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72" r:id="rId13"/>
    <p:sldId id="268" r:id="rId14"/>
    <p:sldId id="269"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67" r:id="rId40"/>
    <p:sldId id="27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51" autoAdjust="0"/>
    <p:restoredTop sz="61420" autoAdjust="0"/>
  </p:normalViewPr>
  <p:slideViewPr>
    <p:cSldViewPr snapToGrid="0">
      <p:cViewPr varScale="1">
        <p:scale>
          <a:sx n="52" d="100"/>
          <a:sy n="52" d="100"/>
        </p:scale>
        <p:origin x="107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8D989A-D585-4DA2-BC77-82B5198E3F48}" type="datetimeFigureOut">
              <a:rPr lang="en-US" smtClean="0"/>
              <a:t>6/4/2022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EBEC11-8109-470B-9E75-6379604A4F27}" type="slidenum">
              <a:rPr lang="en-US" smtClean="0"/>
              <a:t>‹#›</a:t>
            </a:fld>
            <a:endParaRPr lang="en-US"/>
          </a:p>
        </p:txBody>
      </p:sp>
    </p:spTree>
    <p:extLst>
      <p:ext uri="{BB962C8B-B14F-4D97-AF65-F5344CB8AC3E}">
        <p14:creationId xmlns:p14="http://schemas.microsoft.com/office/powerpoint/2010/main" val="396700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python.org/3/library/argparse.html#module-argparse" TargetMode="External"/><Relationship Id="rId7" Type="http://schemas.openxmlformats.org/officeDocument/2006/relationships/hyperlink" Target="https://docs.python.org/3/library/argparse.html#argparse.Namespace"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docs.python.org/3/library/argparse.html#argparse.ArgumentParser.parse_args" TargetMode="External"/><Relationship Id="rId5" Type="http://schemas.openxmlformats.org/officeDocument/2006/relationships/hyperlink" Target="https://docs.python.org/3/library/argparse.html#argparse.ArgumentParser.add_argument" TargetMode="External"/><Relationship Id="rId4" Type="http://schemas.openxmlformats.org/officeDocument/2006/relationships/hyperlink" Target="https://docs.python.org/3/library/argparse.html#argparse.ArgumentParser"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preview and explain both of Linux administration and Python scripting.</a:t>
            </a:r>
          </a:p>
          <a:p>
            <a:r>
              <a:rPr lang="en-US" b="1" dirty="0"/>
              <a:t>Managing Users, Groups, and Services. Managing </a:t>
            </a:r>
            <a:r>
              <a:rPr lang="en-US" b="1" dirty="0" err="1"/>
              <a:t>Sudo</a:t>
            </a:r>
            <a:r>
              <a:rPr lang="en-US" b="1" dirty="0"/>
              <a:t>:</a:t>
            </a:r>
            <a:endParaRPr lang="en-US" dirty="0"/>
          </a:p>
          <a:p>
            <a:pPr>
              <a:buFont typeface="Arial" panose="020B0604020202020204" pitchFamily="34" charset="0"/>
              <a:buChar char="•"/>
            </a:pPr>
            <a:r>
              <a:rPr lang="en-US" dirty="0">
                <a:effectLst/>
              </a:rPr>
              <a:t>User Management</a:t>
            </a:r>
          </a:p>
          <a:p>
            <a:pPr>
              <a:buFont typeface="Arial" panose="020B0604020202020204" pitchFamily="34" charset="0"/>
              <a:buChar char="•"/>
            </a:pPr>
            <a:r>
              <a:rPr lang="en-US" dirty="0">
                <a:effectLst/>
              </a:rPr>
              <a:t>Group Management</a:t>
            </a:r>
          </a:p>
          <a:p>
            <a:pPr>
              <a:buFont typeface="Arial" panose="020B0604020202020204" pitchFamily="34" charset="0"/>
              <a:buChar char="•"/>
            </a:pPr>
            <a:r>
              <a:rPr lang="en-US" dirty="0">
                <a:effectLst/>
              </a:rPr>
              <a:t>Service Status</a:t>
            </a:r>
          </a:p>
          <a:p>
            <a:pPr>
              <a:buFont typeface="Arial" panose="020B0604020202020204" pitchFamily="34" charset="0"/>
              <a:buChar char="•"/>
            </a:pPr>
            <a:r>
              <a:rPr lang="en-US" dirty="0">
                <a:effectLst/>
              </a:rPr>
              <a:t>Starting / Stopping Services</a:t>
            </a:r>
          </a:p>
          <a:p>
            <a:pPr>
              <a:buFont typeface="Arial" panose="020B0604020202020204" pitchFamily="34" charset="0"/>
              <a:buChar char="•"/>
            </a:pPr>
            <a:r>
              <a:rPr lang="en-US" dirty="0">
                <a:effectLst/>
              </a:rPr>
              <a:t>Looping in Python scripts</a:t>
            </a:r>
          </a:p>
          <a:p>
            <a:r>
              <a:rPr lang="en-US" b="1" dirty="0"/>
              <a:t>Python Scripting Part 5 arguments</a:t>
            </a:r>
            <a:endParaRPr lang="en-US" dirty="0"/>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1</a:t>
            </a:fld>
            <a:endParaRPr lang="en-US"/>
          </a:p>
        </p:txBody>
      </p:sp>
    </p:spTree>
    <p:extLst>
      <p:ext uri="{BB962C8B-B14F-4D97-AF65-F5344CB8AC3E}">
        <p14:creationId xmlns:p14="http://schemas.microsoft.com/office/powerpoint/2010/main" val="950220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make a note for yourself what potential options (values) of the </a:t>
            </a:r>
            <a:r>
              <a:rPr lang="en-US" dirty="0" err="1"/>
              <a:t>RunLevels</a:t>
            </a:r>
            <a:r>
              <a:rPr lang="en-US" dirty="0"/>
              <a:t>. </a:t>
            </a:r>
            <a:r>
              <a:rPr lang="en-US" dirty="0">
                <a:sym typeface="Wingdings" panose="05000000000000000000" pitchFamily="2" charset="2"/>
              </a:rPr>
              <a:t></a:t>
            </a: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11</a:t>
            </a:fld>
            <a:endParaRPr lang="en-US"/>
          </a:p>
        </p:txBody>
      </p:sp>
    </p:spTree>
    <p:extLst>
      <p:ext uri="{BB962C8B-B14F-4D97-AF65-F5344CB8AC3E}">
        <p14:creationId xmlns:p14="http://schemas.microsoft.com/office/powerpoint/2010/main" val="1733625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other distros, do they call this target? Or, </a:t>
            </a:r>
            <a:r>
              <a:rPr lang="en-US" dirty="0" err="1"/>
              <a:t>runlevel</a:t>
            </a:r>
            <a:r>
              <a:rPr lang="en-US" dirty="0"/>
              <a:t>? </a:t>
            </a:r>
          </a:p>
          <a:p>
            <a:endParaRPr lang="en-US" dirty="0"/>
          </a:p>
          <a:p>
            <a:r>
              <a:rPr lang="en-US" dirty="0"/>
              <a:t>After such repeated hassles, you are master of several distros.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12</a:t>
            </a:fld>
            <a:endParaRPr lang="en-US"/>
          </a:p>
        </p:txBody>
      </p:sp>
    </p:spTree>
    <p:extLst>
      <p:ext uri="{BB962C8B-B14F-4D97-AF65-F5344CB8AC3E}">
        <p14:creationId xmlns:p14="http://schemas.microsoft.com/office/powerpoint/2010/main" val="3141068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 lab and lab. </a:t>
            </a:r>
            <a:r>
              <a:rPr lang="en-US" dirty="0">
                <a:sym typeface="Wingdings" panose="05000000000000000000" pitchFamily="2" charset="2"/>
              </a:rPr>
              <a:t></a:t>
            </a: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13</a:t>
            </a:fld>
            <a:endParaRPr lang="en-US"/>
          </a:p>
        </p:txBody>
      </p:sp>
    </p:spTree>
    <p:extLst>
      <p:ext uri="{BB962C8B-B14F-4D97-AF65-F5344CB8AC3E}">
        <p14:creationId xmlns:p14="http://schemas.microsoft.com/office/powerpoint/2010/main" val="1177714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Windows OS, we protect administrator user account and administrators group.</a:t>
            </a:r>
          </a:p>
          <a:p>
            <a:r>
              <a:rPr lang="en-US" dirty="0"/>
              <a:t>In Unix/Linux, we need to protect root user account. </a:t>
            </a:r>
          </a:p>
          <a:p>
            <a:endParaRPr lang="en-US" dirty="0"/>
          </a:p>
          <a:p>
            <a:r>
              <a:rPr lang="en-US" dirty="0"/>
              <a:t>Say, do you need to disable or lock the root account? </a:t>
            </a:r>
            <a:r>
              <a:rPr lang="en-US" dirty="0">
                <a:sym typeface="Wingdings" panose="05000000000000000000" pitchFamily="2" charset="2"/>
              </a:rPr>
              <a:t></a:t>
            </a:r>
          </a:p>
          <a:p>
            <a:endParaRPr lang="en-US" dirty="0">
              <a:sym typeface="Wingdings" panose="05000000000000000000" pitchFamily="2" charset="2"/>
            </a:endParaRPr>
          </a:p>
          <a:p>
            <a:endParaRPr lang="en-US" dirty="0">
              <a:sym typeface="Wingdings" panose="05000000000000000000" pitchFamily="2" charset="2"/>
            </a:endParaRPr>
          </a:p>
          <a:p>
            <a:r>
              <a:rPr lang="en-US" dirty="0">
                <a:sym typeface="Wingdings" panose="05000000000000000000" pitchFamily="2" charset="2"/>
              </a:rPr>
              <a:t>Is it correct to delete root’s password? </a:t>
            </a:r>
          </a:p>
          <a:p>
            <a:endParaRPr lang="en-US" dirty="0">
              <a:sym typeface="Wingdings" panose="05000000000000000000" pitchFamily="2" charset="2"/>
            </a:endParaRPr>
          </a:p>
          <a:p>
            <a:endParaRPr lang="en-US" dirty="0">
              <a:sym typeface="Wingdings" panose="05000000000000000000" pitchFamily="2" charset="2"/>
            </a:endParaRPr>
          </a:p>
          <a:p>
            <a:r>
              <a:rPr lang="en-US" dirty="0">
                <a:sym typeface="Wingdings" panose="05000000000000000000" pitchFamily="2" charset="2"/>
              </a:rPr>
              <a:t>Or, what else can you do to protect root account?</a:t>
            </a:r>
          </a:p>
          <a:p>
            <a:endParaRPr lang="en-US" dirty="0">
              <a:sym typeface="Wingdings" panose="05000000000000000000" pitchFamily="2" charset="2"/>
            </a:endParaRPr>
          </a:p>
          <a:p>
            <a:r>
              <a:rPr lang="en-US" dirty="0">
                <a:sym typeface="Wingdings" panose="05000000000000000000" pitchFamily="2" charset="2"/>
              </a:rPr>
              <a:t>Do you need a back door? </a:t>
            </a: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15</a:t>
            </a:fld>
            <a:endParaRPr lang="en-US"/>
          </a:p>
        </p:txBody>
      </p:sp>
    </p:spTree>
    <p:extLst>
      <p:ext uri="{BB962C8B-B14F-4D97-AF65-F5344CB8AC3E}">
        <p14:creationId xmlns:p14="http://schemas.microsoft.com/office/powerpoint/2010/main" val="1166448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keep in mind that </a:t>
            </a:r>
            <a:r>
              <a:rPr lang="en-US" dirty="0" err="1"/>
              <a:t>sudo</a:t>
            </a:r>
            <a:r>
              <a:rPr lang="en-US" dirty="0"/>
              <a:t> will NOT work in certain system commands. </a:t>
            </a:r>
          </a:p>
        </p:txBody>
      </p:sp>
      <p:sp>
        <p:nvSpPr>
          <p:cNvPr id="4" name="Slide Number Placeholder 3"/>
          <p:cNvSpPr>
            <a:spLocks noGrp="1"/>
          </p:cNvSpPr>
          <p:nvPr>
            <p:ph type="sldNum" sz="quarter" idx="5"/>
          </p:nvPr>
        </p:nvSpPr>
        <p:spPr/>
        <p:txBody>
          <a:bodyPr/>
          <a:lstStyle/>
          <a:p>
            <a:fld id="{39EBEC11-8109-470B-9E75-6379604A4F27}" type="slidenum">
              <a:rPr lang="en-US" smtClean="0"/>
              <a:t>16</a:t>
            </a:fld>
            <a:endParaRPr lang="en-US"/>
          </a:p>
        </p:txBody>
      </p:sp>
    </p:spTree>
    <p:extLst>
      <p:ext uri="{BB962C8B-B14F-4D97-AF65-F5344CB8AC3E}">
        <p14:creationId xmlns:p14="http://schemas.microsoft.com/office/powerpoint/2010/main" val="2606118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to grant administrator privilege. </a:t>
            </a:r>
            <a:r>
              <a:rPr lang="en-US" dirty="0">
                <a:sym typeface="Wingdings" panose="05000000000000000000" pitchFamily="2" charset="2"/>
              </a:rPr>
              <a:t></a:t>
            </a: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18</a:t>
            </a:fld>
            <a:endParaRPr lang="en-US"/>
          </a:p>
        </p:txBody>
      </p:sp>
    </p:spTree>
    <p:extLst>
      <p:ext uri="{BB962C8B-B14F-4D97-AF65-F5344CB8AC3E}">
        <p14:creationId xmlns:p14="http://schemas.microsoft.com/office/powerpoint/2010/main" val="267504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 in mind, always have a back door (a user with administrative privileges) before any further works. i.e. to restore the root account.</a:t>
            </a:r>
          </a:p>
          <a:p>
            <a:endParaRPr lang="en-US" dirty="0"/>
          </a:p>
          <a:p>
            <a:r>
              <a:rPr lang="en-US" dirty="0"/>
              <a:t>General speaking:</a:t>
            </a:r>
          </a:p>
          <a:p>
            <a:pPr marL="228600" indent="-228600">
              <a:buAutoNum type="arabicPeriod"/>
            </a:pPr>
            <a:r>
              <a:rPr lang="en-US" dirty="0"/>
              <a:t>Change the shell to </a:t>
            </a:r>
            <a:r>
              <a:rPr lang="nl-NL" b="1" dirty="0">
                <a:effectLst/>
              </a:rPr>
              <a:t>root:x:0:0:root:/root:/sbin/nologin </a:t>
            </a:r>
            <a:endParaRPr lang="en-US" b="1" dirty="0">
              <a:effectLst/>
            </a:endParaRPr>
          </a:p>
          <a:p>
            <a:pPr marL="228600" indent="-228600">
              <a:buAutoNum type="arabicPeriod"/>
            </a:pPr>
            <a:r>
              <a:rPr lang="en-US" b="1" dirty="0">
                <a:effectLst/>
              </a:rPr>
              <a:t>How to forbid </a:t>
            </a:r>
            <a:r>
              <a:rPr lang="en-US" b="1" dirty="0" err="1">
                <a:effectLst/>
              </a:rPr>
              <a:t>ssh</a:t>
            </a:r>
            <a:r>
              <a:rPr lang="en-US" b="1" dirty="0">
                <a:effectLst/>
              </a:rPr>
              <a:t> access? (change the /</a:t>
            </a:r>
            <a:r>
              <a:rPr lang="en-US" b="1" dirty="0" err="1">
                <a:effectLst/>
              </a:rPr>
              <a:t>etc</a:t>
            </a:r>
            <a:r>
              <a:rPr lang="en-US" b="1" dirty="0">
                <a:effectLst/>
              </a:rPr>
              <a:t>/</a:t>
            </a:r>
            <a:r>
              <a:rPr lang="en-US" b="1" dirty="0" err="1">
                <a:effectLst/>
              </a:rPr>
              <a:t>ssh</a:t>
            </a:r>
            <a:r>
              <a:rPr lang="en-US" b="1" dirty="0">
                <a:effectLst/>
              </a:rPr>
              <a:t>/</a:t>
            </a:r>
            <a:r>
              <a:rPr lang="en-US" b="1" dirty="0" err="1">
                <a:effectLst/>
              </a:rPr>
              <a:t>deniedusers</a:t>
            </a:r>
            <a:r>
              <a:rPr lang="en-US" b="1" dirty="0">
                <a:effectLst/>
              </a:rPr>
              <a:t>.</a:t>
            </a:r>
          </a:p>
          <a:p>
            <a:pPr marL="228600" indent="-228600">
              <a:buAutoNum type="arabicPeriod"/>
            </a:pPr>
            <a:r>
              <a:rPr lang="en-US" b="1" dirty="0">
                <a:effectLst/>
              </a:rPr>
              <a:t>Can you change the expiration date?</a:t>
            </a:r>
            <a:br>
              <a:rPr lang="en-US" b="1" dirty="0">
                <a:effectLst/>
              </a:rPr>
            </a:br>
            <a:r>
              <a:rPr lang="en-US" b="1" dirty="0">
                <a:effectLst/>
              </a:rPr>
              <a:t>Can you find more option to block the access? </a:t>
            </a:r>
            <a:r>
              <a:rPr lang="en-US" b="1" dirty="0">
                <a:effectLst/>
                <a:sym typeface="Wingdings" panose="05000000000000000000" pitchFamily="2" charset="2"/>
              </a:rPr>
              <a:t> similar to windows local log on in Linux&gt; </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21</a:t>
            </a:fld>
            <a:endParaRPr lang="en-US"/>
          </a:p>
        </p:txBody>
      </p:sp>
    </p:spTree>
    <p:extLst>
      <p:ext uri="{BB962C8B-B14F-4D97-AF65-F5344CB8AC3E}">
        <p14:creationId xmlns:p14="http://schemas.microsoft.com/office/powerpoint/2010/main" val="2819596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22</a:t>
            </a:fld>
            <a:endParaRPr lang="en-US"/>
          </a:p>
        </p:txBody>
      </p:sp>
    </p:spTree>
    <p:extLst>
      <p:ext uri="{BB962C8B-B14F-4D97-AF65-F5344CB8AC3E}">
        <p14:creationId xmlns:p14="http://schemas.microsoft.com/office/powerpoint/2010/main" val="30007322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Java or any other program languages, you can import modules again and again. </a:t>
            </a:r>
          </a:p>
          <a:p>
            <a:endParaRPr lang="en-US" dirty="0"/>
          </a:p>
          <a:p>
            <a:r>
              <a:rPr lang="en-US" dirty="0"/>
              <a:t>You can call it option, tag, arguments, switches or parameters.</a:t>
            </a:r>
          </a:p>
          <a:p>
            <a:endParaRPr lang="en-US" dirty="0"/>
          </a:p>
          <a:p>
            <a:r>
              <a:rPr lang="en-US" dirty="0"/>
              <a:t>i.e. ls –a or la –A : the –a or –A are the options to yield what you like to have. </a:t>
            </a:r>
          </a:p>
          <a:p>
            <a:endParaRPr lang="en-US" dirty="0"/>
          </a:p>
          <a:p>
            <a:r>
              <a:rPr lang="en-US" dirty="0"/>
              <a:t>But, Python arguments are also to offer additional information to “compute”. </a:t>
            </a:r>
          </a:p>
          <a:p>
            <a:r>
              <a:rPr lang="en-US" dirty="0" err="1"/>
              <a:t>i.R</a:t>
            </a:r>
            <a:r>
              <a:rPr lang="en-US" dirty="0"/>
              <a:t> </a:t>
            </a:r>
            <a:r>
              <a:rPr lang="en-US" dirty="0" err="1"/>
              <a:t>myAction</a:t>
            </a:r>
            <a:r>
              <a:rPr lang="en-US" dirty="0"/>
              <a:t>(“red”) means to output action when the traffic light is Red. </a:t>
            </a:r>
            <a:r>
              <a:rPr lang="en-US" dirty="0" err="1"/>
              <a:t>myAction</a:t>
            </a:r>
            <a:r>
              <a:rPr lang="en-US" dirty="0"/>
              <a:t>(“green”) and </a:t>
            </a:r>
            <a:r>
              <a:rPr lang="en-US" dirty="0" err="1"/>
              <a:t>myAction</a:t>
            </a:r>
            <a:r>
              <a:rPr lang="en-US" dirty="0"/>
              <a:t>(“yellow”) can use the same function but different argument values.</a:t>
            </a:r>
          </a:p>
          <a:p>
            <a:endParaRPr lang="en-US" dirty="0"/>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23</a:t>
            </a:fld>
            <a:endParaRPr lang="en-US"/>
          </a:p>
        </p:txBody>
      </p:sp>
    </p:spTree>
    <p:extLst>
      <p:ext uri="{BB962C8B-B14F-4D97-AF65-F5344CB8AC3E}">
        <p14:creationId xmlns:p14="http://schemas.microsoft.com/office/powerpoint/2010/main" val="16331629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real life, we could arrange:</a:t>
            </a:r>
          </a:p>
          <a:p>
            <a:pPr marL="228600" indent="-228600">
              <a:buAutoNum type="arabicPeriod"/>
            </a:pPr>
            <a:r>
              <a:rPr lang="en-US" dirty="0"/>
              <a:t>No input, use default options values which were predefined.</a:t>
            </a:r>
          </a:p>
          <a:p>
            <a:pPr marL="228600" indent="-228600">
              <a:buAutoNum type="arabicPeriod"/>
            </a:pPr>
            <a:r>
              <a:rPr lang="en-US" dirty="0"/>
              <a:t>With the additional option values, “customize” output will be offered. </a:t>
            </a:r>
          </a:p>
          <a:p>
            <a:pPr marL="0" indent="0">
              <a:buNone/>
            </a:pPr>
            <a:endParaRPr lang="en-US" dirty="0"/>
          </a:p>
          <a:p>
            <a:pPr marL="0" indent="0">
              <a:buNone/>
            </a:pPr>
            <a:endParaRPr lang="en-US" dirty="0"/>
          </a:p>
          <a:p>
            <a:pPr marL="0" indent="0">
              <a:buNone/>
            </a:pPr>
            <a:r>
              <a:rPr lang="en-US" dirty="0"/>
              <a:t>Major steps:</a:t>
            </a:r>
          </a:p>
          <a:p>
            <a:pPr marL="0" indent="0">
              <a:buNone/>
            </a:pPr>
            <a:r>
              <a:rPr lang="en-US" dirty="0"/>
              <a:t>1, import the module</a:t>
            </a:r>
          </a:p>
          <a:p>
            <a:pPr marL="0" indent="0">
              <a:buNone/>
            </a:pPr>
            <a:r>
              <a:rPr lang="en-US" dirty="0"/>
              <a:t>Import </a:t>
            </a:r>
            <a:r>
              <a:rPr lang="en-US" dirty="0" err="1"/>
              <a:t>argparse</a:t>
            </a:r>
            <a:endParaRPr lang="en-US" dirty="0"/>
          </a:p>
          <a:p>
            <a:pPr marL="0" indent="0">
              <a:buNone/>
            </a:pPr>
            <a:endParaRPr lang="en-US" dirty="0"/>
          </a:p>
          <a:p>
            <a:pPr marL="0" indent="0">
              <a:buNone/>
            </a:pPr>
            <a:r>
              <a:rPr lang="en-US" dirty="0"/>
              <a:t>2. Create a parser object</a:t>
            </a:r>
          </a:p>
          <a:p>
            <a:pPr algn="l"/>
            <a:r>
              <a:rPr lang="en-US" b="0" i="0" dirty="0">
                <a:solidFill>
                  <a:srgbClr val="222222"/>
                </a:solidFill>
                <a:effectLst/>
                <a:latin typeface="Lucida Grande"/>
              </a:rPr>
              <a:t>The first step in using the </a:t>
            </a:r>
            <a:r>
              <a:rPr lang="en-US" b="0" i="0" u="none" strike="noStrike" dirty="0" err="1">
                <a:solidFill>
                  <a:srgbClr val="0072AA"/>
                </a:solidFill>
                <a:effectLst/>
                <a:latin typeface="Lucida Grande"/>
                <a:hlinkClick r:id="rId3" tooltip="argparse: Command-line option and argument parsing library."/>
              </a:rPr>
              <a:t>argparse</a:t>
            </a:r>
            <a:r>
              <a:rPr lang="en-US" b="0" i="0" dirty="0">
                <a:solidFill>
                  <a:srgbClr val="222222"/>
                </a:solidFill>
                <a:effectLst/>
                <a:latin typeface="Lucida Grande"/>
              </a:rPr>
              <a:t> is creating an </a:t>
            </a:r>
            <a:r>
              <a:rPr lang="en-US" b="0" i="0" u="none" strike="noStrike" dirty="0" err="1">
                <a:solidFill>
                  <a:srgbClr val="0072AA"/>
                </a:solidFill>
                <a:effectLst/>
                <a:latin typeface="Lucida Grande"/>
                <a:hlinkClick r:id="rId4" tooltip="argparse.ArgumentParser"/>
              </a:rPr>
              <a:t>ArgumentParser</a:t>
            </a:r>
            <a:r>
              <a:rPr lang="en-US" b="0" i="0" dirty="0">
                <a:solidFill>
                  <a:srgbClr val="222222"/>
                </a:solidFill>
                <a:effectLst/>
                <a:latin typeface="Lucida Grande"/>
              </a:rPr>
              <a:t> object:</a:t>
            </a:r>
          </a:p>
          <a:p>
            <a:pPr algn="l"/>
            <a:r>
              <a:rPr lang="en-US" b="0" i="0" dirty="0">
                <a:solidFill>
                  <a:srgbClr val="AACC99"/>
                </a:solidFill>
                <a:effectLst/>
                <a:latin typeface="Courier New" panose="02070309020205020404" pitchFamily="49" charset="0"/>
              </a:rPr>
              <a:t>&gt;&gt;&gt;</a:t>
            </a:r>
            <a:r>
              <a:rPr lang="en-US" b="1" i="0" dirty="0">
                <a:solidFill>
                  <a:srgbClr val="000080"/>
                </a:solidFill>
                <a:effectLst/>
                <a:latin typeface="Lucida Grande"/>
              </a:rPr>
              <a:t>&gt;&gt;&gt; </a:t>
            </a:r>
            <a:r>
              <a:rPr lang="en-US" b="0" i="0" dirty="0">
                <a:solidFill>
                  <a:srgbClr val="222222"/>
                </a:solidFill>
                <a:effectLst/>
                <a:latin typeface="Lucida Grande"/>
              </a:rPr>
              <a:t>parser </a:t>
            </a:r>
            <a:r>
              <a:rPr lang="en-US" b="0" i="0" dirty="0">
                <a:solidFill>
                  <a:srgbClr val="666666"/>
                </a:solidFill>
                <a:effectLst/>
                <a:latin typeface="Lucida Grande"/>
              </a:rPr>
              <a:t>=</a:t>
            </a:r>
            <a:r>
              <a:rPr lang="en-US" b="0" i="0" dirty="0">
                <a:solidFill>
                  <a:srgbClr val="222222"/>
                </a:solidFill>
                <a:effectLst/>
                <a:latin typeface="Lucida Grande"/>
              </a:rPr>
              <a:t> </a:t>
            </a:r>
            <a:r>
              <a:rPr lang="en-US" b="0" i="0" dirty="0" err="1">
                <a:solidFill>
                  <a:srgbClr val="222222"/>
                </a:solidFill>
                <a:effectLst/>
                <a:latin typeface="Lucida Grande"/>
              </a:rPr>
              <a:t>argparse</a:t>
            </a:r>
            <a:r>
              <a:rPr lang="en-US" b="0" i="0" dirty="0" err="1">
                <a:solidFill>
                  <a:srgbClr val="666666"/>
                </a:solidFill>
                <a:effectLst/>
                <a:latin typeface="Lucida Grande"/>
              </a:rPr>
              <a:t>.</a:t>
            </a:r>
            <a:r>
              <a:rPr lang="en-US" b="0" i="0" dirty="0" err="1">
                <a:solidFill>
                  <a:srgbClr val="222222"/>
                </a:solidFill>
                <a:effectLst/>
                <a:latin typeface="Lucida Grande"/>
              </a:rPr>
              <a:t>ArgumentParser</a:t>
            </a:r>
            <a:r>
              <a:rPr lang="en-US" b="0" i="0" dirty="0">
                <a:solidFill>
                  <a:srgbClr val="222222"/>
                </a:solidFill>
                <a:effectLst/>
                <a:latin typeface="Lucida Grande"/>
              </a:rPr>
              <a:t>(description</a:t>
            </a:r>
            <a:r>
              <a:rPr lang="en-US" b="0" i="0" dirty="0">
                <a:solidFill>
                  <a:srgbClr val="666666"/>
                </a:solidFill>
                <a:effectLst/>
                <a:latin typeface="Lucida Grande"/>
              </a:rPr>
              <a:t>=</a:t>
            </a:r>
            <a:r>
              <a:rPr lang="en-US" b="0" i="0" dirty="0">
                <a:solidFill>
                  <a:srgbClr val="BA2121"/>
                </a:solidFill>
                <a:effectLst/>
                <a:latin typeface="Lucida Grande"/>
              </a:rPr>
              <a:t>'Process some integers.'</a:t>
            </a:r>
            <a:r>
              <a:rPr lang="en-US" b="0" i="0" dirty="0">
                <a:solidFill>
                  <a:srgbClr val="222222"/>
                </a:solidFill>
                <a:effectLst/>
                <a:latin typeface="Lucida Grande"/>
              </a:rPr>
              <a:t>)</a:t>
            </a:r>
          </a:p>
          <a:p>
            <a:pPr marL="0" indent="0">
              <a:buNone/>
            </a:pPr>
            <a:endParaRPr lang="en-US" dirty="0"/>
          </a:p>
          <a:p>
            <a:pPr marL="0" indent="0">
              <a:buNone/>
            </a:pPr>
            <a:r>
              <a:rPr lang="en-US" dirty="0"/>
              <a:t>3. Add arguments</a:t>
            </a:r>
          </a:p>
          <a:p>
            <a:pPr marL="0" indent="0">
              <a:buNone/>
            </a:pPr>
            <a:r>
              <a:rPr lang="en-US" b="0" i="0" dirty="0">
                <a:solidFill>
                  <a:srgbClr val="222222"/>
                </a:solidFill>
                <a:effectLst/>
                <a:latin typeface="Lucida Grande"/>
              </a:rPr>
              <a:t>Filling an </a:t>
            </a:r>
            <a:r>
              <a:rPr lang="en-US" b="0" i="0" u="none" strike="noStrike" dirty="0" err="1">
                <a:solidFill>
                  <a:srgbClr val="0072AA"/>
                </a:solidFill>
                <a:effectLst/>
                <a:latin typeface="Lucida Grande"/>
                <a:hlinkClick r:id="rId4" tooltip="argparse.ArgumentParser"/>
              </a:rPr>
              <a:t>ArgumentParser</a:t>
            </a:r>
            <a:r>
              <a:rPr lang="en-US" b="0" i="0" dirty="0">
                <a:solidFill>
                  <a:srgbClr val="222222"/>
                </a:solidFill>
                <a:effectLst/>
                <a:latin typeface="Lucida Grande"/>
              </a:rPr>
              <a:t> with information about program arguments is done by making calls to the </a:t>
            </a:r>
            <a:r>
              <a:rPr lang="en-US" b="0" i="0" u="none" strike="noStrike" dirty="0" err="1">
                <a:solidFill>
                  <a:srgbClr val="0072AA"/>
                </a:solidFill>
                <a:effectLst/>
                <a:latin typeface="Lucida Grande"/>
                <a:hlinkClick r:id="rId5" tooltip="argparse.ArgumentParser.add_argument"/>
              </a:rPr>
              <a:t>add_argument</a:t>
            </a:r>
            <a:r>
              <a:rPr lang="en-US" b="0" i="0" u="none" strike="noStrike" dirty="0">
                <a:solidFill>
                  <a:srgbClr val="0072AA"/>
                </a:solidFill>
                <a:effectLst/>
                <a:latin typeface="Lucida Grande"/>
                <a:hlinkClick r:id="rId5" tooltip="argparse.ArgumentParser.add_argument"/>
              </a:rPr>
              <a:t>()</a:t>
            </a:r>
            <a:r>
              <a:rPr lang="en-US" b="0" i="0" dirty="0">
                <a:solidFill>
                  <a:srgbClr val="222222"/>
                </a:solidFill>
                <a:effectLst/>
                <a:latin typeface="Lucida Grande"/>
              </a:rPr>
              <a:t> method.</a:t>
            </a:r>
          </a:p>
          <a:p>
            <a:pPr marL="0" indent="0">
              <a:buNone/>
            </a:pPr>
            <a:endParaRPr lang="en-US" dirty="0"/>
          </a:p>
          <a:p>
            <a:pPr marL="0" indent="0">
              <a:buNone/>
            </a:pPr>
            <a:r>
              <a:rPr lang="en-US" dirty="0"/>
              <a:t>4. Parsing </a:t>
            </a:r>
            <a:r>
              <a:rPr lang="en-US" dirty="0" err="1"/>
              <a:t>argurments</a:t>
            </a:r>
            <a:endParaRPr lang="en-US" dirty="0"/>
          </a:p>
          <a:p>
            <a:pPr marL="0" indent="0">
              <a:buNone/>
            </a:pPr>
            <a:r>
              <a:rPr lang="en-US" b="0" i="0" u="none" strike="noStrike" dirty="0" err="1">
                <a:solidFill>
                  <a:srgbClr val="0072AA"/>
                </a:solidFill>
                <a:effectLst/>
                <a:latin typeface="Lucida Grande"/>
                <a:hlinkClick r:id="rId4" tooltip="argparse.ArgumentParser"/>
              </a:rPr>
              <a:t>ArgumentParser</a:t>
            </a:r>
            <a:r>
              <a:rPr lang="en-US" b="0" i="0" dirty="0">
                <a:solidFill>
                  <a:srgbClr val="222222"/>
                </a:solidFill>
                <a:effectLst/>
                <a:latin typeface="Lucida Grande"/>
              </a:rPr>
              <a:t> parses arguments through the </a:t>
            </a:r>
            <a:r>
              <a:rPr lang="en-US" b="0" i="0" u="none" strike="noStrike" dirty="0" err="1">
                <a:solidFill>
                  <a:srgbClr val="0072AA"/>
                </a:solidFill>
                <a:effectLst/>
                <a:latin typeface="Lucida Grande"/>
                <a:hlinkClick r:id="rId6" tooltip="argparse.ArgumentParser.parse_args"/>
              </a:rPr>
              <a:t>parse_args</a:t>
            </a:r>
            <a:r>
              <a:rPr lang="en-US" b="0" i="0" u="none" strike="noStrike" dirty="0">
                <a:solidFill>
                  <a:srgbClr val="0072AA"/>
                </a:solidFill>
                <a:effectLst/>
                <a:latin typeface="Lucida Grande"/>
                <a:hlinkClick r:id="rId6" tooltip="argparse.ArgumentParser.parse_args"/>
              </a:rPr>
              <a:t>()</a:t>
            </a:r>
            <a:r>
              <a:rPr lang="en-US" b="0" i="0" dirty="0">
                <a:solidFill>
                  <a:srgbClr val="222222"/>
                </a:solidFill>
                <a:effectLst/>
                <a:latin typeface="Lucida Grande"/>
              </a:rPr>
              <a:t> method. This will inspect the command line, convert each argument to the appropriate type and then invoke the appropriate action. In most cases, this means a simple </a:t>
            </a:r>
            <a:r>
              <a:rPr lang="en-US" b="0" i="0" u="none" strike="noStrike" dirty="0">
                <a:solidFill>
                  <a:srgbClr val="0072AA"/>
                </a:solidFill>
                <a:effectLst/>
                <a:latin typeface="Lucida Grande"/>
                <a:hlinkClick r:id="rId7" tooltip="argparse.Namespace"/>
              </a:rPr>
              <a:t>Namespace</a:t>
            </a:r>
            <a:r>
              <a:rPr lang="en-US" b="0" i="0" dirty="0">
                <a:solidFill>
                  <a:srgbClr val="222222"/>
                </a:solidFill>
                <a:effectLst/>
                <a:latin typeface="Lucida Grande"/>
              </a:rPr>
              <a:t> object will be built up from attributes parsed out of the command line:</a:t>
            </a: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24</a:t>
            </a:fld>
            <a:endParaRPr lang="en-US"/>
          </a:p>
        </p:txBody>
      </p:sp>
    </p:spTree>
    <p:extLst>
      <p:ext uri="{BB962C8B-B14F-4D97-AF65-F5344CB8AC3E}">
        <p14:creationId xmlns:p14="http://schemas.microsoft.com/office/powerpoint/2010/main" val="40098787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2</a:t>
            </a:fld>
            <a:endParaRPr lang="en-US"/>
          </a:p>
        </p:txBody>
      </p:sp>
    </p:spTree>
    <p:extLst>
      <p:ext uri="{BB962C8B-B14F-4D97-AF65-F5344CB8AC3E}">
        <p14:creationId xmlns:p14="http://schemas.microsoft.com/office/powerpoint/2010/main" val="12265524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practice is the key to understand the concept and produce your codes. </a:t>
            </a:r>
          </a:p>
          <a:p>
            <a:endParaRPr lang="en-US" dirty="0"/>
          </a:p>
          <a:p>
            <a:r>
              <a:rPr lang="en-US" dirty="0"/>
              <a:t>Details can be found:</a:t>
            </a:r>
          </a:p>
          <a:p>
            <a:r>
              <a:rPr lang="en-US" dirty="0"/>
              <a:t>https://docs.python.org/3/library/argparse.html</a:t>
            </a: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25</a:t>
            </a:fld>
            <a:endParaRPr lang="en-US"/>
          </a:p>
        </p:txBody>
      </p:sp>
    </p:spTree>
    <p:extLst>
      <p:ext uri="{BB962C8B-B14F-4D97-AF65-F5344CB8AC3E}">
        <p14:creationId xmlns:p14="http://schemas.microsoft.com/office/powerpoint/2010/main" val="2014085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you review what you learnt. Say what can be the variable name in Python. </a:t>
            </a:r>
            <a:r>
              <a:rPr lang="en-US" dirty="0">
                <a:sym typeface="Wingdings" panose="05000000000000000000" pitchFamily="2" charset="2"/>
              </a:rPr>
              <a:t> </a:t>
            </a: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26</a:t>
            </a:fld>
            <a:endParaRPr lang="en-US"/>
          </a:p>
        </p:txBody>
      </p:sp>
    </p:spTree>
    <p:extLst>
      <p:ext uri="{BB962C8B-B14F-4D97-AF65-F5344CB8AC3E}">
        <p14:creationId xmlns:p14="http://schemas.microsoft.com/office/powerpoint/2010/main" val="693845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28</a:t>
            </a:fld>
            <a:endParaRPr lang="en-US"/>
          </a:p>
        </p:txBody>
      </p:sp>
    </p:spTree>
    <p:extLst>
      <p:ext uri="{BB962C8B-B14F-4D97-AF65-F5344CB8AC3E}">
        <p14:creationId xmlns:p14="http://schemas.microsoft.com/office/powerpoint/2010/main" val="1350595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000080"/>
                </a:solidFill>
                <a:effectLst/>
              </a:rPr>
              <a:t>User (say other IT pro) may execute the code finding help messages which can explain how to use and what could be output:</a:t>
            </a:r>
          </a:p>
          <a:p>
            <a:r>
              <a:rPr lang="en-US" b="1" dirty="0">
                <a:solidFill>
                  <a:srgbClr val="000080"/>
                </a:solidFill>
                <a:effectLst/>
              </a:rPr>
              <a:t>$ </a:t>
            </a:r>
            <a:r>
              <a:rPr lang="en-US" dirty="0"/>
              <a:t>python prog.py –h</a:t>
            </a:r>
          </a:p>
          <a:p>
            <a:r>
              <a:rPr lang="en-US" dirty="0">
                <a:solidFill>
                  <a:srgbClr val="717171"/>
                </a:solidFill>
                <a:effectLst/>
              </a:rPr>
              <a:t>usage: prog.py [-h] [--sum] N [N ...]</a:t>
            </a:r>
            <a:r>
              <a:rPr lang="en-US" dirty="0"/>
              <a:t> </a:t>
            </a:r>
            <a:r>
              <a:rPr lang="en-US" dirty="0">
                <a:solidFill>
                  <a:srgbClr val="717171"/>
                </a:solidFill>
                <a:effectLst/>
              </a:rPr>
              <a:t>Process some integers.</a:t>
            </a:r>
            <a:r>
              <a:rPr lang="en-US" dirty="0"/>
              <a:t> </a:t>
            </a:r>
          </a:p>
          <a:p>
            <a:endParaRPr lang="en-US" dirty="0">
              <a:solidFill>
                <a:srgbClr val="717171"/>
              </a:solidFill>
              <a:effectLst/>
            </a:endParaRPr>
          </a:p>
          <a:p>
            <a:r>
              <a:rPr lang="en-US" dirty="0">
                <a:solidFill>
                  <a:srgbClr val="717171"/>
                </a:solidFill>
                <a:effectLst/>
              </a:rPr>
              <a:t>positional arguments:</a:t>
            </a:r>
            <a:r>
              <a:rPr lang="en-US" dirty="0"/>
              <a:t> </a:t>
            </a:r>
          </a:p>
          <a:p>
            <a:r>
              <a:rPr lang="en-US" dirty="0">
                <a:solidFill>
                  <a:srgbClr val="717171"/>
                </a:solidFill>
                <a:effectLst/>
              </a:rPr>
              <a:t> N an integer for the accumulator</a:t>
            </a:r>
            <a:r>
              <a:rPr lang="en-US" dirty="0"/>
              <a:t> </a:t>
            </a:r>
          </a:p>
          <a:p>
            <a:endParaRPr lang="en-US" dirty="0">
              <a:solidFill>
                <a:srgbClr val="717171"/>
              </a:solidFill>
              <a:effectLst/>
            </a:endParaRPr>
          </a:p>
          <a:p>
            <a:r>
              <a:rPr lang="en-US" dirty="0">
                <a:solidFill>
                  <a:srgbClr val="717171"/>
                </a:solidFill>
                <a:effectLst/>
              </a:rPr>
              <a:t>options:</a:t>
            </a:r>
          </a:p>
          <a:p>
            <a:r>
              <a:rPr lang="en-US" dirty="0"/>
              <a:t> </a:t>
            </a:r>
            <a:r>
              <a:rPr lang="en-US" dirty="0">
                <a:solidFill>
                  <a:srgbClr val="717171"/>
                </a:solidFill>
                <a:effectLst/>
              </a:rPr>
              <a:t>-h, --help show this help message and exit</a:t>
            </a:r>
          </a:p>
          <a:p>
            <a:r>
              <a:rPr lang="en-US" dirty="0"/>
              <a:t> </a:t>
            </a:r>
            <a:r>
              <a:rPr lang="en-US" dirty="0">
                <a:solidFill>
                  <a:srgbClr val="717171"/>
                </a:solidFill>
                <a:effectLst/>
              </a:rPr>
              <a:t>--sum </a:t>
            </a:r>
            <a:r>
              <a:rPr lang="en-US" dirty="0" err="1">
                <a:solidFill>
                  <a:srgbClr val="717171"/>
                </a:solidFill>
                <a:effectLst/>
              </a:rPr>
              <a:t>sum</a:t>
            </a:r>
            <a:r>
              <a:rPr lang="en-US" dirty="0">
                <a:solidFill>
                  <a:srgbClr val="717171"/>
                </a:solidFill>
                <a:effectLst/>
              </a:rPr>
              <a:t> the integers (default: find the max)</a:t>
            </a:r>
            <a:endParaRPr lang="en-US" dirty="0"/>
          </a:p>
          <a:p>
            <a:endParaRPr lang="en-US" b="1" dirty="0"/>
          </a:p>
        </p:txBody>
      </p:sp>
      <p:sp>
        <p:nvSpPr>
          <p:cNvPr id="4" name="Slide Number Placeholder 3"/>
          <p:cNvSpPr>
            <a:spLocks noGrp="1"/>
          </p:cNvSpPr>
          <p:nvPr>
            <p:ph type="sldNum" sz="quarter" idx="5"/>
          </p:nvPr>
        </p:nvSpPr>
        <p:spPr/>
        <p:txBody>
          <a:bodyPr/>
          <a:lstStyle/>
          <a:p>
            <a:fld id="{39EBEC11-8109-470B-9E75-6379604A4F27}" type="slidenum">
              <a:rPr lang="en-US" smtClean="0"/>
              <a:t>29</a:t>
            </a:fld>
            <a:endParaRPr lang="en-US"/>
          </a:p>
        </p:txBody>
      </p:sp>
    </p:spTree>
    <p:extLst>
      <p:ext uri="{BB962C8B-B14F-4D97-AF65-F5344CB8AC3E}">
        <p14:creationId xmlns:p14="http://schemas.microsoft.com/office/powerpoint/2010/main" val="37237534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instance, your script can ask user to input from (source) and to (destination) before to copy, move, backup, zip, compare or whatever operations.</a:t>
            </a:r>
          </a:p>
        </p:txBody>
      </p:sp>
      <p:sp>
        <p:nvSpPr>
          <p:cNvPr id="4" name="Slide Number Placeholder 3"/>
          <p:cNvSpPr>
            <a:spLocks noGrp="1"/>
          </p:cNvSpPr>
          <p:nvPr>
            <p:ph type="sldNum" sz="quarter" idx="5"/>
          </p:nvPr>
        </p:nvSpPr>
        <p:spPr/>
        <p:txBody>
          <a:bodyPr/>
          <a:lstStyle/>
          <a:p>
            <a:fld id="{39EBEC11-8109-470B-9E75-6379604A4F27}" type="slidenum">
              <a:rPr lang="en-US" smtClean="0"/>
              <a:t>30</a:t>
            </a:fld>
            <a:endParaRPr lang="en-US"/>
          </a:p>
        </p:txBody>
      </p:sp>
    </p:spTree>
    <p:extLst>
      <p:ext uri="{BB962C8B-B14F-4D97-AF65-F5344CB8AC3E}">
        <p14:creationId xmlns:p14="http://schemas.microsoft.com/office/powerpoint/2010/main" val="6169851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31</a:t>
            </a:fld>
            <a:endParaRPr lang="en-US"/>
          </a:p>
        </p:txBody>
      </p:sp>
    </p:spTree>
    <p:extLst>
      <p:ext uri="{BB962C8B-B14F-4D97-AF65-F5344CB8AC3E}">
        <p14:creationId xmlns:p14="http://schemas.microsoft.com/office/powerpoint/2010/main" val="4722066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Avoid conflict. </a:t>
            </a:r>
            <a:r>
              <a:rPr lang="en-US" dirty="0">
                <a:sym typeface="Wingdings" panose="05000000000000000000" pitchFamily="2" charset="2"/>
              </a:rPr>
              <a:t></a:t>
            </a:r>
          </a:p>
          <a:p>
            <a:r>
              <a:rPr lang="en-US" dirty="0">
                <a:sym typeface="Wingdings" panose="05000000000000000000" pitchFamily="2" charset="2"/>
              </a:rPr>
              <a:t>i.e. you cannot copy the file with the same name to the original folder. </a:t>
            </a:r>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34</a:t>
            </a:fld>
            <a:endParaRPr lang="en-US"/>
          </a:p>
        </p:txBody>
      </p:sp>
    </p:spTree>
    <p:extLst>
      <p:ext uri="{BB962C8B-B14F-4D97-AF65-F5344CB8AC3E}">
        <p14:creationId xmlns:p14="http://schemas.microsoft.com/office/powerpoint/2010/main" val="5355629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about selection in your real life:</a:t>
            </a:r>
          </a:p>
          <a:p>
            <a:r>
              <a:rPr lang="en-US" dirty="0"/>
              <a:t>If you are about to pick up one and only one item. Its attributes cannot be duplicated.</a:t>
            </a:r>
          </a:p>
          <a:p>
            <a:r>
              <a:rPr lang="en-US" dirty="0"/>
              <a:t>Say you are picking up what you like in the barber service: hair color, straight and curve, long or short, </a:t>
            </a:r>
            <a:r>
              <a:rPr lang="en-US" dirty="0" err="1"/>
              <a:t>etc</a:t>
            </a:r>
            <a:r>
              <a:rPr lang="en-US" dirty="0"/>
              <a:t>, etc. You can select long at the rear and short at the front. But, you have to arrange EXCLUSIVE option. </a:t>
            </a:r>
            <a:r>
              <a:rPr lang="en-US" dirty="0">
                <a:sym typeface="Wingdings" panose="05000000000000000000" pitchFamily="2" charset="2"/>
              </a:rPr>
              <a:t></a:t>
            </a: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35</a:t>
            </a:fld>
            <a:endParaRPr lang="en-US"/>
          </a:p>
        </p:txBody>
      </p:sp>
    </p:spTree>
    <p:extLst>
      <p:ext uri="{BB962C8B-B14F-4D97-AF65-F5344CB8AC3E}">
        <p14:creationId xmlns:p14="http://schemas.microsoft.com/office/powerpoint/2010/main" val="42328899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review the requirements in lab and come back to me in the class time. I am not to teach you the programming. But, I am helping to build up your ability to learn and work on coding. </a:t>
            </a:r>
            <a:r>
              <a:rPr lang="en-US" dirty="0">
                <a:sym typeface="Wingdings" panose="05000000000000000000" pitchFamily="2" charset="2"/>
              </a:rPr>
              <a:t></a:t>
            </a:r>
          </a:p>
          <a:p>
            <a:r>
              <a:rPr lang="en-US" dirty="0">
                <a:sym typeface="Wingdings" panose="05000000000000000000" pitchFamily="2" charset="2"/>
              </a:rPr>
              <a:t>You please self-study additional info to become being familiar with coding. </a:t>
            </a:r>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38</a:t>
            </a:fld>
            <a:endParaRPr lang="en-US"/>
          </a:p>
        </p:txBody>
      </p:sp>
    </p:spTree>
    <p:extLst>
      <p:ext uri="{BB962C8B-B14F-4D97-AF65-F5344CB8AC3E}">
        <p14:creationId xmlns:p14="http://schemas.microsoft.com/office/powerpoint/2010/main" val="14530142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cannot promise you to answer your email the same day. But, I will answer your question in the class now.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39</a:t>
            </a:fld>
            <a:endParaRPr lang="en-US"/>
          </a:p>
        </p:txBody>
      </p:sp>
    </p:spTree>
    <p:extLst>
      <p:ext uri="{BB962C8B-B14F-4D97-AF65-F5344CB8AC3E}">
        <p14:creationId xmlns:p14="http://schemas.microsoft.com/office/powerpoint/2010/main" val="3275447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 convention of user account is not from IT team. Business practices can tell you what kind of user account can be “accepted”. i.e. </a:t>
            </a:r>
            <a:r>
              <a:rPr lang="en-US" dirty="0" err="1"/>
              <a:t>Studends</a:t>
            </a:r>
            <a:r>
              <a:rPr lang="en-US" dirty="0"/>
              <a:t>’ registration number 11223344 can be used as account name. </a:t>
            </a:r>
            <a:r>
              <a:rPr lang="en-US" dirty="0">
                <a:sym typeface="Wingdings" panose="05000000000000000000" pitchFamily="2" charset="2"/>
              </a:rPr>
              <a:t></a:t>
            </a:r>
          </a:p>
          <a:p>
            <a:r>
              <a:rPr lang="en-US" dirty="0">
                <a:sym typeface="Wingdings" panose="05000000000000000000" pitchFamily="2" charset="2"/>
              </a:rPr>
              <a:t>Find if some characters are NOT supported/accepted in Linux user account name. </a:t>
            </a:r>
          </a:p>
          <a:p>
            <a:r>
              <a:rPr lang="en-US" dirty="0">
                <a:sym typeface="Wingdings" panose="05000000000000000000" pitchFamily="2" charset="2"/>
              </a:rPr>
              <a:t>i.e. can you use !@#$%^&amp;*()? :0)</a:t>
            </a:r>
          </a:p>
          <a:p>
            <a:endParaRPr lang="en-US" dirty="0">
              <a:sym typeface="Wingdings" panose="05000000000000000000" pitchFamily="2" charset="2"/>
            </a:endParaRPr>
          </a:p>
          <a:p>
            <a:endParaRPr lang="en-US" dirty="0">
              <a:sym typeface="Wingdings" panose="05000000000000000000" pitchFamily="2" charset="2"/>
            </a:endParaRPr>
          </a:p>
        </p:txBody>
      </p:sp>
      <p:sp>
        <p:nvSpPr>
          <p:cNvPr id="4" name="Slide Number Placeholder 3"/>
          <p:cNvSpPr>
            <a:spLocks noGrp="1"/>
          </p:cNvSpPr>
          <p:nvPr>
            <p:ph type="sldNum" sz="quarter" idx="5"/>
          </p:nvPr>
        </p:nvSpPr>
        <p:spPr/>
        <p:txBody>
          <a:bodyPr/>
          <a:lstStyle/>
          <a:p>
            <a:fld id="{39EBEC11-8109-470B-9E75-6379604A4F27}" type="slidenum">
              <a:rPr lang="en-US" smtClean="0"/>
              <a:t>3</a:t>
            </a:fld>
            <a:endParaRPr lang="en-US"/>
          </a:p>
        </p:txBody>
      </p:sp>
    </p:spTree>
    <p:extLst>
      <p:ext uri="{BB962C8B-B14F-4D97-AF65-F5344CB8AC3E}">
        <p14:creationId xmlns:p14="http://schemas.microsoft.com/office/powerpoint/2010/main" val="18243083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Practice is the key to learn and build muscle memory. </a:t>
            </a:r>
          </a:p>
        </p:txBody>
      </p:sp>
      <p:sp>
        <p:nvSpPr>
          <p:cNvPr id="4" name="Slide Number Placeholder 3"/>
          <p:cNvSpPr>
            <a:spLocks noGrp="1"/>
          </p:cNvSpPr>
          <p:nvPr>
            <p:ph type="sldNum" sz="quarter" idx="5"/>
          </p:nvPr>
        </p:nvSpPr>
        <p:spPr/>
        <p:txBody>
          <a:bodyPr/>
          <a:lstStyle/>
          <a:p>
            <a:fld id="{39EBEC11-8109-470B-9E75-6379604A4F27}" type="slidenum">
              <a:rPr lang="en-US" smtClean="0"/>
              <a:t>40</a:t>
            </a:fld>
            <a:endParaRPr lang="en-US"/>
          </a:p>
        </p:txBody>
      </p:sp>
    </p:spTree>
    <p:extLst>
      <p:ext uri="{BB962C8B-B14F-4D97-AF65-F5344CB8AC3E}">
        <p14:creationId xmlns:p14="http://schemas.microsoft.com/office/powerpoint/2010/main" val="167240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daily works can be to create new use accounts. Be familiar with this task. </a:t>
            </a:r>
          </a:p>
        </p:txBody>
      </p:sp>
      <p:sp>
        <p:nvSpPr>
          <p:cNvPr id="4" name="Slide Number Placeholder 3"/>
          <p:cNvSpPr>
            <a:spLocks noGrp="1"/>
          </p:cNvSpPr>
          <p:nvPr>
            <p:ph type="sldNum" sz="quarter" idx="5"/>
          </p:nvPr>
        </p:nvSpPr>
        <p:spPr/>
        <p:txBody>
          <a:bodyPr/>
          <a:lstStyle/>
          <a:p>
            <a:fld id="{39EBEC11-8109-470B-9E75-6379604A4F27}" type="slidenum">
              <a:rPr lang="en-US" smtClean="0"/>
              <a:t>4</a:t>
            </a:fld>
            <a:endParaRPr lang="en-US"/>
          </a:p>
        </p:txBody>
      </p:sp>
    </p:spTree>
    <p:extLst>
      <p:ext uri="{BB962C8B-B14F-4D97-AF65-F5344CB8AC3E}">
        <p14:creationId xmlns:p14="http://schemas.microsoft.com/office/powerpoint/2010/main" val="1218401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do we use these commands in ALL Linux distros? </a:t>
            </a:r>
            <a:r>
              <a:rPr lang="en-US" dirty="0">
                <a:sym typeface="Wingdings" panose="05000000000000000000" pitchFamily="2" charset="2"/>
              </a:rPr>
              <a:t></a:t>
            </a:r>
          </a:p>
          <a:p>
            <a:r>
              <a:rPr lang="en-US" dirty="0">
                <a:sym typeface="Wingdings" panose="05000000000000000000" pitchFamily="2" charset="2"/>
              </a:rPr>
              <a:t>You tell me please.</a:t>
            </a:r>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5</a:t>
            </a:fld>
            <a:endParaRPr lang="en-US"/>
          </a:p>
        </p:txBody>
      </p:sp>
    </p:spTree>
    <p:extLst>
      <p:ext uri="{BB962C8B-B14F-4D97-AF65-F5344CB8AC3E}">
        <p14:creationId xmlns:p14="http://schemas.microsoft.com/office/powerpoint/2010/main" val="983551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 not manually edit it. But, do we need to have a back up copy? </a:t>
            </a:r>
          </a:p>
          <a:p>
            <a:endParaRPr lang="en-US" dirty="0"/>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6</a:t>
            </a:fld>
            <a:endParaRPr lang="en-US"/>
          </a:p>
        </p:txBody>
      </p:sp>
    </p:spTree>
    <p:extLst>
      <p:ext uri="{BB962C8B-B14F-4D97-AF65-F5344CB8AC3E}">
        <p14:creationId xmlns:p14="http://schemas.microsoft.com/office/powerpoint/2010/main" val="686947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do we use these commands in ALL Linux distros? </a:t>
            </a:r>
            <a:r>
              <a:rPr lang="en-US" dirty="0">
                <a:sym typeface="Wingdings" panose="05000000000000000000" pitchFamily="2" charset="2"/>
              </a:rPr>
              <a:t></a:t>
            </a:r>
          </a:p>
          <a:p>
            <a:r>
              <a:rPr lang="en-US" dirty="0">
                <a:sym typeface="Wingdings" panose="05000000000000000000" pitchFamily="2" charset="2"/>
              </a:rPr>
              <a:t>You tell me please.</a:t>
            </a:r>
            <a:endParaRPr lang="en-US" dirty="0"/>
          </a:p>
          <a:p>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8</a:t>
            </a:fld>
            <a:endParaRPr lang="en-US"/>
          </a:p>
        </p:txBody>
      </p:sp>
    </p:spTree>
    <p:extLst>
      <p:ext uri="{BB962C8B-B14F-4D97-AF65-F5344CB8AC3E}">
        <p14:creationId xmlns:p14="http://schemas.microsoft.com/office/powerpoint/2010/main" val="730995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you do to stop, start or restart a service in Windows? </a:t>
            </a:r>
          </a:p>
          <a:p>
            <a:endParaRPr lang="en-US" dirty="0"/>
          </a:p>
          <a:p>
            <a:r>
              <a:rPr lang="en-US" dirty="0"/>
              <a:t>It is naturally an admin task in computing system. </a:t>
            </a:r>
          </a:p>
        </p:txBody>
      </p:sp>
      <p:sp>
        <p:nvSpPr>
          <p:cNvPr id="4" name="Slide Number Placeholder 3"/>
          <p:cNvSpPr>
            <a:spLocks noGrp="1"/>
          </p:cNvSpPr>
          <p:nvPr>
            <p:ph type="sldNum" sz="quarter" idx="5"/>
          </p:nvPr>
        </p:nvSpPr>
        <p:spPr/>
        <p:txBody>
          <a:bodyPr/>
          <a:lstStyle/>
          <a:p>
            <a:fld id="{39EBEC11-8109-470B-9E75-6379604A4F27}" type="slidenum">
              <a:rPr lang="en-US" smtClean="0"/>
              <a:t>9</a:t>
            </a:fld>
            <a:endParaRPr lang="en-US"/>
          </a:p>
        </p:txBody>
      </p:sp>
    </p:spTree>
    <p:extLst>
      <p:ext uri="{BB962C8B-B14F-4D97-AF65-F5344CB8AC3E}">
        <p14:creationId xmlns:p14="http://schemas.microsoft.com/office/powerpoint/2010/main" val="3881557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please and please to find if other Linux distros will use the </a:t>
            </a:r>
            <a:r>
              <a:rPr lang="en-US" dirty="0" err="1"/>
              <a:t>systemctl</a:t>
            </a:r>
            <a:r>
              <a:rPr lang="en-US" dirty="0"/>
              <a:t> command to manager services!!!</a:t>
            </a:r>
          </a:p>
          <a:p>
            <a:r>
              <a:rPr lang="en-US" dirty="0"/>
              <a:t>If another distro is using the command, do it use the same options (stop, start, enable, disable)? </a:t>
            </a:r>
            <a:r>
              <a:rPr lang="en-US" dirty="0">
                <a:sym typeface="Wingdings" panose="05000000000000000000" pitchFamily="2" charset="2"/>
              </a:rPr>
              <a:t></a:t>
            </a:r>
          </a:p>
          <a:p>
            <a:endParaRPr lang="en-US" dirty="0">
              <a:sym typeface="Wingdings" panose="05000000000000000000" pitchFamily="2" charset="2"/>
            </a:endParaRPr>
          </a:p>
          <a:p>
            <a:endParaRPr lang="en-US" dirty="0">
              <a:sym typeface="Wingdings" panose="05000000000000000000" pitchFamily="2" charset="2"/>
            </a:endParaRPr>
          </a:p>
          <a:p>
            <a:r>
              <a:rPr lang="en-US" dirty="0">
                <a:sym typeface="Wingdings" panose="05000000000000000000" pitchFamily="2" charset="2"/>
              </a:rPr>
              <a:t>Mint, Debian, Ubuntu, RedHat, </a:t>
            </a:r>
            <a:r>
              <a:rPr lang="en-US" dirty="0" err="1">
                <a:sym typeface="Wingdings" panose="05000000000000000000" pitchFamily="2" charset="2"/>
              </a:rPr>
              <a:t>etc</a:t>
            </a:r>
            <a:r>
              <a:rPr lang="en-US" dirty="0">
                <a:sym typeface="Wingdings" panose="05000000000000000000" pitchFamily="2" charset="2"/>
              </a:rPr>
              <a:t>, etc. </a:t>
            </a:r>
            <a:endParaRPr lang="en-US" dirty="0"/>
          </a:p>
        </p:txBody>
      </p:sp>
      <p:sp>
        <p:nvSpPr>
          <p:cNvPr id="4" name="Slide Number Placeholder 3"/>
          <p:cNvSpPr>
            <a:spLocks noGrp="1"/>
          </p:cNvSpPr>
          <p:nvPr>
            <p:ph type="sldNum" sz="quarter" idx="5"/>
          </p:nvPr>
        </p:nvSpPr>
        <p:spPr/>
        <p:txBody>
          <a:bodyPr/>
          <a:lstStyle/>
          <a:p>
            <a:fld id="{39EBEC11-8109-470B-9E75-6379604A4F27}" type="slidenum">
              <a:rPr lang="en-US" smtClean="0"/>
              <a:t>10</a:t>
            </a:fld>
            <a:endParaRPr lang="en-US"/>
          </a:p>
        </p:txBody>
      </p:sp>
    </p:spTree>
    <p:extLst>
      <p:ext uri="{BB962C8B-B14F-4D97-AF65-F5344CB8AC3E}">
        <p14:creationId xmlns:p14="http://schemas.microsoft.com/office/powerpoint/2010/main" val="3254634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470-B88B-AF83-3E2D-A103E6C667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B5DE9D-ADE1-56F0-DE25-D401229C66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F8525B-44DE-E0EF-D1A7-8962C33B7936}"/>
              </a:ext>
            </a:extLst>
          </p:cNvPr>
          <p:cNvSpPr>
            <a:spLocks noGrp="1"/>
          </p:cNvSpPr>
          <p:nvPr>
            <p:ph type="dt" sz="half" idx="10"/>
          </p:nvPr>
        </p:nvSpPr>
        <p:spPr/>
        <p:txBody>
          <a:bodyPr/>
          <a:lstStyle/>
          <a:p>
            <a:fld id="{957B670D-DE0A-4871-8D02-C71BF9F2C728}" type="datetimeFigureOut">
              <a:rPr lang="en-US" smtClean="0"/>
              <a:t>6/4/2022</a:t>
            </a:fld>
            <a:endParaRPr lang="en-US"/>
          </a:p>
        </p:txBody>
      </p:sp>
      <p:sp>
        <p:nvSpPr>
          <p:cNvPr id="5" name="Footer Placeholder 4">
            <a:extLst>
              <a:ext uri="{FF2B5EF4-FFF2-40B4-BE49-F238E27FC236}">
                <a16:creationId xmlns:a16="http://schemas.microsoft.com/office/drawing/2014/main" id="{23FA7794-3DBD-4641-D313-1D6C91ED6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E433CF-0432-331C-8D52-B2BD66E9078D}"/>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1296710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70EB8-D3B5-D2D6-8257-93F861E818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C120F8-7BEC-8074-00DB-64240FDF51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DB79B3-D516-D9BD-FACD-B30C96A32022}"/>
              </a:ext>
            </a:extLst>
          </p:cNvPr>
          <p:cNvSpPr>
            <a:spLocks noGrp="1"/>
          </p:cNvSpPr>
          <p:nvPr>
            <p:ph type="dt" sz="half" idx="10"/>
          </p:nvPr>
        </p:nvSpPr>
        <p:spPr/>
        <p:txBody>
          <a:bodyPr/>
          <a:lstStyle/>
          <a:p>
            <a:fld id="{957B670D-DE0A-4871-8D02-C71BF9F2C728}" type="datetimeFigureOut">
              <a:rPr lang="en-US" smtClean="0"/>
              <a:t>6/4/2022</a:t>
            </a:fld>
            <a:endParaRPr lang="en-US"/>
          </a:p>
        </p:txBody>
      </p:sp>
      <p:sp>
        <p:nvSpPr>
          <p:cNvPr id="5" name="Footer Placeholder 4">
            <a:extLst>
              <a:ext uri="{FF2B5EF4-FFF2-40B4-BE49-F238E27FC236}">
                <a16:creationId xmlns:a16="http://schemas.microsoft.com/office/drawing/2014/main" id="{32025053-AE9E-D26E-90A5-54C52CB1A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45A19-D3FD-EFEC-A3DA-78BE1ECDCC33}"/>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904254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8A2F09-3A40-8DA4-ECD0-6A348B9CFE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DF6F88-9E9F-DCCA-99A2-EAE0074ACA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45D53B-D310-6DD3-9B1E-CB08DD969DE9}"/>
              </a:ext>
            </a:extLst>
          </p:cNvPr>
          <p:cNvSpPr>
            <a:spLocks noGrp="1"/>
          </p:cNvSpPr>
          <p:nvPr>
            <p:ph type="dt" sz="half" idx="10"/>
          </p:nvPr>
        </p:nvSpPr>
        <p:spPr/>
        <p:txBody>
          <a:bodyPr/>
          <a:lstStyle/>
          <a:p>
            <a:fld id="{957B670D-DE0A-4871-8D02-C71BF9F2C728}" type="datetimeFigureOut">
              <a:rPr lang="en-US" smtClean="0"/>
              <a:t>6/4/2022</a:t>
            </a:fld>
            <a:endParaRPr lang="en-US"/>
          </a:p>
        </p:txBody>
      </p:sp>
      <p:sp>
        <p:nvSpPr>
          <p:cNvPr id="5" name="Footer Placeholder 4">
            <a:extLst>
              <a:ext uri="{FF2B5EF4-FFF2-40B4-BE49-F238E27FC236}">
                <a16:creationId xmlns:a16="http://schemas.microsoft.com/office/drawing/2014/main" id="{8964CA6E-1DE9-A34D-DA81-0C35182103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38B6F1-0998-BBE3-8EDF-2BB964065B3A}"/>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2572120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562" y="273422"/>
            <a:ext cx="10972120" cy="1144631"/>
          </a:xfrm>
          <a:prstGeom prst="rect">
            <a:avLst/>
          </a:prstGeom>
        </p:spPr>
        <p:txBody>
          <a:bodyPr lIns="0" tIns="0" rIns="0" bIns="0" anchor="ctr"/>
          <a:lstStyle/>
          <a:p>
            <a:pPr algn="ctr"/>
            <a:endParaRPr lang="en-CA" sz="5321" b="0" strike="noStrike" spc="-1">
              <a:solidFill>
                <a:srgbClr val="000000"/>
              </a:solidFill>
              <a:uFill>
                <a:solidFill>
                  <a:srgbClr val="FFFFFF"/>
                </a:solidFill>
              </a:uFill>
              <a:latin typeface="Arial"/>
            </a:endParaRPr>
          </a:p>
        </p:txBody>
      </p:sp>
      <p:sp>
        <p:nvSpPr>
          <p:cNvPr id="45" name="PlaceHolder 2"/>
          <p:cNvSpPr>
            <a:spLocks noGrp="1"/>
          </p:cNvSpPr>
          <p:nvPr>
            <p:ph type="body"/>
          </p:nvPr>
        </p:nvSpPr>
        <p:spPr>
          <a:xfrm>
            <a:off x="609562" y="1604399"/>
            <a:ext cx="10972120" cy="3977254"/>
          </a:xfrm>
          <a:prstGeom prst="rect">
            <a:avLst/>
          </a:prstGeom>
        </p:spPr>
        <p:txBody>
          <a:bodyPr lIns="0" tIns="0" rIns="0" bIns="0">
            <a:normAutofit/>
          </a:bodyPr>
          <a:lstStyle/>
          <a:p>
            <a:endParaRPr lang="en-CA" sz="387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3032756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562" y="261232"/>
            <a:ext cx="8489895" cy="1131569"/>
          </a:xfrm>
          <a:prstGeom prst="rect">
            <a:avLst/>
          </a:prstGeom>
        </p:spPr>
        <p:txBody>
          <a:bodyPr lIns="0" tIns="0" rIns="0" bIns="0" anchor="ctr"/>
          <a:lstStyle/>
          <a:p>
            <a:pPr algn="ctr"/>
            <a:endParaRPr lang="en-CA" sz="5321" b="0" strike="noStrike" spc="-1">
              <a:solidFill>
                <a:srgbClr val="000000"/>
              </a:solidFill>
              <a:uFill>
                <a:solidFill>
                  <a:srgbClr val="FFFFFF"/>
                </a:solidFill>
              </a:uFill>
              <a:latin typeface="Arial"/>
            </a:endParaRPr>
          </a:p>
        </p:txBody>
      </p:sp>
      <p:sp>
        <p:nvSpPr>
          <p:cNvPr id="4" name="PlaceHolder 2"/>
          <p:cNvSpPr>
            <a:spLocks noGrp="1"/>
          </p:cNvSpPr>
          <p:nvPr>
            <p:ph type="subTitle"/>
          </p:nvPr>
        </p:nvSpPr>
        <p:spPr>
          <a:xfrm>
            <a:off x="609562" y="1654468"/>
            <a:ext cx="10971684" cy="3976383"/>
          </a:xfrm>
          <a:prstGeom prst="rect">
            <a:avLst/>
          </a:prstGeom>
        </p:spPr>
        <p:txBody>
          <a:bodyPr lIns="0" tIns="0" rIns="0" bIns="0" anchor="ctr"/>
          <a:lstStyle/>
          <a:p>
            <a:pPr algn="ctr"/>
            <a:endParaRPr lang="en-CA" sz="387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557244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943F9-0D73-934C-6A54-7940E2F2D9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2F52AF-A606-A2E9-98B2-7F3B865EE7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DFAAB6-D17B-8D01-FC1C-8BD6FB4E2B73}"/>
              </a:ext>
            </a:extLst>
          </p:cNvPr>
          <p:cNvSpPr>
            <a:spLocks noGrp="1"/>
          </p:cNvSpPr>
          <p:nvPr>
            <p:ph type="dt" sz="half" idx="10"/>
          </p:nvPr>
        </p:nvSpPr>
        <p:spPr/>
        <p:txBody>
          <a:bodyPr/>
          <a:lstStyle/>
          <a:p>
            <a:fld id="{957B670D-DE0A-4871-8D02-C71BF9F2C728}" type="datetimeFigureOut">
              <a:rPr lang="en-US" smtClean="0"/>
              <a:t>6/4/2022</a:t>
            </a:fld>
            <a:endParaRPr lang="en-US"/>
          </a:p>
        </p:txBody>
      </p:sp>
      <p:sp>
        <p:nvSpPr>
          <p:cNvPr id="5" name="Footer Placeholder 4">
            <a:extLst>
              <a:ext uri="{FF2B5EF4-FFF2-40B4-BE49-F238E27FC236}">
                <a16:creationId xmlns:a16="http://schemas.microsoft.com/office/drawing/2014/main" id="{C4084B21-9E65-A3A2-C7CC-287F9BBA33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AF387-D136-8545-2643-633EC5F54ADD}"/>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848782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CD079-9093-C388-9DC2-72F4DCD11C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40CB34-D767-BBA2-C89C-9C8E176442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D87579-4DE5-705B-B1D0-C97F92199A53}"/>
              </a:ext>
            </a:extLst>
          </p:cNvPr>
          <p:cNvSpPr>
            <a:spLocks noGrp="1"/>
          </p:cNvSpPr>
          <p:nvPr>
            <p:ph type="dt" sz="half" idx="10"/>
          </p:nvPr>
        </p:nvSpPr>
        <p:spPr/>
        <p:txBody>
          <a:bodyPr/>
          <a:lstStyle/>
          <a:p>
            <a:fld id="{957B670D-DE0A-4871-8D02-C71BF9F2C728}" type="datetimeFigureOut">
              <a:rPr lang="en-US" smtClean="0"/>
              <a:t>6/4/2022</a:t>
            </a:fld>
            <a:endParaRPr lang="en-US"/>
          </a:p>
        </p:txBody>
      </p:sp>
      <p:sp>
        <p:nvSpPr>
          <p:cNvPr id="5" name="Footer Placeholder 4">
            <a:extLst>
              <a:ext uri="{FF2B5EF4-FFF2-40B4-BE49-F238E27FC236}">
                <a16:creationId xmlns:a16="http://schemas.microsoft.com/office/drawing/2014/main" id="{940B5FBB-1D84-A4EC-2BD4-638815137A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BB1483-796C-DE33-AD5F-72004CA7BC07}"/>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346906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630E9-1C87-64A9-9D86-C4CC8FF742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BE108C-3710-972C-CEED-73C7C0A2AF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F54B71-5745-2AD7-F0D1-466FDE97A5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7146D1-6004-74B6-FE1F-F3232DDA4069}"/>
              </a:ext>
            </a:extLst>
          </p:cNvPr>
          <p:cNvSpPr>
            <a:spLocks noGrp="1"/>
          </p:cNvSpPr>
          <p:nvPr>
            <p:ph type="dt" sz="half" idx="10"/>
          </p:nvPr>
        </p:nvSpPr>
        <p:spPr/>
        <p:txBody>
          <a:bodyPr/>
          <a:lstStyle/>
          <a:p>
            <a:fld id="{957B670D-DE0A-4871-8D02-C71BF9F2C728}" type="datetimeFigureOut">
              <a:rPr lang="en-US" smtClean="0"/>
              <a:t>6/4/2022</a:t>
            </a:fld>
            <a:endParaRPr lang="en-US"/>
          </a:p>
        </p:txBody>
      </p:sp>
      <p:sp>
        <p:nvSpPr>
          <p:cNvPr id="6" name="Footer Placeholder 5">
            <a:extLst>
              <a:ext uri="{FF2B5EF4-FFF2-40B4-BE49-F238E27FC236}">
                <a16:creationId xmlns:a16="http://schemas.microsoft.com/office/drawing/2014/main" id="{0CC112E1-0E1B-0ACA-CDAB-5EC83D9833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1C9A98-EB11-D423-93CB-EB669B490753}"/>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459260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3683-8D77-6380-EE89-B7B6055372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5BBE42-C0DA-E4EF-D219-F242A01B46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D300CF-C20D-DC1A-CF90-8A2C212543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434D96-679F-2476-7067-5A5EAC87E6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AF9BD7-ADCC-2F08-5A77-FEA6A939AD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8485BE-BB61-1C5A-60ED-796599B63B32}"/>
              </a:ext>
            </a:extLst>
          </p:cNvPr>
          <p:cNvSpPr>
            <a:spLocks noGrp="1"/>
          </p:cNvSpPr>
          <p:nvPr>
            <p:ph type="dt" sz="half" idx="10"/>
          </p:nvPr>
        </p:nvSpPr>
        <p:spPr/>
        <p:txBody>
          <a:bodyPr/>
          <a:lstStyle/>
          <a:p>
            <a:fld id="{957B670D-DE0A-4871-8D02-C71BF9F2C728}" type="datetimeFigureOut">
              <a:rPr lang="en-US" smtClean="0"/>
              <a:t>6/4/2022</a:t>
            </a:fld>
            <a:endParaRPr lang="en-US"/>
          </a:p>
        </p:txBody>
      </p:sp>
      <p:sp>
        <p:nvSpPr>
          <p:cNvPr id="8" name="Footer Placeholder 7">
            <a:extLst>
              <a:ext uri="{FF2B5EF4-FFF2-40B4-BE49-F238E27FC236}">
                <a16:creationId xmlns:a16="http://schemas.microsoft.com/office/drawing/2014/main" id="{6F4BB33C-6D50-9AE6-8AA7-9DD60B5811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1E66A0-38E3-25FB-A8DF-30780B16B564}"/>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588651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7967F-D71F-7B8C-75BD-00B8138B04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570B1F-390E-7561-79FD-CE615ABC9BEF}"/>
              </a:ext>
            </a:extLst>
          </p:cNvPr>
          <p:cNvSpPr>
            <a:spLocks noGrp="1"/>
          </p:cNvSpPr>
          <p:nvPr>
            <p:ph type="dt" sz="half" idx="10"/>
          </p:nvPr>
        </p:nvSpPr>
        <p:spPr/>
        <p:txBody>
          <a:bodyPr/>
          <a:lstStyle/>
          <a:p>
            <a:fld id="{957B670D-DE0A-4871-8D02-C71BF9F2C728}" type="datetimeFigureOut">
              <a:rPr lang="en-US" smtClean="0"/>
              <a:t>6/4/2022</a:t>
            </a:fld>
            <a:endParaRPr lang="en-US"/>
          </a:p>
        </p:txBody>
      </p:sp>
      <p:sp>
        <p:nvSpPr>
          <p:cNvPr id="4" name="Footer Placeholder 3">
            <a:extLst>
              <a:ext uri="{FF2B5EF4-FFF2-40B4-BE49-F238E27FC236}">
                <a16:creationId xmlns:a16="http://schemas.microsoft.com/office/drawing/2014/main" id="{CAD2AF4F-9E99-C417-B6AB-2A1ECFF4C3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26E6AB-9426-0777-3082-2A1123EB337B}"/>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399689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55F3DE-6F9F-2CC3-FBE5-F06A0BD37C54}"/>
              </a:ext>
            </a:extLst>
          </p:cNvPr>
          <p:cNvSpPr>
            <a:spLocks noGrp="1"/>
          </p:cNvSpPr>
          <p:nvPr>
            <p:ph type="dt" sz="half" idx="10"/>
          </p:nvPr>
        </p:nvSpPr>
        <p:spPr/>
        <p:txBody>
          <a:bodyPr/>
          <a:lstStyle/>
          <a:p>
            <a:fld id="{957B670D-DE0A-4871-8D02-C71BF9F2C728}" type="datetimeFigureOut">
              <a:rPr lang="en-US" smtClean="0"/>
              <a:t>6/4/2022</a:t>
            </a:fld>
            <a:endParaRPr lang="en-US"/>
          </a:p>
        </p:txBody>
      </p:sp>
      <p:sp>
        <p:nvSpPr>
          <p:cNvPr id="3" name="Footer Placeholder 2">
            <a:extLst>
              <a:ext uri="{FF2B5EF4-FFF2-40B4-BE49-F238E27FC236}">
                <a16:creationId xmlns:a16="http://schemas.microsoft.com/office/drawing/2014/main" id="{230E2400-8578-8107-4DB6-007A018A07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560FEA-CDDD-9D98-2CF2-0C9CB0190A76}"/>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2232535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10370-D692-5D86-83C5-E1FCBACC16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5B9741-132A-6548-A003-808D008C8F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76FD3E-70BC-9C3D-8833-1149EE4082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EEF656-D98D-1B8E-4376-5D3CA54EECAE}"/>
              </a:ext>
            </a:extLst>
          </p:cNvPr>
          <p:cNvSpPr>
            <a:spLocks noGrp="1"/>
          </p:cNvSpPr>
          <p:nvPr>
            <p:ph type="dt" sz="half" idx="10"/>
          </p:nvPr>
        </p:nvSpPr>
        <p:spPr/>
        <p:txBody>
          <a:bodyPr/>
          <a:lstStyle/>
          <a:p>
            <a:fld id="{957B670D-DE0A-4871-8D02-C71BF9F2C728}" type="datetimeFigureOut">
              <a:rPr lang="en-US" smtClean="0"/>
              <a:t>6/4/2022</a:t>
            </a:fld>
            <a:endParaRPr lang="en-US"/>
          </a:p>
        </p:txBody>
      </p:sp>
      <p:sp>
        <p:nvSpPr>
          <p:cNvPr id="6" name="Footer Placeholder 5">
            <a:extLst>
              <a:ext uri="{FF2B5EF4-FFF2-40B4-BE49-F238E27FC236}">
                <a16:creationId xmlns:a16="http://schemas.microsoft.com/office/drawing/2014/main" id="{A51E7BD5-AF64-09DC-EEE5-6CD0AC1640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3F1E54-7D94-862E-F9FF-55AE4251F022}"/>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1247309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9C2B-1E94-28D3-D514-FC46977CF0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E6E91F-3FFE-F46E-EABB-6D0497005E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A95F3E-DED7-1798-E614-AE07E6D99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420A1E-B201-A0C1-7E00-6E49C7B31168}"/>
              </a:ext>
            </a:extLst>
          </p:cNvPr>
          <p:cNvSpPr>
            <a:spLocks noGrp="1"/>
          </p:cNvSpPr>
          <p:nvPr>
            <p:ph type="dt" sz="half" idx="10"/>
          </p:nvPr>
        </p:nvSpPr>
        <p:spPr/>
        <p:txBody>
          <a:bodyPr/>
          <a:lstStyle/>
          <a:p>
            <a:fld id="{957B670D-DE0A-4871-8D02-C71BF9F2C728}" type="datetimeFigureOut">
              <a:rPr lang="en-US" smtClean="0"/>
              <a:t>6/4/2022</a:t>
            </a:fld>
            <a:endParaRPr lang="en-US"/>
          </a:p>
        </p:txBody>
      </p:sp>
      <p:sp>
        <p:nvSpPr>
          <p:cNvPr id="6" name="Footer Placeholder 5">
            <a:extLst>
              <a:ext uri="{FF2B5EF4-FFF2-40B4-BE49-F238E27FC236}">
                <a16:creationId xmlns:a16="http://schemas.microsoft.com/office/drawing/2014/main" id="{0DA6DCD7-E4E4-EED8-680D-CC95FE826B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EEB9BB-7CDE-644C-0064-CCFDBB961E84}"/>
              </a:ext>
            </a:extLst>
          </p:cNvPr>
          <p:cNvSpPr>
            <a:spLocks noGrp="1"/>
          </p:cNvSpPr>
          <p:nvPr>
            <p:ph type="sldNum" sz="quarter" idx="12"/>
          </p:nvPr>
        </p:nvSpPr>
        <p:spPr/>
        <p:txBody>
          <a:bodyPr/>
          <a:lstStyle/>
          <a:p>
            <a:fld id="{698D8788-3B19-4715-AB99-48A224D84ADE}" type="slidenum">
              <a:rPr lang="en-US" smtClean="0"/>
              <a:t>‹#›</a:t>
            </a:fld>
            <a:endParaRPr lang="en-US"/>
          </a:p>
        </p:txBody>
      </p:sp>
    </p:spTree>
    <p:extLst>
      <p:ext uri="{BB962C8B-B14F-4D97-AF65-F5344CB8AC3E}">
        <p14:creationId xmlns:p14="http://schemas.microsoft.com/office/powerpoint/2010/main" val="3713743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2DF953-1EDF-C74A-E1F1-3184E7BDEF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C4E413-7EFA-C406-3C8C-1F687A226E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D1B68A-48FE-79FC-AB64-A59F2C5F69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7B670D-DE0A-4871-8D02-C71BF9F2C728}" type="datetimeFigureOut">
              <a:rPr lang="en-US" smtClean="0"/>
              <a:t>6/4/2022</a:t>
            </a:fld>
            <a:endParaRPr lang="en-US"/>
          </a:p>
        </p:txBody>
      </p:sp>
      <p:sp>
        <p:nvSpPr>
          <p:cNvPr id="5" name="Footer Placeholder 4">
            <a:extLst>
              <a:ext uri="{FF2B5EF4-FFF2-40B4-BE49-F238E27FC236}">
                <a16:creationId xmlns:a16="http://schemas.microsoft.com/office/drawing/2014/main" id="{447488D2-3AB4-9BC4-581E-658A596B0B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F5E712-A736-FB63-FFD6-9B876034BC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D8788-3B19-4715-AB99-48A224D84ADE}" type="slidenum">
              <a:rPr lang="en-US" smtClean="0"/>
              <a:t>‹#›</a:t>
            </a:fld>
            <a:endParaRPr lang="en-US"/>
          </a:p>
        </p:txBody>
      </p:sp>
    </p:spTree>
    <p:extLst>
      <p:ext uri="{BB962C8B-B14F-4D97-AF65-F5344CB8AC3E}">
        <p14:creationId xmlns:p14="http://schemas.microsoft.com/office/powerpoint/2010/main" val="2687185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creativecommons.org/licenses/by-nc-sa/4.0/"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C4B8-3B88-F76B-1705-2187C72A18E4}"/>
              </a:ext>
            </a:extLst>
          </p:cNvPr>
          <p:cNvSpPr>
            <a:spLocks noGrp="1"/>
          </p:cNvSpPr>
          <p:nvPr>
            <p:ph type="ctrTitle"/>
          </p:nvPr>
        </p:nvSpPr>
        <p:spPr/>
        <p:txBody>
          <a:bodyPr/>
          <a:lstStyle/>
          <a:p>
            <a:r>
              <a:rPr lang="en-US" dirty="0"/>
              <a:t>OPS245 Week 5</a:t>
            </a:r>
          </a:p>
        </p:txBody>
      </p:sp>
      <p:sp>
        <p:nvSpPr>
          <p:cNvPr id="3" name="Subtitle 2">
            <a:extLst>
              <a:ext uri="{FF2B5EF4-FFF2-40B4-BE49-F238E27FC236}">
                <a16:creationId xmlns:a16="http://schemas.microsoft.com/office/drawing/2014/main" id="{A5E95C11-997F-4FA4-C27B-912FB0EF239B}"/>
              </a:ext>
            </a:extLst>
          </p:cNvPr>
          <p:cNvSpPr>
            <a:spLocks noGrp="1"/>
          </p:cNvSpPr>
          <p:nvPr>
            <p:ph type="subTitle" idx="1"/>
          </p:nvPr>
        </p:nvSpPr>
        <p:spPr/>
        <p:txBody>
          <a:bodyPr/>
          <a:lstStyle/>
          <a:p>
            <a:r>
              <a:rPr lang="en-US" dirty="0"/>
              <a:t>Jonathan.ye@senecacollege.ca</a:t>
            </a:r>
          </a:p>
        </p:txBody>
      </p:sp>
    </p:spTree>
    <p:extLst>
      <p:ext uri="{BB962C8B-B14F-4D97-AF65-F5344CB8AC3E}">
        <p14:creationId xmlns:p14="http://schemas.microsoft.com/office/powerpoint/2010/main" val="796103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609755" y="273422"/>
            <a:ext cx="10971736" cy="1144631"/>
          </a:xfrm>
          <a:prstGeom prst="rect">
            <a:avLst/>
          </a:prstGeom>
          <a:noFill/>
          <a:ln>
            <a:noFill/>
          </a:ln>
        </p:spPr>
        <p:txBody>
          <a:bodyPr lIns="0" tIns="0" rIns="0" bIns="0" anchor="ctr"/>
          <a:lstStyle/>
          <a:p>
            <a:r>
              <a:rPr lang="en-CA" sz="5321" spc="-1">
                <a:solidFill>
                  <a:srgbClr val="000000"/>
                </a:solidFill>
                <a:uFill>
                  <a:solidFill>
                    <a:srgbClr val="FFFFFF"/>
                  </a:solidFill>
                </a:uFill>
                <a:latin typeface="Arial"/>
              </a:rPr>
              <a:t>The Systemctl Command</a:t>
            </a:r>
          </a:p>
        </p:txBody>
      </p:sp>
      <p:sp>
        <p:nvSpPr>
          <p:cNvPr id="98" name="TextShape 2"/>
          <p:cNvSpPr txBox="1"/>
          <p:nvPr/>
        </p:nvSpPr>
        <p:spPr>
          <a:xfrm>
            <a:off x="565100" y="1802890"/>
            <a:ext cx="11297345" cy="4945822"/>
          </a:xfrm>
          <a:prstGeom prst="rect">
            <a:avLst/>
          </a:prstGeom>
          <a:noFill/>
          <a:ln>
            <a:noFill/>
          </a:ln>
        </p:spPr>
        <p:txBody>
          <a:bodyPr lIns="0" tIns="0" rIns="0" bIns="0">
            <a:normAutofit fontScale="85000" lnSpcReduction="10000"/>
          </a:bodyPr>
          <a:lstStyle/>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The </a:t>
            </a:r>
            <a:r>
              <a:rPr lang="en-CA" sz="3870" b="1" spc="-1" dirty="0" err="1">
                <a:solidFill>
                  <a:srgbClr val="000000"/>
                </a:solidFill>
                <a:uFill>
                  <a:solidFill>
                    <a:srgbClr val="FFFFFF"/>
                  </a:solidFill>
                </a:uFill>
                <a:latin typeface="Arial"/>
              </a:rPr>
              <a:t>systemctl</a:t>
            </a:r>
            <a:r>
              <a:rPr lang="en-CA" sz="3870" spc="-1" dirty="0">
                <a:solidFill>
                  <a:srgbClr val="000000"/>
                </a:solidFill>
                <a:uFill>
                  <a:solidFill>
                    <a:srgbClr val="FFFFFF"/>
                  </a:solidFill>
                </a:uFill>
                <a:latin typeface="Arial"/>
              </a:rPr>
              <a:t> command is used for a number of service and system management tasks:</a:t>
            </a:r>
          </a:p>
          <a:p>
            <a:pPr marL="1044922" lvl="1" indent="-391846">
              <a:spcBef>
                <a:spcPts val="1371"/>
              </a:spcBef>
              <a:buClr>
                <a:srgbClr val="000000"/>
              </a:buClr>
              <a:buSzPct val="75000"/>
              <a:buFont typeface="Symbol" charset="2"/>
              <a:buChar char=""/>
            </a:pPr>
            <a:r>
              <a:rPr lang="en-CA" sz="3386" b="1" spc="-1" dirty="0" err="1">
                <a:solidFill>
                  <a:srgbClr val="000000"/>
                </a:solidFill>
                <a:uFill>
                  <a:solidFill>
                    <a:srgbClr val="FFFFFF"/>
                  </a:solidFill>
                </a:uFill>
                <a:latin typeface="Arial"/>
              </a:rPr>
              <a:t>systemctl</a:t>
            </a:r>
            <a:r>
              <a:rPr lang="en-CA" sz="3386" b="1" spc="-1" dirty="0">
                <a:solidFill>
                  <a:srgbClr val="000000"/>
                </a:solidFill>
                <a:uFill>
                  <a:solidFill>
                    <a:srgbClr val="FFFFFF"/>
                  </a:solidFill>
                </a:uFill>
                <a:latin typeface="Arial"/>
              </a:rPr>
              <a:t> status </a:t>
            </a:r>
            <a:r>
              <a:rPr lang="en-CA" sz="3386" b="1" i="1" spc="-1" dirty="0" err="1">
                <a:solidFill>
                  <a:srgbClr val="000000"/>
                </a:solidFill>
                <a:uFill>
                  <a:solidFill>
                    <a:srgbClr val="FFFFFF"/>
                  </a:solidFill>
                </a:uFill>
                <a:latin typeface="Arial"/>
              </a:rPr>
              <a:t>servicename</a:t>
            </a:r>
            <a:r>
              <a:rPr lang="en-CA" sz="3386" b="1" spc="-1" dirty="0">
                <a:solidFill>
                  <a:srgbClr val="000000"/>
                </a:solidFill>
                <a:uFill>
                  <a:solidFill>
                    <a:srgbClr val="FFFFFF"/>
                  </a:solidFill>
                </a:uFill>
                <a:latin typeface="Arial"/>
              </a:rPr>
              <a:t> </a:t>
            </a:r>
            <a:r>
              <a:rPr lang="en-CA" sz="3386" spc="-1" dirty="0">
                <a:solidFill>
                  <a:srgbClr val="000000"/>
                </a:solidFill>
                <a:uFill>
                  <a:solidFill>
                    <a:srgbClr val="FFFFFF"/>
                  </a:solidFill>
                </a:uFill>
                <a:latin typeface="Arial"/>
              </a:rPr>
              <a:t>– Display the current state of the service (is it running?, what process id is?, any errors?)</a:t>
            </a:r>
          </a:p>
          <a:p>
            <a:pPr marL="1044922" lvl="1" indent="-391846">
              <a:spcBef>
                <a:spcPts val="1371"/>
              </a:spcBef>
              <a:buClr>
                <a:srgbClr val="000000"/>
              </a:buClr>
              <a:buSzPct val="75000"/>
              <a:buFont typeface="Symbol" charset="2"/>
              <a:buChar char=""/>
            </a:pPr>
            <a:r>
              <a:rPr lang="en-CA" sz="3386" b="1" spc="-1" dirty="0" err="1">
                <a:solidFill>
                  <a:srgbClr val="000000"/>
                </a:solidFill>
                <a:uFill>
                  <a:solidFill>
                    <a:srgbClr val="FFFFFF"/>
                  </a:solidFill>
                </a:uFill>
                <a:latin typeface="Arial"/>
              </a:rPr>
              <a:t>systemctl</a:t>
            </a:r>
            <a:r>
              <a:rPr lang="en-CA" sz="3386" b="1" spc="-1" dirty="0">
                <a:solidFill>
                  <a:srgbClr val="000000"/>
                </a:solidFill>
                <a:uFill>
                  <a:solidFill>
                    <a:srgbClr val="FFFFFF"/>
                  </a:solidFill>
                </a:uFill>
                <a:latin typeface="Arial"/>
              </a:rPr>
              <a:t> </a:t>
            </a:r>
            <a:r>
              <a:rPr lang="en-CA" sz="3386" b="1" spc="-1" dirty="0" err="1">
                <a:solidFill>
                  <a:srgbClr val="000000"/>
                </a:solidFill>
                <a:uFill>
                  <a:solidFill>
                    <a:srgbClr val="FFFFFF"/>
                  </a:solidFill>
                </a:uFill>
                <a:latin typeface="Arial"/>
              </a:rPr>
              <a:t>stop|start|restart</a:t>
            </a:r>
            <a:r>
              <a:rPr lang="en-CA" sz="3386" b="1" spc="-1" dirty="0">
                <a:solidFill>
                  <a:srgbClr val="000000"/>
                </a:solidFill>
                <a:uFill>
                  <a:solidFill>
                    <a:srgbClr val="FFFFFF"/>
                  </a:solidFill>
                </a:uFill>
                <a:latin typeface="Arial"/>
              </a:rPr>
              <a:t> </a:t>
            </a:r>
            <a:r>
              <a:rPr lang="en-CA" sz="3386" b="1" i="1" spc="-1" dirty="0" err="1">
                <a:solidFill>
                  <a:srgbClr val="000000"/>
                </a:solidFill>
                <a:uFill>
                  <a:solidFill>
                    <a:srgbClr val="FFFFFF"/>
                  </a:solidFill>
                </a:uFill>
                <a:latin typeface="Arial"/>
              </a:rPr>
              <a:t>servicename</a:t>
            </a:r>
            <a:r>
              <a:rPr lang="en-CA" sz="3386" spc="-1" dirty="0">
                <a:solidFill>
                  <a:srgbClr val="000000"/>
                </a:solidFill>
                <a:uFill>
                  <a:solidFill>
                    <a:srgbClr val="FFFFFF"/>
                  </a:solidFill>
                </a:uFill>
                <a:latin typeface="Arial"/>
              </a:rPr>
              <a:t> – Control the current state of the service. Make it run, not run, etc.</a:t>
            </a:r>
          </a:p>
          <a:p>
            <a:pPr marL="1044922" lvl="1" indent="-391846">
              <a:spcBef>
                <a:spcPts val="1371"/>
              </a:spcBef>
              <a:buClr>
                <a:srgbClr val="000000"/>
              </a:buClr>
              <a:buSzPct val="75000"/>
              <a:buFont typeface="Symbol" charset="2"/>
              <a:buChar char=""/>
            </a:pPr>
            <a:r>
              <a:rPr lang="en-CA" sz="3386" b="1" spc="-1" dirty="0" err="1">
                <a:solidFill>
                  <a:srgbClr val="000000"/>
                </a:solidFill>
                <a:uFill>
                  <a:solidFill>
                    <a:srgbClr val="FFFFFF"/>
                  </a:solidFill>
                </a:uFill>
                <a:latin typeface="Arial"/>
              </a:rPr>
              <a:t>systemctl</a:t>
            </a:r>
            <a:r>
              <a:rPr lang="en-CA" sz="3386" b="1" spc="-1" dirty="0">
                <a:solidFill>
                  <a:srgbClr val="000000"/>
                </a:solidFill>
                <a:uFill>
                  <a:solidFill>
                    <a:srgbClr val="FFFFFF"/>
                  </a:solidFill>
                </a:uFill>
                <a:latin typeface="Arial"/>
              </a:rPr>
              <a:t> enable </a:t>
            </a:r>
            <a:r>
              <a:rPr lang="en-CA" sz="3386" b="1" i="1" spc="-1" dirty="0" err="1">
                <a:solidFill>
                  <a:srgbClr val="000000"/>
                </a:solidFill>
                <a:uFill>
                  <a:solidFill>
                    <a:srgbClr val="FFFFFF"/>
                  </a:solidFill>
                </a:uFill>
                <a:latin typeface="Arial"/>
              </a:rPr>
              <a:t>servicename</a:t>
            </a:r>
            <a:r>
              <a:rPr lang="en-CA" sz="3386" spc="-1" dirty="0">
                <a:solidFill>
                  <a:srgbClr val="000000"/>
                </a:solidFill>
                <a:uFill>
                  <a:solidFill>
                    <a:srgbClr val="FFFFFF"/>
                  </a:solidFill>
                </a:uFill>
                <a:latin typeface="Arial"/>
              </a:rPr>
              <a:t> – Make the service start automatically when the machine boots.</a:t>
            </a:r>
          </a:p>
          <a:p>
            <a:pPr marL="1044922" lvl="1" indent="-391846">
              <a:spcBef>
                <a:spcPts val="1371"/>
              </a:spcBef>
              <a:buClr>
                <a:srgbClr val="000000"/>
              </a:buClr>
              <a:buSzPct val="75000"/>
              <a:buFont typeface="Symbol" charset="2"/>
              <a:buChar char=""/>
            </a:pPr>
            <a:r>
              <a:rPr lang="en-CA" sz="3386" b="1" spc="-1" dirty="0" err="1">
                <a:solidFill>
                  <a:srgbClr val="000000"/>
                </a:solidFill>
                <a:uFill>
                  <a:solidFill>
                    <a:srgbClr val="FFFFFF"/>
                  </a:solidFill>
                </a:uFill>
                <a:latin typeface="Arial"/>
              </a:rPr>
              <a:t>systemctl</a:t>
            </a:r>
            <a:r>
              <a:rPr lang="en-CA" sz="3386" b="1" spc="-1" dirty="0">
                <a:solidFill>
                  <a:srgbClr val="000000"/>
                </a:solidFill>
                <a:uFill>
                  <a:solidFill>
                    <a:srgbClr val="FFFFFF"/>
                  </a:solidFill>
                </a:uFill>
                <a:latin typeface="Arial"/>
              </a:rPr>
              <a:t> disable </a:t>
            </a:r>
            <a:r>
              <a:rPr lang="en-CA" sz="3386" b="1" i="1" spc="-1" dirty="0" err="1">
                <a:solidFill>
                  <a:srgbClr val="000000"/>
                </a:solidFill>
                <a:uFill>
                  <a:solidFill>
                    <a:srgbClr val="FFFFFF"/>
                  </a:solidFill>
                </a:uFill>
                <a:latin typeface="Arial"/>
              </a:rPr>
              <a:t>servicename</a:t>
            </a:r>
            <a:r>
              <a:rPr lang="en-CA" sz="3386" b="1" spc="-1" dirty="0">
                <a:solidFill>
                  <a:srgbClr val="000000"/>
                </a:solidFill>
                <a:uFill>
                  <a:solidFill>
                    <a:srgbClr val="FFFFFF"/>
                  </a:solidFill>
                </a:uFill>
                <a:latin typeface="Arial"/>
              </a:rPr>
              <a:t> </a:t>
            </a:r>
            <a:r>
              <a:rPr lang="en-CA" sz="3386" spc="-1" dirty="0">
                <a:solidFill>
                  <a:srgbClr val="000000"/>
                </a:solidFill>
                <a:uFill>
                  <a:solidFill>
                    <a:srgbClr val="FFFFFF"/>
                  </a:solidFill>
                </a:uFill>
                <a:latin typeface="Arial"/>
              </a:rPr>
              <a:t>– make the service not start when the machine boots.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609755" y="273422"/>
            <a:ext cx="10971736" cy="1144631"/>
          </a:xfrm>
          <a:prstGeom prst="rect">
            <a:avLst/>
          </a:prstGeom>
          <a:noFill/>
          <a:ln>
            <a:noFill/>
          </a:ln>
        </p:spPr>
        <p:txBody>
          <a:bodyPr lIns="0" tIns="0" rIns="0" bIns="0" anchor="ctr"/>
          <a:lstStyle/>
          <a:p>
            <a:r>
              <a:rPr lang="en-CA" sz="5321" spc="-1">
                <a:solidFill>
                  <a:srgbClr val="000000"/>
                </a:solidFill>
                <a:uFill>
                  <a:solidFill>
                    <a:srgbClr val="FFFFFF"/>
                  </a:solidFill>
                </a:uFill>
                <a:latin typeface="Arial"/>
              </a:rPr>
              <a:t>Run Levels and Targets</a:t>
            </a:r>
          </a:p>
        </p:txBody>
      </p:sp>
      <p:sp>
        <p:nvSpPr>
          <p:cNvPr id="100" name="TextShape 2"/>
          <p:cNvSpPr txBox="1"/>
          <p:nvPr/>
        </p:nvSpPr>
        <p:spPr>
          <a:xfrm>
            <a:off x="450751" y="1893959"/>
            <a:ext cx="11290498" cy="4690618"/>
          </a:xfrm>
          <a:prstGeom prst="rect">
            <a:avLst/>
          </a:prstGeom>
          <a:noFill/>
          <a:ln>
            <a:noFill/>
          </a:ln>
        </p:spPr>
        <p:txBody>
          <a:bodyPr lIns="0" tIns="0" rIns="0" bIns="0">
            <a:normAutofit/>
          </a:bodyPr>
          <a:lstStyle/>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You can change and control whether the system boots to graphical, command-line, or a few rescue modes.</a:t>
            </a:r>
          </a:p>
          <a:p>
            <a:pPr marL="522461" indent="-391846">
              <a:spcBef>
                <a:spcPts val="1714"/>
              </a:spcBef>
              <a:buClr>
                <a:srgbClr val="000000"/>
              </a:buClr>
              <a:buSzPct val="45000"/>
              <a:buFont typeface="Wingdings" charset="2"/>
              <a:buChar char=""/>
            </a:pPr>
            <a:r>
              <a:rPr lang="en-CA" sz="3870" b="1" spc="-1" dirty="0" err="1">
                <a:solidFill>
                  <a:srgbClr val="000000"/>
                </a:solidFill>
                <a:uFill>
                  <a:solidFill>
                    <a:srgbClr val="FFFFFF"/>
                  </a:solidFill>
                </a:uFill>
                <a:latin typeface="Arial"/>
              </a:rPr>
              <a:t>RunLevels</a:t>
            </a:r>
            <a:r>
              <a:rPr lang="en-CA" sz="3870" spc="-1" dirty="0">
                <a:solidFill>
                  <a:srgbClr val="000000"/>
                </a:solidFill>
                <a:uFill>
                  <a:solidFill>
                    <a:srgbClr val="FFFFFF"/>
                  </a:solidFill>
                </a:uFill>
                <a:latin typeface="Arial"/>
              </a:rPr>
              <a:t> are actually an outdated term from a command that came before </a:t>
            </a:r>
            <a:r>
              <a:rPr lang="en-CA" sz="3870" b="1" spc="-1" dirty="0" err="1">
                <a:solidFill>
                  <a:srgbClr val="000000"/>
                </a:solidFill>
                <a:uFill>
                  <a:solidFill>
                    <a:srgbClr val="FFFFFF"/>
                  </a:solidFill>
                </a:uFill>
                <a:latin typeface="Arial"/>
              </a:rPr>
              <a:t>systemctl</a:t>
            </a:r>
            <a:r>
              <a:rPr lang="en-CA" sz="3870" spc="-1" dirty="0">
                <a:solidFill>
                  <a:srgbClr val="000000"/>
                </a:solidFill>
                <a:uFill>
                  <a:solidFill>
                    <a:srgbClr val="FFFFFF"/>
                  </a:solidFill>
                </a:uFill>
                <a:latin typeface="Arial"/>
              </a:rPr>
              <a:t>, but many admins still call them </a:t>
            </a:r>
            <a:r>
              <a:rPr lang="en-CA" sz="3870" b="1" spc="-1" dirty="0" err="1">
                <a:solidFill>
                  <a:srgbClr val="000000"/>
                </a:solidFill>
                <a:uFill>
                  <a:solidFill>
                    <a:srgbClr val="FFFFFF"/>
                  </a:solidFill>
                </a:uFill>
                <a:latin typeface="Arial"/>
              </a:rPr>
              <a:t>runlevels</a:t>
            </a:r>
            <a:r>
              <a:rPr lang="en-CA" sz="3870" b="1" spc="-1" dirty="0">
                <a:solidFill>
                  <a:srgbClr val="000000"/>
                </a:solidFill>
                <a:uFill>
                  <a:solidFill>
                    <a:srgbClr val="FFFFFF"/>
                  </a:solidFill>
                </a:uFill>
                <a:latin typeface="Arial"/>
              </a:rPr>
              <a:t> </a:t>
            </a:r>
            <a:r>
              <a:rPr lang="en-CA" sz="3870" spc="-1" dirty="0">
                <a:solidFill>
                  <a:srgbClr val="000000"/>
                </a:solidFill>
                <a:uFill>
                  <a:solidFill>
                    <a:srgbClr val="FFFFFF"/>
                  </a:solidFill>
                </a:uFill>
                <a:latin typeface="Arial"/>
              </a:rPr>
              <a:t>instead of </a:t>
            </a:r>
            <a:r>
              <a:rPr lang="en-CA" sz="3870" b="1" spc="-1" dirty="0">
                <a:solidFill>
                  <a:srgbClr val="000000"/>
                </a:solidFill>
                <a:uFill>
                  <a:solidFill>
                    <a:srgbClr val="FFFFFF"/>
                  </a:solidFill>
                </a:uFill>
                <a:latin typeface="Arial"/>
              </a:rPr>
              <a:t>targets</a:t>
            </a:r>
            <a:r>
              <a:rPr lang="en-CA" sz="3870" spc="-1" dirty="0">
                <a:solidFill>
                  <a:srgbClr val="000000"/>
                </a:solidFill>
                <a:uFill>
                  <a:solidFill>
                    <a:srgbClr val="FFFFFF"/>
                  </a:solidFill>
                </a:uFill>
                <a:latin typeface="Arial"/>
              </a:rPr>
              <a:t> (which is the ‘correct’ terminology).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609755" y="273422"/>
            <a:ext cx="10971736" cy="1144631"/>
          </a:xfrm>
          <a:prstGeom prst="rect">
            <a:avLst/>
          </a:prstGeom>
          <a:noFill/>
          <a:ln>
            <a:noFill/>
          </a:ln>
        </p:spPr>
        <p:txBody>
          <a:bodyPr lIns="0" tIns="0" rIns="0" bIns="0" anchor="ctr"/>
          <a:lstStyle/>
          <a:p>
            <a:r>
              <a:rPr lang="en-CA" sz="5321" spc="-1">
                <a:solidFill>
                  <a:srgbClr val="000000"/>
                </a:solidFill>
                <a:uFill>
                  <a:solidFill>
                    <a:srgbClr val="FFFFFF"/>
                  </a:solidFill>
                </a:uFill>
                <a:latin typeface="Arial"/>
              </a:rPr>
              <a:t>Targets</a:t>
            </a:r>
          </a:p>
        </p:txBody>
      </p:sp>
      <p:sp>
        <p:nvSpPr>
          <p:cNvPr id="102" name="TextShape 2"/>
          <p:cNvSpPr txBox="1"/>
          <p:nvPr/>
        </p:nvSpPr>
        <p:spPr>
          <a:xfrm>
            <a:off x="505783" y="1850150"/>
            <a:ext cx="11075707" cy="4734427"/>
          </a:xfrm>
          <a:prstGeom prst="rect">
            <a:avLst/>
          </a:prstGeom>
          <a:noFill/>
          <a:ln>
            <a:noFill/>
          </a:ln>
        </p:spPr>
        <p:txBody>
          <a:bodyPr lIns="0" tIns="0" rIns="0" bIns="0">
            <a:normAutofit fontScale="92500" lnSpcReduction="10000"/>
          </a:bodyPr>
          <a:lstStyle/>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The available targets are:</a:t>
            </a:r>
          </a:p>
          <a:p>
            <a:pPr marL="1044922" lvl="1" indent="-391846">
              <a:spcBef>
                <a:spcPts val="1371"/>
              </a:spcBef>
              <a:buClr>
                <a:srgbClr val="000000"/>
              </a:buClr>
              <a:buSzPct val="75000"/>
              <a:buFont typeface="Symbol" charset="2"/>
              <a:buChar char=""/>
            </a:pPr>
            <a:r>
              <a:rPr lang="en-CA" sz="3386" b="1" spc="-1" dirty="0" err="1">
                <a:solidFill>
                  <a:srgbClr val="000000"/>
                </a:solidFill>
                <a:uFill>
                  <a:solidFill>
                    <a:srgbClr val="FFFFFF"/>
                  </a:solidFill>
                </a:uFill>
                <a:latin typeface="Arial"/>
              </a:rPr>
              <a:t>poweroff.target</a:t>
            </a:r>
            <a:r>
              <a:rPr lang="en-CA" sz="3386" b="1" spc="-1" dirty="0">
                <a:solidFill>
                  <a:srgbClr val="000000"/>
                </a:solidFill>
                <a:uFill>
                  <a:solidFill>
                    <a:srgbClr val="FFFFFF"/>
                  </a:solidFill>
                </a:uFill>
                <a:latin typeface="Arial"/>
              </a:rPr>
              <a:t> 	</a:t>
            </a:r>
            <a:r>
              <a:rPr lang="en-CA" sz="3386" spc="-1" dirty="0">
                <a:solidFill>
                  <a:srgbClr val="000000"/>
                </a:solidFill>
                <a:uFill>
                  <a:solidFill>
                    <a:srgbClr val="FFFFFF"/>
                  </a:solidFill>
                </a:uFill>
                <a:latin typeface="Arial"/>
              </a:rPr>
              <a:t>– shut down</a:t>
            </a:r>
          </a:p>
          <a:p>
            <a:pPr marL="1044922" lvl="1" indent="-391846">
              <a:spcBef>
                <a:spcPts val="1371"/>
              </a:spcBef>
              <a:buClr>
                <a:srgbClr val="000000"/>
              </a:buClr>
              <a:buSzPct val="75000"/>
              <a:buFont typeface="Symbol" charset="2"/>
              <a:buChar char=""/>
            </a:pPr>
            <a:r>
              <a:rPr lang="en-CA" sz="3386" b="1" spc="-1" dirty="0" err="1">
                <a:solidFill>
                  <a:srgbClr val="000000"/>
                </a:solidFill>
                <a:uFill>
                  <a:solidFill>
                    <a:srgbClr val="FFFFFF"/>
                  </a:solidFill>
                </a:uFill>
                <a:latin typeface="Arial"/>
              </a:rPr>
              <a:t>reboot.target</a:t>
            </a:r>
            <a:r>
              <a:rPr lang="en-CA" sz="3386" b="1" spc="-1" dirty="0">
                <a:solidFill>
                  <a:srgbClr val="000000"/>
                </a:solidFill>
                <a:uFill>
                  <a:solidFill>
                    <a:srgbClr val="FFFFFF"/>
                  </a:solidFill>
                </a:uFill>
                <a:latin typeface="Arial"/>
              </a:rPr>
              <a:t> 	</a:t>
            </a:r>
            <a:r>
              <a:rPr lang="en-CA" sz="3386" spc="-1" dirty="0">
                <a:solidFill>
                  <a:srgbClr val="000000"/>
                </a:solidFill>
                <a:uFill>
                  <a:solidFill>
                    <a:srgbClr val="FFFFFF"/>
                  </a:solidFill>
                </a:uFill>
                <a:latin typeface="Arial"/>
              </a:rPr>
              <a:t>– shut down and reboot.</a:t>
            </a:r>
          </a:p>
          <a:p>
            <a:pPr marL="1044922" lvl="1" indent="-391846">
              <a:spcBef>
                <a:spcPts val="1371"/>
              </a:spcBef>
              <a:buClr>
                <a:srgbClr val="000000"/>
              </a:buClr>
              <a:buSzPct val="75000"/>
              <a:buFont typeface="Symbol" charset="2"/>
              <a:buChar char=""/>
            </a:pPr>
            <a:r>
              <a:rPr lang="en-CA" sz="3386" b="1" spc="-1" dirty="0" err="1">
                <a:solidFill>
                  <a:srgbClr val="000000"/>
                </a:solidFill>
                <a:uFill>
                  <a:solidFill>
                    <a:srgbClr val="FFFFFF"/>
                  </a:solidFill>
                </a:uFill>
                <a:latin typeface="Arial"/>
              </a:rPr>
              <a:t>rescue.target</a:t>
            </a:r>
            <a:r>
              <a:rPr lang="en-CA" sz="3386" b="1" spc="-1" dirty="0">
                <a:solidFill>
                  <a:srgbClr val="000000"/>
                </a:solidFill>
                <a:uFill>
                  <a:solidFill>
                    <a:srgbClr val="FFFFFF"/>
                  </a:solidFill>
                </a:uFill>
                <a:latin typeface="Arial"/>
              </a:rPr>
              <a:t> 	</a:t>
            </a:r>
            <a:r>
              <a:rPr lang="en-CA" sz="3386" spc="-1" dirty="0">
                <a:solidFill>
                  <a:srgbClr val="000000"/>
                </a:solidFill>
                <a:uFill>
                  <a:solidFill>
                    <a:srgbClr val="FFFFFF"/>
                  </a:solidFill>
                </a:uFill>
                <a:latin typeface="Arial"/>
              </a:rPr>
              <a:t>– A rescue shell with limited services, 				   no internet.</a:t>
            </a:r>
          </a:p>
          <a:p>
            <a:pPr marL="1044922" lvl="1" indent="-391846">
              <a:spcBef>
                <a:spcPts val="1371"/>
              </a:spcBef>
              <a:buClr>
                <a:srgbClr val="000000"/>
              </a:buClr>
              <a:buSzPct val="75000"/>
              <a:buFont typeface="Symbol" charset="2"/>
              <a:buChar char=""/>
            </a:pPr>
            <a:r>
              <a:rPr lang="en-CA" sz="3386" b="1" spc="-1" dirty="0">
                <a:solidFill>
                  <a:srgbClr val="000000"/>
                </a:solidFill>
                <a:uFill>
                  <a:solidFill>
                    <a:srgbClr val="FFFFFF"/>
                  </a:solidFill>
                </a:uFill>
                <a:latin typeface="Arial"/>
              </a:rPr>
              <a:t>multi-</a:t>
            </a:r>
            <a:r>
              <a:rPr lang="en-CA" sz="3386" b="1" spc="-1" dirty="0" err="1">
                <a:solidFill>
                  <a:srgbClr val="000000"/>
                </a:solidFill>
                <a:uFill>
                  <a:solidFill>
                    <a:srgbClr val="FFFFFF"/>
                  </a:solidFill>
                </a:uFill>
                <a:latin typeface="Arial"/>
              </a:rPr>
              <a:t>user.target</a:t>
            </a:r>
            <a:r>
              <a:rPr lang="en-CA" sz="3386" b="1" spc="-1" dirty="0">
                <a:solidFill>
                  <a:srgbClr val="000000"/>
                </a:solidFill>
                <a:uFill>
                  <a:solidFill>
                    <a:srgbClr val="FFFFFF"/>
                  </a:solidFill>
                </a:uFill>
                <a:latin typeface="Arial"/>
              </a:rPr>
              <a:t> 	</a:t>
            </a:r>
            <a:r>
              <a:rPr lang="en-CA" sz="3386" spc="-1" dirty="0">
                <a:solidFill>
                  <a:srgbClr val="000000"/>
                </a:solidFill>
                <a:uFill>
                  <a:solidFill>
                    <a:srgbClr val="FFFFFF"/>
                  </a:solidFill>
                </a:uFill>
                <a:latin typeface="Arial"/>
              </a:rPr>
              <a:t>– Command line only</a:t>
            </a:r>
          </a:p>
          <a:p>
            <a:pPr marL="1044922" lvl="1" indent="-391846">
              <a:spcBef>
                <a:spcPts val="1371"/>
              </a:spcBef>
              <a:buClr>
                <a:srgbClr val="000000"/>
              </a:buClr>
              <a:buSzPct val="75000"/>
              <a:buFont typeface="Symbol" charset="2"/>
              <a:buChar char=""/>
            </a:pPr>
            <a:r>
              <a:rPr lang="en-CA" sz="3386" b="1" spc="-1" dirty="0" err="1">
                <a:solidFill>
                  <a:srgbClr val="000000"/>
                </a:solidFill>
                <a:uFill>
                  <a:solidFill>
                    <a:srgbClr val="FFFFFF"/>
                  </a:solidFill>
                </a:uFill>
                <a:latin typeface="Arial"/>
              </a:rPr>
              <a:t>graphical.target</a:t>
            </a:r>
            <a:r>
              <a:rPr lang="en-CA" sz="3386" b="1" spc="-1" dirty="0">
                <a:solidFill>
                  <a:srgbClr val="000000"/>
                </a:solidFill>
                <a:uFill>
                  <a:solidFill>
                    <a:srgbClr val="FFFFFF"/>
                  </a:solidFill>
                </a:uFill>
                <a:latin typeface="Arial"/>
              </a:rPr>
              <a:t> 	</a:t>
            </a:r>
            <a:r>
              <a:rPr lang="en-CA" sz="3386" spc="-1" dirty="0">
                <a:solidFill>
                  <a:srgbClr val="000000"/>
                </a:solidFill>
                <a:uFill>
                  <a:solidFill>
                    <a:srgbClr val="FFFFFF"/>
                  </a:solidFill>
                </a:uFill>
                <a:latin typeface="Arial"/>
              </a:rPr>
              <a:t>– The graphical interface (which also 					    includes the command line).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609755" y="273422"/>
            <a:ext cx="10971736" cy="1144631"/>
          </a:xfrm>
          <a:prstGeom prst="rect">
            <a:avLst/>
          </a:prstGeom>
          <a:noFill/>
          <a:ln>
            <a:noFill/>
          </a:ln>
        </p:spPr>
        <p:txBody>
          <a:bodyPr lIns="0" tIns="0" rIns="0" bIns="0" anchor="ctr"/>
          <a:lstStyle/>
          <a:p>
            <a:r>
              <a:rPr lang="en-CA" sz="5321" spc="-1">
                <a:solidFill>
                  <a:srgbClr val="000000"/>
                </a:solidFill>
                <a:uFill>
                  <a:solidFill>
                    <a:srgbClr val="FFFFFF"/>
                  </a:solidFill>
                </a:uFill>
                <a:latin typeface="Arial"/>
              </a:rPr>
              <a:t>Managing Default Target</a:t>
            </a:r>
          </a:p>
        </p:txBody>
      </p:sp>
      <p:sp>
        <p:nvSpPr>
          <p:cNvPr id="104" name="TextShape 2"/>
          <p:cNvSpPr txBox="1"/>
          <p:nvPr/>
        </p:nvSpPr>
        <p:spPr>
          <a:xfrm>
            <a:off x="609754" y="1878506"/>
            <a:ext cx="11195978" cy="4706072"/>
          </a:xfrm>
          <a:prstGeom prst="rect">
            <a:avLst/>
          </a:prstGeom>
          <a:noFill/>
          <a:ln>
            <a:noFill/>
          </a:ln>
        </p:spPr>
        <p:txBody>
          <a:bodyPr lIns="0" tIns="0" rIns="0" bIns="0">
            <a:normAutofit/>
          </a:bodyPr>
          <a:lstStyle/>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To determine what target the machine will use on boot:</a:t>
            </a:r>
          </a:p>
          <a:p>
            <a:r>
              <a:rPr lang="en-CA" sz="3870" spc="-1" dirty="0">
                <a:solidFill>
                  <a:srgbClr val="000000"/>
                </a:solidFill>
                <a:uFill>
                  <a:solidFill>
                    <a:srgbClr val="FFFFFF"/>
                  </a:solidFill>
                </a:uFill>
                <a:latin typeface="Courier New"/>
              </a:rPr>
              <a:t>	</a:t>
            </a:r>
            <a:r>
              <a:rPr lang="en-CA" sz="3870" spc="-1" dirty="0" err="1">
                <a:solidFill>
                  <a:srgbClr val="000000"/>
                </a:solidFill>
                <a:uFill>
                  <a:solidFill>
                    <a:srgbClr val="FFFFFF"/>
                  </a:solidFill>
                </a:uFill>
                <a:latin typeface="Courier New"/>
              </a:rPr>
              <a:t>systemctl</a:t>
            </a:r>
            <a:r>
              <a:rPr lang="en-CA" sz="3870" spc="-1" dirty="0">
                <a:solidFill>
                  <a:srgbClr val="000000"/>
                </a:solidFill>
                <a:uFill>
                  <a:solidFill>
                    <a:srgbClr val="FFFFFF"/>
                  </a:solidFill>
                </a:uFill>
                <a:latin typeface="Courier New"/>
              </a:rPr>
              <a:t> get-default</a:t>
            </a:r>
            <a:endParaRPr lang="en-CA" sz="3870" spc="-1" dirty="0">
              <a:solidFill>
                <a:srgbClr val="000000"/>
              </a:solidFill>
              <a:uFill>
                <a:solidFill>
                  <a:srgbClr val="FFFFFF"/>
                </a:solidFill>
              </a:uFill>
              <a:latin typeface="Arial"/>
            </a:endParaRP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To change it:</a:t>
            </a:r>
          </a:p>
          <a:p>
            <a:r>
              <a:rPr lang="en-CA" sz="3870" spc="-1" dirty="0">
                <a:solidFill>
                  <a:srgbClr val="000000"/>
                </a:solidFill>
                <a:uFill>
                  <a:solidFill>
                    <a:srgbClr val="FFFFFF"/>
                  </a:solidFill>
                </a:uFill>
                <a:latin typeface="Courier New"/>
              </a:rPr>
              <a:t>	</a:t>
            </a:r>
            <a:r>
              <a:rPr lang="en-CA" sz="3870" spc="-1" dirty="0" err="1">
                <a:solidFill>
                  <a:srgbClr val="000000"/>
                </a:solidFill>
                <a:uFill>
                  <a:solidFill>
                    <a:srgbClr val="FFFFFF"/>
                  </a:solidFill>
                </a:uFill>
                <a:latin typeface="Courier New"/>
              </a:rPr>
              <a:t>systemctl</a:t>
            </a:r>
            <a:r>
              <a:rPr lang="en-CA" sz="3870" spc="-1" dirty="0">
                <a:solidFill>
                  <a:srgbClr val="000000"/>
                </a:solidFill>
                <a:uFill>
                  <a:solidFill>
                    <a:srgbClr val="FFFFFF"/>
                  </a:solidFill>
                </a:uFill>
                <a:latin typeface="Courier New"/>
              </a:rPr>
              <a:t> set-default </a:t>
            </a:r>
            <a:r>
              <a:rPr lang="en-CA" sz="3870" i="1" spc="-1" dirty="0">
                <a:solidFill>
                  <a:srgbClr val="000000"/>
                </a:solidFill>
                <a:uFill>
                  <a:solidFill>
                    <a:srgbClr val="FFFFFF"/>
                  </a:solidFill>
                </a:uFill>
                <a:latin typeface="Courier New"/>
              </a:rPr>
              <a:t>target</a:t>
            </a:r>
            <a:endParaRPr lang="en-CA" sz="3870" spc="-1" dirty="0">
              <a:solidFill>
                <a:srgbClr val="000000"/>
              </a:solidFill>
              <a:uFill>
                <a:solidFill>
                  <a:srgbClr val="FFFFFF"/>
                </a:solidFill>
              </a:uFill>
              <a:latin typeface="Arial"/>
            </a:endParaRP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Using one of the targets from the previous slide.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609755" y="273422"/>
            <a:ext cx="10971736" cy="1144631"/>
          </a:xfrm>
          <a:prstGeom prst="rect">
            <a:avLst/>
          </a:prstGeom>
          <a:noFill/>
          <a:ln>
            <a:noFill/>
          </a:ln>
        </p:spPr>
        <p:txBody>
          <a:bodyPr lIns="0" tIns="0" rIns="0" bIns="0" anchor="ctr"/>
          <a:lstStyle/>
          <a:p>
            <a:r>
              <a:rPr lang="en-CA" sz="5321" spc="-1">
                <a:solidFill>
                  <a:srgbClr val="000000"/>
                </a:solidFill>
                <a:uFill>
                  <a:solidFill>
                    <a:srgbClr val="FFFFFF"/>
                  </a:solidFill>
                </a:uFill>
                <a:latin typeface="Arial"/>
              </a:rPr>
              <a:t>Managing Current State</a:t>
            </a:r>
          </a:p>
        </p:txBody>
      </p:sp>
      <p:sp>
        <p:nvSpPr>
          <p:cNvPr id="106" name="TextShape 2"/>
          <p:cNvSpPr txBox="1"/>
          <p:nvPr/>
        </p:nvSpPr>
        <p:spPr>
          <a:xfrm>
            <a:off x="496332" y="2001381"/>
            <a:ext cx="11085159" cy="4583196"/>
          </a:xfrm>
          <a:prstGeom prst="rect">
            <a:avLst/>
          </a:prstGeom>
          <a:noFill/>
          <a:ln>
            <a:noFill/>
          </a:ln>
        </p:spPr>
        <p:txBody>
          <a:bodyPr lIns="0" tIns="0" rIns="0" bIns="0">
            <a:normAutofit/>
          </a:bodyPr>
          <a:lstStyle/>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You can also change the current target of the system with </a:t>
            </a:r>
            <a:r>
              <a:rPr lang="en-CA" sz="3870" b="1" spc="-1" dirty="0" err="1">
                <a:solidFill>
                  <a:srgbClr val="000000"/>
                </a:solidFill>
                <a:uFill>
                  <a:solidFill>
                    <a:srgbClr val="FFFFFF"/>
                  </a:solidFill>
                </a:uFill>
                <a:latin typeface="Arial"/>
              </a:rPr>
              <a:t>systemctl</a:t>
            </a:r>
            <a:r>
              <a:rPr lang="en-CA" sz="3870" b="1" spc="-1" dirty="0">
                <a:solidFill>
                  <a:srgbClr val="000000"/>
                </a:solidFill>
                <a:uFill>
                  <a:solidFill>
                    <a:srgbClr val="FFFFFF"/>
                  </a:solidFill>
                </a:uFill>
                <a:latin typeface="Arial"/>
              </a:rPr>
              <a:t> isolate</a:t>
            </a:r>
            <a:r>
              <a:rPr lang="en-CA" sz="3870" spc="-1" dirty="0">
                <a:solidFill>
                  <a:srgbClr val="000000"/>
                </a:solidFill>
                <a:uFill>
                  <a:solidFill>
                    <a:srgbClr val="FFFFFF"/>
                  </a:solidFill>
                </a:uFill>
                <a:latin typeface="Arial"/>
              </a:rPr>
              <a:t>, e.g.:</a:t>
            </a:r>
          </a:p>
          <a:p>
            <a:pPr marL="1044922" lvl="1" indent="-391846">
              <a:spcBef>
                <a:spcPts val="1371"/>
              </a:spcBef>
              <a:buClr>
                <a:srgbClr val="000000"/>
              </a:buClr>
              <a:buSzPct val="75000"/>
              <a:buFont typeface="Symbol" charset="2"/>
              <a:buChar char=""/>
            </a:pPr>
            <a:r>
              <a:rPr lang="en-CA" sz="3386" spc="-1" dirty="0" err="1">
                <a:solidFill>
                  <a:srgbClr val="000000"/>
                </a:solidFill>
                <a:uFill>
                  <a:solidFill>
                    <a:srgbClr val="FFFFFF"/>
                  </a:solidFill>
                </a:uFill>
                <a:latin typeface="Courier New" panose="02070309020205020404" pitchFamily="49" charset="0"/>
                <a:cs typeface="Courier New" panose="02070309020205020404" pitchFamily="49" charset="0"/>
              </a:rPr>
              <a:t>systemctl</a:t>
            </a:r>
            <a:r>
              <a:rPr lang="en-CA" sz="3386" spc="-1" dirty="0">
                <a:solidFill>
                  <a:srgbClr val="000000"/>
                </a:solidFill>
                <a:uFill>
                  <a:solidFill>
                    <a:srgbClr val="FFFFFF"/>
                  </a:solidFill>
                </a:uFill>
                <a:latin typeface="Courier New" panose="02070309020205020404" pitchFamily="49" charset="0"/>
                <a:cs typeface="Courier New" panose="02070309020205020404" pitchFamily="49" charset="0"/>
              </a:rPr>
              <a:t> isolate </a:t>
            </a:r>
            <a:r>
              <a:rPr lang="en-CA" sz="3386" spc="-1" dirty="0" err="1">
                <a:solidFill>
                  <a:srgbClr val="000000"/>
                </a:solidFill>
                <a:uFill>
                  <a:solidFill>
                    <a:srgbClr val="FFFFFF"/>
                  </a:solidFill>
                </a:uFill>
                <a:latin typeface="Courier New" panose="02070309020205020404" pitchFamily="49" charset="0"/>
                <a:cs typeface="Courier New" panose="02070309020205020404" pitchFamily="49" charset="0"/>
              </a:rPr>
              <a:t>reboot.target</a:t>
            </a:r>
            <a:r>
              <a:rPr lang="en-CA" sz="3386" spc="-1" dirty="0">
                <a:solidFill>
                  <a:srgbClr val="000000"/>
                </a:solidFill>
                <a:uFill>
                  <a:solidFill>
                    <a:srgbClr val="FFFFFF"/>
                  </a:solidFill>
                </a:uFill>
                <a:latin typeface="Courier New" panose="02070309020205020404" pitchFamily="49" charset="0"/>
                <a:cs typeface="Courier New" panose="02070309020205020404" pitchFamily="49" charset="0"/>
              </a:rPr>
              <a:t> </a:t>
            </a:r>
          </a:p>
          <a:p>
            <a:pPr marL="653076" lvl="1">
              <a:spcBef>
                <a:spcPts val="1371"/>
              </a:spcBef>
              <a:buClr>
                <a:srgbClr val="000000"/>
              </a:buClr>
              <a:buSzPct val="75000"/>
            </a:pPr>
            <a:r>
              <a:rPr lang="en-CA" sz="3386" spc="-1" dirty="0">
                <a:solidFill>
                  <a:srgbClr val="000000"/>
                </a:solidFill>
                <a:uFill>
                  <a:solidFill>
                    <a:srgbClr val="FFFFFF"/>
                  </a:solidFill>
                </a:uFill>
                <a:latin typeface="Courier New" panose="02070309020205020404" pitchFamily="49" charset="0"/>
                <a:cs typeface="Courier New" panose="02070309020205020404" pitchFamily="49" charset="0"/>
              </a:rPr>
              <a:t>	</a:t>
            </a:r>
            <a:r>
              <a:rPr lang="en-CA" sz="3386" spc="-1" dirty="0">
                <a:solidFill>
                  <a:srgbClr val="000000"/>
                </a:solidFill>
                <a:uFill>
                  <a:solidFill>
                    <a:srgbClr val="FFFFFF"/>
                  </a:solidFill>
                </a:uFill>
                <a:latin typeface="Arial"/>
              </a:rPr>
              <a:t>would reboot the machine.  </a:t>
            </a:r>
          </a:p>
          <a:p>
            <a:pPr marL="1044922" lvl="1" indent="-391846">
              <a:spcBef>
                <a:spcPts val="1371"/>
              </a:spcBef>
              <a:buClr>
                <a:srgbClr val="000000"/>
              </a:buClr>
              <a:buSzPct val="75000"/>
              <a:buFont typeface="Symbol" charset="2"/>
              <a:buChar char=""/>
            </a:pPr>
            <a:r>
              <a:rPr lang="en-CA" sz="3386" spc="-1" dirty="0" err="1">
                <a:solidFill>
                  <a:srgbClr val="000000"/>
                </a:solidFill>
                <a:uFill>
                  <a:solidFill>
                    <a:srgbClr val="FFFFFF"/>
                  </a:solidFill>
                </a:uFill>
                <a:latin typeface="Courier New" panose="02070309020205020404" pitchFamily="49" charset="0"/>
                <a:cs typeface="Courier New" panose="02070309020205020404" pitchFamily="49" charset="0"/>
              </a:rPr>
              <a:t>systemctl</a:t>
            </a:r>
            <a:r>
              <a:rPr lang="en-CA" sz="3386" spc="-1" dirty="0">
                <a:solidFill>
                  <a:srgbClr val="000000"/>
                </a:solidFill>
                <a:uFill>
                  <a:solidFill>
                    <a:srgbClr val="FFFFFF"/>
                  </a:solidFill>
                </a:uFill>
                <a:latin typeface="Courier New" panose="02070309020205020404" pitchFamily="49" charset="0"/>
                <a:cs typeface="Courier New" panose="02070309020205020404" pitchFamily="49" charset="0"/>
              </a:rPr>
              <a:t> isolate multi-</a:t>
            </a:r>
            <a:r>
              <a:rPr lang="en-CA" sz="3386" spc="-1" dirty="0" err="1">
                <a:solidFill>
                  <a:srgbClr val="000000"/>
                </a:solidFill>
                <a:uFill>
                  <a:solidFill>
                    <a:srgbClr val="FFFFFF"/>
                  </a:solidFill>
                </a:uFill>
                <a:latin typeface="Courier New" panose="02070309020205020404" pitchFamily="49" charset="0"/>
                <a:cs typeface="Courier New" panose="02070309020205020404" pitchFamily="49" charset="0"/>
              </a:rPr>
              <a:t>user.target</a:t>
            </a:r>
            <a:r>
              <a:rPr lang="en-CA" sz="3386" spc="-1" dirty="0">
                <a:solidFill>
                  <a:srgbClr val="000000"/>
                </a:solidFill>
                <a:uFill>
                  <a:solidFill>
                    <a:srgbClr val="FFFFFF"/>
                  </a:solidFill>
                </a:uFill>
                <a:latin typeface="Courier New" panose="02070309020205020404" pitchFamily="49" charset="0"/>
                <a:cs typeface="Courier New" panose="02070309020205020404" pitchFamily="49" charset="0"/>
              </a:rPr>
              <a:t> </a:t>
            </a:r>
            <a:r>
              <a:rPr lang="en-CA" sz="3386" spc="-1" dirty="0">
                <a:solidFill>
                  <a:srgbClr val="000000"/>
                </a:solidFill>
                <a:uFill>
                  <a:solidFill>
                    <a:srgbClr val="FFFFFF"/>
                  </a:solidFill>
                </a:uFill>
                <a:latin typeface="Arial"/>
              </a:rPr>
              <a:t>would switch to CLI only.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609755" y="261232"/>
            <a:ext cx="8489163" cy="1131134"/>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4318" spc="-1">
                <a:solidFill>
                  <a:srgbClr val="FFFFFF"/>
                </a:solidFill>
                <a:uFill>
                  <a:solidFill>
                    <a:srgbClr val="FFFFFF"/>
                  </a:solidFill>
                </a:uFill>
                <a:latin typeface="Arial"/>
                <a:ea typeface="DejaVu Sans"/>
              </a:rPr>
              <a:t>Outline</a:t>
            </a:r>
            <a:endParaRPr lang="en-CA" sz="4318" spc="-1">
              <a:solidFill>
                <a:srgbClr val="000000"/>
              </a:solidFill>
              <a:uFill>
                <a:solidFill>
                  <a:srgbClr val="FFFFFF"/>
                </a:solidFill>
              </a:uFill>
              <a:latin typeface="Arial"/>
            </a:endParaRPr>
          </a:p>
        </p:txBody>
      </p:sp>
      <p:sp>
        <p:nvSpPr>
          <p:cNvPr id="81" name="CustomShape 2"/>
          <p:cNvSpPr/>
          <p:nvPr/>
        </p:nvSpPr>
        <p:spPr>
          <a:xfrm>
            <a:off x="609755" y="663677"/>
            <a:ext cx="10970865" cy="5688051"/>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131486">
              <a:spcAft>
                <a:spcPts val="1388"/>
              </a:spcAft>
              <a:buClr>
                <a:srgbClr val="000000"/>
              </a:buClr>
              <a:buSzPct val="45000"/>
            </a:pPr>
            <a:r>
              <a:rPr lang="en-CA" sz="3200" spc="-1" dirty="0">
                <a:solidFill>
                  <a:srgbClr val="000000"/>
                </a:solidFill>
                <a:uFill>
                  <a:solidFill>
                    <a:srgbClr val="FFFFFF"/>
                  </a:solidFill>
                </a:uFill>
                <a:latin typeface="Arial"/>
                <a:ea typeface="DejaVu Sans"/>
              </a:rPr>
              <a:t>Managing </a:t>
            </a:r>
            <a:r>
              <a:rPr lang="en-CA" sz="3200" spc="-1" dirty="0" err="1">
                <a:solidFill>
                  <a:srgbClr val="000000"/>
                </a:solidFill>
                <a:uFill>
                  <a:solidFill>
                    <a:srgbClr val="FFFFFF"/>
                  </a:solidFill>
                </a:uFill>
                <a:latin typeface="Arial"/>
                <a:ea typeface="DejaVu Sans"/>
              </a:rPr>
              <a:t>Sudo</a:t>
            </a:r>
            <a:endParaRPr lang="en-CA" sz="3200" spc="-1" dirty="0">
              <a:solidFill>
                <a:srgbClr val="000000"/>
              </a:solidFill>
              <a:uFill>
                <a:solidFill>
                  <a:srgbClr val="FFFFFF"/>
                </a:solidFill>
              </a:uFill>
              <a:latin typeface="Arial"/>
            </a:endParaRPr>
          </a:p>
          <a:p>
            <a:pPr marL="131486">
              <a:spcAft>
                <a:spcPts val="1388"/>
              </a:spcAft>
              <a:buClr>
                <a:srgbClr val="000000"/>
              </a:buClr>
              <a:buSzPct val="45000"/>
            </a:pPr>
            <a:endParaRPr lang="en-CA" sz="3144" spc="-1" dirty="0">
              <a:solidFill>
                <a:srgbClr val="000000"/>
              </a:solidFill>
              <a:uFill>
                <a:solidFill>
                  <a:srgbClr val="FFFFFF"/>
                </a:solidFill>
              </a:uFill>
              <a:latin typeface="Arial"/>
              <a:ea typeface="DejaVu Sans"/>
            </a:endParaRPr>
          </a:p>
          <a:p>
            <a:pPr marL="522461" indent="-390975">
              <a:spcAft>
                <a:spcPts val="1388"/>
              </a:spcAft>
              <a:buClr>
                <a:srgbClr val="000000"/>
              </a:buClr>
              <a:buSzPct val="45000"/>
              <a:buFont typeface="Wingdings" charset="2"/>
              <a:buChar char=""/>
            </a:pPr>
            <a:r>
              <a:rPr lang="en-CA" sz="3144" spc="-1" dirty="0">
                <a:solidFill>
                  <a:srgbClr val="000000"/>
                </a:solidFill>
                <a:uFill>
                  <a:solidFill>
                    <a:srgbClr val="FFFFFF"/>
                  </a:solidFill>
                </a:uFill>
                <a:latin typeface="Arial"/>
                <a:ea typeface="DejaVu Sans"/>
              </a:rPr>
              <a:t>In this short lesson, you will learn how to control access to </a:t>
            </a:r>
            <a:r>
              <a:rPr lang="en-CA" sz="3144" b="1" spc="-1" dirty="0" err="1">
                <a:solidFill>
                  <a:srgbClr val="000000"/>
                </a:solidFill>
                <a:uFill>
                  <a:solidFill>
                    <a:srgbClr val="FFFFFF"/>
                  </a:solidFill>
                </a:uFill>
                <a:latin typeface="Arial"/>
                <a:ea typeface="DejaVu Sans"/>
              </a:rPr>
              <a:t>sudo</a:t>
            </a:r>
            <a:r>
              <a:rPr lang="en-CA" sz="3144" spc="-1" dirty="0">
                <a:solidFill>
                  <a:srgbClr val="000000"/>
                </a:solidFill>
                <a:uFill>
                  <a:solidFill>
                    <a:srgbClr val="FFFFFF"/>
                  </a:solidFill>
                </a:uFill>
                <a:latin typeface="Arial"/>
                <a:ea typeface="DejaVu Sans"/>
              </a:rPr>
              <a:t>.</a:t>
            </a:r>
            <a:endParaRPr lang="en-CA" sz="3144" spc="-1" dirty="0">
              <a:solidFill>
                <a:srgbClr val="000000"/>
              </a:solidFill>
              <a:uFill>
                <a:solidFill>
                  <a:srgbClr val="FFFFFF"/>
                </a:solidFill>
              </a:uFill>
              <a:latin typeface="Arial"/>
            </a:endParaRPr>
          </a:p>
          <a:p>
            <a:pPr marL="783691" lvl="2" indent="-261230">
              <a:spcAft>
                <a:spcPts val="1388"/>
              </a:spcAft>
              <a:buClr>
                <a:srgbClr val="000000"/>
              </a:buClr>
              <a:buSzPct val="45000"/>
              <a:buFont typeface="Wingdings" charset="2"/>
              <a:buChar char=""/>
            </a:pPr>
            <a:r>
              <a:rPr lang="en-CA" sz="3144" spc="-1" dirty="0">
                <a:solidFill>
                  <a:srgbClr val="000000"/>
                </a:solidFill>
                <a:uFill>
                  <a:solidFill>
                    <a:srgbClr val="FFFFFF"/>
                  </a:solidFill>
                </a:uFill>
                <a:latin typeface="Arial"/>
                <a:ea typeface="DejaVu Sans"/>
              </a:rPr>
              <a:t>So you can choose who gets to run commands with root privileges.</a:t>
            </a:r>
            <a:endParaRPr lang="en-CA" sz="3144" spc="-1" dirty="0">
              <a:solidFill>
                <a:srgbClr val="000000"/>
              </a:solidFill>
              <a:uFill>
                <a:solidFill>
                  <a:srgbClr val="FFFFFF"/>
                </a:solidFill>
              </a:uFill>
              <a:latin typeface="Arial"/>
            </a:endParaRPr>
          </a:p>
          <a:p>
            <a:pPr marL="783691" lvl="2" indent="-261230">
              <a:spcAft>
                <a:spcPts val="1388"/>
              </a:spcAft>
              <a:buClr>
                <a:srgbClr val="000000"/>
              </a:buClr>
              <a:buSzPct val="45000"/>
              <a:buFont typeface="Wingdings" charset="2"/>
              <a:buChar char=""/>
            </a:pPr>
            <a:r>
              <a:rPr lang="en-CA" sz="3144" spc="-1" dirty="0">
                <a:solidFill>
                  <a:srgbClr val="000000"/>
                </a:solidFill>
                <a:uFill>
                  <a:solidFill>
                    <a:srgbClr val="FFFFFF"/>
                  </a:solidFill>
                </a:uFill>
                <a:latin typeface="Arial"/>
                <a:ea typeface="DejaVu Sans"/>
              </a:rPr>
              <a:t>And control which commands they can run.</a:t>
            </a:r>
            <a:endParaRPr lang="en-CA" sz="3144"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609755" y="273422"/>
            <a:ext cx="10971736" cy="1144631"/>
          </a:xfrm>
          <a:prstGeom prst="rect">
            <a:avLst/>
          </a:prstGeom>
          <a:noFill/>
          <a:ln>
            <a:noFill/>
          </a:ln>
        </p:spPr>
        <p:txBody>
          <a:bodyPr lIns="0" tIns="0" rIns="0" bIns="0" anchor="ctr"/>
          <a:lstStyle/>
          <a:p>
            <a:r>
              <a:rPr lang="en-CA" sz="5321" spc="-1">
                <a:solidFill>
                  <a:srgbClr val="000000"/>
                </a:solidFill>
                <a:uFill>
                  <a:solidFill>
                    <a:srgbClr val="FFFFFF"/>
                  </a:solidFill>
                </a:uFill>
                <a:latin typeface="Arial"/>
              </a:rPr>
              <a:t>Why use sudo?</a:t>
            </a:r>
          </a:p>
        </p:txBody>
      </p:sp>
      <p:sp>
        <p:nvSpPr>
          <p:cNvPr id="83" name="TextShape 2"/>
          <p:cNvSpPr txBox="1"/>
          <p:nvPr/>
        </p:nvSpPr>
        <p:spPr>
          <a:xfrm>
            <a:off x="609755" y="1812341"/>
            <a:ext cx="11224335" cy="4772236"/>
          </a:xfrm>
          <a:prstGeom prst="rect">
            <a:avLst/>
          </a:prstGeom>
          <a:noFill/>
          <a:ln>
            <a:noFill/>
          </a:ln>
        </p:spPr>
        <p:txBody>
          <a:bodyPr lIns="0" tIns="0" rIns="0" bIns="0">
            <a:normAutofit lnSpcReduction="10000"/>
          </a:bodyPr>
          <a:lstStyle/>
          <a:p>
            <a:pPr marL="261230" indent="-261230">
              <a:buClr>
                <a:srgbClr val="000000"/>
              </a:buClr>
              <a:buSzPct val="45000"/>
              <a:buFont typeface="Wingdings" charset="2"/>
              <a:buChar char=""/>
            </a:pPr>
            <a:r>
              <a:rPr lang="en-CA" sz="2903" spc="-1" dirty="0">
                <a:solidFill>
                  <a:srgbClr val="000000"/>
                </a:solidFill>
                <a:uFill>
                  <a:solidFill>
                    <a:srgbClr val="FFFFFF"/>
                  </a:solidFill>
                </a:uFill>
                <a:latin typeface="+mj-lt"/>
              </a:rPr>
              <a:t>We have already been using the </a:t>
            </a:r>
            <a:r>
              <a:rPr lang="en-CA" sz="2903" b="1" spc="-1" dirty="0" err="1">
                <a:solidFill>
                  <a:srgbClr val="000000"/>
                </a:solidFill>
                <a:uFill>
                  <a:solidFill>
                    <a:srgbClr val="FFFFFF"/>
                  </a:solidFill>
                </a:uFill>
                <a:latin typeface="+mj-lt"/>
              </a:rPr>
              <a:t>sudo</a:t>
            </a:r>
            <a:r>
              <a:rPr lang="en-CA" sz="2903" spc="-1" dirty="0">
                <a:solidFill>
                  <a:srgbClr val="000000"/>
                </a:solidFill>
                <a:uFill>
                  <a:solidFill>
                    <a:srgbClr val="FFFFFF"/>
                  </a:solidFill>
                </a:uFill>
                <a:latin typeface="+mj-lt"/>
              </a:rPr>
              <a:t> command to allow your regular user account to execute commands as if it were root.</a:t>
            </a:r>
          </a:p>
          <a:p>
            <a:pPr marL="261230" indent="-261230">
              <a:buClr>
                <a:srgbClr val="000000"/>
              </a:buClr>
              <a:buSzPct val="45000"/>
              <a:buFont typeface="Wingdings" charset="2"/>
              <a:buChar char=""/>
            </a:pPr>
            <a:r>
              <a:rPr lang="en-CA" sz="2903" spc="-1" dirty="0">
                <a:solidFill>
                  <a:srgbClr val="000000"/>
                </a:solidFill>
                <a:uFill>
                  <a:solidFill>
                    <a:srgbClr val="FFFFFF"/>
                  </a:solidFill>
                </a:uFill>
                <a:latin typeface="+mj-lt"/>
              </a:rPr>
              <a:t>While it is possible to log in directly as the root account (or use </a:t>
            </a:r>
            <a:r>
              <a:rPr lang="en-CA" sz="2903" b="1" spc="-1" dirty="0" err="1">
                <a:solidFill>
                  <a:srgbClr val="000000"/>
                </a:solidFill>
                <a:uFill>
                  <a:solidFill>
                    <a:srgbClr val="FFFFFF"/>
                  </a:solidFill>
                </a:uFill>
                <a:latin typeface="+mj-lt"/>
              </a:rPr>
              <a:t>su</a:t>
            </a:r>
            <a:r>
              <a:rPr lang="en-CA" sz="2903" spc="-1" dirty="0">
                <a:solidFill>
                  <a:srgbClr val="000000"/>
                </a:solidFill>
                <a:uFill>
                  <a:solidFill>
                    <a:srgbClr val="FFFFFF"/>
                  </a:solidFill>
                </a:uFill>
                <a:latin typeface="+mj-lt"/>
              </a:rPr>
              <a:t> to switch to it) this is generally avoided for security and auditing purposes.</a:t>
            </a:r>
          </a:p>
          <a:p>
            <a:pPr marL="261230" indent="-261230">
              <a:buClr>
                <a:srgbClr val="000000"/>
              </a:buClr>
              <a:buSzPct val="45000"/>
              <a:buFont typeface="Wingdings" charset="2"/>
              <a:buChar char=""/>
            </a:pPr>
            <a:r>
              <a:rPr lang="en-CA" sz="2903" spc="-1" dirty="0">
                <a:solidFill>
                  <a:srgbClr val="000000"/>
                </a:solidFill>
                <a:uFill>
                  <a:solidFill>
                    <a:srgbClr val="FFFFFF"/>
                  </a:solidFill>
                </a:uFill>
                <a:latin typeface="+mj-lt"/>
              </a:rPr>
              <a:t>There are likely several admins in the organization who require super-user access, if they all logged in as </a:t>
            </a:r>
            <a:r>
              <a:rPr lang="en-CA" sz="2903" b="1" spc="-1" dirty="0">
                <a:solidFill>
                  <a:srgbClr val="000000"/>
                </a:solidFill>
                <a:uFill>
                  <a:solidFill>
                    <a:srgbClr val="FFFFFF"/>
                  </a:solidFill>
                </a:uFill>
                <a:latin typeface="+mj-lt"/>
              </a:rPr>
              <a:t>root</a:t>
            </a:r>
            <a:r>
              <a:rPr lang="en-CA" sz="2903" spc="-1" dirty="0">
                <a:solidFill>
                  <a:srgbClr val="000000"/>
                </a:solidFill>
                <a:uFill>
                  <a:solidFill>
                    <a:srgbClr val="FFFFFF"/>
                  </a:solidFill>
                </a:uFill>
                <a:latin typeface="+mj-lt"/>
              </a:rPr>
              <a:t> you could not tell who did what, since it would all go to root’s history file.</a:t>
            </a:r>
          </a:p>
          <a:p>
            <a:pPr marL="261230" indent="-261230">
              <a:buClr>
                <a:srgbClr val="000000"/>
              </a:buClr>
              <a:buSzPct val="45000"/>
              <a:buFont typeface="Wingdings" charset="2"/>
              <a:buChar char=""/>
            </a:pPr>
            <a:r>
              <a:rPr lang="en-CA" sz="2903" spc="-1" dirty="0">
                <a:solidFill>
                  <a:srgbClr val="000000"/>
                </a:solidFill>
                <a:uFill>
                  <a:solidFill>
                    <a:srgbClr val="FFFFFF"/>
                  </a:solidFill>
                </a:uFill>
                <a:latin typeface="+mj-lt"/>
              </a:rPr>
              <a:t>Commands executed through </a:t>
            </a:r>
            <a:r>
              <a:rPr lang="en-CA" sz="2903" b="1" spc="-1" dirty="0" err="1">
                <a:solidFill>
                  <a:srgbClr val="000000"/>
                </a:solidFill>
                <a:uFill>
                  <a:solidFill>
                    <a:srgbClr val="FFFFFF"/>
                  </a:solidFill>
                </a:uFill>
                <a:latin typeface="+mj-lt"/>
              </a:rPr>
              <a:t>sudo</a:t>
            </a:r>
            <a:r>
              <a:rPr lang="en-CA" sz="2903" spc="-1" dirty="0">
                <a:solidFill>
                  <a:srgbClr val="000000"/>
                </a:solidFill>
                <a:uFill>
                  <a:solidFill>
                    <a:srgbClr val="FFFFFF"/>
                  </a:solidFill>
                </a:uFill>
                <a:latin typeface="+mj-lt"/>
              </a:rPr>
              <a:t> go to that user’s own history (and a special </a:t>
            </a:r>
            <a:r>
              <a:rPr lang="en-CA" sz="2903" spc="-1" dirty="0" err="1">
                <a:solidFill>
                  <a:srgbClr val="000000"/>
                </a:solidFill>
                <a:uFill>
                  <a:solidFill>
                    <a:srgbClr val="FFFFFF"/>
                  </a:solidFill>
                </a:uFill>
                <a:latin typeface="+mj-lt"/>
              </a:rPr>
              <a:t>sudo</a:t>
            </a:r>
            <a:r>
              <a:rPr lang="en-CA" sz="2903" spc="-1" dirty="0">
                <a:solidFill>
                  <a:srgbClr val="000000"/>
                </a:solidFill>
                <a:uFill>
                  <a:solidFill>
                    <a:srgbClr val="FFFFFF"/>
                  </a:solidFill>
                </a:uFill>
                <a:latin typeface="+mj-lt"/>
              </a:rPr>
              <a:t> log file).</a:t>
            </a:r>
          </a:p>
          <a:p>
            <a:pPr marL="261230" indent="-261230">
              <a:buClr>
                <a:srgbClr val="000000"/>
              </a:buClr>
              <a:buSzPct val="45000"/>
              <a:buFont typeface="Wingdings" charset="2"/>
              <a:buChar char=""/>
            </a:pPr>
            <a:r>
              <a:rPr lang="en-CA" sz="2903" spc="-1" dirty="0">
                <a:solidFill>
                  <a:srgbClr val="000000"/>
                </a:solidFill>
                <a:uFill>
                  <a:solidFill>
                    <a:srgbClr val="FFFFFF"/>
                  </a:solidFill>
                </a:uFill>
                <a:latin typeface="+mj-lt"/>
              </a:rPr>
              <a:t>It also means not having to share the real root password with less senior admins.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609755" y="273422"/>
            <a:ext cx="10971736" cy="1144631"/>
          </a:xfrm>
          <a:prstGeom prst="rect">
            <a:avLst/>
          </a:prstGeom>
          <a:noFill/>
          <a:ln>
            <a:noFill/>
          </a:ln>
        </p:spPr>
        <p:txBody>
          <a:bodyPr lIns="0" tIns="0" rIns="0" bIns="0" anchor="ctr"/>
          <a:lstStyle/>
          <a:p>
            <a:r>
              <a:rPr lang="en-CA" sz="5321" spc="-1">
                <a:solidFill>
                  <a:srgbClr val="000000"/>
                </a:solidFill>
                <a:uFill>
                  <a:solidFill>
                    <a:srgbClr val="FFFFFF"/>
                  </a:solidFill>
                </a:uFill>
                <a:latin typeface="Arial"/>
              </a:rPr>
              <a:t>Logging Sudo</a:t>
            </a:r>
          </a:p>
        </p:txBody>
      </p:sp>
      <p:sp>
        <p:nvSpPr>
          <p:cNvPr id="85" name="TextShape 2"/>
          <p:cNvSpPr txBox="1"/>
          <p:nvPr/>
        </p:nvSpPr>
        <p:spPr>
          <a:xfrm>
            <a:off x="609755" y="1746178"/>
            <a:ext cx="10971736" cy="4838399"/>
          </a:xfrm>
          <a:prstGeom prst="rect">
            <a:avLst/>
          </a:prstGeom>
          <a:noFill/>
          <a:ln>
            <a:noFill/>
          </a:ln>
        </p:spPr>
        <p:txBody>
          <a:bodyPr lIns="0" tIns="0" rIns="0" bIns="0">
            <a:normAutofit/>
          </a:bodyPr>
          <a:lstStyle/>
          <a:p>
            <a:pPr marL="261230" indent="-261230">
              <a:lnSpc>
                <a:spcPct val="150000"/>
              </a:lnSpc>
              <a:buClr>
                <a:srgbClr val="000000"/>
              </a:buClr>
              <a:buSzPct val="45000"/>
              <a:buFont typeface="Wingdings" charset="2"/>
              <a:buChar char=""/>
            </a:pPr>
            <a:r>
              <a:rPr lang="en-CA" sz="2903" spc="-1" dirty="0">
                <a:solidFill>
                  <a:srgbClr val="000000"/>
                </a:solidFill>
                <a:uFill>
                  <a:solidFill>
                    <a:srgbClr val="FFFFFF"/>
                  </a:solidFill>
                </a:uFill>
                <a:latin typeface="+mj-lt"/>
              </a:rPr>
              <a:t>All commands run through </a:t>
            </a:r>
            <a:r>
              <a:rPr lang="en-CA" sz="2903" b="1" spc="-1" dirty="0" err="1">
                <a:solidFill>
                  <a:srgbClr val="000000"/>
                </a:solidFill>
                <a:uFill>
                  <a:solidFill>
                    <a:srgbClr val="FFFFFF"/>
                  </a:solidFill>
                </a:uFill>
                <a:latin typeface="+mj-lt"/>
              </a:rPr>
              <a:t>sudo</a:t>
            </a:r>
            <a:r>
              <a:rPr lang="en-CA" sz="2903" spc="-1" dirty="0">
                <a:solidFill>
                  <a:srgbClr val="000000"/>
                </a:solidFill>
                <a:uFill>
                  <a:solidFill>
                    <a:srgbClr val="FFFFFF"/>
                  </a:solidFill>
                </a:uFill>
                <a:latin typeface="+mj-lt"/>
              </a:rPr>
              <a:t> are logged into </a:t>
            </a:r>
            <a:r>
              <a:rPr lang="en-CA" sz="2903" b="1" spc="-1" dirty="0">
                <a:solidFill>
                  <a:srgbClr val="000000"/>
                </a:solidFill>
                <a:uFill>
                  <a:solidFill>
                    <a:srgbClr val="FFFFFF"/>
                  </a:solidFill>
                </a:uFill>
                <a:latin typeface="+mj-lt"/>
              </a:rPr>
              <a:t>/var/log/secure</a:t>
            </a:r>
            <a:endParaRPr lang="en-CA" sz="2903" spc="-1" dirty="0">
              <a:solidFill>
                <a:srgbClr val="000000"/>
              </a:solidFill>
              <a:uFill>
                <a:solidFill>
                  <a:srgbClr val="FFFFFF"/>
                </a:solidFill>
              </a:uFill>
              <a:latin typeface="+mj-lt"/>
            </a:endParaRPr>
          </a:p>
          <a:p>
            <a:pPr marL="261230" indent="-261230">
              <a:lnSpc>
                <a:spcPct val="150000"/>
              </a:lnSpc>
              <a:buClr>
                <a:srgbClr val="000000"/>
              </a:buClr>
              <a:buSzPct val="45000"/>
              <a:buFont typeface="Wingdings" charset="2"/>
              <a:buChar char=""/>
            </a:pPr>
            <a:r>
              <a:rPr lang="en-CA" sz="2903" spc="-1" dirty="0">
                <a:solidFill>
                  <a:srgbClr val="000000"/>
                </a:solidFill>
                <a:uFill>
                  <a:solidFill>
                    <a:srgbClr val="FFFFFF"/>
                  </a:solidFill>
                </a:uFill>
                <a:latin typeface="+mj-lt"/>
              </a:rPr>
              <a:t>This can be useful to track commands executed with elevated permissions, as well as failed attempts to run commands as another user.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609755" y="273422"/>
            <a:ext cx="10971736" cy="1144631"/>
          </a:xfrm>
          <a:prstGeom prst="rect">
            <a:avLst/>
          </a:prstGeom>
          <a:noFill/>
          <a:ln>
            <a:noFill/>
          </a:ln>
        </p:spPr>
        <p:txBody>
          <a:bodyPr lIns="0" tIns="0" rIns="0" bIns="0" anchor="ctr"/>
          <a:lstStyle/>
          <a:p>
            <a:r>
              <a:rPr lang="en-CA" sz="5321" spc="-1" dirty="0">
                <a:solidFill>
                  <a:srgbClr val="000000"/>
                </a:solidFill>
                <a:uFill>
                  <a:solidFill>
                    <a:srgbClr val="FFFFFF"/>
                  </a:solidFill>
                </a:uFill>
                <a:latin typeface="Arial"/>
              </a:rPr>
              <a:t>Allowing </a:t>
            </a:r>
            <a:r>
              <a:rPr lang="en-CA" sz="5321" spc="-1" dirty="0" err="1">
                <a:solidFill>
                  <a:srgbClr val="000000"/>
                </a:solidFill>
                <a:uFill>
                  <a:solidFill>
                    <a:srgbClr val="FFFFFF"/>
                  </a:solidFill>
                </a:uFill>
                <a:latin typeface="Arial"/>
              </a:rPr>
              <a:t>Sudo</a:t>
            </a:r>
            <a:r>
              <a:rPr lang="en-CA" sz="5321" spc="-1" dirty="0">
                <a:solidFill>
                  <a:srgbClr val="000000"/>
                </a:solidFill>
                <a:uFill>
                  <a:solidFill>
                    <a:srgbClr val="FFFFFF"/>
                  </a:solidFill>
                </a:uFill>
                <a:latin typeface="Arial"/>
              </a:rPr>
              <a:t> Access</a:t>
            </a:r>
          </a:p>
        </p:txBody>
      </p:sp>
      <p:sp>
        <p:nvSpPr>
          <p:cNvPr id="87" name="TextShape 2"/>
          <p:cNvSpPr txBox="1"/>
          <p:nvPr/>
        </p:nvSpPr>
        <p:spPr>
          <a:xfrm>
            <a:off x="720574" y="1758068"/>
            <a:ext cx="11082555" cy="4826509"/>
          </a:xfrm>
          <a:prstGeom prst="rect">
            <a:avLst/>
          </a:prstGeom>
          <a:noFill/>
          <a:ln>
            <a:noFill/>
          </a:ln>
        </p:spPr>
        <p:txBody>
          <a:bodyPr lIns="0" tIns="0" rIns="0" bIns="0">
            <a:normAutofit/>
          </a:bodyPr>
          <a:lstStyle/>
          <a:p>
            <a:pPr marL="261230" indent="-261230">
              <a:spcBef>
                <a:spcPts val="726"/>
              </a:spcBef>
              <a:spcAft>
                <a:spcPts val="726"/>
              </a:spcAft>
              <a:buClr>
                <a:srgbClr val="000000"/>
              </a:buClr>
              <a:buSzPct val="45000"/>
              <a:buFont typeface="Wingdings" charset="2"/>
              <a:buChar char=""/>
            </a:pPr>
            <a:r>
              <a:rPr lang="en-CA" sz="2903" spc="-1" dirty="0">
                <a:solidFill>
                  <a:srgbClr val="000000"/>
                </a:solidFill>
                <a:uFill>
                  <a:solidFill>
                    <a:srgbClr val="FFFFFF"/>
                  </a:solidFill>
                </a:uFill>
                <a:latin typeface="+mj-lt"/>
              </a:rPr>
              <a:t>There is a special file </a:t>
            </a:r>
            <a:r>
              <a:rPr lang="en-CA" sz="2903" b="1" spc="-1" dirty="0">
                <a:solidFill>
                  <a:srgbClr val="000000"/>
                </a:solidFill>
                <a:uFill>
                  <a:solidFill>
                    <a:srgbClr val="FFFFFF"/>
                  </a:solidFill>
                </a:uFill>
                <a:latin typeface="+mj-lt"/>
              </a:rPr>
              <a:t>/</a:t>
            </a:r>
            <a:r>
              <a:rPr lang="en-CA" sz="2903" b="1" spc="-1" dirty="0" err="1">
                <a:solidFill>
                  <a:srgbClr val="000000"/>
                </a:solidFill>
                <a:uFill>
                  <a:solidFill>
                    <a:srgbClr val="FFFFFF"/>
                  </a:solidFill>
                </a:uFill>
                <a:latin typeface="+mj-lt"/>
              </a:rPr>
              <a:t>etc</a:t>
            </a:r>
            <a:r>
              <a:rPr lang="en-CA" sz="2903" b="1" spc="-1" dirty="0">
                <a:solidFill>
                  <a:srgbClr val="000000"/>
                </a:solidFill>
                <a:uFill>
                  <a:solidFill>
                    <a:srgbClr val="FFFFFF"/>
                  </a:solidFill>
                </a:uFill>
                <a:latin typeface="+mj-lt"/>
              </a:rPr>
              <a:t>/</a:t>
            </a:r>
            <a:r>
              <a:rPr lang="en-CA" sz="2903" b="1" spc="-1" dirty="0" err="1">
                <a:solidFill>
                  <a:srgbClr val="000000"/>
                </a:solidFill>
                <a:uFill>
                  <a:solidFill>
                    <a:srgbClr val="FFFFFF"/>
                  </a:solidFill>
                </a:uFill>
                <a:latin typeface="+mj-lt"/>
              </a:rPr>
              <a:t>sudoers</a:t>
            </a:r>
            <a:r>
              <a:rPr lang="en-CA" sz="2903" spc="-1" dirty="0">
                <a:solidFill>
                  <a:srgbClr val="000000"/>
                </a:solidFill>
                <a:uFill>
                  <a:solidFill>
                    <a:srgbClr val="FFFFFF"/>
                  </a:solidFill>
                </a:uFill>
                <a:latin typeface="+mj-lt"/>
              </a:rPr>
              <a:t> that controls who can use the </a:t>
            </a:r>
            <a:r>
              <a:rPr lang="en-CA" sz="2903" b="1" spc="-1" dirty="0" err="1">
                <a:solidFill>
                  <a:srgbClr val="000000"/>
                </a:solidFill>
                <a:uFill>
                  <a:solidFill>
                    <a:srgbClr val="FFFFFF"/>
                  </a:solidFill>
                </a:uFill>
                <a:latin typeface="+mj-lt"/>
              </a:rPr>
              <a:t>sudo</a:t>
            </a:r>
            <a:r>
              <a:rPr lang="en-CA" sz="2903" spc="-1" dirty="0">
                <a:solidFill>
                  <a:srgbClr val="000000"/>
                </a:solidFill>
                <a:uFill>
                  <a:solidFill>
                    <a:srgbClr val="FFFFFF"/>
                  </a:solidFill>
                </a:uFill>
                <a:latin typeface="+mj-lt"/>
              </a:rPr>
              <a:t> command as well as what commands they can execute through it.</a:t>
            </a:r>
          </a:p>
          <a:p>
            <a:pPr marL="261230" indent="-261230">
              <a:spcBef>
                <a:spcPts val="726"/>
              </a:spcBef>
              <a:spcAft>
                <a:spcPts val="726"/>
              </a:spcAft>
              <a:buClr>
                <a:srgbClr val="000000"/>
              </a:buClr>
              <a:buSzPct val="45000"/>
              <a:buFont typeface="Wingdings" charset="2"/>
              <a:buChar char=""/>
            </a:pPr>
            <a:r>
              <a:rPr lang="en-CA" sz="2903" spc="-1" dirty="0">
                <a:solidFill>
                  <a:srgbClr val="000000"/>
                </a:solidFill>
                <a:uFill>
                  <a:solidFill>
                    <a:srgbClr val="FFFFFF"/>
                  </a:solidFill>
                </a:uFill>
                <a:latin typeface="+mj-lt"/>
              </a:rPr>
              <a:t>While it is possible to use the command </a:t>
            </a:r>
            <a:r>
              <a:rPr lang="en-CA" sz="2903" b="1" spc="-1" dirty="0" err="1">
                <a:solidFill>
                  <a:srgbClr val="000000"/>
                </a:solidFill>
                <a:uFill>
                  <a:solidFill>
                    <a:srgbClr val="FFFFFF"/>
                  </a:solidFill>
                </a:uFill>
                <a:latin typeface="+mj-lt"/>
              </a:rPr>
              <a:t>visudo</a:t>
            </a:r>
            <a:r>
              <a:rPr lang="en-CA" sz="2903" spc="-1" dirty="0">
                <a:solidFill>
                  <a:srgbClr val="000000"/>
                </a:solidFill>
                <a:uFill>
                  <a:solidFill>
                    <a:srgbClr val="FFFFFF"/>
                  </a:solidFill>
                </a:uFill>
                <a:latin typeface="+mj-lt"/>
              </a:rPr>
              <a:t> to edit it, we will do so by adding/removing specially formatted files in </a:t>
            </a:r>
            <a:r>
              <a:rPr lang="en-CA" sz="2903" b="1" spc="-1" dirty="0">
                <a:solidFill>
                  <a:srgbClr val="000000"/>
                </a:solidFill>
                <a:uFill>
                  <a:solidFill>
                    <a:srgbClr val="FFFFFF"/>
                  </a:solidFill>
                </a:uFill>
                <a:latin typeface="+mj-lt"/>
              </a:rPr>
              <a:t>/</a:t>
            </a:r>
            <a:r>
              <a:rPr lang="en-CA" sz="2903" b="1" spc="-1" dirty="0" err="1">
                <a:solidFill>
                  <a:srgbClr val="000000"/>
                </a:solidFill>
                <a:uFill>
                  <a:solidFill>
                    <a:srgbClr val="FFFFFF"/>
                  </a:solidFill>
                </a:uFill>
                <a:latin typeface="+mj-lt"/>
              </a:rPr>
              <a:t>etc</a:t>
            </a:r>
            <a:r>
              <a:rPr lang="en-CA" sz="2903" b="1" spc="-1" dirty="0">
                <a:solidFill>
                  <a:srgbClr val="000000"/>
                </a:solidFill>
                <a:uFill>
                  <a:solidFill>
                    <a:srgbClr val="FFFFFF"/>
                  </a:solidFill>
                </a:uFill>
                <a:latin typeface="+mj-lt"/>
              </a:rPr>
              <a:t>/</a:t>
            </a:r>
            <a:r>
              <a:rPr lang="en-CA" sz="2903" b="1" spc="-1" dirty="0" err="1">
                <a:solidFill>
                  <a:srgbClr val="000000"/>
                </a:solidFill>
                <a:uFill>
                  <a:solidFill>
                    <a:srgbClr val="FFFFFF"/>
                  </a:solidFill>
                </a:uFill>
                <a:latin typeface="+mj-lt"/>
              </a:rPr>
              <a:t>sudoers.d</a:t>
            </a:r>
            <a:endParaRPr lang="en-CA" sz="2903" b="1" spc="-1" dirty="0">
              <a:solidFill>
                <a:srgbClr val="000000"/>
              </a:solidFill>
              <a:uFill>
                <a:solidFill>
                  <a:srgbClr val="FFFFFF"/>
                </a:solidFill>
              </a:uFill>
              <a:latin typeface="+mj-lt"/>
            </a:endParaRPr>
          </a:p>
          <a:p>
            <a:pPr marL="261230" indent="-261230">
              <a:spcBef>
                <a:spcPts val="726"/>
              </a:spcBef>
              <a:spcAft>
                <a:spcPts val="726"/>
              </a:spcAft>
              <a:buClr>
                <a:srgbClr val="000000"/>
              </a:buClr>
              <a:buSzPct val="45000"/>
              <a:buFont typeface="Wingdings" charset="2"/>
              <a:buChar char=""/>
            </a:pPr>
            <a:r>
              <a:rPr lang="en-CA" sz="2903" spc="-1" dirty="0">
                <a:solidFill>
                  <a:srgbClr val="000000"/>
                </a:solidFill>
                <a:uFill>
                  <a:solidFill>
                    <a:srgbClr val="FFFFFF"/>
                  </a:solidFill>
                </a:uFill>
                <a:latin typeface="+mj-lt"/>
              </a:rPr>
              <a:t>To grant </a:t>
            </a:r>
            <a:r>
              <a:rPr lang="en-CA" sz="2903" b="1" spc="-1" dirty="0" err="1">
                <a:solidFill>
                  <a:srgbClr val="000000"/>
                </a:solidFill>
                <a:uFill>
                  <a:solidFill>
                    <a:srgbClr val="FFFFFF"/>
                  </a:solidFill>
                </a:uFill>
                <a:latin typeface="+mj-lt"/>
              </a:rPr>
              <a:t>sudo</a:t>
            </a:r>
            <a:r>
              <a:rPr lang="en-CA" sz="2903" spc="-1" dirty="0">
                <a:solidFill>
                  <a:srgbClr val="000000"/>
                </a:solidFill>
                <a:uFill>
                  <a:solidFill>
                    <a:srgbClr val="FFFFFF"/>
                  </a:solidFill>
                </a:uFill>
                <a:latin typeface="+mj-lt"/>
              </a:rPr>
              <a:t> access for a user or group add a file named after them to that directory. To remove access, remove the file.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609755" y="273422"/>
            <a:ext cx="10971736" cy="1144631"/>
          </a:xfrm>
          <a:prstGeom prst="rect">
            <a:avLst/>
          </a:prstGeom>
          <a:noFill/>
          <a:ln>
            <a:noFill/>
          </a:ln>
        </p:spPr>
        <p:txBody>
          <a:bodyPr lIns="0" tIns="0" rIns="0" bIns="0" anchor="ctr"/>
          <a:lstStyle/>
          <a:p>
            <a:r>
              <a:rPr lang="en-CA" sz="5321" spc="-1">
                <a:solidFill>
                  <a:srgbClr val="000000"/>
                </a:solidFill>
                <a:uFill>
                  <a:solidFill>
                    <a:srgbClr val="FFFFFF"/>
                  </a:solidFill>
                </a:uFill>
                <a:latin typeface="Arial"/>
              </a:rPr>
              <a:t>Sudoers Format</a:t>
            </a:r>
          </a:p>
        </p:txBody>
      </p:sp>
      <p:sp>
        <p:nvSpPr>
          <p:cNvPr id="89" name="TextShape 2"/>
          <p:cNvSpPr txBox="1"/>
          <p:nvPr/>
        </p:nvSpPr>
        <p:spPr>
          <a:xfrm>
            <a:off x="609754" y="1802890"/>
            <a:ext cx="11262142" cy="4860753"/>
          </a:xfrm>
          <a:prstGeom prst="rect">
            <a:avLst/>
          </a:prstGeom>
          <a:noFill/>
          <a:ln>
            <a:noFill/>
          </a:ln>
        </p:spPr>
        <p:txBody>
          <a:bodyPr lIns="0" tIns="0" rIns="0" bIns="0">
            <a:normAutofit/>
          </a:bodyPr>
          <a:lstStyle/>
          <a:p>
            <a:pPr marL="261230" indent="-261230">
              <a:spcBef>
                <a:spcPts val="363"/>
              </a:spcBef>
              <a:spcAft>
                <a:spcPts val="363"/>
              </a:spcAft>
              <a:buClr>
                <a:srgbClr val="000000"/>
              </a:buClr>
              <a:buSzPct val="45000"/>
              <a:buFont typeface="Wingdings" charset="2"/>
              <a:buChar char=""/>
            </a:pPr>
            <a:r>
              <a:rPr lang="en-CA" sz="2903" spc="-1" dirty="0">
                <a:solidFill>
                  <a:srgbClr val="000000"/>
                </a:solidFill>
                <a:uFill>
                  <a:solidFill>
                    <a:srgbClr val="FFFFFF"/>
                  </a:solidFill>
                </a:uFill>
                <a:latin typeface="+mj-lt"/>
              </a:rPr>
              <a:t>The format for a file in the directory </a:t>
            </a:r>
            <a:r>
              <a:rPr lang="en-CA" sz="2903" b="1" spc="-1" dirty="0">
                <a:solidFill>
                  <a:srgbClr val="000000"/>
                </a:solidFill>
                <a:uFill>
                  <a:solidFill>
                    <a:srgbClr val="FFFFFF"/>
                  </a:solidFill>
                </a:uFill>
                <a:latin typeface="+mj-lt"/>
              </a:rPr>
              <a:t>/</a:t>
            </a:r>
            <a:r>
              <a:rPr lang="en-CA" sz="2903" b="1" spc="-1" dirty="0" err="1">
                <a:solidFill>
                  <a:srgbClr val="000000"/>
                </a:solidFill>
                <a:uFill>
                  <a:solidFill>
                    <a:srgbClr val="FFFFFF"/>
                  </a:solidFill>
                </a:uFill>
                <a:latin typeface="+mj-lt"/>
              </a:rPr>
              <a:t>etc</a:t>
            </a:r>
            <a:r>
              <a:rPr lang="en-CA" sz="2903" b="1" spc="-1" dirty="0">
                <a:solidFill>
                  <a:srgbClr val="000000"/>
                </a:solidFill>
                <a:uFill>
                  <a:solidFill>
                    <a:srgbClr val="FFFFFF"/>
                  </a:solidFill>
                </a:uFill>
                <a:latin typeface="+mj-lt"/>
              </a:rPr>
              <a:t>/</a:t>
            </a:r>
            <a:r>
              <a:rPr lang="en-CA" sz="2903" b="1" spc="-1" dirty="0" err="1">
                <a:solidFill>
                  <a:srgbClr val="000000"/>
                </a:solidFill>
                <a:uFill>
                  <a:solidFill>
                    <a:srgbClr val="FFFFFF"/>
                  </a:solidFill>
                </a:uFill>
                <a:latin typeface="+mj-lt"/>
              </a:rPr>
              <a:t>sudoers.d</a:t>
            </a:r>
            <a:r>
              <a:rPr lang="en-CA" sz="2903" b="1" spc="-1" dirty="0">
                <a:solidFill>
                  <a:srgbClr val="000000"/>
                </a:solidFill>
                <a:uFill>
                  <a:solidFill>
                    <a:srgbClr val="FFFFFF"/>
                  </a:solidFill>
                </a:uFill>
                <a:latin typeface="+mj-lt"/>
              </a:rPr>
              <a:t>/ </a:t>
            </a:r>
            <a:r>
              <a:rPr lang="en-CA" sz="2903" spc="-1" dirty="0">
                <a:solidFill>
                  <a:srgbClr val="000000"/>
                </a:solidFill>
                <a:uFill>
                  <a:solidFill>
                    <a:srgbClr val="FFFFFF"/>
                  </a:solidFill>
                </a:uFill>
                <a:latin typeface="+mj-lt"/>
              </a:rPr>
              <a:t>is:</a:t>
            </a:r>
          </a:p>
          <a:p>
            <a:pPr>
              <a:spcBef>
                <a:spcPts val="363"/>
              </a:spcBef>
              <a:spcAft>
                <a:spcPts val="363"/>
              </a:spcAft>
            </a:pPr>
            <a:r>
              <a:rPr lang="en-CA" sz="2903" spc="-1" dirty="0">
                <a:solidFill>
                  <a:srgbClr val="000000"/>
                </a:solidFill>
                <a:uFill>
                  <a:solidFill>
                    <a:srgbClr val="FFFFFF"/>
                  </a:solidFill>
                </a:uFill>
                <a:latin typeface="Courier New"/>
              </a:rPr>
              <a:t>	WHO WHERE=(AS_WHOM) WHAT</a:t>
            </a:r>
            <a:endParaRPr lang="en-CA" sz="2903" spc="-1" dirty="0">
              <a:solidFill>
                <a:srgbClr val="000000"/>
              </a:solidFill>
              <a:uFill>
                <a:solidFill>
                  <a:srgbClr val="FFFFFF"/>
                </a:solidFill>
              </a:uFill>
              <a:latin typeface="Times New Roman"/>
            </a:endParaRPr>
          </a:p>
          <a:p>
            <a:pPr marL="522461" lvl="1" indent="-261230">
              <a:spcBef>
                <a:spcPts val="363"/>
              </a:spcBef>
              <a:spcAft>
                <a:spcPts val="363"/>
              </a:spcAft>
              <a:buClr>
                <a:srgbClr val="000000"/>
              </a:buClr>
              <a:buSzPct val="45000"/>
              <a:buFont typeface="Wingdings" charset="2"/>
              <a:buChar char=""/>
            </a:pPr>
            <a:r>
              <a:rPr lang="en-CA" sz="2903" b="1" spc="-1" dirty="0">
                <a:solidFill>
                  <a:srgbClr val="000000"/>
                </a:solidFill>
                <a:uFill>
                  <a:solidFill>
                    <a:srgbClr val="FFFFFF"/>
                  </a:solidFill>
                </a:uFill>
                <a:latin typeface="+mj-lt"/>
              </a:rPr>
              <a:t>WHO</a:t>
            </a:r>
            <a:r>
              <a:rPr lang="en-CA" sz="2903" spc="-1" dirty="0">
                <a:solidFill>
                  <a:srgbClr val="000000"/>
                </a:solidFill>
                <a:uFill>
                  <a:solidFill>
                    <a:srgbClr val="FFFFFF"/>
                  </a:solidFill>
                </a:uFill>
                <a:latin typeface="+mj-lt"/>
              </a:rPr>
              <a:t> – the user this entry is for.  Starting with % indicates a group.</a:t>
            </a:r>
          </a:p>
          <a:p>
            <a:pPr marL="522461" lvl="1" indent="-261230">
              <a:spcBef>
                <a:spcPts val="363"/>
              </a:spcBef>
              <a:spcAft>
                <a:spcPts val="363"/>
              </a:spcAft>
              <a:buClr>
                <a:srgbClr val="000000"/>
              </a:buClr>
              <a:buSzPct val="45000"/>
              <a:buFont typeface="Wingdings" charset="2"/>
              <a:buChar char=""/>
            </a:pPr>
            <a:r>
              <a:rPr lang="en-CA" sz="2903" b="1" spc="-1" dirty="0">
                <a:solidFill>
                  <a:srgbClr val="000000"/>
                </a:solidFill>
                <a:uFill>
                  <a:solidFill>
                    <a:srgbClr val="FFFFFF"/>
                  </a:solidFill>
                </a:uFill>
                <a:latin typeface="+mj-lt"/>
              </a:rPr>
              <a:t>WHERE</a:t>
            </a:r>
            <a:r>
              <a:rPr lang="en-CA" sz="2903" spc="-1" dirty="0">
                <a:solidFill>
                  <a:srgbClr val="000000"/>
                </a:solidFill>
                <a:uFill>
                  <a:solidFill>
                    <a:srgbClr val="FFFFFF"/>
                  </a:solidFill>
                </a:uFill>
                <a:latin typeface="+mj-lt"/>
              </a:rPr>
              <a:t> – The systems (machine) this entry applies to.</a:t>
            </a:r>
          </a:p>
          <a:p>
            <a:pPr marL="522461" lvl="1" indent="-261230">
              <a:spcBef>
                <a:spcPts val="363"/>
              </a:spcBef>
              <a:spcAft>
                <a:spcPts val="363"/>
              </a:spcAft>
              <a:buClr>
                <a:srgbClr val="000000"/>
              </a:buClr>
              <a:buSzPct val="45000"/>
              <a:buFont typeface="Wingdings" charset="2"/>
              <a:buChar char=""/>
            </a:pPr>
            <a:r>
              <a:rPr lang="en-CA" sz="2903" b="1" spc="-1" dirty="0">
                <a:solidFill>
                  <a:srgbClr val="000000"/>
                </a:solidFill>
                <a:uFill>
                  <a:solidFill>
                    <a:srgbClr val="FFFFFF"/>
                  </a:solidFill>
                </a:uFill>
                <a:latin typeface="+mj-lt"/>
              </a:rPr>
              <a:t>AS_WHOM </a:t>
            </a:r>
            <a:r>
              <a:rPr lang="en-CA" sz="2903" spc="-1" dirty="0">
                <a:solidFill>
                  <a:srgbClr val="000000"/>
                </a:solidFill>
                <a:uFill>
                  <a:solidFill>
                    <a:srgbClr val="FFFFFF"/>
                  </a:solidFill>
                </a:uFill>
                <a:latin typeface="+mj-lt"/>
              </a:rPr>
              <a:t>– The accounts that the commands can be run as.</a:t>
            </a:r>
          </a:p>
          <a:p>
            <a:pPr marL="522461" lvl="1" indent="-261230">
              <a:spcBef>
                <a:spcPts val="363"/>
              </a:spcBef>
              <a:spcAft>
                <a:spcPts val="363"/>
              </a:spcAft>
              <a:buClr>
                <a:srgbClr val="000000"/>
              </a:buClr>
              <a:buSzPct val="45000"/>
              <a:buFont typeface="Wingdings" charset="2"/>
              <a:buChar char=""/>
            </a:pPr>
            <a:r>
              <a:rPr lang="en-CA" sz="2903" b="1" spc="-1" dirty="0">
                <a:solidFill>
                  <a:srgbClr val="000000"/>
                </a:solidFill>
                <a:uFill>
                  <a:solidFill>
                    <a:srgbClr val="FFFFFF"/>
                  </a:solidFill>
                </a:uFill>
                <a:latin typeface="+mj-lt"/>
              </a:rPr>
              <a:t>WHAT</a:t>
            </a:r>
            <a:r>
              <a:rPr lang="en-CA" sz="2903" spc="-1" dirty="0">
                <a:solidFill>
                  <a:srgbClr val="000000"/>
                </a:solidFill>
                <a:uFill>
                  <a:solidFill>
                    <a:srgbClr val="FFFFFF"/>
                  </a:solidFill>
                </a:uFill>
                <a:latin typeface="+mj-lt"/>
              </a:rPr>
              <a:t> – The comma separated list of commands this user can run as other users.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609755" y="261232"/>
            <a:ext cx="8489163" cy="1131134"/>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4318" spc="-1">
                <a:solidFill>
                  <a:srgbClr val="FFFFFF"/>
                </a:solidFill>
                <a:uFill>
                  <a:solidFill>
                    <a:srgbClr val="FFFFFF"/>
                  </a:solidFill>
                </a:uFill>
                <a:latin typeface="Arial"/>
                <a:ea typeface="DejaVu Sans"/>
              </a:rPr>
              <a:t>Outline</a:t>
            </a:r>
            <a:endParaRPr lang="en-CA" sz="4318" spc="-1">
              <a:solidFill>
                <a:srgbClr val="000000"/>
              </a:solidFill>
              <a:uFill>
                <a:solidFill>
                  <a:srgbClr val="FFFFFF"/>
                </a:solidFill>
              </a:uFill>
              <a:latin typeface="Arial"/>
            </a:endParaRPr>
          </a:p>
        </p:txBody>
      </p:sp>
      <p:sp>
        <p:nvSpPr>
          <p:cNvPr id="81" name="CustomShape 2"/>
          <p:cNvSpPr/>
          <p:nvPr/>
        </p:nvSpPr>
        <p:spPr>
          <a:xfrm>
            <a:off x="609755" y="663678"/>
            <a:ext cx="10970865" cy="6103938"/>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131486">
              <a:spcAft>
                <a:spcPts val="1388"/>
              </a:spcAft>
              <a:buClr>
                <a:srgbClr val="000000"/>
              </a:buClr>
              <a:buSzPct val="45000"/>
            </a:pPr>
            <a:r>
              <a:rPr lang="en-CA" sz="3200" spc="-1" dirty="0">
                <a:solidFill>
                  <a:srgbClr val="000000"/>
                </a:solidFill>
                <a:uFill>
                  <a:solidFill>
                    <a:srgbClr val="FFFFFF"/>
                  </a:solidFill>
                </a:uFill>
                <a:latin typeface="Arial"/>
                <a:ea typeface="DejaVu Sans"/>
              </a:rPr>
              <a:t>Managing User Accounts &amp; Services</a:t>
            </a:r>
            <a:endParaRPr lang="en-CA" sz="3200" spc="-1" dirty="0">
              <a:solidFill>
                <a:srgbClr val="000000"/>
              </a:solidFill>
              <a:uFill>
                <a:solidFill>
                  <a:srgbClr val="FFFFFF"/>
                </a:solidFill>
              </a:uFill>
              <a:latin typeface="Arial"/>
            </a:endParaRPr>
          </a:p>
          <a:p>
            <a:pPr marL="131486">
              <a:spcAft>
                <a:spcPts val="1388"/>
              </a:spcAft>
              <a:buClr>
                <a:srgbClr val="000000"/>
              </a:buClr>
              <a:buSzPct val="45000"/>
            </a:pPr>
            <a:endParaRPr lang="en-CA" sz="3144" spc="-1" dirty="0">
              <a:solidFill>
                <a:srgbClr val="000000"/>
              </a:solidFill>
              <a:uFill>
                <a:solidFill>
                  <a:srgbClr val="FFFFFF"/>
                </a:solidFill>
              </a:uFill>
              <a:latin typeface="Arial"/>
              <a:ea typeface="DejaVu Sans"/>
            </a:endParaRPr>
          </a:p>
          <a:p>
            <a:pPr marL="522461" indent="-390975">
              <a:spcAft>
                <a:spcPts val="1388"/>
              </a:spcAft>
              <a:buClr>
                <a:srgbClr val="000000"/>
              </a:buClr>
              <a:buSzPct val="45000"/>
              <a:buFont typeface="Wingdings" charset="2"/>
              <a:buChar char=""/>
            </a:pPr>
            <a:r>
              <a:rPr lang="en-CA" sz="3144" spc="-1" dirty="0">
                <a:solidFill>
                  <a:srgbClr val="000000"/>
                </a:solidFill>
                <a:uFill>
                  <a:solidFill>
                    <a:srgbClr val="FFFFFF"/>
                  </a:solidFill>
                </a:uFill>
                <a:latin typeface="Arial"/>
                <a:ea typeface="DejaVu Sans"/>
              </a:rPr>
              <a:t>In this lesson you’ll learn to manage the user accounts on your machine.</a:t>
            </a:r>
            <a:endParaRPr lang="en-CA" sz="3144" spc="-1" dirty="0">
              <a:solidFill>
                <a:srgbClr val="000000"/>
              </a:solidFill>
              <a:uFill>
                <a:solidFill>
                  <a:srgbClr val="FFFFFF"/>
                </a:solidFill>
              </a:uFill>
              <a:latin typeface="Arial"/>
            </a:endParaRPr>
          </a:p>
          <a:p>
            <a:pPr marL="1044922" lvl="3" indent="-261230">
              <a:spcAft>
                <a:spcPts val="1388"/>
              </a:spcAft>
              <a:buClr>
                <a:srgbClr val="000000"/>
              </a:buClr>
              <a:buSzPct val="45000"/>
              <a:buFont typeface="Wingdings" charset="2"/>
              <a:buChar char=""/>
            </a:pPr>
            <a:r>
              <a:rPr lang="en-CA" sz="3144" spc="-1" dirty="0">
                <a:solidFill>
                  <a:srgbClr val="000000"/>
                </a:solidFill>
                <a:uFill>
                  <a:solidFill>
                    <a:srgbClr val="FFFFFF"/>
                  </a:solidFill>
                </a:uFill>
                <a:latin typeface="Arial"/>
                <a:ea typeface="DejaVu Sans"/>
              </a:rPr>
              <a:t>Who can log in, what shell they use, what their password is, etc.</a:t>
            </a:r>
            <a:endParaRPr lang="en-CA" sz="3144" spc="-1" dirty="0">
              <a:solidFill>
                <a:srgbClr val="000000"/>
              </a:solidFill>
              <a:uFill>
                <a:solidFill>
                  <a:srgbClr val="FFFFFF"/>
                </a:solidFill>
              </a:uFill>
              <a:latin typeface="Arial"/>
            </a:endParaRPr>
          </a:p>
          <a:p>
            <a:pPr marL="522461" indent="-390975">
              <a:spcAft>
                <a:spcPts val="1388"/>
              </a:spcAft>
              <a:buClr>
                <a:srgbClr val="000000"/>
              </a:buClr>
              <a:buSzPct val="45000"/>
              <a:buFont typeface="Wingdings" charset="2"/>
              <a:buChar char=""/>
            </a:pPr>
            <a:r>
              <a:rPr lang="en-CA" sz="3144" spc="-1" dirty="0">
                <a:solidFill>
                  <a:srgbClr val="000000"/>
                </a:solidFill>
                <a:uFill>
                  <a:solidFill>
                    <a:srgbClr val="FFFFFF"/>
                  </a:solidFill>
                </a:uFill>
                <a:latin typeface="Arial"/>
                <a:ea typeface="DejaVu Sans"/>
              </a:rPr>
              <a:t>You’ll also learn to control which services run (and can run).</a:t>
            </a:r>
            <a:endParaRPr lang="en-CA" sz="3144"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609755" y="273422"/>
            <a:ext cx="10971736" cy="1144631"/>
          </a:xfrm>
          <a:prstGeom prst="rect">
            <a:avLst/>
          </a:prstGeom>
          <a:noFill/>
          <a:ln>
            <a:noFill/>
          </a:ln>
        </p:spPr>
        <p:txBody>
          <a:bodyPr lIns="0" tIns="0" rIns="0" bIns="0" anchor="ctr"/>
          <a:lstStyle/>
          <a:p>
            <a:r>
              <a:rPr lang="en-CA" sz="5321" spc="-1">
                <a:solidFill>
                  <a:srgbClr val="000000"/>
                </a:solidFill>
                <a:uFill>
                  <a:solidFill>
                    <a:srgbClr val="FFFFFF"/>
                  </a:solidFill>
                </a:uFill>
                <a:latin typeface="Arial"/>
              </a:rPr>
              <a:t>The Wheel Group</a:t>
            </a:r>
          </a:p>
        </p:txBody>
      </p:sp>
      <p:sp>
        <p:nvSpPr>
          <p:cNvPr id="91" name="TextShape 2"/>
          <p:cNvSpPr txBox="1"/>
          <p:nvPr/>
        </p:nvSpPr>
        <p:spPr>
          <a:xfrm>
            <a:off x="609755" y="1918751"/>
            <a:ext cx="11092006" cy="4665827"/>
          </a:xfrm>
          <a:prstGeom prst="rect">
            <a:avLst/>
          </a:prstGeom>
          <a:noFill/>
          <a:ln>
            <a:noFill/>
          </a:ln>
        </p:spPr>
        <p:txBody>
          <a:bodyPr lIns="0" tIns="0" rIns="0" bIns="0">
            <a:normAutofit/>
          </a:bodyPr>
          <a:lstStyle/>
          <a:p>
            <a:pPr marL="261230" indent="-261230">
              <a:spcBef>
                <a:spcPts val="726"/>
              </a:spcBef>
              <a:spcAft>
                <a:spcPts val="726"/>
              </a:spcAft>
              <a:buClr>
                <a:srgbClr val="000000"/>
              </a:buClr>
              <a:buSzPct val="45000"/>
              <a:buFont typeface="Wingdings" charset="2"/>
              <a:buChar char=""/>
            </a:pPr>
            <a:r>
              <a:rPr lang="en-CA" sz="2903" spc="-1" dirty="0">
                <a:solidFill>
                  <a:srgbClr val="000000"/>
                </a:solidFill>
                <a:uFill>
                  <a:solidFill>
                    <a:srgbClr val="FFFFFF"/>
                  </a:solidFill>
                </a:uFill>
                <a:latin typeface="+mj-lt"/>
              </a:rPr>
              <a:t>There is a special group already defined with access to </a:t>
            </a:r>
            <a:r>
              <a:rPr lang="en-CA" sz="2903" spc="-1" dirty="0" err="1">
                <a:solidFill>
                  <a:srgbClr val="000000"/>
                </a:solidFill>
                <a:uFill>
                  <a:solidFill>
                    <a:srgbClr val="FFFFFF"/>
                  </a:solidFill>
                </a:uFill>
                <a:latin typeface="+mj-lt"/>
              </a:rPr>
              <a:t>sudo</a:t>
            </a:r>
            <a:r>
              <a:rPr lang="en-CA" sz="2903" spc="-1" dirty="0">
                <a:solidFill>
                  <a:srgbClr val="000000"/>
                </a:solidFill>
                <a:uFill>
                  <a:solidFill>
                    <a:srgbClr val="FFFFFF"/>
                  </a:solidFill>
                </a:uFill>
                <a:latin typeface="+mj-lt"/>
              </a:rPr>
              <a:t> to run commands as root: </a:t>
            </a:r>
            <a:r>
              <a:rPr lang="en-CA" sz="2903" b="1" spc="-1" dirty="0">
                <a:solidFill>
                  <a:srgbClr val="000000"/>
                </a:solidFill>
                <a:uFill>
                  <a:solidFill>
                    <a:srgbClr val="FFFFFF"/>
                  </a:solidFill>
                </a:uFill>
                <a:latin typeface="+mj-lt"/>
              </a:rPr>
              <a:t>wheel</a:t>
            </a:r>
            <a:r>
              <a:rPr lang="en-CA" sz="2903" spc="-1" dirty="0">
                <a:solidFill>
                  <a:srgbClr val="000000"/>
                </a:solidFill>
                <a:uFill>
                  <a:solidFill>
                    <a:srgbClr val="FFFFFF"/>
                  </a:solidFill>
                </a:uFill>
                <a:latin typeface="+mj-lt"/>
              </a:rPr>
              <a:t>.</a:t>
            </a:r>
          </a:p>
          <a:p>
            <a:pPr marL="261230" indent="-261230">
              <a:spcBef>
                <a:spcPts val="726"/>
              </a:spcBef>
              <a:spcAft>
                <a:spcPts val="726"/>
              </a:spcAft>
              <a:buClr>
                <a:srgbClr val="000000"/>
              </a:buClr>
              <a:buSzPct val="45000"/>
              <a:buFont typeface="Wingdings" charset="2"/>
              <a:buChar char=""/>
            </a:pPr>
            <a:r>
              <a:rPr lang="en-CA" sz="2903" spc="-1" dirty="0">
                <a:solidFill>
                  <a:srgbClr val="000000"/>
                </a:solidFill>
                <a:uFill>
                  <a:solidFill>
                    <a:srgbClr val="FFFFFF"/>
                  </a:solidFill>
                </a:uFill>
                <a:latin typeface="+mj-lt"/>
              </a:rPr>
              <a:t>Adding a user to this group will allow them to use </a:t>
            </a:r>
            <a:r>
              <a:rPr lang="en-CA" sz="2903" spc="-1" dirty="0" err="1">
                <a:solidFill>
                  <a:srgbClr val="000000"/>
                </a:solidFill>
                <a:uFill>
                  <a:solidFill>
                    <a:srgbClr val="FFFFFF"/>
                  </a:solidFill>
                </a:uFill>
                <a:latin typeface="+mj-lt"/>
              </a:rPr>
              <a:t>sudo</a:t>
            </a:r>
            <a:r>
              <a:rPr lang="en-CA" sz="2903" spc="-1" dirty="0">
                <a:solidFill>
                  <a:srgbClr val="000000"/>
                </a:solidFill>
                <a:uFill>
                  <a:solidFill>
                    <a:srgbClr val="FFFFFF"/>
                  </a:solidFill>
                </a:uFill>
                <a:latin typeface="+mj-lt"/>
              </a:rPr>
              <a:t> to run any command.</a:t>
            </a:r>
          </a:p>
          <a:p>
            <a:pPr marL="261230" indent="-261230">
              <a:spcBef>
                <a:spcPts val="726"/>
              </a:spcBef>
              <a:spcAft>
                <a:spcPts val="726"/>
              </a:spcAft>
              <a:buClr>
                <a:srgbClr val="000000"/>
              </a:buClr>
              <a:buSzPct val="45000"/>
              <a:buFont typeface="Wingdings" charset="2"/>
              <a:buChar char=""/>
            </a:pPr>
            <a:r>
              <a:rPr lang="en-CA" sz="2903" spc="-1" dirty="0">
                <a:solidFill>
                  <a:srgbClr val="000000"/>
                </a:solidFill>
                <a:uFill>
                  <a:solidFill>
                    <a:srgbClr val="FFFFFF"/>
                  </a:solidFill>
                </a:uFill>
                <a:latin typeface="+mj-lt"/>
              </a:rPr>
              <a:t>When you checked the box ‘</a:t>
            </a:r>
            <a:r>
              <a:rPr lang="en-CA" sz="2903" b="1" spc="-1" dirty="0">
                <a:solidFill>
                  <a:srgbClr val="000000"/>
                </a:solidFill>
                <a:uFill>
                  <a:solidFill>
                    <a:srgbClr val="FFFFFF"/>
                  </a:solidFill>
                </a:uFill>
                <a:latin typeface="+mj-lt"/>
              </a:rPr>
              <a:t>Make this user </a:t>
            </a:r>
            <a:r>
              <a:rPr lang="en-CA" sz="2903" b="1" spc="-1" dirty="0" err="1">
                <a:solidFill>
                  <a:srgbClr val="000000"/>
                </a:solidFill>
                <a:uFill>
                  <a:solidFill>
                    <a:srgbClr val="FFFFFF"/>
                  </a:solidFill>
                </a:uFill>
                <a:latin typeface="+mj-lt"/>
              </a:rPr>
              <a:t>Adminstrator</a:t>
            </a:r>
            <a:r>
              <a:rPr lang="en-CA" sz="2903" spc="-1" dirty="0">
                <a:solidFill>
                  <a:srgbClr val="000000"/>
                </a:solidFill>
                <a:uFill>
                  <a:solidFill>
                    <a:srgbClr val="FFFFFF"/>
                  </a:solidFill>
                </a:uFill>
                <a:latin typeface="+mj-lt"/>
              </a:rPr>
              <a:t>’ while creating your users, you added them to the wheel group.</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609755" y="261232"/>
            <a:ext cx="8489163" cy="1131134"/>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CA" sz="4318" spc="-1">
                <a:solidFill>
                  <a:srgbClr val="FFFFFF"/>
                </a:solidFill>
                <a:uFill>
                  <a:solidFill>
                    <a:srgbClr val="FFFFFF"/>
                  </a:solidFill>
                </a:uFill>
                <a:latin typeface="Arial"/>
                <a:ea typeface="DejaVu Sans"/>
              </a:rPr>
              <a:t>Summary</a:t>
            </a:r>
            <a:endParaRPr lang="en-CA" sz="4318" spc="-1">
              <a:solidFill>
                <a:srgbClr val="000000"/>
              </a:solidFill>
              <a:uFill>
                <a:solidFill>
                  <a:srgbClr val="FFFFFF"/>
                </a:solidFill>
              </a:uFill>
              <a:latin typeface="Arial"/>
            </a:endParaRPr>
          </a:p>
        </p:txBody>
      </p:sp>
      <p:sp>
        <p:nvSpPr>
          <p:cNvPr id="93" name="CustomShape 2"/>
          <p:cNvSpPr/>
          <p:nvPr/>
        </p:nvSpPr>
        <p:spPr>
          <a:xfrm>
            <a:off x="609755" y="1928203"/>
            <a:ext cx="10970865" cy="3702213"/>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522461" indent="-390975">
              <a:spcAft>
                <a:spcPts val="1388"/>
              </a:spcAft>
              <a:buClr>
                <a:srgbClr val="000000"/>
              </a:buClr>
              <a:buSzPct val="45000"/>
              <a:buFont typeface="Wingdings" charset="2"/>
              <a:buChar char=""/>
            </a:pPr>
            <a:r>
              <a:rPr lang="en-CA" sz="3144" spc="-1" dirty="0">
                <a:solidFill>
                  <a:srgbClr val="000000"/>
                </a:solidFill>
                <a:uFill>
                  <a:solidFill>
                    <a:srgbClr val="FFFFFF"/>
                  </a:solidFill>
                </a:uFill>
                <a:latin typeface="Arial"/>
                <a:ea typeface="DejaVu Sans"/>
              </a:rPr>
              <a:t>In this lesson you have learned to write and edit </a:t>
            </a:r>
            <a:r>
              <a:rPr lang="en-CA" sz="3144" spc="-1" dirty="0" err="1">
                <a:solidFill>
                  <a:srgbClr val="000000"/>
                </a:solidFill>
                <a:uFill>
                  <a:solidFill>
                    <a:srgbClr val="FFFFFF"/>
                  </a:solidFill>
                </a:uFill>
                <a:latin typeface="Arial"/>
                <a:ea typeface="DejaVu Sans"/>
              </a:rPr>
              <a:t>sudoers</a:t>
            </a:r>
            <a:r>
              <a:rPr lang="en-CA" sz="3144" spc="-1" dirty="0">
                <a:solidFill>
                  <a:srgbClr val="000000"/>
                </a:solidFill>
                <a:uFill>
                  <a:solidFill>
                    <a:srgbClr val="FFFFFF"/>
                  </a:solidFill>
                </a:uFill>
                <a:latin typeface="Arial"/>
                <a:ea typeface="DejaVu Sans"/>
              </a:rPr>
              <a:t> entries so you have better control over the commands that can be run with root privileges..</a:t>
            </a:r>
            <a:endParaRPr lang="en-CA" sz="3144"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Picture 79" descr="This work by Peter Callaghan is licensed under a Creative Commons Attribution-NonCommercial-ShareAlike 4.0 International License.">
            <a:hlinkClick r:id="rId3"/>
          </p:cNvPr>
          <p:cNvPicPr/>
          <p:nvPr/>
        </p:nvPicPr>
        <p:blipFill>
          <a:blip r:embed="rId4"/>
          <a:stretch/>
        </p:blipFill>
        <p:spPr>
          <a:xfrm>
            <a:off x="11270510" y="0"/>
            <a:ext cx="921277" cy="172413"/>
          </a:xfrm>
          <a:prstGeom prst="rect">
            <a:avLst/>
          </a:prstGeom>
          <a:ln>
            <a:noFill/>
          </a:ln>
        </p:spPr>
      </p:pic>
      <p:sp>
        <p:nvSpPr>
          <p:cNvPr id="2" name="Title 1"/>
          <p:cNvSpPr>
            <a:spLocks noGrp="1"/>
          </p:cNvSpPr>
          <p:nvPr>
            <p:ph type="title"/>
          </p:nvPr>
        </p:nvSpPr>
        <p:spPr>
          <a:xfrm>
            <a:off x="609755" y="172413"/>
            <a:ext cx="8489598" cy="1131569"/>
          </a:xfrm>
        </p:spPr>
        <p:txBody>
          <a:bodyPr/>
          <a:lstStyle/>
          <a:p>
            <a:r>
              <a:rPr lang="en-US" dirty="0"/>
              <a:t>OPS245</a:t>
            </a:r>
            <a:endParaRPr lang="en-CA" dirty="0"/>
          </a:p>
        </p:txBody>
      </p:sp>
      <p:sp>
        <p:nvSpPr>
          <p:cNvPr id="3" name="Subtitle 2"/>
          <p:cNvSpPr>
            <a:spLocks noGrp="1"/>
          </p:cNvSpPr>
          <p:nvPr>
            <p:ph type="subTitle"/>
          </p:nvPr>
        </p:nvSpPr>
        <p:spPr>
          <a:xfrm>
            <a:off x="609755" y="1640321"/>
            <a:ext cx="10971300" cy="3976383"/>
          </a:xfrm>
        </p:spPr>
        <p:txBody>
          <a:bodyPr/>
          <a:lstStyle/>
          <a:p>
            <a:pPr algn="ctr"/>
            <a:r>
              <a:rPr lang="en-US" dirty="0"/>
              <a:t>Python Scripting</a:t>
            </a:r>
          </a:p>
          <a:p>
            <a:pPr algn="ctr"/>
            <a:r>
              <a:rPr lang="en-US" dirty="0">
                <a:latin typeface="+mj-lt"/>
              </a:rPr>
              <a:t>Part </a:t>
            </a:r>
            <a:r>
              <a:rPr lang="en-US" dirty="0"/>
              <a:t>5</a:t>
            </a:r>
            <a:endParaRPr lang="en-CA" dirty="0">
              <a:latin typeface="+mj-l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ctr"/>
            <a:r>
              <a:rPr lang="en-US" dirty="0"/>
              <a:t>Python Scripting </a:t>
            </a:r>
            <a:r>
              <a:rPr lang="en-US" dirty="0">
                <a:latin typeface="+mj-lt"/>
              </a:rPr>
              <a:t>Part </a:t>
            </a:r>
            <a:r>
              <a:rPr lang="en-US" dirty="0"/>
              <a:t>5 Outline</a:t>
            </a:r>
            <a:endParaRPr lang="en-CA" dirty="0"/>
          </a:p>
        </p:txBody>
      </p:sp>
      <p:sp>
        <p:nvSpPr>
          <p:cNvPr id="7" name="Text Placeholder 6"/>
          <p:cNvSpPr>
            <a:spLocks noGrp="1"/>
          </p:cNvSpPr>
          <p:nvPr>
            <p:ph type="body"/>
          </p:nvPr>
        </p:nvSpPr>
        <p:spPr>
          <a:xfrm>
            <a:off x="609754" y="1677891"/>
            <a:ext cx="10972492" cy="4459253"/>
          </a:xfrm>
        </p:spPr>
        <p:txBody>
          <a:bodyPr/>
          <a:lstStyle/>
          <a:p>
            <a:r>
              <a:rPr lang="en-US" sz="3386" dirty="0"/>
              <a:t>In this lesson you will learn about the </a:t>
            </a:r>
            <a:r>
              <a:rPr lang="en-US" sz="3386" b="1" dirty="0" err="1"/>
              <a:t>argparse</a:t>
            </a:r>
            <a:r>
              <a:rPr lang="en-US" sz="3386" dirty="0"/>
              <a:t> module.</a:t>
            </a:r>
          </a:p>
          <a:p>
            <a:r>
              <a:rPr lang="en-US" sz="3386" dirty="0"/>
              <a:t>Using it to provide information to your scripts from the command line instead of as a prompt.</a:t>
            </a:r>
          </a:p>
          <a:p>
            <a:pPr marL="552938" lvl="1" indent="-552938">
              <a:buFont typeface="Arial" panose="020B0604020202020204" pitchFamily="34" charset="0"/>
              <a:buChar char="•"/>
            </a:pPr>
            <a:r>
              <a:rPr lang="en-US" sz="3386" dirty="0"/>
              <a:t>Positional arguments</a:t>
            </a:r>
          </a:p>
          <a:p>
            <a:pPr marL="552938" lvl="1" indent="-552938">
              <a:buFont typeface="Arial" panose="020B0604020202020204" pitchFamily="34" charset="0"/>
              <a:buChar char="•"/>
            </a:pPr>
            <a:r>
              <a:rPr lang="en-US" sz="3386" dirty="0"/>
              <a:t>Options</a:t>
            </a:r>
          </a:p>
          <a:p>
            <a:pPr marL="552938" lvl="1" indent="-552938">
              <a:buFont typeface="Arial" panose="020B0604020202020204" pitchFamily="34" charset="0"/>
              <a:buChar char="•"/>
            </a:pPr>
            <a:r>
              <a:rPr lang="en-US" sz="3386" dirty="0"/>
              <a:t>Options without arguments</a:t>
            </a:r>
          </a:p>
          <a:p>
            <a:pPr marL="552938" lvl="1" indent="-552938">
              <a:buFont typeface="Arial" panose="020B0604020202020204" pitchFamily="34" charset="0"/>
              <a:buChar char="•"/>
            </a:pPr>
            <a:r>
              <a:rPr lang="en-US" sz="3386" dirty="0"/>
              <a:t>Options that can’t be used together</a:t>
            </a:r>
          </a:p>
          <a:p>
            <a:pPr marL="552938" lvl="1" indent="-552938">
              <a:buFont typeface="Arial" panose="020B0604020202020204" pitchFamily="34" charset="0"/>
              <a:buChar char="•"/>
            </a:pPr>
            <a:r>
              <a:rPr lang="en-US" sz="3386" dirty="0"/>
              <a:t>Limiting values for arguments</a:t>
            </a:r>
            <a:endParaRPr lang="en-CA" sz="3386"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CA" dirty="0"/>
          </a:p>
        </p:txBody>
      </p:sp>
      <p:sp>
        <p:nvSpPr>
          <p:cNvPr id="5" name="TextBox 4">
            <a:extLst>
              <a:ext uri="{FF2B5EF4-FFF2-40B4-BE49-F238E27FC236}">
                <a16:creationId xmlns:a16="http://schemas.microsoft.com/office/drawing/2014/main" id="{AE9F6B2A-D034-4BC7-AE27-85E7644572FF}"/>
              </a:ext>
            </a:extLst>
          </p:cNvPr>
          <p:cNvSpPr txBox="1"/>
          <p:nvPr/>
        </p:nvSpPr>
        <p:spPr>
          <a:xfrm>
            <a:off x="510254" y="1957928"/>
            <a:ext cx="11111247" cy="4112857"/>
          </a:xfrm>
          <a:prstGeom prst="rect">
            <a:avLst/>
          </a:prstGeom>
          <a:noFill/>
        </p:spPr>
        <p:txBody>
          <a:bodyPr wrap="square">
            <a:spAutoFit/>
          </a:bodyPr>
          <a:lstStyle/>
          <a:p>
            <a:pPr marL="414703" indent="-414703">
              <a:buFont typeface="Arial" panose="020B0604020202020204" pitchFamily="34" charset="0"/>
              <a:buChar char="•"/>
            </a:pPr>
            <a:r>
              <a:rPr lang="en-US" sz="2903" dirty="0"/>
              <a:t>All of the scripts you have written so far had a serious limitation (even if you didn’t notice it):</a:t>
            </a:r>
          </a:p>
          <a:p>
            <a:pPr marL="967641" lvl="1" indent="-414703">
              <a:buFont typeface="Arial" panose="020B0604020202020204" pitchFamily="34" charset="0"/>
              <a:buChar char="•"/>
            </a:pPr>
            <a:r>
              <a:rPr lang="en-US" sz="2903" dirty="0"/>
              <a:t>If you wanted any information from the user, you had to prompt them for it.</a:t>
            </a:r>
          </a:p>
          <a:p>
            <a:pPr marL="967641" lvl="1" indent="-414703">
              <a:buFont typeface="Arial" panose="020B0604020202020204" pitchFamily="34" charset="0"/>
              <a:buChar char="•"/>
            </a:pPr>
            <a:r>
              <a:rPr lang="en-US" sz="2903" dirty="0"/>
              <a:t>Imagine if other commands (e.g. </a:t>
            </a:r>
            <a:r>
              <a:rPr lang="en-US" sz="2903" b="1" dirty="0"/>
              <a:t>ls</a:t>
            </a:r>
            <a:r>
              <a:rPr lang="en-US" sz="2903" dirty="0"/>
              <a:t>) worked this way.</a:t>
            </a:r>
          </a:p>
          <a:p>
            <a:pPr marL="414703" indent="-414703">
              <a:buFont typeface="Arial" panose="020B0604020202020204" pitchFamily="34" charset="0"/>
              <a:buChar char="•"/>
            </a:pPr>
            <a:r>
              <a:rPr lang="en-US" sz="2903" dirty="0"/>
              <a:t>In order for commands to be useful for automation, we can’t rely on prompts like that.</a:t>
            </a:r>
          </a:p>
          <a:p>
            <a:pPr marL="967641" lvl="1" indent="-414703">
              <a:buFont typeface="Arial" panose="020B0604020202020204" pitchFamily="34" charset="0"/>
              <a:buChar char="•"/>
            </a:pPr>
            <a:r>
              <a:rPr lang="en-US" sz="2903" dirty="0"/>
              <a:t>Users need to be able to integrate any information into the command line so they can prepare the command in advance.</a:t>
            </a:r>
            <a:endParaRPr lang="en-CA" sz="2903" dirty="0"/>
          </a:p>
        </p:txBody>
      </p:sp>
    </p:spTree>
    <p:extLst>
      <p:ext uri="{BB962C8B-B14F-4D97-AF65-F5344CB8AC3E}">
        <p14:creationId xmlns:p14="http://schemas.microsoft.com/office/powerpoint/2010/main" val="1930573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subTitle"/>
          </p:nvPr>
        </p:nvSpPr>
        <p:spPr>
          <a:xfrm>
            <a:off x="438153" y="1700784"/>
            <a:ext cx="11145214" cy="4895983"/>
          </a:xfrm>
        </p:spPr>
        <p:txBody>
          <a:bodyPr/>
          <a:lstStyle/>
          <a:p>
            <a:pPr marL="552938" indent="-552938">
              <a:buFont typeface="Arial" panose="020B0604020202020204" pitchFamily="34" charset="0"/>
              <a:buChar char="•"/>
            </a:pPr>
            <a:r>
              <a:rPr lang="en-US" sz="3870" dirty="0"/>
              <a:t>The </a:t>
            </a:r>
            <a:r>
              <a:rPr lang="en-US" sz="3870" b="1" dirty="0" err="1"/>
              <a:t>argparse</a:t>
            </a:r>
            <a:r>
              <a:rPr lang="en-US" sz="3870" dirty="0"/>
              <a:t> module allows you to add something called an </a:t>
            </a:r>
            <a:r>
              <a:rPr lang="en-US" sz="3870" b="1" dirty="0" err="1"/>
              <a:t>ArgumentParser</a:t>
            </a:r>
            <a:r>
              <a:rPr lang="en-US" sz="3870" dirty="0"/>
              <a:t> to your python script.</a:t>
            </a:r>
          </a:p>
          <a:p>
            <a:pPr marL="552938" indent="-552938">
              <a:buFont typeface="Arial" panose="020B0604020202020204" pitchFamily="34" charset="0"/>
              <a:buChar char="•"/>
            </a:pPr>
            <a:r>
              <a:rPr lang="en-US" sz="3870" dirty="0"/>
              <a:t>It will read through anything provided to your script on the command line (i.e. arguments and options).</a:t>
            </a:r>
          </a:p>
          <a:p>
            <a:pPr marL="552938" indent="-552938">
              <a:buFont typeface="Arial" panose="020B0604020202020204" pitchFamily="34" charset="0"/>
              <a:buChar char="•"/>
            </a:pPr>
            <a:r>
              <a:rPr lang="en-US" sz="3870" dirty="0"/>
              <a:t>You just need to tell it what options and arguments you expect, and what to do with them.</a:t>
            </a:r>
            <a:endParaRPr lang="en-CA" sz="3870" dirty="0"/>
          </a:p>
        </p:txBody>
      </p:sp>
      <p:sp>
        <p:nvSpPr>
          <p:cNvPr id="2" name="Title 1"/>
          <p:cNvSpPr>
            <a:spLocks noGrp="1"/>
          </p:cNvSpPr>
          <p:nvPr>
            <p:ph type="title"/>
          </p:nvPr>
        </p:nvSpPr>
        <p:spPr/>
        <p:txBody>
          <a:bodyPr/>
          <a:lstStyle/>
          <a:p>
            <a:r>
              <a:rPr lang="en-US" dirty="0"/>
              <a:t>The </a:t>
            </a:r>
            <a:r>
              <a:rPr lang="en-US" dirty="0" err="1"/>
              <a:t>argparse</a:t>
            </a:r>
            <a:r>
              <a:rPr lang="en-US" dirty="0"/>
              <a:t> Module</a:t>
            </a:r>
            <a:endParaRPr lang="en-CA" dirty="0"/>
          </a:p>
        </p:txBody>
      </p:sp>
    </p:spTree>
    <p:extLst>
      <p:ext uri="{BB962C8B-B14F-4D97-AF65-F5344CB8AC3E}">
        <p14:creationId xmlns:p14="http://schemas.microsoft.com/office/powerpoint/2010/main" val="2241619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subTitle"/>
          </p:nvPr>
        </p:nvSpPr>
        <p:spPr>
          <a:xfrm>
            <a:off x="276171" y="1617518"/>
            <a:ext cx="11669555" cy="5240482"/>
          </a:xfrm>
        </p:spPr>
        <p:txBody>
          <a:bodyPr>
            <a:normAutofit fontScale="62500" lnSpcReduction="20000"/>
          </a:bodyPr>
          <a:lstStyle/>
          <a:p>
            <a:pPr marL="691172" indent="-435384">
              <a:lnSpc>
                <a:spcPct val="110000"/>
              </a:lnSpc>
              <a:spcBef>
                <a:spcPts val="363"/>
              </a:spcBef>
              <a:spcAft>
                <a:spcPts val="363"/>
              </a:spcAft>
              <a:buFont typeface="Arial" panose="020B0604020202020204" pitchFamily="34" charset="0"/>
              <a:buChar char="•"/>
            </a:pPr>
            <a:r>
              <a:rPr lang="en-US" dirty="0">
                <a:latin typeface="+mn-lt"/>
              </a:rPr>
              <a:t>The absolute minimum you need to add to your script to use the </a:t>
            </a:r>
            <a:r>
              <a:rPr lang="en-US" b="1" dirty="0" err="1">
                <a:latin typeface="+mn-lt"/>
              </a:rPr>
              <a:t>argparse</a:t>
            </a:r>
            <a:r>
              <a:rPr lang="en-US" dirty="0">
                <a:latin typeface="+mn-lt"/>
              </a:rPr>
              <a:t> module is:</a:t>
            </a:r>
          </a:p>
          <a:p>
            <a:pPr marL="299327">
              <a:lnSpc>
                <a:spcPct val="110000"/>
              </a:lnSpc>
              <a:spcBef>
                <a:spcPts val="363"/>
              </a:spcBef>
              <a:spcAft>
                <a:spcPts val="363"/>
              </a:spcAft>
            </a:pPr>
            <a:r>
              <a:rPr lang="en-US" dirty="0">
                <a:latin typeface="+mn-lt"/>
                <a:cs typeface="Courier New" panose="02070309020205020404" pitchFamily="49" charset="0"/>
              </a:rPr>
              <a:t>	</a:t>
            </a: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argparse</a:t>
            </a:r>
            <a:endParaRPr lang="en-US" dirty="0">
              <a:latin typeface="Courier New" panose="02070309020205020404" pitchFamily="49" charset="0"/>
              <a:cs typeface="Courier New" panose="02070309020205020404" pitchFamily="49" charset="0"/>
            </a:endParaRPr>
          </a:p>
          <a:p>
            <a:pPr marL="299327">
              <a:lnSpc>
                <a:spcPct val="110000"/>
              </a:lnSpc>
              <a:spcBef>
                <a:spcPts val="363"/>
              </a:spcBef>
              <a:spcAft>
                <a:spcPts val="363"/>
              </a:spcAft>
            </a:pPr>
            <a:r>
              <a:rPr lang="en-US" i="1" dirty="0">
                <a:latin typeface="Courier New" panose="02070309020205020404" pitchFamily="49" charset="0"/>
                <a:cs typeface="Courier New" panose="02070309020205020404" pitchFamily="49" charset="0"/>
              </a:rPr>
              <a:t>	variable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argparse.ArgumentParser</a:t>
            </a:r>
            <a:r>
              <a:rPr lang="en-US" dirty="0">
                <a:latin typeface="Courier New" panose="02070309020205020404" pitchFamily="49" charset="0"/>
                <a:cs typeface="Courier New" panose="02070309020205020404" pitchFamily="49" charset="0"/>
              </a:rPr>
              <a:t>()</a:t>
            </a:r>
          </a:p>
          <a:p>
            <a:pPr marL="299327">
              <a:lnSpc>
                <a:spcPct val="110000"/>
              </a:lnSpc>
              <a:spcBef>
                <a:spcPts val="363"/>
              </a:spcBef>
              <a:spcAft>
                <a:spcPts val="363"/>
              </a:spcAft>
            </a:pPr>
            <a:r>
              <a:rPr lang="en-US"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anothervariable</a:t>
            </a:r>
            <a:r>
              <a:rPr lang="en-US" dirty="0">
                <a:latin typeface="Courier New" panose="02070309020205020404" pitchFamily="49" charset="0"/>
                <a:cs typeface="Courier New" panose="02070309020205020404" pitchFamily="49" charset="0"/>
              </a:rPr>
              <a:t> = </a:t>
            </a:r>
            <a:r>
              <a:rPr lang="en-US" i="1" dirty="0" err="1">
                <a:latin typeface="Courier New" panose="02070309020205020404" pitchFamily="49" charset="0"/>
                <a:cs typeface="Courier New" panose="02070309020205020404" pitchFamily="49" charset="0"/>
              </a:rPr>
              <a:t>variable</a:t>
            </a:r>
            <a:r>
              <a:rPr lang="en-US" dirty="0" err="1">
                <a:latin typeface="Courier New" panose="02070309020205020404" pitchFamily="49" charset="0"/>
                <a:cs typeface="Courier New" panose="02070309020205020404" pitchFamily="49" charset="0"/>
              </a:rPr>
              <a:t>.parse_args</a:t>
            </a:r>
            <a:r>
              <a:rPr lang="en-US" dirty="0">
                <a:latin typeface="Courier New" panose="02070309020205020404" pitchFamily="49" charset="0"/>
                <a:cs typeface="Courier New" panose="02070309020205020404" pitchFamily="49" charset="0"/>
              </a:rPr>
              <a:t>()</a:t>
            </a:r>
          </a:p>
          <a:p>
            <a:pPr marL="691172" indent="-435384">
              <a:lnSpc>
                <a:spcPct val="110000"/>
              </a:lnSpc>
              <a:spcBef>
                <a:spcPts val="363"/>
              </a:spcBef>
              <a:spcAft>
                <a:spcPts val="363"/>
              </a:spcAft>
              <a:buFont typeface="Arial" panose="020B0604020202020204" pitchFamily="34" charset="0"/>
              <a:buChar char="•"/>
            </a:pPr>
            <a:r>
              <a:rPr lang="en-US" dirty="0">
                <a:latin typeface="+mn-lt"/>
              </a:rPr>
              <a:t>Of course you should call your </a:t>
            </a:r>
            <a:r>
              <a:rPr lang="en-US" dirty="0" err="1">
                <a:latin typeface="+mn-lt"/>
              </a:rPr>
              <a:t>ArgumentParser</a:t>
            </a:r>
            <a:r>
              <a:rPr lang="en-US" dirty="0">
                <a:latin typeface="+mn-lt"/>
              </a:rPr>
              <a:t> and the arguments it parses by better variable names than </a:t>
            </a:r>
            <a:r>
              <a:rPr lang="en-US" sz="5442" i="1" dirty="0">
                <a:latin typeface="+mn-lt"/>
              </a:rPr>
              <a:t>variable</a:t>
            </a:r>
            <a:r>
              <a:rPr lang="en-US" dirty="0">
                <a:latin typeface="+mn-lt"/>
              </a:rPr>
              <a:t> and </a:t>
            </a:r>
            <a:r>
              <a:rPr lang="en-US" i="1" dirty="0" err="1">
                <a:latin typeface="+mn-lt"/>
              </a:rPr>
              <a:t>anothervariable</a:t>
            </a:r>
            <a:r>
              <a:rPr lang="en-US" dirty="0">
                <a:latin typeface="+mn-lt"/>
              </a:rPr>
              <a:t>.</a:t>
            </a:r>
          </a:p>
          <a:p>
            <a:pPr marL="691172" indent="-435384">
              <a:lnSpc>
                <a:spcPct val="110000"/>
              </a:lnSpc>
              <a:spcBef>
                <a:spcPts val="363"/>
              </a:spcBef>
              <a:spcAft>
                <a:spcPts val="363"/>
              </a:spcAft>
              <a:buFont typeface="Arial" panose="020B0604020202020204" pitchFamily="34" charset="0"/>
              <a:buChar char="•"/>
            </a:pPr>
            <a:r>
              <a:rPr lang="en-US" dirty="0">
                <a:latin typeface="+mn-lt"/>
              </a:rPr>
              <a:t>The tutorial linked in the lab uses ‘parser’ and ‘</a:t>
            </a:r>
            <a:r>
              <a:rPr lang="en-US" dirty="0" err="1">
                <a:latin typeface="+mn-lt"/>
              </a:rPr>
              <a:t>args</a:t>
            </a:r>
            <a:r>
              <a:rPr lang="en-US" dirty="0">
                <a:latin typeface="+mn-lt"/>
              </a:rPr>
              <a:t>’ respectively. These seem like good, common-sense names, so we will use them throughout these slides.</a:t>
            </a:r>
            <a:endParaRPr lang="en-CA" dirty="0">
              <a:latin typeface="+mn-lt"/>
            </a:endParaRPr>
          </a:p>
        </p:txBody>
      </p:sp>
      <p:sp>
        <p:nvSpPr>
          <p:cNvPr id="2" name="Title 1"/>
          <p:cNvSpPr>
            <a:spLocks noGrp="1"/>
          </p:cNvSpPr>
          <p:nvPr>
            <p:ph type="title"/>
          </p:nvPr>
        </p:nvSpPr>
        <p:spPr/>
        <p:txBody>
          <a:bodyPr/>
          <a:lstStyle/>
          <a:p>
            <a:r>
              <a:rPr lang="en-US" dirty="0"/>
              <a:t>The Absolute Minimum</a:t>
            </a:r>
            <a:endParaRPr lang="en-CA" dirty="0"/>
          </a:p>
        </p:txBody>
      </p:sp>
    </p:spTree>
    <p:extLst>
      <p:ext uri="{BB962C8B-B14F-4D97-AF65-F5344CB8AC3E}">
        <p14:creationId xmlns:p14="http://schemas.microsoft.com/office/powerpoint/2010/main" val="1481716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subTitle"/>
          </p:nvPr>
        </p:nvSpPr>
        <p:spPr>
          <a:xfrm>
            <a:off x="430423" y="1745703"/>
            <a:ext cx="11326007" cy="4851065"/>
          </a:xfrm>
        </p:spPr>
        <p:txBody>
          <a:bodyPr/>
          <a:lstStyle/>
          <a:p>
            <a:pPr marL="691172" indent="-691172">
              <a:lnSpc>
                <a:spcPct val="100000"/>
              </a:lnSpc>
              <a:buFont typeface="Arial" panose="020B0604020202020204" pitchFamily="34" charset="0"/>
              <a:buChar char="•"/>
            </a:pPr>
            <a:r>
              <a:rPr lang="en-US" sz="3870" dirty="0"/>
              <a:t>In the example on the previous slide we didn’t tell our </a:t>
            </a:r>
            <a:r>
              <a:rPr lang="en-US" sz="3870" dirty="0" err="1"/>
              <a:t>ArgumentParser</a:t>
            </a:r>
            <a:r>
              <a:rPr lang="en-US" sz="3870" dirty="0"/>
              <a:t> about any arguments it should parse, so it doesn’t have any.</a:t>
            </a:r>
          </a:p>
          <a:p>
            <a:pPr marL="691172" indent="-691172">
              <a:lnSpc>
                <a:spcPct val="100000"/>
              </a:lnSpc>
              <a:buFont typeface="Arial" panose="020B0604020202020204" pitchFamily="34" charset="0"/>
              <a:buChar char="•"/>
            </a:pPr>
            <a:r>
              <a:rPr lang="en-US" sz="3870" dirty="0"/>
              <a:t>The only thing it will do is add a --help option to our script to display usage information.</a:t>
            </a:r>
          </a:p>
          <a:p>
            <a:pPr marL="691172" indent="-691172">
              <a:lnSpc>
                <a:spcPct val="100000"/>
              </a:lnSpc>
              <a:buFont typeface="Arial" panose="020B0604020202020204" pitchFamily="34" charset="0"/>
              <a:buChar char="•"/>
            </a:pPr>
            <a:r>
              <a:rPr lang="en-US" sz="3870" dirty="0"/>
              <a:t>By default, the message is generic, but we will be able to add to it or modify it.</a:t>
            </a:r>
            <a:endParaRPr lang="en-CA" sz="3870" dirty="0"/>
          </a:p>
        </p:txBody>
      </p:sp>
      <p:sp>
        <p:nvSpPr>
          <p:cNvPr id="2" name="Title 1"/>
          <p:cNvSpPr>
            <a:spLocks noGrp="1"/>
          </p:cNvSpPr>
          <p:nvPr>
            <p:ph type="title"/>
          </p:nvPr>
        </p:nvSpPr>
        <p:spPr/>
        <p:txBody>
          <a:bodyPr/>
          <a:lstStyle/>
          <a:p>
            <a:r>
              <a:rPr lang="en-US" dirty="0"/>
              <a:t>Help Options from </a:t>
            </a:r>
            <a:r>
              <a:rPr lang="en-US" dirty="0" err="1"/>
              <a:t>Argparse</a:t>
            </a:r>
            <a:endParaRPr lang="en-CA" dirty="0"/>
          </a:p>
        </p:txBody>
      </p:sp>
    </p:spTree>
    <p:extLst>
      <p:ext uri="{BB962C8B-B14F-4D97-AF65-F5344CB8AC3E}">
        <p14:creationId xmlns:p14="http://schemas.microsoft.com/office/powerpoint/2010/main" val="4017507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subTitle"/>
          </p:nvPr>
        </p:nvSpPr>
        <p:spPr>
          <a:xfrm>
            <a:off x="460311" y="1705852"/>
            <a:ext cx="11604969" cy="4890916"/>
          </a:xfrm>
        </p:spPr>
        <p:txBody>
          <a:bodyPr/>
          <a:lstStyle/>
          <a:p>
            <a:pPr marL="552938" indent="-552938">
              <a:lnSpc>
                <a:spcPct val="100000"/>
              </a:lnSpc>
              <a:spcBef>
                <a:spcPts val="726"/>
              </a:spcBef>
              <a:spcAft>
                <a:spcPts val="726"/>
              </a:spcAft>
              <a:buFont typeface="Arial" panose="020B0604020202020204" pitchFamily="34" charset="0"/>
              <a:buChar char="•"/>
            </a:pPr>
            <a:r>
              <a:rPr lang="en-US" sz="3870" dirty="0"/>
              <a:t>To add a positional argument to your script:</a:t>
            </a:r>
          </a:p>
          <a:p>
            <a:pPr>
              <a:lnSpc>
                <a:spcPct val="100000"/>
              </a:lnSpc>
              <a:spcBef>
                <a:spcPts val="726"/>
              </a:spcBef>
              <a:spcAft>
                <a:spcPts val="726"/>
              </a:spcAft>
            </a:pPr>
            <a:r>
              <a:rPr lang="en-US" sz="3870" dirty="0">
                <a:latin typeface="Courier New" panose="02070309020205020404" pitchFamily="49" charset="0"/>
                <a:cs typeface="Courier New" panose="02070309020205020404" pitchFamily="49" charset="0"/>
              </a:rPr>
              <a:t>	</a:t>
            </a:r>
            <a:r>
              <a:rPr lang="en-US" sz="3870" dirty="0" err="1">
                <a:latin typeface="Courier New" panose="02070309020205020404" pitchFamily="49" charset="0"/>
                <a:cs typeface="Courier New" panose="02070309020205020404" pitchFamily="49" charset="0"/>
              </a:rPr>
              <a:t>parser.add_argument</a:t>
            </a:r>
            <a:r>
              <a:rPr lang="en-US" sz="3870" dirty="0">
                <a:latin typeface="Courier New" panose="02070309020205020404" pitchFamily="49" charset="0"/>
                <a:cs typeface="Courier New" panose="02070309020205020404" pitchFamily="49" charset="0"/>
              </a:rPr>
              <a:t>(“</a:t>
            </a:r>
            <a:r>
              <a:rPr lang="en-US" sz="3870" dirty="0" err="1">
                <a:latin typeface="Courier New" panose="02070309020205020404" pitchFamily="49" charset="0"/>
                <a:cs typeface="Courier New" panose="02070309020205020404" pitchFamily="49" charset="0"/>
              </a:rPr>
              <a:t>ArgumentName</a:t>
            </a:r>
            <a:r>
              <a:rPr lang="en-US" sz="3870" dirty="0">
                <a:latin typeface="Courier New" panose="02070309020205020404" pitchFamily="49" charset="0"/>
                <a:cs typeface="Courier New" panose="02070309020205020404" pitchFamily="49" charset="0"/>
              </a:rPr>
              <a:t>”)</a:t>
            </a:r>
          </a:p>
          <a:p>
            <a:pPr marL="552938" indent="-552938">
              <a:lnSpc>
                <a:spcPct val="100000"/>
              </a:lnSpc>
              <a:spcBef>
                <a:spcPts val="726"/>
              </a:spcBef>
              <a:spcAft>
                <a:spcPts val="726"/>
              </a:spcAft>
              <a:buFont typeface="Arial" panose="020B0604020202020204" pitchFamily="34" charset="0"/>
              <a:buChar char="•"/>
            </a:pPr>
            <a:r>
              <a:rPr lang="en-US" sz="3870" dirty="0"/>
              <a:t>Then, after calling </a:t>
            </a:r>
            <a:r>
              <a:rPr lang="en-US" sz="3870" b="1" dirty="0" err="1"/>
              <a:t>parse_args</a:t>
            </a:r>
            <a:r>
              <a:rPr lang="en-US" sz="3870" b="1" dirty="0"/>
              <a:t>() </a:t>
            </a:r>
            <a:r>
              <a:rPr lang="en-US" sz="3870" dirty="0"/>
              <a:t>the value the user provided will be stored in your arguments variable under the name you gave the argument (e.g. </a:t>
            </a:r>
            <a:r>
              <a:rPr lang="en-US" sz="3870" dirty="0" err="1"/>
              <a:t>args.ArgumentName</a:t>
            </a:r>
            <a:r>
              <a:rPr lang="en-US" sz="3870" dirty="0"/>
              <a:t>) for you to use in your script.</a:t>
            </a:r>
            <a:endParaRPr lang="en-CA" sz="3870" dirty="0"/>
          </a:p>
        </p:txBody>
      </p:sp>
      <p:sp>
        <p:nvSpPr>
          <p:cNvPr id="2" name="Title 1"/>
          <p:cNvSpPr>
            <a:spLocks noGrp="1"/>
          </p:cNvSpPr>
          <p:nvPr>
            <p:ph type="title"/>
          </p:nvPr>
        </p:nvSpPr>
        <p:spPr/>
        <p:txBody>
          <a:bodyPr/>
          <a:lstStyle/>
          <a:p>
            <a:r>
              <a:rPr lang="en-US" dirty="0"/>
              <a:t>Describing Positional Arguments </a:t>
            </a:r>
            <a:endParaRPr lang="en-CA" dirty="0"/>
          </a:p>
        </p:txBody>
      </p:sp>
    </p:spTree>
    <p:extLst>
      <p:ext uri="{BB962C8B-B14F-4D97-AF65-F5344CB8AC3E}">
        <p14:creationId xmlns:p14="http://schemas.microsoft.com/office/powerpoint/2010/main" val="339553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subTitle"/>
          </p:nvPr>
        </p:nvSpPr>
        <p:spPr>
          <a:xfrm>
            <a:off x="233738" y="1805481"/>
            <a:ext cx="11724524" cy="4791288"/>
          </a:xfrm>
        </p:spPr>
        <p:txBody>
          <a:bodyPr>
            <a:normAutofit fontScale="92500" lnSpcReduction="20000"/>
          </a:bodyPr>
          <a:lstStyle/>
          <a:p>
            <a:pPr marL="691172" indent="-435384">
              <a:lnSpc>
                <a:spcPct val="110000"/>
              </a:lnSpc>
              <a:buFont typeface="Arial" panose="020B0604020202020204" pitchFamily="34" charset="0"/>
              <a:buChar char="•"/>
            </a:pPr>
            <a:r>
              <a:rPr lang="en-US" sz="4233" dirty="0"/>
              <a:t>To customize the help message that will be displayed when the user calls your script with –h, add a </a:t>
            </a:r>
            <a:r>
              <a:rPr lang="en-US" sz="4233" dirty="0">
                <a:latin typeface="Courier New" panose="02070309020205020404" pitchFamily="49" charset="0"/>
                <a:cs typeface="Courier New" panose="02070309020205020404" pitchFamily="49" charset="0"/>
              </a:rPr>
              <a:t>help=“” </a:t>
            </a:r>
            <a:r>
              <a:rPr lang="en-US" sz="4233" dirty="0"/>
              <a:t>to the argument you add.</a:t>
            </a:r>
          </a:p>
          <a:p>
            <a:pPr marL="691172" indent="-435384">
              <a:lnSpc>
                <a:spcPct val="110000"/>
              </a:lnSpc>
              <a:buFont typeface="Arial" panose="020B0604020202020204" pitchFamily="34" charset="0"/>
              <a:buChar char="•"/>
            </a:pPr>
            <a:r>
              <a:rPr lang="en-US" sz="4233" dirty="0"/>
              <a:t>E.g.</a:t>
            </a:r>
          </a:p>
          <a:p>
            <a:pPr indent="-435384">
              <a:lnSpc>
                <a:spcPct val="110000"/>
              </a:lnSpc>
            </a:pPr>
            <a:r>
              <a:rPr lang="en-US" sz="4354" dirty="0">
                <a:latin typeface="Courier New" panose="02070309020205020404" pitchFamily="49" charset="0"/>
                <a:cs typeface="Courier New" panose="02070309020205020404" pitchFamily="49" charset="0"/>
              </a:rPr>
              <a:t>	</a:t>
            </a:r>
            <a:r>
              <a:rPr lang="en-US" sz="4354" dirty="0" err="1">
                <a:latin typeface="Courier New" panose="02070309020205020404" pitchFamily="49" charset="0"/>
                <a:cs typeface="Courier New" panose="02070309020205020404" pitchFamily="49" charset="0"/>
              </a:rPr>
              <a:t>parser.add_argument</a:t>
            </a:r>
            <a:r>
              <a:rPr lang="en-US" sz="4354" dirty="0">
                <a:latin typeface="Courier New" panose="02070309020205020404" pitchFamily="49" charset="0"/>
                <a:cs typeface="Courier New" panose="02070309020205020404" pitchFamily="49" charset="0"/>
              </a:rPr>
              <a:t>(“</a:t>
            </a:r>
            <a:r>
              <a:rPr lang="en-US" sz="4354" dirty="0" err="1">
                <a:latin typeface="Courier New" panose="02070309020205020404" pitchFamily="49" charset="0"/>
                <a:cs typeface="Courier New" panose="02070309020205020404" pitchFamily="49" charset="0"/>
              </a:rPr>
              <a:t>argumentName</a:t>
            </a:r>
            <a:r>
              <a:rPr lang="en-US" sz="4354" dirty="0">
                <a:latin typeface="Courier New" panose="02070309020205020404" pitchFamily="49" charset="0"/>
                <a:cs typeface="Courier New" panose="02070309020205020404" pitchFamily="49" charset="0"/>
              </a:rPr>
              <a:t>”,help=“Your custom error message.”)</a:t>
            </a:r>
          </a:p>
          <a:p>
            <a:pPr marL="691172" indent="-435384">
              <a:lnSpc>
                <a:spcPct val="110000"/>
              </a:lnSpc>
              <a:buFont typeface="Arial" panose="020B0604020202020204" pitchFamily="34" charset="0"/>
              <a:buChar char="•"/>
            </a:pPr>
            <a:r>
              <a:rPr lang="en-US" sz="4354" dirty="0"/>
              <a:t>Your help message should present the user with helpful information.</a:t>
            </a:r>
            <a:endParaRPr lang="en-CA" sz="4354" dirty="0"/>
          </a:p>
        </p:txBody>
      </p:sp>
      <p:sp>
        <p:nvSpPr>
          <p:cNvPr id="2" name="Title 1"/>
          <p:cNvSpPr>
            <a:spLocks noGrp="1"/>
          </p:cNvSpPr>
          <p:nvPr>
            <p:ph type="title"/>
          </p:nvPr>
        </p:nvSpPr>
        <p:spPr/>
        <p:txBody>
          <a:bodyPr/>
          <a:lstStyle/>
          <a:p>
            <a:r>
              <a:rPr lang="en-US" dirty="0"/>
              <a:t>Customizing the Help Message</a:t>
            </a:r>
            <a:endParaRPr lang="en-CA" dirty="0"/>
          </a:p>
        </p:txBody>
      </p:sp>
    </p:spTree>
    <p:extLst>
      <p:ext uri="{BB962C8B-B14F-4D97-AF65-F5344CB8AC3E}">
        <p14:creationId xmlns:p14="http://schemas.microsoft.com/office/powerpoint/2010/main" val="2681774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609755" y="273422"/>
            <a:ext cx="10971736" cy="1144631"/>
          </a:xfrm>
          <a:prstGeom prst="rect">
            <a:avLst/>
          </a:prstGeom>
          <a:noFill/>
          <a:ln>
            <a:noFill/>
          </a:ln>
        </p:spPr>
        <p:txBody>
          <a:bodyPr lIns="0" tIns="0" rIns="0" bIns="0" anchor="ctr"/>
          <a:lstStyle/>
          <a:p>
            <a:r>
              <a:rPr lang="en-CA" sz="5321" spc="-1">
                <a:solidFill>
                  <a:srgbClr val="000000"/>
                </a:solidFill>
                <a:uFill>
                  <a:solidFill>
                    <a:srgbClr val="FFFFFF"/>
                  </a:solidFill>
                </a:uFill>
                <a:latin typeface="Arial"/>
              </a:rPr>
              <a:t>Managing User Accounts</a:t>
            </a:r>
          </a:p>
        </p:txBody>
      </p:sp>
      <p:sp>
        <p:nvSpPr>
          <p:cNvPr id="83" name="TextShape 2"/>
          <p:cNvSpPr txBox="1"/>
          <p:nvPr/>
        </p:nvSpPr>
        <p:spPr>
          <a:xfrm>
            <a:off x="609755" y="1852586"/>
            <a:ext cx="10971736" cy="4731992"/>
          </a:xfrm>
          <a:prstGeom prst="rect">
            <a:avLst/>
          </a:prstGeom>
          <a:noFill/>
          <a:ln>
            <a:noFill/>
          </a:ln>
        </p:spPr>
        <p:txBody>
          <a:bodyPr lIns="0" tIns="0" rIns="0" bIns="0">
            <a:normAutofit fontScale="92500" lnSpcReduction="20000"/>
          </a:bodyPr>
          <a:lstStyle/>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There are many other tasks that a Linux system administrator must perform other than installing Linux and managing software.</a:t>
            </a: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User account management is a very important tasks that is done on a continual basis.</a:t>
            </a: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In addition to adding and removing accounts with commands, this is a task that is often automated simply due to the volume of commands that need to be run.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subTitle"/>
          </p:nvPr>
        </p:nvSpPr>
        <p:spPr>
          <a:xfrm>
            <a:off x="380608" y="1964023"/>
            <a:ext cx="11286155" cy="4632745"/>
          </a:xfrm>
        </p:spPr>
        <p:txBody>
          <a:bodyPr/>
          <a:lstStyle/>
          <a:p>
            <a:pPr marL="552938" indent="-552938">
              <a:lnSpc>
                <a:spcPct val="100000"/>
              </a:lnSpc>
              <a:buFont typeface="Arial" panose="020B0604020202020204" pitchFamily="34" charset="0"/>
              <a:buChar char="•"/>
            </a:pPr>
            <a:r>
              <a:rPr lang="en-US" sz="3628" dirty="0"/>
              <a:t>If your script needs multiple arguments (e.g. commands like </a:t>
            </a:r>
            <a:r>
              <a:rPr lang="en-US" sz="3628" dirty="0" err="1"/>
              <a:t>cp</a:t>
            </a:r>
            <a:r>
              <a:rPr lang="en-US" sz="3628" dirty="0"/>
              <a:t>, </a:t>
            </a:r>
            <a:r>
              <a:rPr lang="en-US" sz="3628" dirty="0" err="1"/>
              <a:t>chmod</a:t>
            </a:r>
            <a:r>
              <a:rPr lang="en-US" sz="3628" dirty="0"/>
              <a:t>, </a:t>
            </a:r>
            <a:r>
              <a:rPr lang="en-US" sz="3628" dirty="0" err="1"/>
              <a:t>etc</a:t>
            </a:r>
            <a:r>
              <a:rPr lang="en-US" sz="3628" dirty="0"/>
              <a:t>) just use </a:t>
            </a:r>
            <a:r>
              <a:rPr lang="en-US" sz="3628" b="1" dirty="0" err="1"/>
              <a:t>add_argument</a:t>
            </a:r>
            <a:r>
              <a:rPr lang="en-US" sz="3628" b="1" dirty="0"/>
              <a:t> </a:t>
            </a:r>
            <a:r>
              <a:rPr lang="en-US" sz="3628" dirty="0"/>
              <a:t>multiple times (using a different argument name each time).</a:t>
            </a:r>
          </a:p>
          <a:p>
            <a:pPr marL="552938" indent="-552938">
              <a:lnSpc>
                <a:spcPct val="100000"/>
              </a:lnSpc>
              <a:buFont typeface="Arial" panose="020B0604020202020204" pitchFamily="34" charset="0"/>
              <a:buChar char="•"/>
            </a:pPr>
            <a:r>
              <a:rPr lang="en-US" sz="3628" dirty="0"/>
              <a:t>Note that this means the user must provide the data for those arguments in the same order you expect.</a:t>
            </a:r>
          </a:p>
          <a:p>
            <a:pPr marL="552938" lvl="1" indent="-552938">
              <a:buFont typeface="Arial" panose="020B0604020202020204" pitchFamily="34" charset="0"/>
              <a:buChar char="•"/>
            </a:pPr>
            <a:r>
              <a:rPr lang="en-US" sz="3628" kern="1200" dirty="0">
                <a:solidFill>
                  <a:schemeClr val="tx1"/>
                </a:solidFill>
                <a:latin typeface="+mj-lt"/>
                <a:ea typeface="+mj-ea"/>
                <a:cs typeface="+mj-cs"/>
              </a:rPr>
              <a:t>This is where those help strings become very important.</a:t>
            </a:r>
            <a:endParaRPr lang="en-CA" sz="3628" kern="1200" dirty="0">
              <a:solidFill>
                <a:schemeClr val="tx1"/>
              </a:solidFill>
              <a:latin typeface="+mj-lt"/>
              <a:ea typeface="+mj-ea"/>
              <a:cs typeface="+mj-cs"/>
            </a:endParaRPr>
          </a:p>
        </p:txBody>
      </p:sp>
      <p:sp>
        <p:nvSpPr>
          <p:cNvPr id="2" name="Title 1"/>
          <p:cNvSpPr>
            <a:spLocks noGrp="1"/>
          </p:cNvSpPr>
          <p:nvPr>
            <p:ph type="title"/>
          </p:nvPr>
        </p:nvSpPr>
        <p:spPr/>
        <p:txBody>
          <a:bodyPr/>
          <a:lstStyle/>
          <a:p>
            <a:r>
              <a:rPr lang="en-US" dirty="0"/>
              <a:t>Multiple Arguments</a:t>
            </a:r>
            <a:endParaRPr lang="en-CA" dirty="0"/>
          </a:p>
        </p:txBody>
      </p:sp>
    </p:spTree>
    <p:extLst>
      <p:ext uri="{BB962C8B-B14F-4D97-AF65-F5344CB8AC3E}">
        <p14:creationId xmlns:p14="http://schemas.microsoft.com/office/powerpoint/2010/main" val="42598772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subTitle"/>
          </p:nvPr>
        </p:nvSpPr>
        <p:spPr>
          <a:xfrm>
            <a:off x="428016" y="1735740"/>
            <a:ext cx="11335969" cy="4760068"/>
          </a:xfrm>
        </p:spPr>
        <p:txBody>
          <a:bodyPr/>
          <a:lstStyle/>
          <a:p>
            <a:pPr marL="691172" indent="-435384">
              <a:lnSpc>
                <a:spcPct val="100000"/>
              </a:lnSpc>
              <a:spcBef>
                <a:spcPts val="726"/>
              </a:spcBef>
              <a:spcAft>
                <a:spcPts val="726"/>
              </a:spcAft>
              <a:buFont typeface="Arial" panose="020B0604020202020204" pitchFamily="34" charset="0"/>
              <a:buChar char="•"/>
            </a:pPr>
            <a:r>
              <a:rPr lang="en-US" sz="3870" dirty="0"/>
              <a:t>One way to get around relying on your user to get the data for your arguments in the correct order is to use options instead.</a:t>
            </a:r>
          </a:p>
          <a:p>
            <a:pPr marL="691172" indent="-435384">
              <a:lnSpc>
                <a:spcPct val="100000"/>
              </a:lnSpc>
              <a:spcBef>
                <a:spcPts val="726"/>
              </a:spcBef>
              <a:spcAft>
                <a:spcPts val="726"/>
              </a:spcAft>
              <a:buFont typeface="Arial" panose="020B0604020202020204" pitchFamily="34" charset="0"/>
              <a:buChar char="•"/>
            </a:pPr>
            <a:r>
              <a:rPr lang="en-US" sz="3870" dirty="0"/>
              <a:t>If your argument name starts with a </a:t>
            </a:r>
            <a:r>
              <a:rPr lang="en-US" sz="3870" b="1" dirty="0"/>
              <a:t>–</a:t>
            </a:r>
            <a:r>
              <a:rPr lang="en-US" sz="3870" dirty="0"/>
              <a:t> or </a:t>
            </a:r>
            <a:r>
              <a:rPr lang="en-US" sz="3870" b="1" dirty="0"/>
              <a:t>--</a:t>
            </a:r>
            <a:r>
              <a:rPr lang="en-US" sz="3870" dirty="0"/>
              <a:t> it becomes an option (e.g.</a:t>
            </a:r>
            <a:r>
              <a:rPr lang="en-US" sz="3870" b="1" dirty="0"/>
              <a:t> -u </a:t>
            </a:r>
            <a:r>
              <a:rPr lang="en-US" sz="3870" dirty="0"/>
              <a:t>or </a:t>
            </a:r>
            <a:r>
              <a:rPr lang="en-US" sz="3870" b="1" dirty="0"/>
              <a:t>--user</a:t>
            </a:r>
            <a:r>
              <a:rPr lang="en-US" sz="3870" dirty="0"/>
              <a:t>).</a:t>
            </a:r>
          </a:p>
          <a:p>
            <a:pPr marL="691172" indent="-435384">
              <a:lnSpc>
                <a:spcPct val="100000"/>
              </a:lnSpc>
              <a:spcBef>
                <a:spcPts val="726"/>
              </a:spcBef>
              <a:spcAft>
                <a:spcPts val="726"/>
              </a:spcAft>
              <a:buFont typeface="Arial" panose="020B0604020202020204" pitchFamily="34" charset="0"/>
              <a:buChar char="•"/>
            </a:pPr>
            <a:r>
              <a:rPr lang="en-US" sz="3870" dirty="0"/>
              <a:t>The user can then call it explicitly by using that option (e.g. </a:t>
            </a:r>
            <a:r>
              <a:rPr lang="en-US" sz="3870" b="1" dirty="0"/>
              <a:t>--user </a:t>
            </a:r>
            <a:r>
              <a:rPr lang="en-US" sz="3870" b="1" dirty="0" err="1"/>
              <a:t>anne.admin</a:t>
            </a:r>
            <a:r>
              <a:rPr lang="en-US" sz="3870" dirty="0"/>
              <a:t>).</a:t>
            </a:r>
            <a:endParaRPr lang="en-CA" sz="3870" dirty="0"/>
          </a:p>
        </p:txBody>
      </p:sp>
      <p:sp>
        <p:nvSpPr>
          <p:cNvPr id="2" name="Title 1"/>
          <p:cNvSpPr>
            <a:spLocks noGrp="1"/>
          </p:cNvSpPr>
          <p:nvPr>
            <p:ph type="title"/>
          </p:nvPr>
        </p:nvSpPr>
        <p:spPr/>
        <p:txBody>
          <a:bodyPr/>
          <a:lstStyle/>
          <a:p>
            <a:r>
              <a:rPr lang="en-US" dirty="0"/>
              <a:t>Describing Options</a:t>
            </a:r>
            <a:endParaRPr lang="en-CA" dirty="0"/>
          </a:p>
        </p:txBody>
      </p:sp>
    </p:spTree>
    <p:extLst>
      <p:ext uri="{BB962C8B-B14F-4D97-AF65-F5344CB8AC3E}">
        <p14:creationId xmlns:p14="http://schemas.microsoft.com/office/powerpoint/2010/main" val="2066517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subTitle"/>
          </p:nvPr>
        </p:nvSpPr>
        <p:spPr>
          <a:xfrm>
            <a:off x="480237" y="1775592"/>
            <a:ext cx="11316045" cy="4821176"/>
          </a:xfrm>
        </p:spPr>
        <p:txBody>
          <a:bodyPr>
            <a:normAutofit fontScale="25000" lnSpcReduction="20000"/>
          </a:bodyPr>
          <a:lstStyle/>
          <a:p>
            <a:pPr marL="345586" lvl="1" indent="-345586">
              <a:lnSpc>
                <a:spcPct val="120000"/>
              </a:lnSpc>
              <a:spcBef>
                <a:spcPts val="726"/>
              </a:spcBef>
              <a:spcAft>
                <a:spcPts val="726"/>
              </a:spcAft>
              <a:buFont typeface="Arial" panose="020B0604020202020204" pitchFamily="34" charset="0"/>
              <a:buChar char="•"/>
            </a:pPr>
            <a:r>
              <a:rPr lang="en-US" sz="10643" dirty="0">
                <a:latin typeface="+mn-lt"/>
              </a:rPr>
              <a:t>To do this with your options, add an extra field to the </a:t>
            </a:r>
            <a:r>
              <a:rPr lang="en-US" sz="10643" dirty="0" err="1">
                <a:latin typeface="+mn-lt"/>
              </a:rPr>
              <a:t>add_argument</a:t>
            </a:r>
            <a:r>
              <a:rPr lang="en-US" sz="10643" dirty="0">
                <a:latin typeface="+mn-lt"/>
              </a:rPr>
              <a:t> line with </a:t>
            </a:r>
            <a:r>
              <a:rPr lang="en-US" sz="10643" dirty="0">
                <a:latin typeface="Courier New" panose="02070309020205020404" pitchFamily="49" charset="0"/>
                <a:cs typeface="Courier New" panose="02070309020205020404" pitchFamily="49" charset="0"/>
              </a:rPr>
              <a:t>action=‘</a:t>
            </a:r>
            <a:r>
              <a:rPr lang="en-US" sz="10643" dirty="0" err="1">
                <a:latin typeface="Courier New" panose="02070309020205020404" pitchFamily="49" charset="0"/>
                <a:cs typeface="Courier New" panose="02070309020205020404" pitchFamily="49" charset="0"/>
              </a:rPr>
              <a:t>store_true</a:t>
            </a:r>
            <a:r>
              <a:rPr lang="en-US" sz="10643" dirty="0">
                <a:latin typeface="Courier New" panose="02070309020205020404" pitchFamily="49" charset="0"/>
                <a:cs typeface="Courier New" panose="02070309020205020404" pitchFamily="49" charset="0"/>
              </a:rPr>
              <a:t>’</a:t>
            </a:r>
            <a:r>
              <a:rPr lang="en-US" sz="10643" dirty="0">
                <a:latin typeface="+mn-lt"/>
              </a:rPr>
              <a:t>).</a:t>
            </a:r>
          </a:p>
          <a:p>
            <a:pPr marL="345586" lvl="1" indent="-345586">
              <a:lnSpc>
                <a:spcPct val="120000"/>
              </a:lnSpc>
              <a:spcBef>
                <a:spcPts val="726"/>
              </a:spcBef>
              <a:spcAft>
                <a:spcPts val="726"/>
              </a:spcAft>
              <a:buFont typeface="Arial" panose="020B0604020202020204" pitchFamily="34" charset="0"/>
              <a:buChar char="•"/>
            </a:pPr>
            <a:r>
              <a:rPr lang="en-US" sz="10643" dirty="0">
                <a:latin typeface="+mn-lt"/>
              </a:rPr>
              <a:t>You have also seen options in commands you’ve used that don’t take arguments (e.g. </a:t>
            </a:r>
            <a:r>
              <a:rPr lang="en-US" sz="10643" b="1" dirty="0">
                <a:latin typeface="+mn-lt"/>
              </a:rPr>
              <a:t>-v </a:t>
            </a:r>
            <a:r>
              <a:rPr lang="en-US" sz="10643" dirty="0">
                <a:latin typeface="+mn-lt"/>
              </a:rPr>
              <a:t>for </a:t>
            </a:r>
            <a:r>
              <a:rPr lang="en-US" sz="10643" b="1" dirty="0">
                <a:latin typeface="+mn-lt"/>
              </a:rPr>
              <a:t>tar</a:t>
            </a:r>
            <a:r>
              <a:rPr lang="en-US" sz="10643" dirty="0">
                <a:latin typeface="+mn-lt"/>
              </a:rPr>
              <a:t>, </a:t>
            </a:r>
            <a:r>
              <a:rPr lang="en-US" sz="10643" b="1" dirty="0">
                <a:latin typeface="+mn-lt"/>
              </a:rPr>
              <a:t>-a </a:t>
            </a:r>
            <a:r>
              <a:rPr lang="en-US" sz="10643" dirty="0">
                <a:latin typeface="+mn-lt"/>
              </a:rPr>
              <a:t>for </a:t>
            </a:r>
            <a:r>
              <a:rPr lang="en-US" sz="10643" b="1" dirty="0">
                <a:latin typeface="+mn-lt"/>
              </a:rPr>
              <a:t>ls</a:t>
            </a:r>
            <a:r>
              <a:rPr lang="en-US" sz="10643" dirty="0">
                <a:latin typeface="+mn-lt"/>
              </a:rPr>
              <a:t>), they just modify how the command works.</a:t>
            </a:r>
          </a:p>
          <a:p>
            <a:pPr marL="345586" lvl="1" indent="-345586">
              <a:lnSpc>
                <a:spcPct val="120000"/>
              </a:lnSpc>
              <a:spcBef>
                <a:spcPts val="726"/>
              </a:spcBef>
              <a:spcAft>
                <a:spcPts val="726"/>
              </a:spcAft>
              <a:buFont typeface="Arial" panose="020B0604020202020204" pitchFamily="34" charset="0"/>
              <a:buChar char="•"/>
            </a:pPr>
            <a:r>
              <a:rPr lang="en-US" sz="10643" dirty="0">
                <a:latin typeface="+mn-lt"/>
              </a:rPr>
              <a:t>This turns the variable into a Boolean, and stores the value TRUE in it, instead of reading the next word from </a:t>
            </a:r>
            <a:r>
              <a:rPr lang="en-US" sz="10764" dirty="0">
                <a:latin typeface="+mn-lt"/>
              </a:rPr>
              <a:t>the command line.</a:t>
            </a:r>
          </a:p>
          <a:p>
            <a:pPr marL="345586" lvl="1" indent="-345586">
              <a:lnSpc>
                <a:spcPct val="120000"/>
              </a:lnSpc>
              <a:spcBef>
                <a:spcPts val="726"/>
              </a:spcBef>
              <a:spcAft>
                <a:spcPts val="726"/>
              </a:spcAft>
              <a:buFont typeface="Arial" panose="020B0604020202020204" pitchFamily="34" charset="0"/>
              <a:buChar char="•"/>
            </a:pPr>
            <a:r>
              <a:rPr lang="en-US" sz="10764" dirty="0" err="1">
                <a:latin typeface="+mn-lt"/>
              </a:rPr>
              <a:t>E.g</a:t>
            </a:r>
            <a:r>
              <a:rPr lang="en-US" sz="10764" dirty="0">
                <a:latin typeface="+mn-lt"/>
              </a:rPr>
              <a:t>:  </a:t>
            </a:r>
          </a:p>
          <a:p>
            <a:pPr lvl="1">
              <a:lnSpc>
                <a:spcPct val="120000"/>
              </a:lnSpc>
              <a:spcBef>
                <a:spcPts val="726"/>
              </a:spcBef>
              <a:spcAft>
                <a:spcPts val="726"/>
              </a:spcAft>
            </a:pPr>
            <a:r>
              <a:rPr lang="en-US" sz="10764" spc="-181" dirty="0">
                <a:latin typeface="Courier New" panose="02070309020205020404" pitchFamily="49" charset="0"/>
                <a:cs typeface="Courier New" panose="02070309020205020404" pitchFamily="49" charset="0"/>
              </a:rPr>
              <a:t>   </a:t>
            </a:r>
            <a:r>
              <a:rPr lang="en-US" sz="10764" spc="-181" dirty="0" err="1">
                <a:latin typeface="Courier New" panose="02070309020205020404" pitchFamily="49" charset="0"/>
                <a:cs typeface="Courier New" panose="02070309020205020404" pitchFamily="49" charset="0"/>
              </a:rPr>
              <a:t>parser.add_argument</a:t>
            </a:r>
            <a:r>
              <a:rPr lang="en-US" sz="10764" spc="-181" dirty="0">
                <a:latin typeface="Courier New" panose="02070309020205020404" pitchFamily="49" charset="0"/>
                <a:cs typeface="Courier New" panose="02070309020205020404" pitchFamily="49" charset="0"/>
              </a:rPr>
              <a:t>(‘-p’,’--</a:t>
            </a:r>
            <a:r>
              <a:rPr lang="en-US" sz="10764" spc="-181" dirty="0" err="1">
                <a:latin typeface="Courier New" panose="02070309020205020404" pitchFamily="49" charset="0"/>
                <a:cs typeface="Courier New" panose="02070309020205020404" pitchFamily="49" charset="0"/>
              </a:rPr>
              <a:t>pepperoni’,action</a:t>
            </a:r>
            <a:r>
              <a:rPr lang="en-US" sz="10764" spc="-181" dirty="0">
                <a:latin typeface="Courier New" panose="02070309020205020404" pitchFamily="49" charset="0"/>
                <a:cs typeface="Courier New" panose="02070309020205020404" pitchFamily="49" charset="0"/>
              </a:rPr>
              <a:t>=‘</a:t>
            </a:r>
            <a:r>
              <a:rPr lang="en-US" sz="10764" spc="-181" dirty="0" err="1">
                <a:latin typeface="Courier New" panose="02070309020205020404" pitchFamily="49" charset="0"/>
                <a:cs typeface="Courier New" panose="02070309020205020404" pitchFamily="49" charset="0"/>
              </a:rPr>
              <a:t>store_true</a:t>
            </a:r>
            <a:r>
              <a:rPr lang="en-US" sz="10764" spc="-181" dirty="0">
                <a:latin typeface="Courier New" panose="02070309020205020404" pitchFamily="49" charset="0"/>
                <a:cs typeface="Courier New" panose="02070309020205020404" pitchFamily="49" charset="0"/>
              </a:rPr>
              <a:t>’)</a:t>
            </a:r>
            <a:endParaRPr lang="en-CA" sz="10764" spc="-181"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normAutofit fontScale="90000"/>
          </a:bodyPr>
          <a:lstStyle/>
          <a:p>
            <a:r>
              <a:rPr lang="en-US" dirty="0"/>
              <a:t>Describing Options without Arguments</a:t>
            </a:r>
            <a:endParaRPr lang="en-CA" dirty="0"/>
          </a:p>
        </p:txBody>
      </p:sp>
    </p:spTree>
    <p:extLst>
      <p:ext uri="{BB962C8B-B14F-4D97-AF65-F5344CB8AC3E}">
        <p14:creationId xmlns:p14="http://schemas.microsoft.com/office/powerpoint/2010/main" val="9612122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p:nvPr>
        </p:nvSpPr>
        <p:spPr>
          <a:xfrm>
            <a:off x="520087" y="1735740"/>
            <a:ext cx="11246304" cy="4861028"/>
          </a:xfrm>
        </p:spPr>
        <p:txBody>
          <a:bodyPr/>
          <a:lstStyle/>
          <a:p>
            <a:pPr marL="691172" indent="-435384">
              <a:lnSpc>
                <a:spcPct val="100000"/>
              </a:lnSpc>
              <a:spcBef>
                <a:spcPts val="726"/>
              </a:spcBef>
              <a:spcAft>
                <a:spcPts val="726"/>
              </a:spcAft>
              <a:buFont typeface="Arial" panose="020B0604020202020204" pitchFamily="34" charset="0"/>
              <a:buChar char="•"/>
            </a:pPr>
            <a:r>
              <a:rPr lang="en-US" sz="3628" dirty="0"/>
              <a:t>For your option to be truly ‘optional’, your script needs to work even if the user doesn’t select that option.</a:t>
            </a:r>
          </a:p>
          <a:p>
            <a:pPr marL="691172" indent="-435384">
              <a:lnSpc>
                <a:spcPct val="100000"/>
              </a:lnSpc>
              <a:spcBef>
                <a:spcPts val="726"/>
              </a:spcBef>
              <a:spcAft>
                <a:spcPts val="726"/>
              </a:spcAft>
              <a:buFont typeface="Arial" panose="020B0604020202020204" pitchFamily="34" charset="0"/>
              <a:buChar char="•"/>
            </a:pPr>
            <a:r>
              <a:rPr lang="en-US" sz="3628" dirty="0"/>
              <a:t>You can give your options a default values (that gets overridden if the user does pick this option).</a:t>
            </a:r>
          </a:p>
          <a:p>
            <a:pPr indent="-435384">
              <a:lnSpc>
                <a:spcPct val="100000"/>
              </a:lnSpc>
              <a:spcBef>
                <a:spcPts val="1451"/>
              </a:spcBef>
              <a:spcAft>
                <a:spcPts val="726"/>
              </a:spcAft>
            </a:pPr>
            <a:r>
              <a:rPr lang="en-US" sz="3024" spc="-181" dirty="0" err="1">
                <a:latin typeface="Courier New" panose="02070309020205020404" pitchFamily="49" charset="0"/>
                <a:cs typeface="Courier New" panose="02070309020205020404" pitchFamily="49" charset="0"/>
              </a:rPr>
              <a:t>parser.add_argument</a:t>
            </a:r>
            <a:r>
              <a:rPr lang="en-US" sz="3024" spc="-181" dirty="0">
                <a:latin typeface="Courier New" panose="02070309020205020404" pitchFamily="49" charset="0"/>
                <a:cs typeface="Courier New" panose="02070309020205020404" pitchFamily="49" charset="0"/>
              </a:rPr>
              <a:t>(‘-r’,’--</a:t>
            </a:r>
            <a:r>
              <a:rPr lang="en-US" sz="3024" spc="-181" dirty="0" err="1">
                <a:latin typeface="Courier New" panose="02070309020205020404" pitchFamily="49" charset="0"/>
                <a:cs typeface="Courier New" panose="02070309020205020404" pitchFamily="49" charset="0"/>
              </a:rPr>
              <a:t>crust’,default</a:t>
            </a:r>
            <a:r>
              <a:rPr lang="en-US" sz="3024" spc="-181" dirty="0">
                <a:latin typeface="Courier New" panose="02070309020205020404" pitchFamily="49" charset="0"/>
                <a:cs typeface="Courier New" panose="02070309020205020404" pitchFamily="49" charset="0"/>
              </a:rPr>
              <a:t>=‘regular’)</a:t>
            </a:r>
            <a:endParaRPr lang="en-CA" sz="3024" spc="-181"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Default Values</a:t>
            </a:r>
            <a:endParaRPr lang="en-CA" dirty="0"/>
          </a:p>
        </p:txBody>
      </p:sp>
    </p:spTree>
    <p:extLst>
      <p:ext uri="{BB962C8B-B14F-4D97-AF65-F5344CB8AC3E}">
        <p14:creationId xmlns:p14="http://schemas.microsoft.com/office/powerpoint/2010/main" val="42324324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subTitle"/>
          </p:nvPr>
        </p:nvSpPr>
        <p:spPr>
          <a:xfrm>
            <a:off x="400533" y="1725776"/>
            <a:ext cx="11375821" cy="4740142"/>
          </a:xfrm>
        </p:spPr>
        <p:txBody>
          <a:bodyPr/>
          <a:lstStyle/>
          <a:p>
            <a:pPr marL="552938" indent="-435384">
              <a:lnSpc>
                <a:spcPct val="100000"/>
              </a:lnSpc>
              <a:spcBef>
                <a:spcPts val="1451"/>
              </a:spcBef>
              <a:spcAft>
                <a:spcPts val="1451"/>
              </a:spcAft>
              <a:buFont typeface="Arial" panose="020B0604020202020204" pitchFamily="34" charset="0"/>
              <a:buChar char="•"/>
            </a:pPr>
            <a:r>
              <a:rPr lang="en-US" sz="3386" dirty="0"/>
              <a:t>Once you have options that are truly optional (i.e. they are not required for your command to run), the next logical step is options that disagree with each other (e.g. the </a:t>
            </a:r>
            <a:r>
              <a:rPr lang="en-US" sz="3386" b="1" dirty="0"/>
              <a:t>-c </a:t>
            </a:r>
            <a:r>
              <a:rPr lang="en-US" sz="3386" dirty="0"/>
              <a:t>and </a:t>
            </a:r>
            <a:r>
              <a:rPr lang="en-US" sz="3386" b="1" dirty="0"/>
              <a:t>-x </a:t>
            </a:r>
            <a:r>
              <a:rPr lang="en-US" sz="3386" dirty="0"/>
              <a:t>options for </a:t>
            </a:r>
            <a:r>
              <a:rPr lang="en-US" sz="3386" b="1" dirty="0"/>
              <a:t>tar</a:t>
            </a:r>
            <a:r>
              <a:rPr lang="en-US" sz="3386" dirty="0"/>
              <a:t>).</a:t>
            </a:r>
          </a:p>
          <a:p>
            <a:pPr marL="552938" lvl="1" indent="-435384">
              <a:spcBef>
                <a:spcPts val="1451"/>
              </a:spcBef>
              <a:spcAft>
                <a:spcPts val="1451"/>
              </a:spcAft>
              <a:buFont typeface="Arial" panose="020B0604020202020204" pitchFamily="34" charset="0"/>
              <a:buChar char="•"/>
            </a:pPr>
            <a:r>
              <a:rPr lang="en-US" sz="3386" dirty="0"/>
              <a:t>These are sometimes called </a:t>
            </a:r>
            <a:r>
              <a:rPr lang="en-US" sz="3386" b="1" dirty="0"/>
              <a:t>mutually exclusive options</a:t>
            </a:r>
            <a:r>
              <a:rPr lang="en-US" sz="3386" dirty="0"/>
              <a:t>.  If you have one on the command line, you can’t also have the other in the same command.</a:t>
            </a:r>
            <a:endParaRPr lang="en-CA" sz="3386" dirty="0"/>
          </a:p>
        </p:txBody>
      </p:sp>
      <p:sp>
        <p:nvSpPr>
          <p:cNvPr id="2" name="Title 1"/>
          <p:cNvSpPr>
            <a:spLocks noGrp="1"/>
          </p:cNvSpPr>
          <p:nvPr>
            <p:ph type="title"/>
          </p:nvPr>
        </p:nvSpPr>
        <p:spPr/>
        <p:txBody>
          <a:bodyPr/>
          <a:lstStyle/>
          <a:p>
            <a:r>
              <a:rPr lang="en-US" dirty="0"/>
              <a:t>Mutually Exclusive Options</a:t>
            </a:r>
            <a:endParaRPr lang="en-CA" dirty="0"/>
          </a:p>
        </p:txBody>
      </p:sp>
    </p:spTree>
    <p:extLst>
      <p:ext uri="{BB962C8B-B14F-4D97-AF65-F5344CB8AC3E}">
        <p14:creationId xmlns:p14="http://schemas.microsoft.com/office/powerpoint/2010/main" val="10834099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subTitle"/>
          </p:nvPr>
        </p:nvSpPr>
        <p:spPr>
          <a:xfrm>
            <a:off x="188004" y="1656036"/>
            <a:ext cx="11815993" cy="5039030"/>
          </a:xfrm>
        </p:spPr>
        <p:txBody>
          <a:bodyPr>
            <a:noAutofit/>
          </a:bodyPr>
          <a:lstStyle/>
          <a:p>
            <a:pPr marL="691172" indent="-435384">
              <a:lnSpc>
                <a:spcPct val="100000"/>
              </a:lnSpc>
              <a:spcBef>
                <a:spcPts val="363"/>
              </a:spcBef>
              <a:spcAft>
                <a:spcPts val="363"/>
              </a:spcAft>
              <a:buFont typeface="Arial" panose="020B0604020202020204" pitchFamily="34" charset="0"/>
              <a:buChar char="•"/>
            </a:pPr>
            <a:r>
              <a:rPr lang="en-US" sz="2661" dirty="0"/>
              <a:t>To add mutually exclusive options we need to place them in a </a:t>
            </a:r>
            <a:r>
              <a:rPr lang="en-US" sz="2661" dirty="0" err="1">
                <a:latin typeface="Courier New" panose="02070309020205020404" pitchFamily="49" charset="0"/>
                <a:cs typeface="Courier New" panose="02070309020205020404" pitchFamily="49" charset="0"/>
              </a:rPr>
              <a:t>mutually_exclusive_group</a:t>
            </a:r>
            <a:endParaRPr lang="en-US" sz="2661" dirty="0">
              <a:latin typeface="Courier New" panose="02070309020205020404" pitchFamily="49" charset="0"/>
              <a:cs typeface="Courier New" panose="02070309020205020404" pitchFamily="49" charset="0"/>
            </a:endParaRPr>
          </a:p>
          <a:p>
            <a:pPr indent="-435384">
              <a:lnSpc>
                <a:spcPct val="100000"/>
              </a:lnSpc>
              <a:spcBef>
                <a:spcPts val="363"/>
              </a:spcBef>
              <a:spcAft>
                <a:spcPts val="363"/>
              </a:spcAft>
            </a:pPr>
            <a:r>
              <a:rPr lang="en-US" sz="2661" dirty="0">
                <a:latin typeface="Courier New" panose="02070309020205020404" pitchFamily="49" charset="0"/>
                <a:cs typeface="Courier New" panose="02070309020205020404" pitchFamily="49" charset="0"/>
              </a:rPr>
              <a:t>	size = </a:t>
            </a:r>
            <a:r>
              <a:rPr lang="en-US" sz="2661" dirty="0" err="1">
                <a:latin typeface="Courier New" panose="02070309020205020404" pitchFamily="49" charset="0"/>
                <a:cs typeface="Courier New" panose="02070309020205020404" pitchFamily="49" charset="0"/>
              </a:rPr>
              <a:t>parser.add_mutually_exclusive_group</a:t>
            </a:r>
            <a:r>
              <a:rPr lang="en-US" sz="2661" dirty="0">
                <a:latin typeface="Courier New" panose="02070309020205020404" pitchFamily="49" charset="0"/>
                <a:cs typeface="Courier New" panose="02070309020205020404" pitchFamily="49" charset="0"/>
              </a:rPr>
              <a:t>()</a:t>
            </a:r>
          </a:p>
          <a:p>
            <a:pPr marL="691172" indent="-435384">
              <a:lnSpc>
                <a:spcPct val="100000"/>
              </a:lnSpc>
              <a:spcBef>
                <a:spcPts val="363"/>
              </a:spcBef>
              <a:spcAft>
                <a:spcPts val="363"/>
              </a:spcAft>
              <a:buFont typeface="Arial" panose="020B0604020202020204" pitchFamily="34" charset="0"/>
              <a:buChar char="•"/>
            </a:pPr>
            <a:r>
              <a:rPr lang="en-US" sz="2661" dirty="0"/>
              <a:t>Then add you mutually exclusive arguments to that group instead of directly to the </a:t>
            </a:r>
            <a:r>
              <a:rPr lang="en-US" sz="2661" dirty="0" err="1"/>
              <a:t>ArgumentParser</a:t>
            </a:r>
            <a:r>
              <a:rPr lang="en-US" sz="2661" dirty="0"/>
              <a:t>.</a:t>
            </a:r>
          </a:p>
          <a:p>
            <a:pPr indent="-435384">
              <a:lnSpc>
                <a:spcPct val="100000"/>
              </a:lnSpc>
              <a:spcBef>
                <a:spcPts val="363"/>
              </a:spcBef>
              <a:spcAft>
                <a:spcPts val="363"/>
              </a:spcAft>
            </a:pPr>
            <a:r>
              <a:rPr lang="en-US" sz="2661" dirty="0">
                <a:latin typeface="Courier New" panose="02070309020205020404" pitchFamily="49" charset="0"/>
                <a:cs typeface="Courier New" panose="02070309020205020404" pitchFamily="49" charset="0"/>
              </a:rPr>
              <a:t>    </a:t>
            </a:r>
            <a:r>
              <a:rPr lang="en-US" sz="2661" dirty="0" err="1">
                <a:latin typeface="Courier New" panose="02070309020205020404" pitchFamily="49" charset="0"/>
                <a:cs typeface="Courier New" panose="02070309020205020404" pitchFamily="49" charset="0"/>
              </a:rPr>
              <a:t>size.add_argument</a:t>
            </a:r>
            <a:r>
              <a:rPr lang="en-US" sz="2661" dirty="0">
                <a:latin typeface="Courier New" panose="02070309020205020404" pitchFamily="49" charset="0"/>
                <a:cs typeface="Courier New" panose="02070309020205020404" pitchFamily="49" charset="0"/>
              </a:rPr>
              <a:t>(“-s”,”--</a:t>
            </a:r>
            <a:r>
              <a:rPr lang="en-US" sz="2661" dirty="0" err="1">
                <a:latin typeface="Courier New" panose="02070309020205020404" pitchFamily="49" charset="0"/>
                <a:cs typeface="Courier New" panose="02070309020205020404" pitchFamily="49" charset="0"/>
              </a:rPr>
              <a:t>small”,action</a:t>
            </a:r>
            <a:r>
              <a:rPr lang="en-US" sz="2661" dirty="0">
                <a:latin typeface="Courier New" panose="02070309020205020404" pitchFamily="49" charset="0"/>
                <a:cs typeface="Courier New" panose="02070309020205020404" pitchFamily="49" charset="0"/>
              </a:rPr>
              <a:t>=‘</a:t>
            </a:r>
            <a:r>
              <a:rPr lang="en-US" sz="2661" dirty="0" err="1">
                <a:latin typeface="Courier New" panose="02070309020205020404" pitchFamily="49" charset="0"/>
                <a:cs typeface="Courier New" panose="02070309020205020404" pitchFamily="49" charset="0"/>
              </a:rPr>
              <a:t>store_true</a:t>
            </a:r>
            <a:r>
              <a:rPr lang="en-US" sz="2661" dirty="0">
                <a:latin typeface="Courier New" panose="02070309020205020404" pitchFamily="49" charset="0"/>
                <a:cs typeface="Courier New" panose="02070309020205020404" pitchFamily="49" charset="0"/>
              </a:rPr>
              <a:t>’)</a:t>
            </a:r>
          </a:p>
          <a:p>
            <a:pPr indent="-435384">
              <a:lnSpc>
                <a:spcPct val="100000"/>
              </a:lnSpc>
              <a:spcBef>
                <a:spcPts val="363"/>
              </a:spcBef>
              <a:spcAft>
                <a:spcPts val="363"/>
              </a:spcAft>
            </a:pPr>
            <a:r>
              <a:rPr lang="en-US" sz="2661" dirty="0">
                <a:latin typeface="Courier New" panose="02070309020205020404" pitchFamily="49" charset="0"/>
                <a:cs typeface="Courier New" panose="02070309020205020404" pitchFamily="49" charset="0"/>
              </a:rPr>
              <a:t>    </a:t>
            </a:r>
            <a:r>
              <a:rPr lang="en-US" sz="2661" dirty="0" err="1">
                <a:latin typeface="Courier New" panose="02070309020205020404" pitchFamily="49" charset="0"/>
                <a:cs typeface="Courier New" panose="02070309020205020404" pitchFamily="49" charset="0"/>
              </a:rPr>
              <a:t>size.add_argument</a:t>
            </a:r>
            <a:r>
              <a:rPr lang="en-US" sz="2661" dirty="0">
                <a:latin typeface="Courier New" panose="02070309020205020404" pitchFamily="49" charset="0"/>
                <a:cs typeface="Courier New" panose="02070309020205020404" pitchFamily="49" charset="0"/>
              </a:rPr>
              <a:t>(“-m”,”--</a:t>
            </a:r>
            <a:r>
              <a:rPr lang="en-US" sz="2661" dirty="0" err="1">
                <a:latin typeface="Courier New" panose="02070309020205020404" pitchFamily="49" charset="0"/>
                <a:cs typeface="Courier New" panose="02070309020205020404" pitchFamily="49" charset="0"/>
              </a:rPr>
              <a:t>medium”,action</a:t>
            </a:r>
            <a:r>
              <a:rPr lang="en-US" sz="2661" dirty="0">
                <a:latin typeface="Courier New" panose="02070309020205020404" pitchFamily="49" charset="0"/>
                <a:cs typeface="Courier New" panose="02070309020205020404" pitchFamily="49" charset="0"/>
              </a:rPr>
              <a:t>=‘</a:t>
            </a:r>
            <a:r>
              <a:rPr lang="en-US" sz="2661" dirty="0" err="1">
                <a:latin typeface="Courier New" panose="02070309020205020404" pitchFamily="49" charset="0"/>
                <a:cs typeface="Courier New" panose="02070309020205020404" pitchFamily="49" charset="0"/>
              </a:rPr>
              <a:t>store_true</a:t>
            </a:r>
            <a:r>
              <a:rPr lang="en-US" sz="2661" dirty="0">
                <a:latin typeface="Courier New" panose="02070309020205020404" pitchFamily="49" charset="0"/>
                <a:cs typeface="Courier New" panose="02070309020205020404" pitchFamily="49" charset="0"/>
              </a:rPr>
              <a:t>’)</a:t>
            </a:r>
            <a:endParaRPr lang="en-CA" sz="2661" dirty="0">
              <a:latin typeface="Courier New" panose="02070309020205020404" pitchFamily="49" charset="0"/>
              <a:cs typeface="Courier New" panose="02070309020205020404" pitchFamily="49" charset="0"/>
            </a:endParaRPr>
          </a:p>
          <a:p>
            <a:pPr indent="-435384">
              <a:lnSpc>
                <a:spcPct val="100000"/>
              </a:lnSpc>
              <a:spcBef>
                <a:spcPts val="363"/>
              </a:spcBef>
              <a:spcAft>
                <a:spcPts val="363"/>
              </a:spcAft>
            </a:pPr>
            <a:r>
              <a:rPr lang="en-US" sz="2661" dirty="0">
                <a:latin typeface="Courier New" panose="02070309020205020404" pitchFamily="49" charset="0"/>
                <a:cs typeface="Courier New" panose="02070309020205020404" pitchFamily="49" charset="0"/>
              </a:rPr>
              <a:t>    </a:t>
            </a:r>
            <a:r>
              <a:rPr lang="en-US" sz="2661" dirty="0" err="1">
                <a:latin typeface="Courier New" panose="02070309020205020404" pitchFamily="49" charset="0"/>
                <a:cs typeface="Courier New" panose="02070309020205020404" pitchFamily="49" charset="0"/>
              </a:rPr>
              <a:t>size.add_argument</a:t>
            </a:r>
            <a:r>
              <a:rPr lang="en-US" sz="2661" dirty="0">
                <a:latin typeface="Courier New" panose="02070309020205020404" pitchFamily="49" charset="0"/>
                <a:cs typeface="Courier New" panose="02070309020205020404" pitchFamily="49" charset="0"/>
              </a:rPr>
              <a:t>(“-l”,”--</a:t>
            </a:r>
            <a:r>
              <a:rPr lang="en-US" sz="2661" dirty="0" err="1">
                <a:latin typeface="Courier New" panose="02070309020205020404" pitchFamily="49" charset="0"/>
                <a:cs typeface="Courier New" panose="02070309020205020404" pitchFamily="49" charset="0"/>
              </a:rPr>
              <a:t>large”,action</a:t>
            </a:r>
            <a:r>
              <a:rPr lang="en-US" sz="2661" dirty="0">
                <a:latin typeface="Courier New" panose="02070309020205020404" pitchFamily="49" charset="0"/>
                <a:cs typeface="Courier New" panose="02070309020205020404" pitchFamily="49" charset="0"/>
              </a:rPr>
              <a:t>=‘</a:t>
            </a:r>
            <a:r>
              <a:rPr lang="en-US" sz="2661" dirty="0" err="1">
                <a:latin typeface="Courier New" panose="02070309020205020404" pitchFamily="49" charset="0"/>
                <a:cs typeface="Courier New" panose="02070309020205020404" pitchFamily="49" charset="0"/>
              </a:rPr>
              <a:t>store_true</a:t>
            </a:r>
            <a:r>
              <a:rPr lang="en-US" sz="2661" dirty="0">
                <a:latin typeface="Courier New" panose="02070309020205020404" pitchFamily="49" charset="0"/>
                <a:cs typeface="Courier New" panose="02070309020205020404" pitchFamily="49" charset="0"/>
              </a:rPr>
              <a:t>’)</a:t>
            </a:r>
          </a:p>
          <a:p>
            <a:pPr marL="691172" indent="-435384">
              <a:lnSpc>
                <a:spcPct val="100000"/>
              </a:lnSpc>
              <a:spcBef>
                <a:spcPts val="363"/>
              </a:spcBef>
              <a:spcAft>
                <a:spcPts val="363"/>
              </a:spcAft>
              <a:buFont typeface="Arial" panose="020B0604020202020204" pitchFamily="34" charset="0"/>
              <a:buChar char="•"/>
            </a:pPr>
            <a:r>
              <a:rPr lang="en-US" sz="2661" dirty="0">
                <a:cs typeface="Courier New" panose="02070309020205020404" pitchFamily="49" charset="0"/>
              </a:rPr>
              <a:t>You could potentially have multiple mutually exclusive groups, just give them different names.</a:t>
            </a:r>
            <a:endParaRPr lang="en-CA" sz="2661" dirty="0"/>
          </a:p>
        </p:txBody>
      </p:sp>
      <p:sp>
        <p:nvSpPr>
          <p:cNvPr id="2" name="Title 1"/>
          <p:cNvSpPr>
            <a:spLocks noGrp="1"/>
          </p:cNvSpPr>
          <p:nvPr>
            <p:ph type="title"/>
          </p:nvPr>
        </p:nvSpPr>
        <p:spPr/>
        <p:txBody>
          <a:bodyPr/>
          <a:lstStyle/>
          <a:p>
            <a:r>
              <a:rPr lang="en-US" dirty="0"/>
              <a:t>Adding Mutually Exclusive Options</a:t>
            </a:r>
            <a:endParaRPr lang="en-CA" dirty="0"/>
          </a:p>
        </p:txBody>
      </p:sp>
    </p:spTree>
    <p:extLst>
      <p:ext uri="{BB962C8B-B14F-4D97-AF65-F5344CB8AC3E}">
        <p14:creationId xmlns:p14="http://schemas.microsoft.com/office/powerpoint/2010/main" val="802367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subTitle"/>
          </p:nvPr>
        </p:nvSpPr>
        <p:spPr>
          <a:xfrm>
            <a:off x="500163" y="1725778"/>
            <a:ext cx="11465487" cy="4870990"/>
          </a:xfrm>
        </p:spPr>
        <p:txBody>
          <a:bodyPr>
            <a:noAutofit/>
          </a:bodyPr>
          <a:lstStyle/>
          <a:p>
            <a:pPr marL="552938" indent="-435384">
              <a:lnSpc>
                <a:spcPct val="100000"/>
              </a:lnSpc>
              <a:spcBef>
                <a:spcPts val="726"/>
              </a:spcBef>
              <a:spcAft>
                <a:spcPts val="726"/>
              </a:spcAft>
              <a:buFont typeface="Arial" panose="020B0604020202020204" pitchFamily="34" charset="0"/>
              <a:buChar char="•"/>
            </a:pPr>
            <a:r>
              <a:rPr lang="en-US" sz="2903" dirty="0"/>
              <a:t>Inevitably users will try to provide data that doesn’t make sense to our script.</a:t>
            </a:r>
          </a:p>
          <a:p>
            <a:pPr marL="552938" indent="-435384">
              <a:lnSpc>
                <a:spcPct val="100000"/>
              </a:lnSpc>
              <a:spcBef>
                <a:spcPts val="726"/>
              </a:spcBef>
              <a:spcAft>
                <a:spcPts val="726"/>
              </a:spcAft>
              <a:buFont typeface="Arial" panose="020B0604020202020204" pitchFamily="34" charset="0"/>
              <a:buChar char="•"/>
            </a:pPr>
            <a:r>
              <a:rPr lang="en-US" sz="2903" dirty="0"/>
              <a:t>We can reduce crashing (and complaints) by limiting the data type the user is allowed to provide to an argument or option.</a:t>
            </a:r>
          </a:p>
          <a:p>
            <a:pPr marL="552938" indent="-435384">
              <a:lnSpc>
                <a:spcPct val="100000"/>
              </a:lnSpc>
              <a:spcBef>
                <a:spcPts val="726"/>
              </a:spcBef>
              <a:spcAft>
                <a:spcPts val="726"/>
              </a:spcAft>
              <a:buFont typeface="Arial" panose="020B0604020202020204" pitchFamily="34" charset="0"/>
              <a:buChar char="•"/>
            </a:pPr>
            <a:r>
              <a:rPr lang="en-US" sz="2903" dirty="0"/>
              <a:t>Add the </a:t>
            </a:r>
            <a:r>
              <a:rPr lang="en-US" sz="2903" b="1" dirty="0"/>
              <a:t>type</a:t>
            </a:r>
            <a:r>
              <a:rPr lang="en-US" sz="2903" dirty="0"/>
              <a:t> field to the </a:t>
            </a:r>
            <a:r>
              <a:rPr lang="en-US" sz="2903" b="1" dirty="0" err="1"/>
              <a:t>add_argument</a:t>
            </a:r>
            <a:r>
              <a:rPr lang="en-US" sz="2903" b="1" dirty="0"/>
              <a:t> </a:t>
            </a:r>
            <a:r>
              <a:rPr lang="en-US" sz="2903" dirty="0"/>
              <a:t>entry. It will force the data to be that type (or immediately give an error message instead of crashing later).</a:t>
            </a:r>
          </a:p>
          <a:p>
            <a:pPr marL="552938" indent="-435384">
              <a:lnSpc>
                <a:spcPct val="100000"/>
              </a:lnSpc>
              <a:spcBef>
                <a:spcPts val="726"/>
              </a:spcBef>
              <a:spcAft>
                <a:spcPts val="726"/>
              </a:spcAft>
              <a:buFont typeface="Arial" panose="020B0604020202020204" pitchFamily="34" charset="0"/>
              <a:buChar char="•"/>
            </a:pPr>
            <a:r>
              <a:rPr lang="en-US" sz="2903" dirty="0"/>
              <a:t>E.g. </a:t>
            </a:r>
          </a:p>
          <a:p>
            <a:pPr indent="-435384">
              <a:lnSpc>
                <a:spcPct val="100000"/>
              </a:lnSpc>
              <a:spcBef>
                <a:spcPts val="726"/>
              </a:spcBef>
              <a:spcAft>
                <a:spcPts val="726"/>
              </a:spcAft>
            </a:pPr>
            <a:r>
              <a:rPr lang="en-US" sz="2903" spc="-181" dirty="0">
                <a:latin typeface="Courier New" panose="02070309020205020404" pitchFamily="49" charset="0"/>
                <a:cs typeface="Courier New" panose="02070309020205020404" pitchFamily="49" charset="0"/>
              </a:rPr>
              <a:t>	</a:t>
            </a:r>
            <a:r>
              <a:rPr lang="en-US" sz="2903" spc="-181" dirty="0" err="1">
                <a:latin typeface="Courier New" panose="02070309020205020404" pitchFamily="49" charset="0"/>
                <a:cs typeface="Courier New" panose="02070309020205020404" pitchFamily="49" charset="0"/>
              </a:rPr>
              <a:t>parser.add_argument</a:t>
            </a:r>
            <a:r>
              <a:rPr lang="en-US" sz="2903" spc="-181" dirty="0">
                <a:latin typeface="Courier New" panose="02070309020205020404" pitchFamily="49" charset="0"/>
                <a:cs typeface="Courier New" panose="02070309020205020404" pitchFamily="49" charset="0"/>
              </a:rPr>
              <a:t>(“-r”,”--</a:t>
            </a:r>
            <a:r>
              <a:rPr lang="en-US" sz="2903" spc="-181" dirty="0" err="1">
                <a:latin typeface="Courier New" panose="02070309020205020404" pitchFamily="49" charset="0"/>
                <a:cs typeface="Courier New" panose="02070309020205020404" pitchFamily="49" charset="0"/>
              </a:rPr>
              <a:t>room_number”,type</a:t>
            </a:r>
            <a:r>
              <a:rPr lang="en-US" sz="2903" spc="-181" dirty="0">
                <a:latin typeface="Courier New" panose="02070309020205020404" pitchFamily="49" charset="0"/>
                <a:cs typeface="Courier New" panose="02070309020205020404" pitchFamily="49" charset="0"/>
              </a:rPr>
              <a:t>=int)</a:t>
            </a:r>
            <a:endParaRPr lang="en-CA" sz="2903" spc="-181"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Limiting the Data Provided</a:t>
            </a:r>
            <a:endParaRPr lang="en-CA" dirty="0"/>
          </a:p>
        </p:txBody>
      </p:sp>
    </p:spTree>
    <p:extLst>
      <p:ext uri="{BB962C8B-B14F-4D97-AF65-F5344CB8AC3E}">
        <p14:creationId xmlns:p14="http://schemas.microsoft.com/office/powerpoint/2010/main" val="2946422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subTitle"/>
          </p:nvPr>
        </p:nvSpPr>
        <p:spPr>
          <a:xfrm>
            <a:off x="609755" y="1715814"/>
            <a:ext cx="11316044" cy="4880954"/>
          </a:xfrm>
        </p:spPr>
        <p:txBody>
          <a:bodyPr>
            <a:normAutofit/>
          </a:bodyPr>
          <a:lstStyle/>
          <a:p>
            <a:pPr marL="552938" indent="-552938">
              <a:lnSpc>
                <a:spcPct val="100000"/>
              </a:lnSpc>
              <a:buFont typeface="Arial" panose="020B0604020202020204" pitchFamily="34" charset="0"/>
              <a:buChar char="•"/>
            </a:pPr>
            <a:r>
              <a:rPr lang="en-US" sz="3386" dirty="0"/>
              <a:t>You can still rely on users to feed your scripts nonsensical data, even if you limit them to the correct variable type.</a:t>
            </a:r>
          </a:p>
          <a:p>
            <a:pPr marL="552938" indent="-552938">
              <a:lnSpc>
                <a:spcPct val="100000"/>
              </a:lnSpc>
              <a:buFont typeface="Arial" panose="020B0604020202020204" pitchFamily="34" charset="0"/>
              <a:buChar char="•"/>
            </a:pPr>
            <a:r>
              <a:rPr lang="en-US" sz="3386" dirty="0"/>
              <a:t>So, you can further limit the data a user can provide to your script by giving your argument a </a:t>
            </a:r>
            <a:r>
              <a:rPr lang="en-US" sz="3386" b="1" dirty="0"/>
              <a:t>list</a:t>
            </a:r>
            <a:r>
              <a:rPr lang="en-US" sz="3386" dirty="0"/>
              <a:t> of valid choices.</a:t>
            </a:r>
          </a:p>
          <a:p>
            <a:pPr marL="537578">
              <a:lnSpc>
                <a:spcPct val="100000"/>
              </a:lnSpc>
            </a:pPr>
            <a:r>
              <a:rPr lang="en-US" sz="3386" dirty="0" err="1">
                <a:latin typeface="Courier New" panose="02070309020205020404" pitchFamily="49" charset="0"/>
                <a:cs typeface="Courier New" panose="02070309020205020404" pitchFamily="49" charset="0"/>
              </a:rPr>
              <a:t>parser.add_argument</a:t>
            </a:r>
            <a:r>
              <a:rPr lang="en-US" sz="3386" dirty="0">
                <a:latin typeface="Courier New" panose="02070309020205020404" pitchFamily="49" charset="0"/>
                <a:cs typeface="Courier New" panose="02070309020205020404" pitchFamily="49" charset="0"/>
              </a:rPr>
              <a:t>(“-c”,”--cheese”, type=</a:t>
            </a:r>
            <a:r>
              <a:rPr lang="en-US" sz="3386">
                <a:latin typeface="Courier New" panose="02070309020205020404" pitchFamily="49" charset="0"/>
                <a:cs typeface="Courier New" panose="02070309020205020404" pitchFamily="49" charset="0"/>
              </a:rPr>
              <a:t>str,</a:t>
            </a:r>
            <a:r>
              <a:rPr lang="en-US" sz="3386" dirty="0" err="1">
                <a:latin typeface="Courier New" panose="02070309020205020404" pitchFamily="49" charset="0"/>
                <a:cs typeface="Courier New" panose="02070309020205020404" pitchFamily="49" charset="0"/>
              </a:rPr>
              <a:t>choices</a:t>
            </a:r>
            <a:r>
              <a:rPr lang="en-US" sz="3386" dirty="0">
                <a:latin typeface="Courier New" panose="02070309020205020404" pitchFamily="49" charset="0"/>
                <a:cs typeface="Courier New" panose="02070309020205020404" pitchFamily="49" charset="0"/>
              </a:rPr>
              <a:t>=[‘</a:t>
            </a:r>
            <a:r>
              <a:rPr lang="en-US" sz="3386" dirty="0" err="1">
                <a:latin typeface="Courier New" panose="02070309020205020404" pitchFamily="49" charset="0"/>
                <a:cs typeface="Courier New" panose="02070309020205020404" pitchFamily="49" charset="0"/>
              </a:rPr>
              <a:t>none’,’standard</a:t>
            </a:r>
            <a:r>
              <a:rPr lang="en-US" sz="3386" dirty="0">
                <a:latin typeface="Courier New" panose="02070309020205020404" pitchFamily="49" charset="0"/>
                <a:cs typeface="Courier New" panose="02070309020205020404" pitchFamily="49" charset="0"/>
              </a:rPr>
              <a:t>’, ’</a:t>
            </a:r>
            <a:r>
              <a:rPr lang="en-US" sz="3386" dirty="0" err="1">
                <a:latin typeface="Courier New" panose="02070309020205020404" pitchFamily="49" charset="0"/>
                <a:cs typeface="Courier New" panose="02070309020205020404" pitchFamily="49" charset="0"/>
              </a:rPr>
              <a:t>extra’,’double</a:t>
            </a:r>
            <a:r>
              <a:rPr lang="en-US" sz="3386" dirty="0">
                <a:latin typeface="Courier New" panose="02070309020205020404" pitchFamily="49" charset="0"/>
                <a:cs typeface="Courier New" panose="02070309020205020404" pitchFamily="49" charset="0"/>
              </a:rPr>
              <a:t>’])</a:t>
            </a:r>
            <a:endParaRPr lang="en-CA" sz="3386"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Further Limiting the Data Provided</a:t>
            </a:r>
            <a:endParaRPr lang="en-CA" dirty="0"/>
          </a:p>
        </p:txBody>
      </p:sp>
    </p:spTree>
    <p:extLst>
      <p:ext uri="{BB962C8B-B14F-4D97-AF65-F5344CB8AC3E}">
        <p14:creationId xmlns:p14="http://schemas.microsoft.com/office/powerpoint/2010/main" val="39527912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a:t>
            </a:r>
            <a:endParaRPr lang="en-CA" dirty="0"/>
          </a:p>
        </p:txBody>
      </p:sp>
      <p:sp>
        <p:nvSpPr>
          <p:cNvPr id="5" name="Text Placeholder 4"/>
          <p:cNvSpPr>
            <a:spLocks noGrp="1"/>
          </p:cNvSpPr>
          <p:nvPr>
            <p:ph type="body"/>
          </p:nvPr>
        </p:nvSpPr>
        <p:spPr>
          <a:xfrm>
            <a:off x="517681" y="1885181"/>
            <a:ext cx="11156638" cy="4562143"/>
          </a:xfrm>
        </p:spPr>
        <p:txBody>
          <a:bodyPr/>
          <a:lstStyle/>
          <a:p>
            <a:pPr marL="552938" indent="-435384">
              <a:lnSpc>
                <a:spcPct val="100000"/>
              </a:lnSpc>
              <a:spcBef>
                <a:spcPts val="1451"/>
              </a:spcBef>
              <a:spcAft>
                <a:spcPts val="1451"/>
              </a:spcAft>
              <a:buFont typeface="Arial" panose="020B0604020202020204" pitchFamily="34" charset="0"/>
              <a:buChar char="•"/>
            </a:pPr>
            <a:r>
              <a:rPr lang="en-US" sz="3386" dirty="0"/>
              <a:t>In this lesson you have learned to use the </a:t>
            </a:r>
            <a:r>
              <a:rPr lang="en-US" sz="3386" b="1" dirty="0" err="1"/>
              <a:t>argparse</a:t>
            </a:r>
            <a:r>
              <a:rPr lang="en-US" sz="3386" dirty="0"/>
              <a:t> module to allow your python scripts to be given information on the command line.</a:t>
            </a:r>
          </a:p>
          <a:p>
            <a:pPr marL="552938" indent="-435384">
              <a:lnSpc>
                <a:spcPct val="100000"/>
              </a:lnSpc>
              <a:spcBef>
                <a:spcPts val="1451"/>
              </a:spcBef>
              <a:spcAft>
                <a:spcPts val="1451"/>
              </a:spcAft>
              <a:buFont typeface="Arial" panose="020B0604020202020204" pitchFamily="34" charset="0"/>
              <a:buChar char="•"/>
            </a:pPr>
            <a:r>
              <a:rPr lang="en-US" sz="3386" dirty="0"/>
              <a:t>This will allow commands that call the scripts you write to be written in advance, dramatically improving their usefulness for automation.</a:t>
            </a:r>
          </a:p>
          <a:p>
            <a:pPr marL="552938" indent="-435384">
              <a:lnSpc>
                <a:spcPct val="100000"/>
              </a:lnSpc>
              <a:spcBef>
                <a:spcPts val="1451"/>
              </a:spcBef>
              <a:spcAft>
                <a:spcPts val="1451"/>
              </a:spcAft>
              <a:buFont typeface="Arial" panose="020B0604020202020204" pitchFamily="34" charset="0"/>
              <a:buChar char="•"/>
            </a:pPr>
            <a:r>
              <a:rPr lang="en-US" sz="3386" dirty="0"/>
              <a:t>They could even be made part of other scripts.</a:t>
            </a:r>
            <a:endParaRPr lang="en-CA" sz="3386" dirty="0"/>
          </a:p>
        </p:txBody>
      </p:sp>
    </p:spTree>
    <p:extLst>
      <p:ext uri="{BB962C8B-B14F-4D97-AF65-F5344CB8AC3E}">
        <p14:creationId xmlns:p14="http://schemas.microsoft.com/office/powerpoint/2010/main" val="5307463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DE2BE-970F-9DB7-4D24-BDE03CC48A0C}"/>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B8F15ECD-EA36-42EA-F18C-80E94F7F429C}"/>
              </a:ext>
            </a:extLst>
          </p:cNvPr>
          <p:cNvSpPr>
            <a:spLocks noGrp="1"/>
          </p:cNvSpPr>
          <p:nvPr>
            <p:ph idx="1"/>
          </p:nvPr>
        </p:nvSpPr>
        <p:spPr/>
        <p:txBody>
          <a:bodyPr/>
          <a:lstStyle/>
          <a:p>
            <a:r>
              <a:rPr lang="en-US" dirty="0"/>
              <a:t>???</a:t>
            </a:r>
          </a:p>
        </p:txBody>
      </p:sp>
    </p:spTree>
    <p:extLst>
      <p:ext uri="{BB962C8B-B14F-4D97-AF65-F5344CB8AC3E}">
        <p14:creationId xmlns:p14="http://schemas.microsoft.com/office/powerpoint/2010/main" val="2057071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609755" y="273422"/>
            <a:ext cx="10971736" cy="1144631"/>
          </a:xfrm>
          <a:prstGeom prst="rect">
            <a:avLst/>
          </a:prstGeom>
          <a:noFill/>
          <a:ln>
            <a:noFill/>
          </a:ln>
        </p:spPr>
        <p:txBody>
          <a:bodyPr lIns="0" tIns="0" rIns="0" bIns="0" anchor="ctr"/>
          <a:lstStyle/>
          <a:p>
            <a:r>
              <a:rPr lang="en-CA" sz="5321" spc="-1">
                <a:solidFill>
                  <a:srgbClr val="000000"/>
                </a:solidFill>
                <a:uFill>
                  <a:solidFill>
                    <a:srgbClr val="FFFFFF"/>
                  </a:solidFill>
                </a:uFill>
                <a:latin typeface="Arial"/>
              </a:rPr>
              <a:t>The /etc/passwd file</a:t>
            </a:r>
          </a:p>
        </p:txBody>
      </p:sp>
      <p:sp>
        <p:nvSpPr>
          <p:cNvPr id="85" name="TextShape 2"/>
          <p:cNvSpPr txBox="1"/>
          <p:nvPr/>
        </p:nvSpPr>
        <p:spPr>
          <a:xfrm>
            <a:off x="609755" y="1746171"/>
            <a:ext cx="10971736" cy="3977254"/>
          </a:xfrm>
          <a:prstGeom prst="rect">
            <a:avLst/>
          </a:prstGeom>
          <a:noFill/>
          <a:ln>
            <a:noFill/>
          </a:ln>
        </p:spPr>
        <p:txBody>
          <a:bodyPr lIns="0" tIns="0" rIns="0" bIns="0">
            <a:normAutofit/>
          </a:bodyPr>
          <a:lstStyle/>
          <a:p>
            <a:pPr marL="522461" indent="-391846" algn="just">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The </a:t>
            </a:r>
            <a:r>
              <a:rPr lang="en-CA" sz="3870" b="1" spc="-1" dirty="0">
                <a:solidFill>
                  <a:srgbClr val="000000"/>
                </a:solidFill>
                <a:uFill>
                  <a:solidFill>
                    <a:srgbClr val="FFFFFF"/>
                  </a:solidFill>
                </a:uFill>
                <a:latin typeface="Arial"/>
              </a:rPr>
              <a:t>/</a:t>
            </a:r>
            <a:r>
              <a:rPr lang="en-CA" sz="3870" b="1" spc="-1" dirty="0" err="1">
                <a:solidFill>
                  <a:srgbClr val="000000"/>
                </a:solidFill>
                <a:uFill>
                  <a:solidFill>
                    <a:srgbClr val="FFFFFF"/>
                  </a:solidFill>
                </a:uFill>
                <a:latin typeface="Arial"/>
              </a:rPr>
              <a:t>etc</a:t>
            </a:r>
            <a:r>
              <a:rPr lang="en-CA" sz="3870" b="1" spc="-1" dirty="0">
                <a:solidFill>
                  <a:srgbClr val="000000"/>
                </a:solidFill>
                <a:uFill>
                  <a:solidFill>
                    <a:srgbClr val="FFFFFF"/>
                  </a:solidFill>
                </a:uFill>
                <a:latin typeface="Arial"/>
              </a:rPr>
              <a:t>/passwd </a:t>
            </a:r>
            <a:r>
              <a:rPr lang="en-CA" sz="3870" spc="-1" dirty="0">
                <a:solidFill>
                  <a:srgbClr val="000000"/>
                </a:solidFill>
                <a:uFill>
                  <a:solidFill>
                    <a:srgbClr val="FFFFFF"/>
                  </a:solidFill>
                </a:uFill>
                <a:latin typeface="Arial"/>
              </a:rPr>
              <a:t>file is a database that stores user accounts (both system and regular users).</a:t>
            </a:r>
          </a:p>
          <a:p>
            <a:pPr marL="522461" indent="-391846" algn="just">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Since we will be learning to create, modify, and remove users on our Linux system(s), we need to understand how commands we run will affect this file.</a:t>
            </a:r>
          </a:p>
        </p:txBody>
      </p:sp>
      <p:pic>
        <p:nvPicPr>
          <p:cNvPr id="3" name="Picture 2">
            <a:extLst>
              <a:ext uri="{FF2B5EF4-FFF2-40B4-BE49-F238E27FC236}">
                <a16:creationId xmlns:a16="http://schemas.microsoft.com/office/drawing/2014/main" id="{F378AC71-3ADD-4B56-87A8-B82B9D9E8B26}"/>
              </a:ext>
            </a:extLst>
          </p:cNvPr>
          <p:cNvPicPr>
            <a:picLocks noChangeAspect="1"/>
          </p:cNvPicPr>
          <p:nvPr/>
        </p:nvPicPr>
        <p:blipFill>
          <a:blip r:embed="rId3"/>
          <a:stretch>
            <a:fillRect/>
          </a:stretch>
        </p:blipFill>
        <p:spPr>
          <a:xfrm>
            <a:off x="329559" y="5793093"/>
            <a:ext cx="11646314" cy="90519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9F0A1-B891-662A-D4C8-20EC611CA16B}"/>
              </a:ext>
            </a:extLst>
          </p:cNvPr>
          <p:cNvSpPr>
            <a:spLocks noGrp="1"/>
          </p:cNvSpPr>
          <p:nvPr>
            <p:ph type="title"/>
          </p:nvPr>
        </p:nvSpPr>
        <p:spPr/>
        <p:txBody>
          <a:bodyPr/>
          <a:lstStyle/>
          <a:p>
            <a:r>
              <a:rPr lang="en-US" dirty="0"/>
              <a:t>Mini </a:t>
            </a:r>
            <a:r>
              <a:rPr lang="en-US" dirty="0" err="1"/>
              <a:t>homeworks</a:t>
            </a:r>
            <a:endParaRPr lang="en-US" dirty="0"/>
          </a:p>
        </p:txBody>
      </p:sp>
      <p:sp>
        <p:nvSpPr>
          <p:cNvPr id="3" name="Content Placeholder 2">
            <a:extLst>
              <a:ext uri="{FF2B5EF4-FFF2-40B4-BE49-F238E27FC236}">
                <a16:creationId xmlns:a16="http://schemas.microsoft.com/office/drawing/2014/main" id="{E96E619F-EC4E-55C5-C2D2-A9887A04D524}"/>
              </a:ext>
            </a:extLst>
          </p:cNvPr>
          <p:cNvSpPr>
            <a:spLocks noGrp="1"/>
          </p:cNvSpPr>
          <p:nvPr>
            <p:ph idx="1"/>
          </p:nvPr>
        </p:nvSpPr>
        <p:spPr/>
        <p:txBody>
          <a:bodyPr>
            <a:normAutofit/>
          </a:bodyPr>
          <a:lstStyle/>
          <a:p>
            <a:pPr marL="0" indent="0">
              <a:buNone/>
            </a:pPr>
            <a:r>
              <a:rPr lang="en-US" dirty="0"/>
              <a:t>No mark or bonus. But, good to do:</a:t>
            </a:r>
          </a:p>
          <a:p>
            <a:pPr marL="0" indent="0">
              <a:buNone/>
            </a:pPr>
            <a:endParaRPr lang="en-US" dirty="0"/>
          </a:p>
          <a:p>
            <a:pPr marL="514350" indent="-514350">
              <a:buAutoNum type="arabicPeriod"/>
            </a:pPr>
            <a:r>
              <a:rPr lang="en-US" dirty="0"/>
              <a:t>Understand the Linux user privileges and create your user with different requirements such as read only, contributor and owner (root). </a:t>
            </a:r>
          </a:p>
          <a:p>
            <a:pPr marL="0" indent="0">
              <a:buNone/>
            </a:pPr>
            <a:r>
              <a:rPr lang="en-US" dirty="0"/>
              <a:t>	1.1  how to maintain root account?!</a:t>
            </a:r>
          </a:p>
          <a:p>
            <a:pPr marL="514350" indent="-514350">
              <a:buAutoNum type="arabicPeriod"/>
            </a:pPr>
            <a:endParaRPr lang="en-US" dirty="0"/>
          </a:p>
          <a:p>
            <a:pPr marL="0" indent="0">
              <a:buNone/>
            </a:pPr>
            <a:r>
              <a:rPr lang="en-US" dirty="0"/>
              <a:t>2. How to manage services in different distros?</a:t>
            </a:r>
          </a:p>
          <a:p>
            <a:pPr marL="0" indent="0">
              <a:buNone/>
            </a:pPr>
            <a:r>
              <a:rPr lang="en-US" dirty="0"/>
              <a:t>	2.1 how to monitor service status on remote Linux systems? </a:t>
            </a:r>
          </a:p>
        </p:txBody>
      </p:sp>
    </p:spTree>
    <p:extLst>
      <p:ext uri="{BB962C8B-B14F-4D97-AF65-F5344CB8AC3E}">
        <p14:creationId xmlns:p14="http://schemas.microsoft.com/office/powerpoint/2010/main" val="2520359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214" y="273422"/>
            <a:ext cx="11581277" cy="1144631"/>
          </a:xfrm>
          <a:prstGeom prst="rect">
            <a:avLst/>
          </a:prstGeom>
          <a:noFill/>
          <a:ln>
            <a:noFill/>
          </a:ln>
        </p:spPr>
        <p:txBody>
          <a:bodyPr lIns="0" tIns="0" rIns="0" bIns="0" anchor="ctr"/>
          <a:lstStyle/>
          <a:p>
            <a:r>
              <a:rPr lang="en-CA" sz="5321" spc="-1">
                <a:solidFill>
                  <a:srgbClr val="000000"/>
                </a:solidFill>
                <a:uFill>
                  <a:solidFill>
                    <a:srgbClr val="FFFFFF"/>
                  </a:solidFill>
                </a:uFill>
                <a:latin typeface="Arial"/>
              </a:rPr>
              <a:t>Managing User Accounts Cont.</a:t>
            </a:r>
          </a:p>
        </p:txBody>
      </p:sp>
      <p:sp>
        <p:nvSpPr>
          <p:cNvPr id="88" name="TextShape 2"/>
          <p:cNvSpPr txBox="1"/>
          <p:nvPr/>
        </p:nvSpPr>
        <p:spPr>
          <a:xfrm>
            <a:off x="609755" y="1850150"/>
            <a:ext cx="11252691" cy="4889109"/>
          </a:xfrm>
          <a:prstGeom prst="rect">
            <a:avLst/>
          </a:prstGeom>
          <a:noFill/>
          <a:ln>
            <a:noFill/>
          </a:ln>
        </p:spPr>
        <p:txBody>
          <a:bodyPr lIns="0" tIns="0" rIns="0" bIns="0">
            <a:normAutofit fontScale="62500" lnSpcReduction="20000"/>
          </a:bodyPr>
          <a:lstStyle/>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You won’t edit </a:t>
            </a:r>
            <a:r>
              <a:rPr lang="en-CA" sz="3870" b="1" spc="-1" dirty="0">
                <a:solidFill>
                  <a:srgbClr val="000000"/>
                </a:solidFill>
                <a:uFill>
                  <a:solidFill>
                    <a:srgbClr val="FFFFFF"/>
                  </a:solidFill>
                </a:uFill>
                <a:latin typeface="Arial"/>
              </a:rPr>
              <a:t>/</a:t>
            </a:r>
            <a:r>
              <a:rPr lang="en-CA" sz="3870" b="1" spc="-1" dirty="0" err="1">
                <a:solidFill>
                  <a:srgbClr val="000000"/>
                </a:solidFill>
                <a:uFill>
                  <a:solidFill>
                    <a:srgbClr val="FFFFFF"/>
                  </a:solidFill>
                </a:uFill>
                <a:latin typeface="Arial"/>
              </a:rPr>
              <a:t>etc</a:t>
            </a:r>
            <a:r>
              <a:rPr lang="en-CA" sz="3870" b="1" spc="-1" dirty="0">
                <a:solidFill>
                  <a:srgbClr val="000000"/>
                </a:solidFill>
                <a:uFill>
                  <a:solidFill>
                    <a:srgbClr val="FFFFFF"/>
                  </a:solidFill>
                </a:uFill>
                <a:latin typeface="Arial"/>
              </a:rPr>
              <a:t>/passwd </a:t>
            </a:r>
            <a:r>
              <a:rPr lang="en-CA" sz="3870" spc="-1" dirty="0">
                <a:solidFill>
                  <a:srgbClr val="000000"/>
                </a:solidFill>
                <a:uFill>
                  <a:solidFill>
                    <a:srgbClr val="FFFFFF"/>
                  </a:solidFill>
                </a:uFill>
                <a:latin typeface="Arial"/>
              </a:rPr>
              <a:t>directly, as that could corrupt the file. Instead there are a number of commands that admins can run to manage user accounts:</a:t>
            </a:r>
          </a:p>
          <a:p>
            <a:pPr marL="1044922" lvl="1" indent="-391846">
              <a:spcBef>
                <a:spcPts val="1371"/>
              </a:spcBef>
              <a:buClr>
                <a:srgbClr val="000000"/>
              </a:buClr>
              <a:buSzPct val="75000"/>
              <a:buFont typeface="Symbol" charset="2"/>
              <a:buChar char=""/>
            </a:pPr>
            <a:r>
              <a:rPr lang="en-CA" sz="3386" b="1" spc="-1" dirty="0" err="1">
                <a:solidFill>
                  <a:srgbClr val="000000"/>
                </a:solidFill>
                <a:uFill>
                  <a:solidFill>
                    <a:srgbClr val="FFFFFF"/>
                  </a:solidFill>
                </a:uFill>
                <a:latin typeface="Arial"/>
              </a:rPr>
              <a:t>useradd</a:t>
            </a:r>
            <a:r>
              <a:rPr lang="en-CA" sz="3386" spc="-1" dirty="0">
                <a:solidFill>
                  <a:srgbClr val="000000"/>
                </a:solidFill>
                <a:uFill>
                  <a:solidFill>
                    <a:srgbClr val="FFFFFF"/>
                  </a:solidFill>
                </a:uFill>
                <a:latin typeface="Arial"/>
              </a:rPr>
              <a:t> – Create a user account.  Useful options include</a:t>
            </a:r>
            <a:r>
              <a:rPr lang="en-CA" sz="3386" b="1" spc="-1" dirty="0">
                <a:solidFill>
                  <a:srgbClr val="000000"/>
                </a:solidFill>
                <a:uFill>
                  <a:solidFill>
                    <a:srgbClr val="FFFFFF"/>
                  </a:solidFill>
                </a:uFill>
                <a:latin typeface="Arial"/>
              </a:rPr>
              <a:t> -m </a:t>
            </a:r>
            <a:r>
              <a:rPr lang="en-CA" sz="3386" spc="-1" dirty="0">
                <a:solidFill>
                  <a:srgbClr val="000000"/>
                </a:solidFill>
                <a:uFill>
                  <a:solidFill>
                    <a:srgbClr val="FFFFFF"/>
                  </a:solidFill>
                </a:uFill>
                <a:latin typeface="Arial"/>
              </a:rPr>
              <a:t>to auto-populate the home directory, and </a:t>
            </a:r>
            <a:r>
              <a:rPr lang="en-CA" sz="3386" b="1" spc="-1" dirty="0">
                <a:solidFill>
                  <a:srgbClr val="000000"/>
                </a:solidFill>
                <a:uFill>
                  <a:solidFill>
                    <a:srgbClr val="FFFFFF"/>
                  </a:solidFill>
                </a:uFill>
                <a:latin typeface="Arial"/>
              </a:rPr>
              <a:t>-e</a:t>
            </a:r>
            <a:r>
              <a:rPr lang="en-CA" sz="3386" spc="-1" dirty="0">
                <a:solidFill>
                  <a:srgbClr val="000000"/>
                </a:solidFill>
                <a:uFill>
                  <a:solidFill>
                    <a:srgbClr val="FFFFFF"/>
                  </a:solidFill>
                </a:uFill>
                <a:latin typeface="Arial"/>
              </a:rPr>
              <a:t> to set an expiry date (for temporary accounts).  An admin needs to separately run </a:t>
            </a:r>
            <a:r>
              <a:rPr lang="en-CA" sz="3386" b="1" spc="-1" dirty="0">
                <a:solidFill>
                  <a:srgbClr val="000000"/>
                </a:solidFill>
                <a:uFill>
                  <a:solidFill>
                    <a:srgbClr val="FFFFFF"/>
                  </a:solidFill>
                </a:uFill>
                <a:latin typeface="Arial"/>
              </a:rPr>
              <a:t>passwd</a:t>
            </a:r>
            <a:r>
              <a:rPr lang="en-CA" sz="3386" spc="-1" dirty="0">
                <a:solidFill>
                  <a:srgbClr val="000000"/>
                </a:solidFill>
                <a:uFill>
                  <a:solidFill>
                    <a:srgbClr val="FFFFFF"/>
                  </a:solidFill>
                </a:uFill>
                <a:latin typeface="Arial"/>
              </a:rPr>
              <a:t> to set the account password.</a:t>
            </a:r>
          </a:p>
          <a:p>
            <a:pPr marL="1044922" lvl="1" indent="-391846">
              <a:spcBef>
                <a:spcPts val="1371"/>
              </a:spcBef>
              <a:buClr>
                <a:srgbClr val="000000"/>
              </a:buClr>
              <a:buSzPct val="75000"/>
              <a:buFont typeface="Symbol" charset="2"/>
              <a:buChar char=""/>
            </a:pPr>
            <a:r>
              <a:rPr lang="en-CA" sz="3386" b="1" spc="-1" dirty="0" err="1">
                <a:solidFill>
                  <a:srgbClr val="000000"/>
                </a:solidFill>
                <a:uFill>
                  <a:solidFill>
                    <a:srgbClr val="FFFFFF"/>
                  </a:solidFill>
                </a:uFill>
                <a:latin typeface="Arial"/>
              </a:rPr>
              <a:t>usermod</a:t>
            </a:r>
            <a:r>
              <a:rPr lang="en-CA" sz="3386" spc="-1" dirty="0">
                <a:solidFill>
                  <a:srgbClr val="000000"/>
                </a:solidFill>
                <a:uFill>
                  <a:solidFill>
                    <a:srgbClr val="FFFFFF"/>
                  </a:solidFill>
                </a:uFill>
                <a:latin typeface="Arial"/>
              </a:rPr>
              <a:t> – Modify a user account. Common options include </a:t>
            </a:r>
            <a:r>
              <a:rPr lang="en-CA" sz="3386" b="1" spc="-1" dirty="0">
                <a:solidFill>
                  <a:srgbClr val="000000"/>
                </a:solidFill>
                <a:uFill>
                  <a:solidFill>
                    <a:srgbClr val="FFFFFF"/>
                  </a:solidFill>
                </a:uFill>
                <a:latin typeface="Arial"/>
              </a:rPr>
              <a:t>-c </a:t>
            </a:r>
            <a:r>
              <a:rPr lang="en-CA" sz="3386" spc="-1" dirty="0">
                <a:solidFill>
                  <a:srgbClr val="000000"/>
                </a:solidFill>
                <a:uFill>
                  <a:solidFill>
                    <a:srgbClr val="FFFFFF"/>
                  </a:solidFill>
                </a:uFill>
                <a:latin typeface="Arial"/>
              </a:rPr>
              <a:t>to change the full name, </a:t>
            </a:r>
            <a:r>
              <a:rPr lang="en-CA" sz="3386" b="1" spc="-1" dirty="0">
                <a:solidFill>
                  <a:srgbClr val="000000"/>
                </a:solidFill>
                <a:uFill>
                  <a:solidFill>
                    <a:srgbClr val="FFFFFF"/>
                  </a:solidFill>
                </a:uFill>
                <a:latin typeface="Arial"/>
              </a:rPr>
              <a:t>-l </a:t>
            </a:r>
            <a:r>
              <a:rPr lang="en-CA" sz="3386" spc="-1" dirty="0">
                <a:solidFill>
                  <a:srgbClr val="000000"/>
                </a:solidFill>
                <a:uFill>
                  <a:solidFill>
                    <a:srgbClr val="FFFFFF"/>
                  </a:solidFill>
                </a:uFill>
                <a:latin typeface="Arial"/>
              </a:rPr>
              <a:t>to change the login name.</a:t>
            </a:r>
          </a:p>
          <a:p>
            <a:pPr marL="1044922" lvl="1" indent="-391846">
              <a:spcBef>
                <a:spcPts val="1371"/>
              </a:spcBef>
              <a:buClr>
                <a:srgbClr val="000000"/>
              </a:buClr>
              <a:buSzPct val="75000"/>
              <a:buFont typeface="Symbol" charset="2"/>
              <a:buChar char=""/>
            </a:pPr>
            <a:r>
              <a:rPr lang="en-CA" sz="3386" b="1" spc="-1" dirty="0" err="1">
                <a:solidFill>
                  <a:srgbClr val="000000"/>
                </a:solidFill>
                <a:uFill>
                  <a:solidFill>
                    <a:srgbClr val="FFFFFF"/>
                  </a:solidFill>
                </a:uFill>
                <a:latin typeface="Arial"/>
              </a:rPr>
              <a:t>userdel</a:t>
            </a:r>
            <a:r>
              <a:rPr lang="en-CA" sz="3386" spc="-1" dirty="0">
                <a:solidFill>
                  <a:srgbClr val="000000"/>
                </a:solidFill>
                <a:uFill>
                  <a:solidFill>
                    <a:srgbClr val="FFFFFF"/>
                  </a:solidFill>
                </a:uFill>
                <a:latin typeface="Arial"/>
              </a:rPr>
              <a:t> – Delete the user account.  Note that by default the home directory is not removed, but </a:t>
            </a:r>
            <a:r>
              <a:rPr lang="en-CA" sz="3386" b="1" spc="-1" dirty="0">
                <a:solidFill>
                  <a:srgbClr val="000000"/>
                </a:solidFill>
                <a:uFill>
                  <a:solidFill>
                    <a:srgbClr val="FFFFFF"/>
                  </a:solidFill>
                </a:uFill>
                <a:latin typeface="Arial"/>
              </a:rPr>
              <a:t>-r </a:t>
            </a:r>
            <a:r>
              <a:rPr lang="en-CA" sz="3386" spc="-1" dirty="0">
                <a:solidFill>
                  <a:srgbClr val="000000"/>
                </a:solidFill>
                <a:uFill>
                  <a:solidFill>
                    <a:srgbClr val="FFFFFF"/>
                  </a:solidFill>
                </a:uFill>
                <a:latin typeface="Arial"/>
              </a:rPr>
              <a:t>will do that.</a:t>
            </a:r>
          </a:p>
          <a:p>
            <a:pPr marL="1044922" lvl="1" indent="-391846">
              <a:spcBef>
                <a:spcPts val="1371"/>
              </a:spcBef>
              <a:buClr>
                <a:srgbClr val="000000"/>
              </a:buClr>
              <a:buSzPct val="75000"/>
              <a:buFont typeface="Symbol" charset="2"/>
              <a:buChar char=""/>
            </a:pPr>
            <a:r>
              <a:rPr lang="en-CA" sz="3386" b="1" spc="-1" dirty="0" err="1">
                <a:solidFill>
                  <a:srgbClr val="000000"/>
                </a:solidFill>
                <a:uFill>
                  <a:solidFill>
                    <a:srgbClr val="FFFFFF"/>
                  </a:solidFill>
                </a:uFill>
                <a:latin typeface="Arial"/>
              </a:rPr>
              <a:t>chage</a:t>
            </a:r>
            <a:r>
              <a:rPr lang="en-CA" sz="3386" spc="-1" dirty="0">
                <a:solidFill>
                  <a:srgbClr val="000000"/>
                </a:solidFill>
                <a:uFill>
                  <a:solidFill>
                    <a:srgbClr val="FFFFFF"/>
                  </a:solidFill>
                </a:uFill>
                <a:latin typeface="Arial"/>
              </a:rPr>
              <a:t> – Change settings related to the user’s password (e.g. how often they need to change it, how much warning they get, and </a:t>
            </a:r>
            <a:r>
              <a:rPr lang="en-CA" sz="3386" spc="-1" dirty="0" err="1">
                <a:solidFill>
                  <a:srgbClr val="000000"/>
                </a:solidFill>
                <a:uFill>
                  <a:solidFill>
                    <a:srgbClr val="FFFFFF"/>
                  </a:solidFill>
                </a:uFill>
                <a:latin typeface="Arial"/>
              </a:rPr>
              <a:t>etc</a:t>
            </a:r>
            <a:r>
              <a:rPr lang="en-CA" sz="3386" spc="-1" dirty="0">
                <a:solidFill>
                  <a:srgbClr val="000000"/>
                </a:solidFill>
                <a:uFill>
                  <a:solidFill>
                    <a:srgbClr val="FFFFFF"/>
                  </a:solidFill>
                </a:uFill>
                <a:latin typeface="Arial"/>
              </a:rPr>
              <a:t>). The</a:t>
            </a:r>
            <a:r>
              <a:rPr lang="en-CA" sz="3386" b="1" spc="-1" dirty="0">
                <a:solidFill>
                  <a:srgbClr val="000000"/>
                </a:solidFill>
                <a:uFill>
                  <a:solidFill>
                    <a:srgbClr val="FFFFFF"/>
                  </a:solidFill>
                </a:uFill>
                <a:latin typeface="Arial"/>
              </a:rPr>
              <a:t> -E </a:t>
            </a:r>
            <a:r>
              <a:rPr lang="en-CA" sz="3386" spc="-1" dirty="0">
                <a:solidFill>
                  <a:srgbClr val="000000"/>
                </a:solidFill>
                <a:uFill>
                  <a:solidFill>
                    <a:srgbClr val="FFFFFF"/>
                  </a:solidFill>
                </a:uFill>
                <a:latin typeface="Arial"/>
              </a:rPr>
              <a:t>option is used to set the expiry date.</a:t>
            </a: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See the man pages for more options.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609755" y="273422"/>
            <a:ext cx="10971736" cy="1144631"/>
          </a:xfrm>
          <a:prstGeom prst="rect">
            <a:avLst/>
          </a:prstGeom>
          <a:noFill/>
          <a:ln>
            <a:noFill/>
          </a:ln>
        </p:spPr>
        <p:txBody>
          <a:bodyPr lIns="0" tIns="0" rIns="0" bIns="0" anchor="ctr"/>
          <a:lstStyle/>
          <a:p>
            <a:r>
              <a:rPr lang="en-CA" sz="5321" spc="-1">
                <a:solidFill>
                  <a:srgbClr val="000000"/>
                </a:solidFill>
                <a:uFill>
                  <a:solidFill>
                    <a:srgbClr val="FFFFFF"/>
                  </a:solidFill>
                </a:uFill>
                <a:latin typeface="Arial"/>
              </a:rPr>
              <a:t>Group Accounts</a:t>
            </a:r>
          </a:p>
        </p:txBody>
      </p:sp>
      <p:sp>
        <p:nvSpPr>
          <p:cNvPr id="90" name="TextShape 2"/>
          <p:cNvSpPr txBox="1"/>
          <p:nvPr/>
        </p:nvSpPr>
        <p:spPr>
          <a:xfrm>
            <a:off x="609755" y="1833683"/>
            <a:ext cx="11129815" cy="4877221"/>
          </a:xfrm>
          <a:prstGeom prst="rect">
            <a:avLst/>
          </a:prstGeom>
          <a:noFill/>
          <a:ln>
            <a:noFill/>
          </a:ln>
        </p:spPr>
        <p:txBody>
          <a:bodyPr lIns="0" tIns="0" rIns="0" bIns="0">
            <a:normAutofit/>
          </a:bodyPr>
          <a:lstStyle/>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Group accounts are just as important as user accounts.</a:t>
            </a: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They allow you to control behaviour and permissions for multiple users at once.</a:t>
            </a: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You can find them (and the users in them) in </a:t>
            </a:r>
            <a:r>
              <a:rPr lang="en-CA" sz="3870" b="1" spc="-1" dirty="0">
                <a:solidFill>
                  <a:srgbClr val="000000"/>
                </a:solidFill>
                <a:uFill>
                  <a:solidFill>
                    <a:srgbClr val="FFFFFF"/>
                  </a:solidFill>
                </a:uFill>
                <a:latin typeface="Arial"/>
              </a:rPr>
              <a:t>/</a:t>
            </a:r>
            <a:r>
              <a:rPr lang="en-CA" sz="3870" b="1" spc="-1" dirty="0" err="1">
                <a:solidFill>
                  <a:srgbClr val="000000"/>
                </a:solidFill>
                <a:uFill>
                  <a:solidFill>
                    <a:srgbClr val="FFFFFF"/>
                  </a:solidFill>
                </a:uFill>
                <a:latin typeface="Arial"/>
              </a:rPr>
              <a:t>etc</a:t>
            </a:r>
            <a:r>
              <a:rPr lang="en-CA" sz="3870" b="1" spc="-1" dirty="0">
                <a:solidFill>
                  <a:srgbClr val="000000"/>
                </a:solidFill>
                <a:uFill>
                  <a:solidFill>
                    <a:srgbClr val="FFFFFF"/>
                  </a:solidFill>
                </a:uFill>
                <a:latin typeface="Arial"/>
              </a:rPr>
              <a:t>/group</a:t>
            </a:r>
            <a:endParaRPr lang="en-CA" sz="3870" spc="-1" dirty="0">
              <a:solidFill>
                <a:srgbClr val="000000"/>
              </a:solidFill>
              <a:uFill>
                <a:solidFill>
                  <a:srgbClr val="FFFFFF"/>
                </a:solidFill>
              </a:uFill>
              <a:latin typeface="Arial"/>
            </a:endParaRP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Just like </a:t>
            </a:r>
            <a:r>
              <a:rPr lang="en-CA" sz="3870" b="1" spc="-1" dirty="0">
                <a:solidFill>
                  <a:srgbClr val="000000"/>
                </a:solidFill>
                <a:uFill>
                  <a:solidFill>
                    <a:srgbClr val="FFFFFF"/>
                  </a:solidFill>
                </a:uFill>
                <a:latin typeface="Arial"/>
              </a:rPr>
              <a:t>/</a:t>
            </a:r>
            <a:r>
              <a:rPr lang="en-CA" sz="3870" b="1" spc="-1" dirty="0" err="1">
                <a:solidFill>
                  <a:srgbClr val="000000"/>
                </a:solidFill>
                <a:uFill>
                  <a:solidFill>
                    <a:srgbClr val="FFFFFF"/>
                  </a:solidFill>
                </a:uFill>
                <a:latin typeface="Arial"/>
              </a:rPr>
              <a:t>etc</a:t>
            </a:r>
            <a:r>
              <a:rPr lang="en-CA" sz="3870" b="1" spc="-1" dirty="0">
                <a:solidFill>
                  <a:srgbClr val="000000"/>
                </a:solidFill>
                <a:uFill>
                  <a:solidFill>
                    <a:srgbClr val="FFFFFF"/>
                  </a:solidFill>
                </a:uFill>
                <a:latin typeface="Arial"/>
              </a:rPr>
              <a:t>/passwd</a:t>
            </a:r>
            <a:r>
              <a:rPr lang="en-CA" sz="3870" spc="-1" dirty="0">
                <a:solidFill>
                  <a:srgbClr val="000000"/>
                </a:solidFill>
                <a:uFill>
                  <a:solidFill>
                    <a:srgbClr val="FFFFFF"/>
                  </a:solidFill>
                </a:uFill>
                <a:latin typeface="Arial"/>
              </a:rPr>
              <a:t>, you won’t manually edit it.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09755" y="273422"/>
            <a:ext cx="10971736" cy="1144631"/>
          </a:xfrm>
          <a:prstGeom prst="rect">
            <a:avLst/>
          </a:prstGeom>
          <a:noFill/>
          <a:ln>
            <a:noFill/>
          </a:ln>
        </p:spPr>
        <p:txBody>
          <a:bodyPr lIns="0" tIns="0" rIns="0" bIns="0" anchor="ctr"/>
          <a:lstStyle/>
          <a:p>
            <a:r>
              <a:rPr lang="en-CA" sz="5321" spc="-1">
                <a:solidFill>
                  <a:srgbClr val="000000"/>
                </a:solidFill>
                <a:uFill>
                  <a:solidFill>
                    <a:srgbClr val="FFFFFF"/>
                  </a:solidFill>
                </a:uFill>
                <a:latin typeface="Arial"/>
              </a:rPr>
              <a:t>Why Use Groups?</a:t>
            </a:r>
          </a:p>
        </p:txBody>
      </p:sp>
      <p:sp>
        <p:nvSpPr>
          <p:cNvPr id="92" name="TextShape 2"/>
          <p:cNvSpPr txBox="1"/>
          <p:nvPr/>
        </p:nvSpPr>
        <p:spPr>
          <a:xfrm>
            <a:off x="609754" y="1918750"/>
            <a:ext cx="11167622" cy="4801605"/>
          </a:xfrm>
          <a:prstGeom prst="rect">
            <a:avLst/>
          </a:prstGeom>
          <a:noFill/>
          <a:ln>
            <a:noFill/>
          </a:ln>
        </p:spPr>
        <p:txBody>
          <a:bodyPr lIns="0" tIns="0" rIns="0" bIns="0">
            <a:normAutofit fontScale="85000" lnSpcReduction="10000"/>
          </a:bodyPr>
          <a:lstStyle/>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When a file is created, it is assigned an </a:t>
            </a:r>
            <a:r>
              <a:rPr lang="en-CA" sz="3870" b="1" spc="-1" dirty="0">
                <a:solidFill>
                  <a:srgbClr val="000000"/>
                </a:solidFill>
                <a:uFill>
                  <a:solidFill>
                    <a:srgbClr val="FFFFFF"/>
                  </a:solidFill>
                </a:uFill>
                <a:latin typeface="Arial"/>
              </a:rPr>
              <a:t>owner</a:t>
            </a:r>
            <a:r>
              <a:rPr lang="en-CA" sz="3870" spc="-1" dirty="0">
                <a:solidFill>
                  <a:srgbClr val="000000"/>
                </a:solidFill>
                <a:uFill>
                  <a:solidFill>
                    <a:srgbClr val="FFFFFF"/>
                  </a:solidFill>
                </a:uFill>
                <a:latin typeface="Arial"/>
              </a:rPr>
              <a:t> and a default </a:t>
            </a:r>
            <a:r>
              <a:rPr lang="en-CA" sz="3870" b="1" spc="-1" dirty="0">
                <a:solidFill>
                  <a:srgbClr val="000000"/>
                </a:solidFill>
                <a:uFill>
                  <a:solidFill>
                    <a:srgbClr val="FFFFFF"/>
                  </a:solidFill>
                </a:uFill>
                <a:latin typeface="Arial"/>
              </a:rPr>
              <a:t>group</a:t>
            </a:r>
            <a:r>
              <a:rPr lang="en-CA" sz="3870" spc="-1" dirty="0">
                <a:solidFill>
                  <a:srgbClr val="000000"/>
                </a:solidFill>
                <a:uFill>
                  <a:solidFill>
                    <a:srgbClr val="FFFFFF"/>
                  </a:solidFill>
                </a:uFill>
                <a:latin typeface="Arial"/>
              </a:rPr>
              <a:t> (typically the group that represents the owner).</a:t>
            </a: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Changing that group ownership gives you more control over who can access the files.</a:t>
            </a: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e.g. Make a group of senior programmers. Set the group ownership for all the source code to that group. Now all your senior programmers can update the software (without having to give </a:t>
            </a:r>
            <a:r>
              <a:rPr lang="en-CA" sz="3870" b="1" spc="-1" dirty="0">
                <a:solidFill>
                  <a:srgbClr val="000000"/>
                </a:solidFill>
                <a:uFill>
                  <a:solidFill>
                    <a:srgbClr val="FFFFFF"/>
                  </a:solidFill>
                </a:uFill>
                <a:latin typeface="Arial"/>
              </a:rPr>
              <a:t>w</a:t>
            </a:r>
            <a:r>
              <a:rPr lang="en-CA" sz="3870" spc="-1" dirty="0">
                <a:solidFill>
                  <a:srgbClr val="000000"/>
                </a:solidFill>
                <a:uFill>
                  <a:solidFill>
                    <a:srgbClr val="FFFFFF"/>
                  </a:solidFill>
                </a:uFill>
                <a:latin typeface="Arial"/>
              </a:rPr>
              <a:t> permission to everyone).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214" y="273422"/>
            <a:ext cx="11581277" cy="1144631"/>
          </a:xfrm>
          <a:prstGeom prst="rect">
            <a:avLst/>
          </a:prstGeom>
          <a:noFill/>
          <a:ln>
            <a:noFill/>
          </a:ln>
        </p:spPr>
        <p:txBody>
          <a:bodyPr lIns="0" tIns="0" rIns="0" bIns="0" anchor="ctr"/>
          <a:lstStyle/>
          <a:p>
            <a:r>
              <a:rPr lang="en-CA" sz="5079" spc="-1" dirty="0">
                <a:solidFill>
                  <a:srgbClr val="000000"/>
                </a:solidFill>
                <a:uFill>
                  <a:solidFill>
                    <a:srgbClr val="FFFFFF"/>
                  </a:solidFill>
                </a:uFill>
                <a:latin typeface="Arial"/>
              </a:rPr>
              <a:t>Group Management Commands</a:t>
            </a:r>
          </a:p>
        </p:txBody>
      </p:sp>
      <p:sp>
        <p:nvSpPr>
          <p:cNvPr id="94" name="TextShape 2"/>
          <p:cNvSpPr txBox="1"/>
          <p:nvPr/>
        </p:nvSpPr>
        <p:spPr>
          <a:xfrm>
            <a:off x="713728" y="1673000"/>
            <a:ext cx="11016389" cy="4820508"/>
          </a:xfrm>
          <a:prstGeom prst="rect">
            <a:avLst/>
          </a:prstGeom>
          <a:noFill/>
          <a:ln>
            <a:noFill/>
          </a:ln>
        </p:spPr>
        <p:txBody>
          <a:bodyPr lIns="0" tIns="0" rIns="0" bIns="0">
            <a:normAutofit fontScale="92500"/>
          </a:bodyPr>
          <a:lstStyle/>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Commands you can use to manage groups include:</a:t>
            </a:r>
          </a:p>
          <a:p>
            <a:pPr marL="1044922" lvl="1" indent="-391846">
              <a:spcBef>
                <a:spcPts val="1371"/>
              </a:spcBef>
              <a:buClr>
                <a:srgbClr val="000000"/>
              </a:buClr>
              <a:buSzPct val="75000"/>
              <a:buFont typeface="Symbol" charset="2"/>
              <a:buChar char=""/>
            </a:pPr>
            <a:r>
              <a:rPr lang="en-CA" sz="3386" b="1" spc="-1" dirty="0" err="1">
                <a:solidFill>
                  <a:srgbClr val="000000"/>
                </a:solidFill>
                <a:uFill>
                  <a:solidFill>
                    <a:srgbClr val="FFFFFF"/>
                  </a:solidFill>
                </a:uFill>
                <a:latin typeface="Arial"/>
              </a:rPr>
              <a:t>groupadd</a:t>
            </a:r>
            <a:r>
              <a:rPr lang="en-CA" sz="3386" spc="-1" dirty="0">
                <a:solidFill>
                  <a:srgbClr val="000000"/>
                </a:solidFill>
                <a:uFill>
                  <a:solidFill>
                    <a:srgbClr val="FFFFFF"/>
                  </a:solidFill>
                </a:uFill>
                <a:latin typeface="Arial"/>
              </a:rPr>
              <a:t> – To create a new group. Optionally, you can use </a:t>
            </a:r>
            <a:r>
              <a:rPr lang="en-CA" sz="3386" b="1" spc="-1" dirty="0">
                <a:solidFill>
                  <a:srgbClr val="000000"/>
                </a:solidFill>
                <a:uFill>
                  <a:solidFill>
                    <a:srgbClr val="FFFFFF"/>
                  </a:solidFill>
                </a:uFill>
                <a:latin typeface="Arial"/>
              </a:rPr>
              <a:t>-g </a:t>
            </a:r>
            <a:r>
              <a:rPr lang="en-CA" sz="3386" spc="-1" dirty="0">
                <a:solidFill>
                  <a:srgbClr val="000000"/>
                </a:solidFill>
                <a:uFill>
                  <a:solidFill>
                    <a:srgbClr val="FFFFFF"/>
                  </a:solidFill>
                </a:uFill>
                <a:latin typeface="Arial"/>
              </a:rPr>
              <a:t>to pick a specific </a:t>
            </a:r>
            <a:r>
              <a:rPr lang="en-CA" sz="3386" b="1" spc="-1" dirty="0">
                <a:solidFill>
                  <a:srgbClr val="000000"/>
                </a:solidFill>
                <a:uFill>
                  <a:solidFill>
                    <a:srgbClr val="FFFFFF"/>
                  </a:solidFill>
                </a:uFill>
                <a:latin typeface="Arial"/>
              </a:rPr>
              <a:t>group id</a:t>
            </a:r>
            <a:r>
              <a:rPr lang="en-CA" sz="3386" spc="-1" dirty="0">
                <a:solidFill>
                  <a:srgbClr val="000000"/>
                </a:solidFill>
                <a:uFill>
                  <a:solidFill>
                    <a:srgbClr val="FFFFFF"/>
                  </a:solidFill>
                </a:uFill>
                <a:latin typeface="Arial"/>
              </a:rPr>
              <a:t>.</a:t>
            </a:r>
          </a:p>
          <a:p>
            <a:pPr marL="1044922" lvl="1" indent="-391846">
              <a:spcBef>
                <a:spcPts val="1371"/>
              </a:spcBef>
              <a:buClr>
                <a:srgbClr val="000000"/>
              </a:buClr>
              <a:buSzPct val="75000"/>
              <a:buFont typeface="Symbol" charset="2"/>
              <a:buChar char=""/>
            </a:pPr>
            <a:r>
              <a:rPr lang="en-CA" sz="3386" b="1" spc="-1" dirty="0" err="1">
                <a:solidFill>
                  <a:srgbClr val="000000"/>
                </a:solidFill>
                <a:uFill>
                  <a:solidFill>
                    <a:srgbClr val="FFFFFF"/>
                  </a:solidFill>
                </a:uFill>
                <a:latin typeface="Arial"/>
              </a:rPr>
              <a:t>usermod</a:t>
            </a:r>
            <a:r>
              <a:rPr lang="en-CA" sz="3386" spc="-1" dirty="0">
                <a:solidFill>
                  <a:srgbClr val="000000"/>
                </a:solidFill>
                <a:uFill>
                  <a:solidFill>
                    <a:srgbClr val="FFFFFF"/>
                  </a:solidFill>
                </a:uFill>
                <a:latin typeface="Arial"/>
              </a:rPr>
              <a:t> – (not </a:t>
            </a:r>
            <a:r>
              <a:rPr lang="en-CA" sz="3386" b="1" spc="-1" dirty="0" err="1">
                <a:solidFill>
                  <a:srgbClr val="000000"/>
                </a:solidFill>
                <a:uFill>
                  <a:solidFill>
                    <a:srgbClr val="FFFFFF"/>
                  </a:solidFill>
                </a:uFill>
                <a:latin typeface="Arial"/>
              </a:rPr>
              <a:t>groupmod</a:t>
            </a:r>
            <a:r>
              <a:rPr lang="en-CA" sz="3386" spc="-1" dirty="0">
                <a:solidFill>
                  <a:srgbClr val="000000"/>
                </a:solidFill>
                <a:uFill>
                  <a:solidFill>
                    <a:srgbClr val="FFFFFF"/>
                  </a:solidFill>
                </a:uFill>
                <a:latin typeface="Arial"/>
              </a:rPr>
              <a:t>!) modifies user’s group. The </a:t>
            </a:r>
            <a:r>
              <a:rPr lang="en-CA" sz="3386" b="1" spc="-1" dirty="0">
                <a:solidFill>
                  <a:srgbClr val="000000"/>
                </a:solidFill>
                <a:uFill>
                  <a:solidFill>
                    <a:srgbClr val="FFFFFF"/>
                  </a:solidFill>
                </a:uFill>
                <a:latin typeface="Arial"/>
              </a:rPr>
              <a:t>-</a:t>
            </a:r>
            <a:r>
              <a:rPr lang="en-CA" sz="3386" b="1" spc="-1" dirty="0" err="1">
                <a:solidFill>
                  <a:srgbClr val="000000"/>
                </a:solidFill>
                <a:uFill>
                  <a:solidFill>
                    <a:srgbClr val="FFFFFF"/>
                  </a:solidFill>
                </a:uFill>
                <a:latin typeface="Arial"/>
              </a:rPr>
              <a:t>aG</a:t>
            </a:r>
            <a:r>
              <a:rPr lang="en-CA" sz="3386" b="1" spc="-1" dirty="0">
                <a:solidFill>
                  <a:srgbClr val="000000"/>
                </a:solidFill>
                <a:uFill>
                  <a:solidFill>
                    <a:srgbClr val="FFFFFF"/>
                  </a:solidFill>
                </a:uFill>
                <a:latin typeface="Arial"/>
              </a:rPr>
              <a:t> </a:t>
            </a:r>
            <a:r>
              <a:rPr lang="en-CA" sz="3386" spc="-1" dirty="0">
                <a:solidFill>
                  <a:srgbClr val="000000"/>
                </a:solidFill>
                <a:uFill>
                  <a:solidFill>
                    <a:srgbClr val="FFFFFF"/>
                  </a:solidFill>
                </a:uFill>
                <a:latin typeface="Arial"/>
              </a:rPr>
              <a:t>option adds the user to a supplementary (secondary) group. The </a:t>
            </a:r>
            <a:r>
              <a:rPr lang="en-CA" sz="3386" b="1" spc="-1" dirty="0">
                <a:solidFill>
                  <a:srgbClr val="000000"/>
                </a:solidFill>
                <a:uFill>
                  <a:solidFill>
                    <a:srgbClr val="FFFFFF"/>
                  </a:solidFill>
                </a:uFill>
                <a:latin typeface="Arial"/>
              </a:rPr>
              <a:t>-g </a:t>
            </a:r>
            <a:r>
              <a:rPr lang="en-CA" sz="3386" spc="-1" dirty="0">
                <a:solidFill>
                  <a:srgbClr val="000000"/>
                </a:solidFill>
                <a:uFill>
                  <a:solidFill>
                    <a:srgbClr val="FFFFFF"/>
                  </a:solidFill>
                </a:uFill>
                <a:latin typeface="Arial"/>
              </a:rPr>
              <a:t>option</a:t>
            </a:r>
            <a:r>
              <a:rPr lang="en-CA" sz="3386" b="1" spc="-1" dirty="0">
                <a:solidFill>
                  <a:srgbClr val="000000"/>
                </a:solidFill>
                <a:uFill>
                  <a:solidFill>
                    <a:srgbClr val="FFFFFF"/>
                  </a:solidFill>
                </a:uFill>
                <a:latin typeface="Arial"/>
              </a:rPr>
              <a:t> (without -a) </a:t>
            </a:r>
            <a:r>
              <a:rPr lang="en-CA" sz="3386" spc="-1" dirty="0">
                <a:solidFill>
                  <a:srgbClr val="000000"/>
                </a:solidFill>
                <a:uFill>
                  <a:solidFill>
                    <a:srgbClr val="FFFFFF"/>
                  </a:solidFill>
                </a:uFill>
                <a:latin typeface="Arial"/>
              </a:rPr>
              <a:t>would replace their primary group.</a:t>
            </a:r>
          </a:p>
          <a:p>
            <a:pPr marL="1044922" lvl="1" indent="-391846">
              <a:spcBef>
                <a:spcPts val="1371"/>
              </a:spcBef>
              <a:buClr>
                <a:srgbClr val="000000"/>
              </a:buClr>
              <a:buSzPct val="75000"/>
              <a:buFont typeface="Symbol" charset="2"/>
              <a:buChar char=""/>
            </a:pPr>
            <a:r>
              <a:rPr lang="en-CA" sz="3386" b="1" spc="-1" dirty="0" err="1">
                <a:solidFill>
                  <a:srgbClr val="000000"/>
                </a:solidFill>
                <a:uFill>
                  <a:solidFill>
                    <a:srgbClr val="FFFFFF"/>
                  </a:solidFill>
                </a:uFill>
                <a:latin typeface="Arial"/>
              </a:rPr>
              <a:t>groupdel</a:t>
            </a:r>
            <a:r>
              <a:rPr lang="en-CA" sz="3386" spc="-1" dirty="0">
                <a:solidFill>
                  <a:srgbClr val="000000"/>
                </a:solidFill>
                <a:uFill>
                  <a:solidFill>
                    <a:srgbClr val="FFFFFF"/>
                  </a:solidFill>
                </a:uFill>
                <a:latin typeface="Arial"/>
              </a:rPr>
              <a:t> – delete an existing group.</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609755" y="273422"/>
            <a:ext cx="10971736" cy="1144631"/>
          </a:xfrm>
          <a:prstGeom prst="rect">
            <a:avLst/>
          </a:prstGeom>
          <a:noFill/>
          <a:ln>
            <a:noFill/>
          </a:ln>
        </p:spPr>
        <p:txBody>
          <a:bodyPr lIns="0" tIns="0" rIns="0" bIns="0" anchor="ctr"/>
          <a:lstStyle/>
          <a:p>
            <a:r>
              <a:rPr lang="en-CA" sz="5321" spc="-1">
                <a:solidFill>
                  <a:srgbClr val="000000"/>
                </a:solidFill>
                <a:uFill>
                  <a:solidFill>
                    <a:srgbClr val="FFFFFF"/>
                  </a:solidFill>
                </a:uFill>
                <a:latin typeface="Arial"/>
              </a:rPr>
              <a:t>Managing Services</a:t>
            </a:r>
          </a:p>
        </p:txBody>
      </p:sp>
      <p:sp>
        <p:nvSpPr>
          <p:cNvPr id="96" name="TextShape 2"/>
          <p:cNvSpPr txBox="1"/>
          <p:nvPr/>
        </p:nvSpPr>
        <p:spPr>
          <a:xfrm>
            <a:off x="609754" y="1776971"/>
            <a:ext cx="11167622" cy="4877221"/>
          </a:xfrm>
          <a:prstGeom prst="rect">
            <a:avLst/>
          </a:prstGeom>
          <a:noFill/>
          <a:ln>
            <a:noFill/>
          </a:ln>
        </p:spPr>
        <p:txBody>
          <a:bodyPr lIns="0" tIns="0" rIns="0" bIns="0">
            <a:normAutofit fontScale="85000" lnSpcReduction="20000"/>
          </a:bodyPr>
          <a:lstStyle/>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Another important operation is to manage services (start, stop, restart, disable, enable).</a:t>
            </a:r>
          </a:p>
          <a:p>
            <a:pPr marL="1044922" lvl="1" indent="-391846">
              <a:spcBef>
                <a:spcPts val="1371"/>
              </a:spcBef>
              <a:buClr>
                <a:srgbClr val="000000"/>
              </a:buClr>
              <a:buSzPct val="75000"/>
              <a:buFont typeface="Symbol" charset="2"/>
              <a:buChar char=""/>
            </a:pPr>
            <a:r>
              <a:rPr lang="en-CA" sz="3386" spc="-1" dirty="0">
                <a:solidFill>
                  <a:srgbClr val="000000"/>
                </a:solidFill>
                <a:uFill>
                  <a:solidFill>
                    <a:srgbClr val="FFFFFF"/>
                  </a:solidFill>
                </a:uFill>
                <a:latin typeface="Arial"/>
              </a:rPr>
              <a:t>This includes things like </a:t>
            </a:r>
            <a:r>
              <a:rPr lang="en-CA" sz="3386" spc="-1" dirty="0" err="1">
                <a:solidFill>
                  <a:srgbClr val="000000"/>
                </a:solidFill>
                <a:uFill>
                  <a:solidFill>
                    <a:srgbClr val="FFFFFF"/>
                  </a:solidFill>
                </a:uFill>
                <a:latin typeface="Arial"/>
              </a:rPr>
              <a:t>ssh</a:t>
            </a:r>
            <a:r>
              <a:rPr lang="en-CA" sz="3386" spc="-1" dirty="0">
                <a:solidFill>
                  <a:srgbClr val="000000"/>
                </a:solidFill>
                <a:uFill>
                  <a:solidFill>
                    <a:srgbClr val="FFFFFF"/>
                  </a:solidFill>
                </a:uFill>
                <a:latin typeface="Arial"/>
              </a:rPr>
              <a:t>, web-servers, email services, firewalls, etc.</a:t>
            </a:r>
          </a:p>
          <a:p>
            <a:pPr marL="522461" indent="-391846">
              <a:spcBef>
                <a:spcPts val="1714"/>
              </a:spcBef>
              <a:buClr>
                <a:srgbClr val="000000"/>
              </a:buClr>
              <a:buSzPct val="45000"/>
              <a:buFont typeface="Wingdings" charset="2"/>
              <a:buChar char=""/>
            </a:pPr>
            <a:r>
              <a:rPr lang="en-US" sz="3870" spc="-1" dirty="0">
                <a:solidFill>
                  <a:srgbClr val="000000"/>
                </a:solidFill>
                <a:uFill>
                  <a:solidFill>
                    <a:srgbClr val="FFFFFF"/>
                  </a:solidFill>
                </a:uFill>
                <a:latin typeface="Arial"/>
              </a:rPr>
              <a:t>While there are other commands (</a:t>
            </a:r>
            <a:r>
              <a:rPr lang="en-US" sz="3870" spc="-1" dirty="0" err="1">
                <a:solidFill>
                  <a:srgbClr val="000000"/>
                </a:solidFill>
                <a:uFill>
                  <a:solidFill>
                    <a:srgbClr val="FFFFFF"/>
                  </a:solidFill>
                </a:uFill>
                <a:latin typeface="Courier New" panose="02070309020205020404" pitchFamily="49" charset="0"/>
                <a:cs typeface="Courier New" panose="02070309020205020404" pitchFamily="49" charset="0"/>
              </a:rPr>
              <a:t>chkconfig</a:t>
            </a:r>
            <a:r>
              <a:rPr lang="en-US" sz="3870" spc="-1" dirty="0">
                <a:solidFill>
                  <a:srgbClr val="000000"/>
                </a:solidFill>
                <a:uFill>
                  <a:solidFill>
                    <a:srgbClr val="FFFFFF"/>
                  </a:solidFill>
                </a:uFill>
                <a:latin typeface="Arial"/>
              </a:rPr>
              <a:t>, </a:t>
            </a:r>
            <a:r>
              <a:rPr lang="en-US" sz="3870" spc="-1" dirty="0">
                <a:solidFill>
                  <a:srgbClr val="000000"/>
                </a:solidFill>
                <a:uFill>
                  <a:solidFill>
                    <a:srgbClr val="FFFFFF"/>
                  </a:solidFill>
                </a:uFill>
                <a:latin typeface="Courier New" panose="02070309020205020404" pitchFamily="49" charset="0"/>
                <a:cs typeface="Courier New" panose="02070309020205020404" pitchFamily="49" charset="0"/>
              </a:rPr>
              <a:t>service</a:t>
            </a:r>
            <a:r>
              <a:rPr lang="en-US" sz="3870" spc="-1" dirty="0">
                <a:solidFill>
                  <a:srgbClr val="000000"/>
                </a:solidFill>
                <a:uFill>
                  <a:solidFill>
                    <a:srgbClr val="FFFFFF"/>
                  </a:solidFill>
                </a:uFill>
                <a:latin typeface="Arial"/>
              </a:rPr>
              <a:t>) used for this as well, it is very important to know at least one of them. </a:t>
            </a:r>
            <a:r>
              <a:rPr lang="en-US" sz="3870" spc="-1" dirty="0" err="1">
                <a:solidFill>
                  <a:srgbClr val="000000"/>
                </a:solidFill>
                <a:uFill>
                  <a:solidFill>
                    <a:srgbClr val="FFFFFF"/>
                  </a:solidFill>
                </a:uFill>
                <a:latin typeface="Courier New" panose="02070309020205020404" pitchFamily="49" charset="0"/>
                <a:cs typeface="Courier New" panose="02070309020205020404" pitchFamily="49" charset="0"/>
              </a:rPr>
              <a:t>systemctl</a:t>
            </a:r>
            <a:r>
              <a:rPr lang="en-US" sz="3870" spc="-1" dirty="0">
                <a:solidFill>
                  <a:srgbClr val="000000"/>
                </a:solidFill>
                <a:uFill>
                  <a:solidFill>
                    <a:srgbClr val="FFFFFF"/>
                  </a:solidFill>
                </a:uFill>
                <a:latin typeface="Arial"/>
              </a:rPr>
              <a:t> is the most preferred one.</a:t>
            </a:r>
          </a:p>
          <a:p>
            <a:pPr marL="522461" indent="-391846">
              <a:spcBef>
                <a:spcPts val="1714"/>
              </a:spcBef>
              <a:buClr>
                <a:srgbClr val="000000"/>
              </a:buClr>
              <a:buSzPct val="45000"/>
              <a:buFont typeface="Wingdings" charset="2"/>
              <a:buChar char=""/>
            </a:pPr>
            <a:r>
              <a:rPr lang="en-CA" sz="3870" spc="-1" dirty="0">
                <a:solidFill>
                  <a:srgbClr val="000000"/>
                </a:solidFill>
                <a:uFill>
                  <a:solidFill>
                    <a:srgbClr val="FFFFFF"/>
                  </a:solidFill>
                </a:uFill>
                <a:latin typeface="Arial"/>
              </a:rPr>
              <a:t>Knowing and controlling which services are running on your machine(s) is critical for security.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741</TotalTime>
  <Words>3949</Words>
  <Application>Microsoft Office PowerPoint</Application>
  <PresentationFormat>Widescreen</PresentationFormat>
  <Paragraphs>325</Paragraphs>
  <Slides>40</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Calibri Light</vt:lpstr>
      <vt:lpstr>Courier New</vt:lpstr>
      <vt:lpstr>Lucida Grande</vt:lpstr>
      <vt:lpstr>Symbol</vt:lpstr>
      <vt:lpstr>Times New Roman</vt:lpstr>
      <vt:lpstr>Wingdings</vt:lpstr>
      <vt:lpstr>Office Theme</vt:lpstr>
      <vt:lpstr>OPS245 Week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OPS245</vt:lpstr>
      <vt:lpstr>Python Scripting Part 5 Outline</vt:lpstr>
      <vt:lpstr>Introduction</vt:lpstr>
      <vt:lpstr>The argparse Module</vt:lpstr>
      <vt:lpstr>The Absolute Minimum</vt:lpstr>
      <vt:lpstr>Help Options from Argparse</vt:lpstr>
      <vt:lpstr>Describing Positional Arguments </vt:lpstr>
      <vt:lpstr>Customizing the Help Message</vt:lpstr>
      <vt:lpstr>Multiple Arguments</vt:lpstr>
      <vt:lpstr>Describing Options</vt:lpstr>
      <vt:lpstr>Describing Options without Arguments</vt:lpstr>
      <vt:lpstr>Default Values</vt:lpstr>
      <vt:lpstr>Mutually Exclusive Options</vt:lpstr>
      <vt:lpstr>Adding Mutually Exclusive Options</vt:lpstr>
      <vt:lpstr>Limiting the Data Provided</vt:lpstr>
      <vt:lpstr>Further Limiting the Data Provided</vt:lpstr>
      <vt:lpstr>Summary</vt:lpstr>
      <vt:lpstr>Question</vt:lpstr>
      <vt:lpstr>Mini homeworks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OPS345 Week 1 Prep</dc:title>
  <dc:creator>Jonathan Ye</dc:creator>
  <cp:lastModifiedBy>Jonathan Ye</cp:lastModifiedBy>
  <cp:revision>12</cp:revision>
  <dcterms:created xsi:type="dcterms:W3CDTF">2022-05-11T23:58:02Z</dcterms:created>
  <dcterms:modified xsi:type="dcterms:W3CDTF">2022-06-04T18:58:39Z</dcterms:modified>
</cp:coreProperties>
</file>