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8" r:id="rId3"/>
    <p:sldId id="287" r:id="rId4"/>
    <p:sldId id="281" r:id="rId5"/>
    <p:sldId id="289" r:id="rId6"/>
    <p:sldId id="290" r:id="rId7"/>
    <p:sldId id="283" r:id="rId8"/>
    <p:sldId id="280" r:id="rId9"/>
    <p:sldId id="282"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test 1 in week 7 class. To accommodate students’ busy schedule, the test 1 will be available to your in a 24-hour window. And, you can start the 2 parts in any sequence take rest between the two parts. We will not have lecture tonight. Wish to post questions so as to invite you having a self-test when you can.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combine all the skills and knowledge you get here, you can compare those requirements in job posts. Thus, you will find what are required in the job market and fill those gaps by self training. </a:t>
            </a:r>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422633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understand that we are working in a fast paced and dynamic IT environment. New operations will request new IT device and connection in place. We learnt skills again and again in different courses in Seneca. But, it is only the great start. We need to enrich ourself in the journey of professional career development. </a:t>
            </a: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87152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a single class to build up the IT system infrastructure knowledge. But, you could find a way to build up a cheat sheet for your own. </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139138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taking courses to learn topics of different sections of your IT system. In those areas of IT system, gradually, you need additional skills too. i.e. We learnt file system, folder permission, DHCP and iptables in OPS245. What if they ask you to install a new firewall. </a:t>
            </a:r>
            <a:r>
              <a:rPr lang="en-US" dirty="0">
                <a:sym typeface="Wingdings" panose="05000000000000000000" pitchFamily="2" charset="2"/>
              </a:rPr>
              <a:t></a:t>
            </a:r>
          </a:p>
          <a:p>
            <a:endParaRPr lang="en-US" dirty="0"/>
          </a:p>
          <a:p>
            <a:r>
              <a:rPr lang="en-US" dirty="0"/>
              <a:t>If possible, find more than one answer. For instance, what is the command to shut down your system? They may only need one answer. But, you have more in your pocket.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157465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 the options for future selections. </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103765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time restriction, I cannot explain further. Find info of boot.log, system log, impact of swap space and any rescue methods.</a:t>
            </a:r>
          </a:p>
          <a:p>
            <a:endParaRPr lang="en-US" dirty="0"/>
          </a:p>
          <a:p>
            <a:r>
              <a:rPr lang="en-US" dirty="0"/>
              <a:t>For instance, it is possible to reinstall OS only. This option will not delete personal doc, music, photo, video and apps.</a:t>
            </a:r>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38944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and copy the slide here to remind you the general </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4184808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327544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0948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7</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Focus on your test 1 first. </a:t>
            </a:r>
            <a:r>
              <a:rPr lang="en-US" dirty="0">
                <a:sym typeface="Wingdings" panose="05000000000000000000" pitchFamily="2" charset="2"/>
              </a:rPr>
              <a:t></a:t>
            </a:r>
          </a:p>
          <a:p>
            <a:endParaRPr lang="en-US" dirty="0"/>
          </a:p>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lnSpcReduction="10000"/>
          </a:bodyPr>
          <a:lstStyle/>
          <a:p>
            <a:pPr marL="0" indent="0">
              <a:buNone/>
            </a:pPr>
            <a:r>
              <a:rPr lang="en-US" dirty="0"/>
              <a:t>No mark or bonus. But, good to do:</a:t>
            </a:r>
          </a:p>
          <a:p>
            <a:pPr marL="0" indent="0">
              <a:buNone/>
            </a:pPr>
            <a:endParaRPr lang="en-US" dirty="0"/>
          </a:p>
          <a:p>
            <a:pPr marL="0" indent="0">
              <a:buNone/>
            </a:pPr>
            <a:r>
              <a:rPr lang="en-US" dirty="0"/>
              <a:t>Find any Linux distro which is different to your regular 3. </a:t>
            </a:r>
          </a:p>
          <a:p>
            <a:pPr marL="0" indent="0">
              <a:buNone/>
            </a:pPr>
            <a:r>
              <a:rPr lang="en-US" dirty="0"/>
              <a:t>1. Before your study, quickly list the brief steps how you may handle the admin tasks such as creating new user, change directory permission, remove a package and restart the service.</a:t>
            </a:r>
          </a:p>
          <a:p>
            <a:pPr marL="0" indent="0">
              <a:buNone/>
            </a:pPr>
            <a:r>
              <a:rPr lang="en-US" dirty="0"/>
              <a:t>2. Study and compare.</a:t>
            </a:r>
          </a:p>
          <a:p>
            <a:pPr marL="0" indent="0">
              <a:buNone/>
            </a:pPr>
            <a:endParaRPr lang="en-US" dirty="0"/>
          </a:p>
          <a:p>
            <a:pPr marL="0" indent="0">
              <a:buNone/>
            </a:pPr>
            <a:r>
              <a:rPr lang="en-US" dirty="0"/>
              <a:t>Such practice is to predict what could be close to correct answers in future.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81" name="CustomShape 2"/>
          <p:cNvSpPr/>
          <p:nvPr/>
        </p:nvSpPr>
        <p:spPr>
          <a:xfrm>
            <a:off x="488559" y="1392366"/>
            <a:ext cx="11214882" cy="48863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131486" algn="just">
              <a:spcAft>
                <a:spcPts val="1388"/>
              </a:spcAft>
              <a:buClr>
                <a:srgbClr val="000000"/>
              </a:buClr>
              <a:buSzPct val="45000"/>
            </a:pPr>
            <a:r>
              <a:rPr lang="en-CA" sz="3144" spc="-1" dirty="0">
                <a:solidFill>
                  <a:srgbClr val="000000"/>
                </a:solidFill>
                <a:uFill>
                  <a:solidFill>
                    <a:srgbClr val="FFFFFF"/>
                  </a:solidFill>
                </a:uFill>
                <a:latin typeface="Arial"/>
                <a:ea typeface="DejaVu Sans"/>
              </a:rPr>
              <a:t>After graduating from this course OPS245, </a:t>
            </a:r>
          </a:p>
          <a:p>
            <a:pPr marL="131486" algn="just">
              <a:spcAft>
                <a:spcPts val="1388"/>
              </a:spcAft>
              <a:buClr>
                <a:srgbClr val="000000"/>
              </a:buClr>
              <a:buSzPct val="45000"/>
            </a:pPr>
            <a:r>
              <a:rPr lang="en-CA" sz="3144" spc="-1" dirty="0">
                <a:solidFill>
                  <a:srgbClr val="000000"/>
                </a:solidFill>
                <a:uFill>
                  <a:solidFill>
                    <a:srgbClr val="FFFFFF"/>
                  </a:solidFill>
                </a:uFill>
                <a:latin typeface="Arial"/>
              </a:rPr>
              <a:t>1. You are fully competent to administer ANY Linux systems no matter they are physical or virtual machines</a:t>
            </a:r>
          </a:p>
          <a:p>
            <a:pPr marL="131486" algn="just">
              <a:spcAft>
                <a:spcPts val="1388"/>
              </a:spcAft>
              <a:buClr>
                <a:srgbClr val="000000"/>
              </a:buClr>
              <a:buSzPct val="45000"/>
            </a:pPr>
            <a:r>
              <a:rPr lang="en-CA" sz="3144" spc="-1" dirty="0">
                <a:solidFill>
                  <a:srgbClr val="000000"/>
                </a:solidFill>
                <a:uFill>
                  <a:solidFill>
                    <a:srgbClr val="FFFFFF"/>
                  </a:solidFill>
                </a:uFill>
                <a:latin typeface="Arial"/>
                <a:ea typeface="DejaVu Sans"/>
              </a:rPr>
              <a:t>2. You know how to automate Linux administration by using Python </a:t>
            </a:r>
          </a:p>
          <a:p>
            <a:pPr marL="131486" algn="just">
              <a:spcAft>
                <a:spcPts val="1388"/>
              </a:spcAft>
              <a:buClr>
                <a:srgbClr val="000000"/>
              </a:buClr>
              <a:buSzPct val="45000"/>
            </a:pPr>
            <a:endParaRPr lang="en-CA" sz="3144" spc="-1" dirty="0">
              <a:solidFill>
                <a:srgbClr val="000000"/>
              </a:solidFill>
              <a:uFill>
                <a:solidFill>
                  <a:srgbClr val="FFFFFF"/>
                </a:solidFill>
              </a:uFill>
              <a:latin typeface="Arial"/>
            </a:endParaRPr>
          </a:p>
          <a:p>
            <a:pPr marL="131486" algn="just">
              <a:spcAft>
                <a:spcPts val="1388"/>
              </a:spcAft>
              <a:buClr>
                <a:srgbClr val="000000"/>
              </a:buClr>
              <a:buSzPct val="45000"/>
            </a:pPr>
            <a:r>
              <a:rPr lang="en-CA" sz="3144" spc="-1" dirty="0">
                <a:solidFill>
                  <a:srgbClr val="000000"/>
                </a:solidFill>
                <a:uFill>
                  <a:solidFill>
                    <a:srgbClr val="FFFFFF"/>
                  </a:solidFill>
                </a:uFill>
                <a:latin typeface="Arial"/>
              </a:rPr>
              <a:t>***Note, I agree that we have only 14 weeks to work together on all topics of OPS245. But, you know how to find information and answer to any question not covered here. </a:t>
            </a:r>
            <a:r>
              <a:rPr lang="en-CA" sz="3144" spc="-1" dirty="0">
                <a:solidFill>
                  <a:srgbClr val="000000"/>
                </a:solidFill>
                <a:uFill>
                  <a:solidFill>
                    <a:srgbClr val="FFFFFF"/>
                  </a:solidFill>
                </a:uFill>
                <a:latin typeface="Arial"/>
                <a:sym typeface="Wingdings" panose="05000000000000000000" pitchFamily="2" charset="2"/>
              </a:rPr>
              <a:t></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Skills development</a:t>
            </a:r>
          </a:p>
        </p:txBody>
      </p:sp>
      <p:sp>
        <p:nvSpPr>
          <p:cNvPr id="101" name="TextShape 2"/>
          <p:cNvSpPr txBox="1"/>
          <p:nvPr/>
        </p:nvSpPr>
        <p:spPr>
          <a:xfrm>
            <a:off x="609755" y="1878506"/>
            <a:ext cx="11148718" cy="4851302"/>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 excellent example is to administrator a different system. </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Another example is to ask you installing or updating an app which you never work with.</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Last but not least, any new question or task assigned to you</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8452" y="460997"/>
            <a:ext cx="10971736" cy="1144631"/>
          </a:xfrm>
          <a:prstGeom prst="rect">
            <a:avLst/>
          </a:prstGeom>
          <a:noFill/>
          <a:ln>
            <a:noFill/>
          </a:ln>
        </p:spPr>
        <p:txBody>
          <a:bodyPr lIns="0" tIns="0" rIns="0" bIns="0" anchor="ctr"/>
          <a:lstStyle/>
          <a:p>
            <a:r>
              <a:rPr lang="en-CA" sz="4400" spc="-1" dirty="0">
                <a:solidFill>
                  <a:srgbClr val="000000"/>
                </a:solidFill>
                <a:uFill>
                  <a:solidFill>
                    <a:srgbClr val="FFFFFF"/>
                  </a:solidFill>
                </a:uFill>
                <a:latin typeface="Arial"/>
              </a:rPr>
              <a:t>Self study 1</a:t>
            </a:r>
          </a:p>
        </p:txBody>
      </p:sp>
      <p:sp>
        <p:nvSpPr>
          <p:cNvPr id="87" name="TextShape 2"/>
          <p:cNvSpPr txBox="1"/>
          <p:nvPr/>
        </p:nvSpPr>
        <p:spPr>
          <a:xfrm>
            <a:off x="496331" y="1925767"/>
            <a:ext cx="11195978" cy="4804041"/>
          </a:xfrm>
          <a:prstGeom prst="rect">
            <a:avLst/>
          </a:prstGeom>
          <a:noFill/>
          <a:ln>
            <a:noFill/>
          </a:ln>
        </p:spPr>
        <p:txBody>
          <a:bodyPr lIns="0" tIns="0" rIns="0" bIns="0">
            <a:normAutofit fontScale="85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Build up your IT system or infrastructure concept: modules and systems in which software, hardware and connections are designed to achieve business goals. Can you briefly plan a system for your organization? </a:t>
            </a:r>
            <a:r>
              <a:rPr lang="en-CA" sz="3870" spc="-1" dirty="0">
                <a:solidFill>
                  <a:srgbClr val="000000"/>
                </a:solidFill>
                <a:uFill>
                  <a:solidFill>
                    <a:srgbClr val="FFFFFF"/>
                  </a:solidFill>
                </a:uFill>
                <a:latin typeface="Arial"/>
                <a:sym typeface="Wingdings" panose="05000000000000000000" pitchFamily="2" charset="2"/>
              </a:rPr>
              <a:t></a:t>
            </a:r>
          </a:p>
          <a:p>
            <a:pPr marL="130615">
              <a:spcBef>
                <a:spcPts val="1714"/>
              </a:spcBef>
              <a:buClr>
                <a:srgbClr val="000000"/>
              </a:buClr>
              <a:buSzPct val="45000"/>
            </a:pPr>
            <a:r>
              <a:rPr lang="en-US" sz="2800" dirty="0"/>
              <a:t>You may need to consider planning your IT system components. Are you comfortable to explain those items: Network diagram, IT inventor report, monitoring platform, security policies, auditing and reporting system, </a:t>
            </a:r>
            <a:r>
              <a:rPr lang="en-US" sz="2800" dirty="0" err="1"/>
              <a:t>etc</a:t>
            </a:r>
            <a:r>
              <a:rPr lang="en-US" sz="2800" dirty="0"/>
              <a:t>, etc.</a:t>
            </a:r>
          </a:p>
          <a:p>
            <a:pPr marL="130615">
              <a:spcBef>
                <a:spcPts val="1714"/>
              </a:spcBef>
              <a:buClr>
                <a:srgbClr val="000000"/>
              </a:buClr>
              <a:buSzPct val="45000"/>
            </a:pP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We can have task oriented self study in 2</a:t>
            </a:r>
            <a:r>
              <a:rPr lang="en-CA" sz="3870" spc="-1" baseline="30000" dirty="0">
                <a:solidFill>
                  <a:srgbClr val="000000"/>
                </a:solidFill>
                <a:uFill>
                  <a:solidFill>
                    <a:srgbClr val="FFFFFF"/>
                  </a:solidFill>
                </a:uFill>
                <a:latin typeface="Arial"/>
              </a:rPr>
              <a:t>nd</a:t>
            </a:r>
            <a:r>
              <a:rPr lang="en-CA" sz="3870" spc="-1" dirty="0">
                <a:solidFill>
                  <a:srgbClr val="000000"/>
                </a:solidFill>
                <a:uFill>
                  <a:solidFill>
                    <a:srgbClr val="FFFFFF"/>
                  </a:solidFill>
                </a:uFill>
                <a:latin typeface="Arial"/>
              </a:rPr>
              <a:t> phase. </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583B-F75B-3DD2-BA9C-EBBC63B0CD8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Self Study 2</a:t>
            </a:r>
          </a:p>
        </p:txBody>
      </p:sp>
      <p:sp>
        <p:nvSpPr>
          <p:cNvPr id="3" name="Text Placeholder 2">
            <a:extLst>
              <a:ext uri="{FF2B5EF4-FFF2-40B4-BE49-F238E27FC236}">
                <a16:creationId xmlns:a16="http://schemas.microsoft.com/office/drawing/2014/main" id="{09DE91F8-ABE7-EA89-D1C2-5F4C786647C4}"/>
              </a:ext>
            </a:extLst>
          </p:cNvPr>
          <p:cNvSpPr>
            <a:spLocks noGrp="1"/>
          </p:cNvSpPr>
          <p:nvPr>
            <p:ph type="body"/>
          </p:nvPr>
        </p:nvSpPr>
        <p:spPr>
          <a:xfrm>
            <a:off x="462078" y="1297858"/>
            <a:ext cx="10972120" cy="5132439"/>
          </a:xfrm>
        </p:spPr>
        <p:txBody>
          <a:bodyPr>
            <a:normAutofit/>
          </a:bodyPr>
          <a:lstStyle/>
          <a:p>
            <a:pPr marL="742950" indent="-742950">
              <a:buAutoNum type="arabicPeriod"/>
            </a:pPr>
            <a:r>
              <a:rPr lang="en-US" dirty="0"/>
              <a:t>Ask yourself a “How to” or “What is” question? </a:t>
            </a:r>
          </a:p>
          <a:p>
            <a:pPr marL="742950" indent="-742950">
              <a:buAutoNum type="arabicPeriod"/>
            </a:pPr>
            <a:r>
              <a:rPr lang="en-US" dirty="0"/>
              <a:t>Find answers</a:t>
            </a:r>
          </a:p>
          <a:p>
            <a:pPr marL="742950" indent="-742950">
              <a:buAutoNum type="arabicPeriod"/>
            </a:pPr>
            <a:r>
              <a:rPr lang="en-US" dirty="0"/>
              <a:t>Verify and practice on your lab system </a:t>
            </a:r>
          </a:p>
          <a:p>
            <a:pPr marL="742950" indent="-742950">
              <a:buAutoNum type="arabicPeriod"/>
            </a:pPr>
            <a:r>
              <a:rPr lang="en-US" dirty="0"/>
              <a:t>Double check on other Linux distros.</a:t>
            </a:r>
          </a:p>
          <a:p>
            <a:pPr marL="742950" indent="-742950">
              <a:buAutoNum type="arabicPeriod"/>
            </a:pPr>
            <a:r>
              <a:rPr lang="en-US" dirty="0"/>
              <a:t>Document for yourself with screenshots and comments</a:t>
            </a:r>
          </a:p>
        </p:txBody>
      </p:sp>
    </p:spTree>
    <p:extLst>
      <p:ext uri="{BB962C8B-B14F-4D97-AF65-F5344CB8AC3E}">
        <p14:creationId xmlns:p14="http://schemas.microsoft.com/office/powerpoint/2010/main" val="236819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78FA-6B47-9456-2AFA-5612E9CAA27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Self Study 3</a:t>
            </a:r>
          </a:p>
        </p:txBody>
      </p:sp>
      <p:sp>
        <p:nvSpPr>
          <p:cNvPr id="3" name="Text Placeholder 2">
            <a:extLst>
              <a:ext uri="{FF2B5EF4-FFF2-40B4-BE49-F238E27FC236}">
                <a16:creationId xmlns:a16="http://schemas.microsoft.com/office/drawing/2014/main" id="{CBB34CAD-666A-B902-492C-4EB55CC45132}"/>
              </a:ext>
            </a:extLst>
          </p:cNvPr>
          <p:cNvSpPr>
            <a:spLocks noGrp="1"/>
          </p:cNvSpPr>
          <p:nvPr>
            <p:ph type="body"/>
          </p:nvPr>
        </p:nvSpPr>
        <p:spPr>
          <a:xfrm>
            <a:off x="727549" y="1799303"/>
            <a:ext cx="10972120" cy="3701845"/>
          </a:xfrm>
        </p:spPr>
        <p:txBody>
          <a:bodyPr>
            <a:normAutofit/>
          </a:bodyPr>
          <a:lstStyle/>
          <a:p>
            <a:r>
              <a:rPr lang="en-US" dirty="0"/>
              <a:t>Develop and collect more info:</a:t>
            </a:r>
          </a:p>
          <a:p>
            <a:pPr marL="571500" indent="-571500">
              <a:buFont typeface="Arial" panose="020B0604020202020204" pitchFamily="34" charset="0"/>
              <a:buChar char="•"/>
            </a:pPr>
            <a:r>
              <a:rPr lang="en-US" dirty="0"/>
              <a:t>Community forum</a:t>
            </a:r>
          </a:p>
          <a:p>
            <a:pPr marL="571500" indent="-571500">
              <a:buFont typeface="Arial" panose="020B0604020202020204" pitchFamily="34" charset="0"/>
              <a:buChar char="•"/>
            </a:pPr>
            <a:r>
              <a:rPr lang="en-US" dirty="0"/>
              <a:t>Actively search</a:t>
            </a:r>
          </a:p>
          <a:p>
            <a:pPr marL="571500" indent="-571500">
              <a:buFont typeface="Arial" panose="020B0604020202020204" pitchFamily="34" charset="0"/>
              <a:buChar char="•"/>
            </a:pPr>
            <a:r>
              <a:rPr lang="en-US" dirty="0"/>
              <a:t>Exchange info with your friends</a:t>
            </a:r>
          </a:p>
          <a:p>
            <a:pPr marL="571500" indent="-571500">
              <a:buFont typeface="Arial" panose="020B0604020202020204" pitchFamily="34" charset="0"/>
              <a:buChar char="•"/>
            </a:pPr>
            <a:r>
              <a:rPr lang="en-US" dirty="0"/>
              <a:t>Work in different </a:t>
            </a:r>
            <a:r>
              <a:rPr lang="en-US" dirty="0" err="1"/>
              <a:t>corp</a:t>
            </a:r>
            <a:r>
              <a:rPr lang="en-US" dirty="0"/>
              <a:t>/organizations</a:t>
            </a:r>
          </a:p>
        </p:txBody>
      </p:sp>
    </p:spTree>
    <p:extLst>
      <p:ext uri="{BB962C8B-B14F-4D97-AF65-F5344CB8AC3E}">
        <p14:creationId xmlns:p14="http://schemas.microsoft.com/office/powerpoint/2010/main" val="187951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Incidents and new tasks</a:t>
            </a:r>
          </a:p>
        </p:txBody>
      </p:sp>
      <p:sp>
        <p:nvSpPr>
          <p:cNvPr id="91" name="TextShape 2"/>
          <p:cNvSpPr txBox="1"/>
          <p:nvPr/>
        </p:nvSpPr>
        <p:spPr>
          <a:xfrm>
            <a:off x="609754" y="1916314"/>
            <a:ext cx="11110911" cy="4586648"/>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Based on other concepts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Develop understanding</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Find information</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Gain new </a:t>
            </a:r>
            <a:r>
              <a:rPr lang="en-CA" sz="3870" spc="-1" dirty="0" err="1">
                <a:solidFill>
                  <a:srgbClr val="000000"/>
                </a:solidFill>
                <a:uFill>
                  <a:solidFill>
                    <a:srgbClr val="FFFFFF"/>
                  </a:solidFill>
                </a:uFill>
                <a:latin typeface="Arial"/>
              </a:rPr>
              <a:t>knowlodge</a:t>
            </a:r>
            <a:endParaRPr lang="en-CA" sz="387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Troubleshooting Process</a:t>
            </a:r>
          </a:p>
        </p:txBody>
      </p:sp>
      <p:sp>
        <p:nvSpPr>
          <p:cNvPr id="85" name="TextShape 2"/>
          <p:cNvSpPr txBox="1"/>
          <p:nvPr/>
        </p:nvSpPr>
        <p:spPr>
          <a:xfrm>
            <a:off x="609755" y="1831246"/>
            <a:ext cx="10971736" cy="4851302"/>
          </a:xfrm>
          <a:prstGeom prst="rect">
            <a:avLst/>
          </a:prstGeom>
          <a:noFill/>
          <a:ln>
            <a:noFill/>
          </a:ln>
        </p:spPr>
        <p:txBody>
          <a:bodyPr lIns="0" tIns="0" rIns="0" bIns="0">
            <a:normAutofit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Generally, troubleshooting consists of three basic elements:</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Gathering information (e.g. finding out what was recently changed on the machine. What is its current state?).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Eliminating things the problem is NOT.</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Having tenacity and patience</a:t>
            </a:r>
          </a:p>
          <a:p>
            <a:pPr marL="1567382" lvl="2" indent="-348307">
              <a:spcBef>
                <a:spcPts val="1028"/>
              </a:spcBef>
              <a:buClr>
                <a:srgbClr val="000000"/>
              </a:buClr>
              <a:buSzPct val="45000"/>
              <a:buFont typeface="Wingdings" charset="2"/>
              <a:buChar char=""/>
            </a:pPr>
            <a:r>
              <a:rPr lang="en-CA" sz="2903" spc="-1" dirty="0">
                <a:solidFill>
                  <a:srgbClr val="000000"/>
                </a:solidFill>
                <a:uFill>
                  <a:solidFill>
                    <a:srgbClr val="FFFFFF"/>
                  </a:solidFill>
                </a:uFill>
                <a:latin typeface="Arial"/>
              </a:rPr>
              <a:t>Solving a problem could take hours.  May require delving into documentation.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Information sources</a:t>
            </a:r>
          </a:p>
        </p:txBody>
      </p:sp>
      <p:sp>
        <p:nvSpPr>
          <p:cNvPr id="89" name="TextShape 2"/>
          <p:cNvSpPr txBox="1"/>
          <p:nvPr/>
        </p:nvSpPr>
        <p:spPr>
          <a:xfrm>
            <a:off x="609754" y="1859603"/>
            <a:ext cx="11139266" cy="4870205"/>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Google</a:t>
            </a:r>
          </a:p>
          <a:p>
            <a:pPr marL="522461" indent="-391846">
              <a:spcBef>
                <a:spcPts val="1714"/>
              </a:spcBef>
              <a:buClr>
                <a:srgbClr val="000000"/>
              </a:buClr>
              <a:buSzPct val="45000"/>
              <a:buFont typeface="Wingdings" charset="2"/>
              <a:buChar char=""/>
            </a:pPr>
            <a:r>
              <a:rPr lang="en-CA" sz="3870" spc="-1" dirty="0" err="1">
                <a:solidFill>
                  <a:srgbClr val="000000"/>
                </a:solidFill>
                <a:uFill>
                  <a:solidFill>
                    <a:srgbClr val="FFFFFF"/>
                  </a:solidFill>
                </a:uFill>
                <a:latin typeface="Arial"/>
              </a:rPr>
              <a:t>Youtube</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Wiki</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Vendors’ site such as Python.org</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And, what else? </a:t>
            </a:r>
            <a:r>
              <a:rPr lang="en-CA" sz="3870" spc="-1" dirty="0">
                <a:solidFill>
                  <a:srgbClr val="000000"/>
                </a:solidFill>
                <a:uFill>
                  <a:solidFill>
                    <a:srgbClr val="FFFFFF"/>
                  </a:solidFill>
                </a:uFill>
                <a:latin typeface="Arial"/>
                <a:sym typeface="Wingdings" panose="05000000000000000000" pitchFamily="2" charset="2"/>
              </a:rPr>
              <a:t></a:t>
            </a:r>
            <a:endParaRPr lang="en-CA" sz="3386"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895</Words>
  <Application>Microsoft Office PowerPoint</Application>
  <PresentationFormat>Widescreen</PresentationFormat>
  <Paragraphs>83</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Wingdings</vt:lpstr>
      <vt:lpstr>Office Theme</vt:lpstr>
      <vt:lpstr>OPS245 Week 7</vt:lpstr>
      <vt:lpstr>PowerPoint Presentation</vt:lpstr>
      <vt:lpstr>PowerPoint Presentation</vt:lpstr>
      <vt:lpstr>PowerPoint Presentation</vt:lpstr>
      <vt:lpstr>Self Study 2</vt:lpstr>
      <vt:lpstr>Self Study 3</vt:lpstr>
      <vt:lpstr>PowerPoint Presentation</vt:lpstr>
      <vt:lpstr>PowerPoint Presentation</vt:lpstr>
      <vt:lpstr>PowerPoint Presentation</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13</cp:revision>
  <dcterms:created xsi:type="dcterms:W3CDTF">2022-05-11T23:58:02Z</dcterms:created>
  <dcterms:modified xsi:type="dcterms:W3CDTF">2022-06-12T16:23:31Z</dcterms:modified>
</cp:coreProperties>
</file>