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66" r:id="rId3"/>
    <p:sldId id="268" r:id="rId4"/>
    <p:sldId id="269" r:id="rId5"/>
    <p:sldId id="271" r:id="rId6"/>
    <p:sldId id="272" r:id="rId7"/>
    <p:sldId id="273" r:id="rId8"/>
    <p:sldId id="274" r:id="rId9"/>
    <p:sldId id="277" r:id="rId10"/>
    <p:sldId id="278" r:id="rId11"/>
    <p:sldId id="279" r:id="rId12"/>
    <p:sldId id="280" r:id="rId13"/>
    <p:sldId id="275" r:id="rId14"/>
    <p:sldId id="276" r:id="rId15"/>
    <p:sldId id="281" r:id="rId16"/>
    <p:sldId id="282" r:id="rId17"/>
    <p:sldId id="283" r:id="rId18"/>
    <p:sldId id="258" r:id="rId19"/>
    <p:sldId id="284" r:id="rId20"/>
    <p:sldId id="285" r:id="rId21"/>
    <p:sldId id="286" r:id="rId22"/>
    <p:sldId id="287" r:id="rId23"/>
    <p:sldId id="288" r:id="rId24"/>
    <p:sldId id="289" r:id="rId25"/>
    <p:sldId id="290" r:id="rId26"/>
    <p:sldId id="291" r:id="rId27"/>
    <p:sldId id="292" r:id="rId28"/>
    <p:sldId id="267" r:id="rId29"/>
    <p:sldId id="27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51" autoAdjust="0"/>
    <p:restoredTop sz="61420" autoAdjust="0"/>
  </p:normalViewPr>
  <p:slideViewPr>
    <p:cSldViewPr snapToGrid="0">
      <p:cViewPr varScale="1">
        <p:scale>
          <a:sx n="52" d="100"/>
          <a:sy n="52" d="100"/>
        </p:scale>
        <p:origin x="199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8D989A-D585-4DA2-BC77-82B5198E3F48}" type="datetimeFigureOut">
              <a:rPr lang="en-US" smtClean="0"/>
              <a:t>6/12/2022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EBEC11-8109-470B-9E75-6379604A4F27}" type="slidenum">
              <a:rPr lang="en-US" smtClean="0"/>
              <a:t>‹#›</a:t>
            </a:fld>
            <a:endParaRPr lang="en-US"/>
          </a:p>
        </p:txBody>
      </p:sp>
    </p:spTree>
    <p:extLst>
      <p:ext uri="{BB962C8B-B14F-4D97-AF65-F5344CB8AC3E}">
        <p14:creationId xmlns:p14="http://schemas.microsoft.com/office/powerpoint/2010/main" val="396700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man7.org/linux/man-pages/man8/lvdisplay.8.html" TargetMode="External"/><Relationship Id="rId13" Type="http://schemas.openxmlformats.org/officeDocument/2006/relationships/hyperlink" Target="http://man7.org/linux/man-pages/man8/pvcreate.8.html" TargetMode="External"/><Relationship Id="rId18" Type="http://schemas.openxmlformats.org/officeDocument/2006/relationships/hyperlink" Target="http://man7.org/linux/man-pages/man1/du.1.html" TargetMode="External"/><Relationship Id="rId3" Type="http://schemas.openxmlformats.org/officeDocument/2006/relationships/hyperlink" Target="http://man7.org/linux/man-pages/man8/vgs.8.html" TargetMode="External"/><Relationship Id="rId21" Type="http://schemas.openxmlformats.org/officeDocument/2006/relationships/hyperlink" Target="http://www.cyberciti.biz/faq/howto-format-create-linux-filesystem/" TargetMode="External"/><Relationship Id="rId7" Type="http://schemas.openxmlformats.org/officeDocument/2006/relationships/hyperlink" Target="http://man7.org/linux/man-pages/man8/pvdisplay.8.html" TargetMode="External"/><Relationship Id="rId12" Type="http://schemas.openxmlformats.org/officeDocument/2006/relationships/hyperlink" Target="http://man7.org/linux/man-pages/man8/lvreduce.8.html" TargetMode="External"/><Relationship Id="rId17" Type="http://schemas.openxmlformats.org/officeDocument/2006/relationships/hyperlink" Target="http://man7.org/linux/man-pages/man1/df.1.html" TargetMode="External"/><Relationship Id="rId2" Type="http://schemas.openxmlformats.org/officeDocument/2006/relationships/slide" Target="../slides/slide1.xml"/><Relationship Id="rId16" Type="http://schemas.openxmlformats.org/officeDocument/2006/relationships/hyperlink" Target="http://man7.org/linux/man-pages/man8/umount.8.html" TargetMode="External"/><Relationship Id="rId20" Type="http://schemas.openxmlformats.org/officeDocument/2006/relationships/hyperlink" Target="http://tldp.org/HOWTO/Partition/fdisk_partitioning.html" TargetMode="External"/><Relationship Id="rId1" Type="http://schemas.openxmlformats.org/officeDocument/2006/relationships/notesMaster" Target="../notesMasters/notesMaster1.xml"/><Relationship Id="rId6" Type="http://schemas.openxmlformats.org/officeDocument/2006/relationships/hyperlink" Target="http://man7.org/linux/man-pages/man8/vgdisplay.8.html" TargetMode="External"/><Relationship Id="rId11" Type="http://schemas.openxmlformats.org/officeDocument/2006/relationships/hyperlink" Target="http://man7.org/linux/man-pages/man8/lvcreate.8.html" TargetMode="External"/><Relationship Id="rId5" Type="http://schemas.openxmlformats.org/officeDocument/2006/relationships/hyperlink" Target="http://man7.org/linux/man-pages/man8/lvs.8.html" TargetMode="External"/><Relationship Id="rId15" Type="http://schemas.openxmlformats.org/officeDocument/2006/relationships/hyperlink" Target="http://man7.org/linux/man-pages/man8/mount.8.html" TargetMode="External"/><Relationship Id="rId23" Type="http://schemas.openxmlformats.org/officeDocument/2006/relationships/hyperlink" Target="http://code.tutsplus.com/tutorials/scheduling-tasks-with-cron-jobs--net-8800" TargetMode="External"/><Relationship Id="rId10" Type="http://schemas.openxmlformats.org/officeDocument/2006/relationships/hyperlink" Target="http://man7.org/linux/man-pages/man8/lvextend.8.html" TargetMode="External"/><Relationship Id="rId19" Type="http://schemas.openxmlformats.org/officeDocument/2006/relationships/hyperlink" Target="http://man7.org/linux/man-pages/man1/awk.1p.html" TargetMode="External"/><Relationship Id="rId4" Type="http://schemas.openxmlformats.org/officeDocument/2006/relationships/hyperlink" Target="http://man7.org/linux/man-pages/man8/pvs.8.html" TargetMode="External"/><Relationship Id="rId9" Type="http://schemas.openxmlformats.org/officeDocument/2006/relationships/hyperlink" Target="http://manpages.ubuntu.com/manpages/trusty/man8/ssm.8.html" TargetMode="External"/><Relationship Id="rId14" Type="http://schemas.openxmlformats.org/officeDocument/2006/relationships/hyperlink" Target="http://man7.org/linux/man-pages/man8/vgextend.8.html" TargetMode="External"/><Relationship Id="rId22" Type="http://schemas.openxmlformats.org/officeDocument/2006/relationships/hyperlink" Target="http://man7.org/linux/man-pages/man5/fstab.5.html"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python.org/3/library/functions.html#print"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Disk space, disk system, file system can be put together to study.</a:t>
            </a:r>
          </a:p>
          <a:p>
            <a:endParaRPr lang="en-US" dirty="0"/>
          </a:p>
          <a:p>
            <a:r>
              <a:rPr lang="en-US" dirty="0"/>
              <a:t>Please ask yourself about basic and dynamic disk system in Windows OS environment. </a:t>
            </a:r>
          </a:p>
          <a:p>
            <a:endParaRPr lang="en-US" dirty="0"/>
          </a:p>
          <a:p>
            <a:endParaRPr lang="en-US" dirty="0"/>
          </a:p>
          <a:p>
            <a:r>
              <a:rPr lang="en-US" dirty="0"/>
              <a:t>Please make sure that you did understand below listed in lab 5:</a:t>
            </a:r>
          </a:p>
          <a:p>
            <a:pPr algn="l"/>
            <a:r>
              <a:rPr lang="en-US" b="0" i="0" dirty="0">
                <a:solidFill>
                  <a:srgbClr val="222222"/>
                </a:solidFill>
                <a:effectLst/>
                <a:latin typeface="Arial" panose="020B0604020202020204" pitchFamily="34" charset="0"/>
              </a:rPr>
              <a:t>LVM Information</a:t>
            </a:r>
          </a:p>
          <a:p>
            <a:pPr algn="l"/>
            <a:r>
              <a:rPr lang="en-US" b="0" i="0" u="none" strike="noStrike" dirty="0" err="1">
                <a:solidFill>
                  <a:srgbClr val="3366BB"/>
                </a:solidFill>
                <a:effectLst/>
                <a:latin typeface="Arial" panose="020B0604020202020204" pitchFamily="34" charset="0"/>
                <a:hlinkClick r:id="rId3"/>
              </a:rPr>
              <a:t>vgs</a:t>
            </a:r>
            <a:br>
              <a:rPr lang="en-US" b="0" i="0" dirty="0">
                <a:solidFill>
                  <a:srgbClr val="222222"/>
                </a:solidFill>
                <a:effectLst/>
                <a:latin typeface="Arial" panose="020B0604020202020204" pitchFamily="34" charset="0"/>
              </a:rPr>
            </a:br>
            <a:r>
              <a:rPr lang="en-US" b="0" i="0" u="none" strike="noStrike" dirty="0" err="1">
                <a:solidFill>
                  <a:srgbClr val="3366BB"/>
                </a:solidFill>
                <a:effectLst/>
                <a:latin typeface="Arial" panose="020B0604020202020204" pitchFamily="34" charset="0"/>
                <a:hlinkClick r:id="rId4"/>
              </a:rPr>
              <a:t>pvs</a:t>
            </a:r>
            <a:br>
              <a:rPr lang="en-US" b="0" i="0" dirty="0">
                <a:solidFill>
                  <a:srgbClr val="222222"/>
                </a:solidFill>
                <a:effectLst/>
                <a:latin typeface="Arial" panose="020B0604020202020204" pitchFamily="34" charset="0"/>
              </a:rPr>
            </a:br>
            <a:r>
              <a:rPr lang="en-US" b="0" i="0" u="none" strike="noStrike" dirty="0" err="1">
                <a:solidFill>
                  <a:srgbClr val="3366BB"/>
                </a:solidFill>
                <a:effectLst/>
                <a:latin typeface="Arial" panose="020B0604020202020204" pitchFamily="34" charset="0"/>
                <a:hlinkClick r:id="rId5"/>
              </a:rPr>
              <a:t>lvs</a:t>
            </a:r>
            <a:br>
              <a:rPr lang="en-US" b="0" i="0" dirty="0">
                <a:solidFill>
                  <a:srgbClr val="222222"/>
                </a:solidFill>
                <a:effectLst/>
                <a:latin typeface="Arial" panose="020B0604020202020204" pitchFamily="34" charset="0"/>
              </a:rPr>
            </a:br>
            <a:r>
              <a:rPr lang="en-US" b="0" i="0" u="none" strike="noStrike" dirty="0" err="1">
                <a:solidFill>
                  <a:srgbClr val="3366BB"/>
                </a:solidFill>
                <a:effectLst/>
                <a:latin typeface="Arial" panose="020B0604020202020204" pitchFamily="34" charset="0"/>
                <a:hlinkClick r:id="rId6"/>
              </a:rPr>
              <a:t>vgdisplay</a:t>
            </a:r>
            <a:br>
              <a:rPr lang="en-US" b="0" i="0" dirty="0">
                <a:solidFill>
                  <a:srgbClr val="222222"/>
                </a:solidFill>
                <a:effectLst/>
                <a:latin typeface="Arial" panose="020B0604020202020204" pitchFamily="34" charset="0"/>
              </a:rPr>
            </a:br>
            <a:r>
              <a:rPr lang="en-US" b="0" i="0" u="none" strike="noStrike" dirty="0" err="1">
                <a:solidFill>
                  <a:srgbClr val="3366BB"/>
                </a:solidFill>
                <a:effectLst/>
                <a:latin typeface="Arial" panose="020B0604020202020204" pitchFamily="34" charset="0"/>
                <a:hlinkClick r:id="rId7"/>
              </a:rPr>
              <a:t>pvdisplay</a:t>
            </a:r>
            <a:br>
              <a:rPr lang="en-US" b="0" i="0" dirty="0">
                <a:solidFill>
                  <a:srgbClr val="222222"/>
                </a:solidFill>
                <a:effectLst/>
                <a:latin typeface="Arial" panose="020B0604020202020204" pitchFamily="34" charset="0"/>
              </a:rPr>
            </a:br>
            <a:r>
              <a:rPr lang="en-US" b="0" i="0" u="none" strike="noStrike" dirty="0" err="1">
                <a:solidFill>
                  <a:srgbClr val="3366BB"/>
                </a:solidFill>
                <a:effectLst/>
                <a:latin typeface="Arial" panose="020B0604020202020204" pitchFamily="34" charset="0"/>
                <a:hlinkClick r:id="rId8"/>
              </a:rPr>
              <a:t>lvdisplay</a:t>
            </a:r>
            <a:br>
              <a:rPr lang="en-US" b="0" i="0" dirty="0">
                <a:solidFill>
                  <a:srgbClr val="222222"/>
                </a:solidFill>
                <a:effectLst/>
                <a:latin typeface="Arial" panose="020B0604020202020204" pitchFamily="34" charset="0"/>
              </a:rPr>
            </a:br>
            <a:r>
              <a:rPr lang="en-US" b="0" i="0" u="none" strike="noStrike" dirty="0" err="1">
                <a:solidFill>
                  <a:srgbClr val="3366BB"/>
                </a:solidFill>
                <a:effectLst/>
                <a:latin typeface="Arial" panose="020B0604020202020204" pitchFamily="34" charset="0"/>
                <a:hlinkClick r:id="rId9"/>
              </a:rPr>
              <a:t>ssm</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LVM Management</a:t>
            </a:r>
          </a:p>
          <a:p>
            <a:pPr algn="l"/>
            <a:r>
              <a:rPr lang="en-US" b="0" i="0" u="none" strike="noStrike" dirty="0" err="1">
                <a:solidFill>
                  <a:srgbClr val="3366BB"/>
                </a:solidFill>
                <a:effectLst/>
                <a:latin typeface="Arial" panose="020B0604020202020204" pitchFamily="34" charset="0"/>
                <a:hlinkClick r:id="rId10"/>
              </a:rPr>
              <a:t>lvextend</a:t>
            </a:r>
            <a:br>
              <a:rPr lang="en-US" b="0" i="0" dirty="0">
                <a:solidFill>
                  <a:srgbClr val="222222"/>
                </a:solidFill>
                <a:effectLst/>
                <a:latin typeface="Arial" panose="020B0604020202020204" pitchFamily="34" charset="0"/>
              </a:rPr>
            </a:br>
            <a:r>
              <a:rPr lang="en-US" b="0" i="0" u="none" strike="noStrike" dirty="0" err="1">
                <a:solidFill>
                  <a:srgbClr val="3366BB"/>
                </a:solidFill>
                <a:effectLst/>
                <a:latin typeface="Arial" panose="020B0604020202020204" pitchFamily="34" charset="0"/>
                <a:hlinkClick r:id="rId11"/>
              </a:rPr>
              <a:t>lvcreate</a:t>
            </a:r>
            <a:br>
              <a:rPr lang="en-US" b="0" i="0" dirty="0">
                <a:solidFill>
                  <a:srgbClr val="222222"/>
                </a:solidFill>
                <a:effectLst/>
                <a:latin typeface="Arial" panose="020B0604020202020204" pitchFamily="34" charset="0"/>
              </a:rPr>
            </a:br>
            <a:r>
              <a:rPr lang="en-US" b="0" i="0" u="none" strike="noStrike" dirty="0" err="1">
                <a:solidFill>
                  <a:srgbClr val="3366BB"/>
                </a:solidFill>
                <a:effectLst/>
                <a:latin typeface="Arial" panose="020B0604020202020204" pitchFamily="34" charset="0"/>
                <a:hlinkClick r:id="rId12"/>
              </a:rPr>
              <a:t>lvreduce</a:t>
            </a:r>
            <a:br>
              <a:rPr lang="en-US" b="0" i="0" dirty="0">
                <a:solidFill>
                  <a:srgbClr val="222222"/>
                </a:solidFill>
                <a:effectLst/>
                <a:latin typeface="Arial" panose="020B0604020202020204" pitchFamily="34" charset="0"/>
              </a:rPr>
            </a:br>
            <a:r>
              <a:rPr lang="en-US" b="0" i="0" u="none" strike="noStrike" dirty="0" err="1">
                <a:solidFill>
                  <a:srgbClr val="3366BB"/>
                </a:solidFill>
                <a:effectLst/>
                <a:latin typeface="Arial" panose="020B0604020202020204" pitchFamily="34" charset="0"/>
                <a:hlinkClick r:id="rId13"/>
              </a:rPr>
              <a:t>pvcreate</a:t>
            </a:r>
            <a:br>
              <a:rPr lang="en-US" b="0" i="0" dirty="0">
                <a:solidFill>
                  <a:srgbClr val="222222"/>
                </a:solidFill>
                <a:effectLst/>
                <a:latin typeface="Arial" panose="020B0604020202020204" pitchFamily="34" charset="0"/>
              </a:rPr>
            </a:br>
            <a:r>
              <a:rPr lang="en-US" b="0" i="0" u="none" strike="noStrike" dirty="0" err="1">
                <a:solidFill>
                  <a:srgbClr val="3366BB"/>
                </a:solidFill>
                <a:effectLst/>
                <a:latin typeface="Arial" panose="020B0604020202020204" pitchFamily="34" charset="0"/>
                <a:hlinkClick r:id="rId14"/>
              </a:rPr>
              <a:t>vgextend</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Miscellaneous</a:t>
            </a:r>
          </a:p>
          <a:p>
            <a:pPr algn="l"/>
            <a:r>
              <a:rPr lang="en-US" b="0" i="0" u="none" strike="noStrike" dirty="0">
                <a:solidFill>
                  <a:srgbClr val="3366BB"/>
                </a:solidFill>
                <a:effectLst/>
                <a:latin typeface="Arial" panose="020B0604020202020204" pitchFamily="34" charset="0"/>
                <a:hlinkClick r:id="rId15"/>
              </a:rPr>
              <a:t>mount</a:t>
            </a:r>
            <a:br>
              <a:rPr lang="en-US" b="0" i="0" dirty="0">
                <a:solidFill>
                  <a:srgbClr val="222222"/>
                </a:solidFill>
                <a:effectLst/>
                <a:latin typeface="Arial" panose="020B0604020202020204" pitchFamily="34" charset="0"/>
              </a:rPr>
            </a:br>
            <a:r>
              <a:rPr lang="en-US" b="0" i="0" u="none" strike="noStrike" dirty="0" err="1">
                <a:solidFill>
                  <a:srgbClr val="3366BB"/>
                </a:solidFill>
                <a:effectLst/>
                <a:latin typeface="Arial" panose="020B0604020202020204" pitchFamily="34" charset="0"/>
                <a:hlinkClick r:id="rId16"/>
              </a:rPr>
              <a:t>umount</a:t>
            </a:r>
            <a:br>
              <a:rPr lang="en-US" b="0" i="0" dirty="0">
                <a:solidFill>
                  <a:srgbClr val="222222"/>
                </a:solidFill>
                <a:effectLst/>
                <a:latin typeface="Arial" panose="020B0604020202020204" pitchFamily="34" charset="0"/>
              </a:rPr>
            </a:br>
            <a:r>
              <a:rPr lang="en-US" b="0" i="0" u="none" strike="noStrike" dirty="0" err="1">
                <a:solidFill>
                  <a:srgbClr val="3366BB"/>
                </a:solidFill>
                <a:effectLst/>
                <a:latin typeface="Arial" panose="020B0604020202020204" pitchFamily="34" charset="0"/>
                <a:hlinkClick r:id="rId17"/>
              </a:rPr>
              <a:t>df</a:t>
            </a:r>
            <a:br>
              <a:rPr lang="en-US" b="0" i="0" dirty="0">
                <a:solidFill>
                  <a:srgbClr val="222222"/>
                </a:solidFill>
                <a:effectLst/>
                <a:latin typeface="Arial" panose="020B0604020202020204" pitchFamily="34" charset="0"/>
              </a:rPr>
            </a:br>
            <a:r>
              <a:rPr lang="en-US" b="0" i="0" u="none" strike="noStrike" dirty="0">
                <a:solidFill>
                  <a:srgbClr val="3366BB"/>
                </a:solidFill>
                <a:effectLst/>
                <a:latin typeface="Arial" panose="020B0604020202020204" pitchFamily="34" charset="0"/>
                <a:hlinkClick r:id="rId18"/>
              </a:rPr>
              <a:t>du</a:t>
            </a:r>
            <a:br>
              <a:rPr lang="en-US" b="0" i="0" dirty="0">
                <a:solidFill>
                  <a:srgbClr val="222222"/>
                </a:solidFill>
                <a:effectLst/>
                <a:latin typeface="Arial" panose="020B0604020202020204" pitchFamily="34" charset="0"/>
              </a:rPr>
            </a:br>
            <a:r>
              <a:rPr lang="en-US" b="0" i="0" u="none" strike="noStrike" dirty="0">
                <a:solidFill>
                  <a:srgbClr val="3366BB"/>
                </a:solidFill>
                <a:effectLst/>
                <a:latin typeface="Arial" panose="020B0604020202020204" pitchFamily="34" charset="0"/>
                <a:hlinkClick r:id="rId19"/>
              </a:rPr>
              <a:t>awk</a:t>
            </a:r>
            <a:br>
              <a:rPr lang="en-US" b="0" i="0" dirty="0">
                <a:solidFill>
                  <a:srgbClr val="222222"/>
                </a:solidFill>
                <a:effectLst/>
                <a:latin typeface="Arial" panose="020B0604020202020204" pitchFamily="34" charset="0"/>
              </a:rPr>
            </a:br>
            <a:r>
              <a:rPr lang="en-US" b="0" i="0" u="none" strike="noStrike" dirty="0" err="1">
                <a:solidFill>
                  <a:srgbClr val="3366BB"/>
                </a:solidFill>
                <a:effectLst/>
                <a:latin typeface="Arial" panose="020B0604020202020204" pitchFamily="34" charset="0"/>
                <a:hlinkClick r:id="rId20"/>
              </a:rPr>
              <a:t>fdisk</a:t>
            </a:r>
            <a:br>
              <a:rPr lang="en-US" b="0" i="0" dirty="0">
                <a:solidFill>
                  <a:srgbClr val="222222"/>
                </a:solidFill>
                <a:effectLst/>
                <a:latin typeface="Arial" panose="020B0604020202020204" pitchFamily="34" charset="0"/>
              </a:rPr>
            </a:br>
            <a:r>
              <a:rPr lang="en-US" b="0" i="0" u="none" strike="noStrike" dirty="0" err="1">
                <a:solidFill>
                  <a:srgbClr val="3366BB"/>
                </a:solidFill>
                <a:effectLst/>
                <a:latin typeface="Arial" panose="020B0604020202020204" pitchFamily="34" charset="0"/>
                <a:hlinkClick r:id="rId21"/>
              </a:rPr>
              <a:t>mkfs</a:t>
            </a:r>
            <a:br>
              <a:rPr lang="en-US" b="0" i="0" dirty="0">
                <a:solidFill>
                  <a:srgbClr val="222222"/>
                </a:solidFill>
                <a:effectLst/>
                <a:latin typeface="Arial" panose="020B0604020202020204" pitchFamily="34" charset="0"/>
              </a:rPr>
            </a:br>
            <a:r>
              <a:rPr lang="en-US" b="0" i="0" u="none" strike="noStrike" dirty="0">
                <a:solidFill>
                  <a:srgbClr val="3366BB"/>
                </a:solidFill>
                <a:effectLst/>
                <a:latin typeface="Arial" panose="020B0604020202020204" pitchFamily="34" charset="0"/>
                <a:hlinkClick r:id="rId22"/>
              </a:rPr>
              <a:t>/</a:t>
            </a:r>
            <a:r>
              <a:rPr lang="en-US" b="0" i="0" u="none" strike="noStrike" dirty="0" err="1">
                <a:solidFill>
                  <a:srgbClr val="3366BB"/>
                </a:solidFill>
                <a:effectLst/>
                <a:latin typeface="Arial" panose="020B0604020202020204" pitchFamily="34" charset="0"/>
                <a:hlinkClick r:id="rId22"/>
              </a:rPr>
              <a:t>etc</a:t>
            </a:r>
            <a:r>
              <a:rPr lang="en-US" b="0" i="0" u="none" strike="noStrike" dirty="0">
                <a:solidFill>
                  <a:srgbClr val="3366BB"/>
                </a:solidFill>
                <a:effectLst/>
                <a:latin typeface="Arial" panose="020B0604020202020204" pitchFamily="34" charset="0"/>
                <a:hlinkClick r:id="rId22"/>
              </a:rPr>
              <a:t>/</a:t>
            </a:r>
            <a:r>
              <a:rPr lang="en-US" b="0" i="0" u="none" strike="noStrike" dirty="0" err="1">
                <a:solidFill>
                  <a:srgbClr val="3366BB"/>
                </a:solidFill>
                <a:effectLst/>
                <a:latin typeface="Arial" panose="020B0604020202020204" pitchFamily="34" charset="0"/>
                <a:hlinkClick r:id="rId22"/>
              </a:rPr>
              <a:t>fstab</a:t>
            </a:r>
            <a:br>
              <a:rPr lang="en-US" b="0" i="0" dirty="0">
                <a:solidFill>
                  <a:srgbClr val="222222"/>
                </a:solidFill>
                <a:effectLst/>
                <a:latin typeface="Arial" panose="020B0604020202020204" pitchFamily="34" charset="0"/>
              </a:rPr>
            </a:br>
            <a:r>
              <a:rPr lang="en-US" b="0" i="0" u="none" strike="noStrike" dirty="0">
                <a:solidFill>
                  <a:srgbClr val="3366BB"/>
                </a:solidFill>
                <a:effectLst/>
                <a:latin typeface="Arial" panose="020B0604020202020204" pitchFamily="34" charset="0"/>
                <a:hlinkClick r:id="rId23"/>
              </a:rPr>
              <a:t>Using crontab</a:t>
            </a:r>
            <a:endParaRPr lang="en-US" b="0" i="0" dirty="0">
              <a:solidFill>
                <a:srgbClr val="222222"/>
              </a:solidFill>
              <a:effectLst/>
              <a:latin typeface="Arial" panose="020B0604020202020204" pitchFamily="34" charset="0"/>
            </a:endParaRPr>
          </a:p>
          <a:p>
            <a:br>
              <a:rPr lang="en-US" dirty="0"/>
            </a:br>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1</a:t>
            </a:fld>
            <a:endParaRPr lang="en-US"/>
          </a:p>
        </p:txBody>
      </p:sp>
    </p:spTree>
    <p:extLst>
      <p:ext uri="{BB962C8B-B14F-4D97-AF65-F5344CB8AC3E}">
        <p14:creationId xmlns:p14="http://schemas.microsoft.com/office/powerpoint/2010/main" val="950220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Roboto" panose="02000000000000000000" pitchFamily="2" charset="0"/>
              </a:rPr>
              <a:t>FYI: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Roboto" panose="02000000000000000000" pitchFamily="2" charset="0"/>
              </a:rPr>
              <a:t>Cron jobs are recorded and managed in a special file known as a crontab. Each user profile on the system can have their own crontab where they can schedule jobs, which is stored under /var/spool/</a:t>
            </a:r>
            <a:r>
              <a:rPr lang="en-US" b="0" i="0" dirty="0" err="1">
                <a:solidFill>
                  <a:srgbClr val="000000"/>
                </a:solidFill>
                <a:effectLst/>
                <a:latin typeface="Roboto" panose="02000000000000000000" pitchFamily="2" charset="0"/>
              </a:rPr>
              <a:t>cron</a:t>
            </a:r>
            <a:r>
              <a:rPr lang="en-US" b="0" i="0" dirty="0">
                <a:solidFill>
                  <a:srgbClr val="000000"/>
                </a:solidFill>
                <a:effectLst/>
                <a:latin typeface="Roboto" panose="02000000000000000000" pitchFamily="2" charset="0"/>
              </a:rPr>
              <a:t>/. To schedule a job, you just need to open up your crontab for editing and add a task written in the form of a </a:t>
            </a:r>
            <a:r>
              <a:rPr lang="en-US" b="0" i="0" dirty="0" err="1">
                <a:solidFill>
                  <a:srgbClr val="000000"/>
                </a:solidFill>
                <a:effectLst/>
                <a:latin typeface="Roboto" panose="02000000000000000000" pitchFamily="2" charset="0"/>
              </a:rPr>
              <a:t>cron</a:t>
            </a:r>
            <a:r>
              <a:rPr lang="en-US" b="0" i="0" dirty="0">
                <a:solidFill>
                  <a:srgbClr val="000000"/>
                </a:solidFill>
                <a:effectLst/>
                <a:latin typeface="Roboto" panose="02000000000000000000" pitchFamily="2" charset="0"/>
              </a:rPr>
              <a:t> expression.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Roboto" panose="02000000000000000000" pitchFamily="2" charset="0"/>
              </a:rPr>
              <a:t>Or, will you be confused? </a:t>
            </a:r>
            <a:r>
              <a:rPr lang="en-US" b="0" i="0" dirty="0">
                <a:solidFill>
                  <a:srgbClr val="000000"/>
                </a:solidFill>
                <a:effectLst/>
                <a:latin typeface="Roboto" panose="02000000000000000000" pitchFamily="2" charset="0"/>
                <a:sym typeface="Wingdings" panose="05000000000000000000" pitchFamily="2"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Roboto" panose="02000000000000000000" pitchFamily="2" charset="0"/>
            </a:endParaRP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12</a:t>
            </a:fld>
            <a:endParaRPr lang="en-US"/>
          </a:p>
        </p:txBody>
      </p:sp>
    </p:spTree>
    <p:extLst>
      <p:ext uri="{BB962C8B-B14F-4D97-AF65-F5344CB8AC3E}">
        <p14:creationId xmlns:p14="http://schemas.microsoft.com/office/powerpoint/2010/main" val="1171188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13</a:t>
            </a:fld>
            <a:endParaRPr lang="en-US"/>
          </a:p>
        </p:txBody>
      </p:sp>
    </p:spTree>
    <p:extLst>
      <p:ext uri="{BB962C8B-B14F-4D97-AF65-F5344CB8AC3E}">
        <p14:creationId xmlns:p14="http://schemas.microsoft.com/office/powerpoint/2010/main" val="1977733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 way is to generate a file. Please find out how to name the output file with date and time.</a:t>
            </a:r>
          </a:p>
        </p:txBody>
      </p:sp>
      <p:sp>
        <p:nvSpPr>
          <p:cNvPr id="4" name="Slide Number Placeholder 3"/>
          <p:cNvSpPr>
            <a:spLocks noGrp="1"/>
          </p:cNvSpPr>
          <p:nvPr>
            <p:ph type="sldNum" sz="quarter" idx="5"/>
          </p:nvPr>
        </p:nvSpPr>
        <p:spPr/>
        <p:txBody>
          <a:bodyPr/>
          <a:lstStyle/>
          <a:p>
            <a:fld id="{39EBEC11-8109-470B-9E75-6379604A4F27}" type="slidenum">
              <a:rPr lang="en-US" smtClean="0"/>
              <a:t>15</a:t>
            </a:fld>
            <a:endParaRPr lang="en-US"/>
          </a:p>
        </p:txBody>
      </p:sp>
    </p:spTree>
    <p:extLst>
      <p:ext uri="{BB962C8B-B14F-4D97-AF65-F5344CB8AC3E}">
        <p14:creationId xmlns:p14="http://schemas.microsoft.com/office/powerpoint/2010/main" val="3593431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Prepare a document for yourself to schedule below tasks:</a:t>
            </a:r>
          </a:p>
          <a:p>
            <a:r>
              <a:rPr lang="en-US" dirty="0"/>
              <a:t>Backup the Linux system files, directories and whatever you need.</a:t>
            </a:r>
          </a:p>
          <a:p>
            <a:r>
              <a:rPr lang="en-US" dirty="0"/>
              <a:t>Update the system.</a:t>
            </a:r>
          </a:p>
          <a:p>
            <a:r>
              <a:rPr lang="en-US" dirty="0"/>
              <a:t>Restart the Linux system (to reboot so as to refresh). </a:t>
            </a:r>
          </a:p>
          <a:p>
            <a:r>
              <a:rPr lang="en-US" dirty="0"/>
              <a:t>Restart the services.</a:t>
            </a:r>
          </a:p>
          <a:p>
            <a:r>
              <a:rPr lang="en-US" dirty="0"/>
              <a:t>Generate a report of hardware, software and services status before and after the update.</a:t>
            </a:r>
          </a:p>
          <a:p>
            <a:endParaRPr lang="en-US" dirty="0"/>
          </a:p>
          <a:p>
            <a:r>
              <a:rPr lang="en-US" dirty="0"/>
              <a:t>Can you produce a weekly report of users who logged into the Linux system? </a:t>
            </a: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16</a:t>
            </a:fld>
            <a:endParaRPr lang="en-US"/>
          </a:p>
        </p:txBody>
      </p:sp>
    </p:spTree>
    <p:extLst>
      <p:ext uri="{BB962C8B-B14F-4D97-AF65-F5344CB8AC3E}">
        <p14:creationId xmlns:p14="http://schemas.microsoft.com/office/powerpoint/2010/main" val="430503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22461" indent="-390975">
              <a:spcAft>
                <a:spcPts val="1388"/>
              </a:spcAft>
              <a:buClr>
                <a:srgbClr val="000000"/>
              </a:buClr>
              <a:buSzPct val="45000"/>
              <a:buFont typeface="Wingdings" charset="2"/>
              <a:buChar char=""/>
            </a:pPr>
            <a:r>
              <a:rPr lang="en-CA" sz="3144" spc="-1" dirty="0">
                <a:solidFill>
                  <a:srgbClr val="000000"/>
                </a:solidFill>
                <a:uFill>
                  <a:solidFill>
                    <a:srgbClr val="FFFFFF"/>
                  </a:solidFill>
                </a:uFill>
                <a:latin typeface="Arial"/>
                <a:ea typeface="DejaVu Sans"/>
              </a:rPr>
              <a:t>In this lesson you will learn to handle errors that occur while your script is running.</a:t>
            </a:r>
          </a:p>
          <a:p>
            <a:pPr marL="1075398" lvl="1" indent="-390975">
              <a:spcAft>
                <a:spcPts val="1388"/>
              </a:spcAft>
              <a:buClr>
                <a:srgbClr val="000000"/>
              </a:buClr>
              <a:buSzPct val="45000"/>
              <a:buFont typeface="Wingdings" charset="2"/>
              <a:buChar char=""/>
            </a:pPr>
            <a:r>
              <a:rPr lang="en-US" sz="3144" spc="-1" dirty="0">
                <a:solidFill>
                  <a:srgbClr val="000000"/>
                </a:solidFill>
                <a:uFill>
                  <a:solidFill>
                    <a:srgbClr val="FFFFFF"/>
                  </a:solidFill>
                </a:uFill>
                <a:latin typeface="Arial"/>
                <a:ea typeface="DejaVu Sans"/>
              </a:rPr>
              <a:t>Instead of simply crashing, or doing something unpredictable, your scripts will be able to deal with issues gracefully</a:t>
            </a:r>
          </a:p>
          <a:p>
            <a:pPr marL="227223" lvl="0" indent="0">
              <a:spcAft>
                <a:spcPts val="1388"/>
              </a:spcAft>
              <a:buClr>
                <a:srgbClr val="000000"/>
              </a:buClr>
              <a:buSzPct val="45000"/>
              <a:buFont typeface="Wingdings" charset="2"/>
              <a:buNone/>
            </a:pPr>
            <a:endParaRPr lang="en-US" sz="3144" spc="-1" dirty="0">
              <a:solidFill>
                <a:srgbClr val="000000"/>
              </a:solidFill>
              <a:uFill>
                <a:solidFill>
                  <a:srgbClr val="FFFFFF"/>
                </a:solidFill>
              </a:uFill>
              <a:latin typeface="Arial"/>
            </a:endParaRPr>
          </a:p>
          <a:p>
            <a:pPr marL="227223" lvl="0" indent="0">
              <a:spcAft>
                <a:spcPts val="1388"/>
              </a:spcAft>
              <a:buClr>
                <a:srgbClr val="000000"/>
              </a:buClr>
              <a:buSzPct val="45000"/>
              <a:buFont typeface="Wingdings" charset="2"/>
              <a:buNone/>
            </a:pPr>
            <a:endParaRPr lang="en-US" sz="3144" spc="-1" dirty="0">
              <a:solidFill>
                <a:srgbClr val="000000"/>
              </a:solidFill>
              <a:uFill>
                <a:solidFill>
                  <a:srgbClr val="FFFFFF"/>
                </a:solidFill>
              </a:uFill>
              <a:latin typeface="Arial"/>
            </a:endParaRPr>
          </a:p>
          <a:p>
            <a:r>
              <a:rPr lang="en-US" sz="3200" dirty="0">
                <a:sym typeface="Wingdings" panose="05000000000000000000" pitchFamily="2" charset="2"/>
              </a:rPr>
              <a:t>Please visit:</a:t>
            </a:r>
          </a:p>
          <a:p>
            <a:r>
              <a:rPr lang="en-US" sz="3200" dirty="0"/>
              <a:t>https://www.w3schools.com/python/python_try_except.asp</a:t>
            </a:r>
            <a:endParaRPr lang="en-US" sz="3200" dirty="0">
              <a:sym typeface="Wingdings" panose="05000000000000000000" pitchFamily="2" charset="2"/>
            </a:endParaRPr>
          </a:p>
          <a:p>
            <a:endParaRPr lang="en-US" sz="3200" dirty="0">
              <a:sym typeface="Wingdings" panose="05000000000000000000" pitchFamily="2" charset="2"/>
            </a:endParaRPr>
          </a:p>
          <a:p>
            <a:r>
              <a:rPr lang="en-US" sz="3200" dirty="0"/>
              <a:t>https://docs.python.org/3/tutorial/errors.html</a:t>
            </a:r>
          </a:p>
          <a:p>
            <a:pPr marL="227223" lvl="0" indent="0">
              <a:spcAft>
                <a:spcPts val="1388"/>
              </a:spcAft>
              <a:buClr>
                <a:srgbClr val="000000"/>
              </a:buClr>
              <a:buSzPct val="45000"/>
              <a:buFont typeface="Wingdings" charset="2"/>
              <a:buNone/>
            </a:pPr>
            <a:endParaRPr lang="en-CA" sz="3144" spc="-1" dirty="0">
              <a:solidFill>
                <a:srgbClr val="000000"/>
              </a:solidFill>
              <a:uFill>
                <a:solidFill>
                  <a:srgbClr val="FFFFFF"/>
                </a:solidFill>
              </a:uFill>
              <a:latin typeface="Arial"/>
            </a:endParaRP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17</a:t>
            </a:fld>
            <a:endParaRPr lang="en-US"/>
          </a:p>
        </p:txBody>
      </p:sp>
    </p:spTree>
    <p:extLst>
      <p:ext uri="{BB962C8B-B14F-4D97-AF65-F5344CB8AC3E}">
        <p14:creationId xmlns:p14="http://schemas.microsoft.com/office/powerpoint/2010/main" val="1412890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like, briefly check what you can do in Java? </a:t>
            </a:r>
            <a:r>
              <a:rPr lang="en-US" dirty="0">
                <a:sym typeface="Wingdings" panose="05000000000000000000" pitchFamily="2" charset="2"/>
              </a:rPr>
              <a:t></a:t>
            </a:r>
          </a:p>
          <a:p>
            <a:r>
              <a:rPr lang="en-US" dirty="0">
                <a:sym typeface="Wingdings" panose="05000000000000000000" pitchFamily="2" charset="2"/>
              </a:rPr>
              <a:t>Same or different? :)</a:t>
            </a:r>
          </a:p>
          <a:p>
            <a:endParaRPr lang="en-US" dirty="0">
              <a:sym typeface="Wingdings" panose="05000000000000000000" pitchFamily="2" charset="2"/>
            </a:endParaRPr>
          </a:p>
          <a:p>
            <a:r>
              <a:rPr lang="en-US" dirty="0">
                <a:sym typeface="Wingdings" panose="05000000000000000000" pitchFamily="2" charset="2"/>
              </a:rPr>
              <a:t>Please see details:</a:t>
            </a:r>
          </a:p>
          <a:p>
            <a:r>
              <a:rPr lang="en-US" dirty="0"/>
              <a:t>https://www.w3schools.com/python/python_try_except.asp</a:t>
            </a:r>
            <a:endParaRPr lang="en-US" dirty="0">
              <a:sym typeface="Wingdings" panose="05000000000000000000" pitchFamily="2" charset="2"/>
            </a:endParaRPr>
          </a:p>
          <a:p>
            <a:endParaRPr lang="en-US" dirty="0">
              <a:sym typeface="Wingdings" panose="05000000000000000000" pitchFamily="2" charset="2"/>
            </a:endParaRPr>
          </a:p>
          <a:p>
            <a:r>
              <a:rPr lang="en-US" dirty="0"/>
              <a:t>https://docs.python.org/3/tutorial/errors.html</a:t>
            </a:r>
          </a:p>
        </p:txBody>
      </p:sp>
      <p:sp>
        <p:nvSpPr>
          <p:cNvPr id="4" name="Slide Number Placeholder 3"/>
          <p:cNvSpPr>
            <a:spLocks noGrp="1"/>
          </p:cNvSpPr>
          <p:nvPr>
            <p:ph type="sldNum" sz="quarter" idx="5"/>
          </p:nvPr>
        </p:nvSpPr>
        <p:spPr/>
        <p:txBody>
          <a:bodyPr/>
          <a:lstStyle/>
          <a:p>
            <a:fld id="{39EBEC11-8109-470B-9E75-6379604A4F27}" type="slidenum">
              <a:rPr lang="en-US" smtClean="0"/>
              <a:t>18</a:t>
            </a:fld>
            <a:endParaRPr lang="en-US"/>
          </a:p>
        </p:txBody>
      </p:sp>
    </p:spTree>
    <p:extLst>
      <p:ext uri="{BB962C8B-B14F-4D97-AF65-F5344CB8AC3E}">
        <p14:creationId xmlns:p14="http://schemas.microsoft.com/office/powerpoint/2010/main" val="2612474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Please see details:</a:t>
            </a:r>
          </a:p>
          <a:p>
            <a:r>
              <a:rPr lang="en-US" dirty="0"/>
              <a:t>https://www.w3schools.com/python/python_try_except.asp</a:t>
            </a:r>
            <a:endParaRPr lang="en-US" dirty="0">
              <a:sym typeface="Wingdings" panose="05000000000000000000" pitchFamily="2" charset="2"/>
            </a:endParaRPr>
          </a:p>
          <a:p>
            <a:endParaRPr lang="en-US" dirty="0">
              <a:sym typeface="Wingdings" panose="05000000000000000000" pitchFamily="2" charset="2"/>
            </a:endParaRPr>
          </a:p>
          <a:p>
            <a:r>
              <a:rPr lang="en-US" dirty="0"/>
              <a:t>https://docs.python.org/3/tutorial/errors.html</a:t>
            </a:r>
          </a:p>
          <a:p>
            <a:endParaRPr lang="en-US" dirty="0"/>
          </a:p>
          <a:p>
            <a:endParaRPr lang="en-US" dirty="0"/>
          </a:p>
          <a:p>
            <a:r>
              <a:rPr lang="en-US" dirty="0"/>
              <a:t>+++</a:t>
            </a:r>
          </a:p>
          <a:p>
            <a:r>
              <a:rPr lang="en-US" dirty="0"/>
              <a:t>i.e. example:</a:t>
            </a:r>
          </a:p>
          <a:p>
            <a:r>
              <a:rPr lang="en-US" b="1" dirty="0">
                <a:solidFill>
                  <a:srgbClr val="000080"/>
                </a:solidFill>
                <a:effectLst/>
              </a:rPr>
              <a:t>&gt;&gt;&gt; </a:t>
            </a:r>
            <a:r>
              <a:rPr lang="en-US" b="1" dirty="0">
                <a:solidFill>
                  <a:srgbClr val="008000"/>
                </a:solidFill>
                <a:effectLst/>
              </a:rPr>
              <a:t>while</a:t>
            </a:r>
            <a:r>
              <a:rPr lang="en-US" dirty="0"/>
              <a:t> </a:t>
            </a:r>
            <a:r>
              <a:rPr lang="en-US" b="1" dirty="0">
                <a:solidFill>
                  <a:srgbClr val="008000"/>
                </a:solidFill>
                <a:effectLst/>
              </a:rPr>
              <a:t>True</a:t>
            </a:r>
            <a:r>
              <a:rPr lang="en-US" dirty="0"/>
              <a:t> </a:t>
            </a:r>
            <a:r>
              <a:rPr lang="en-US" dirty="0">
                <a:solidFill>
                  <a:srgbClr val="008000"/>
                </a:solidFill>
                <a:effectLst/>
              </a:rPr>
              <a:t>print</a:t>
            </a:r>
            <a:r>
              <a:rPr lang="en-US" dirty="0"/>
              <a:t>(</a:t>
            </a:r>
            <a:r>
              <a:rPr lang="en-US" dirty="0">
                <a:solidFill>
                  <a:srgbClr val="BA2121"/>
                </a:solidFill>
                <a:effectLst/>
              </a:rPr>
              <a:t>'Hello world’</a:t>
            </a:r>
            <a:r>
              <a:rPr lang="en-US" dirty="0"/>
              <a:t>)</a:t>
            </a:r>
          </a:p>
          <a:p>
            <a:r>
              <a:rPr lang="en-US" dirty="0"/>
              <a:t> File </a:t>
            </a:r>
            <a:r>
              <a:rPr lang="en-US" dirty="0">
                <a:solidFill>
                  <a:srgbClr val="008000"/>
                </a:solidFill>
                <a:effectLst/>
              </a:rPr>
              <a:t>"&lt;stdin&gt;"</a:t>
            </a:r>
            <a:r>
              <a:rPr lang="en-US" dirty="0"/>
              <a:t>, line </a:t>
            </a:r>
            <a:r>
              <a:rPr lang="en-US" dirty="0">
                <a:solidFill>
                  <a:srgbClr val="666666"/>
                </a:solidFill>
                <a:effectLst/>
              </a:rPr>
              <a:t>1</a:t>
            </a:r>
            <a:r>
              <a:rPr lang="en-US" dirty="0"/>
              <a:t> </a:t>
            </a:r>
          </a:p>
          <a:p>
            <a:r>
              <a:rPr lang="en-US" b="1" dirty="0">
                <a:solidFill>
                  <a:srgbClr val="008000"/>
                </a:solidFill>
                <a:effectLst/>
              </a:rPr>
              <a:t>    while</a:t>
            </a:r>
            <a:r>
              <a:rPr lang="en-US" dirty="0"/>
              <a:t> </a:t>
            </a:r>
            <a:r>
              <a:rPr lang="en-US" b="1" dirty="0">
                <a:solidFill>
                  <a:srgbClr val="008000"/>
                </a:solidFill>
                <a:effectLst/>
              </a:rPr>
              <a:t>True</a:t>
            </a:r>
            <a:r>
              <a:rPr lang="en-US" dirty="0"/>
              <a:t> </a:t>
            </a:r>
            <a:r>
              <a:rPr lang="en-US" dirty="0">
                <a:solidFill>
                  <a:srgbClr val="008000"/>
                </a:solidFill>
                <a:effectLst/>
              </a:rPr>
              <a:t>print</a:t>
            </a:r>
            <a:r>
              <a:rPr lang="en-US" dirty="0"/>
              <a:t>(</a:t>
            </a:r>
            <a:r>
              <a:rPr lang="en-US" dirty="0">
                <a:solidFill>
                  <a:srgbClr val="BA2121"/>
                </a:solidFill>
                <a:effectLst/>
              </a:rPr>
              <a:t>'Hello world’</a:t>
            </a:r>
            <a:r>
              <a:rPr lang="en-US" dirty="0"/>
              <a:t>)</a:t>
            </a:r>
          </a:p>
          <a:p>
            <a:r>
              <a:rPr lang="en-US" dirty="0"/>
              <a:t>                             ^ </a:t>
            </a:r>
          </a:p>
          <a:p>
            <a:r>
              <a:rPr lang="en-US" dirty="0" err="1">
                <a:solidFill>
                  <a:srgbClr val="E40000"/>
                </a:solidFill>
                <a:effectLst/>
              </a:rPr>
              <a:t>SyntaxError</a:t>
            </a:r>
            <a:r>
              <a:rPr lang="en-US" dirty="0"/>
              <a:t>: invalid syntax</a:t>
            </a:r>
          </a:p>
          <a:p>
            <a:r>
              <a:rPr lang="en-US" b="0" i="0" dirty="0">
                <a:solidFill>
                  <a:srgbClr val="222222"/>
                </a:solidFill>
                <a:effectLst/>
                <a:latin typeface="Lucida Grande"/>
              </a:rPr>
              <a:t> the error is detected at the function </a:t>
            </a:r>
            <a:r>
              <a:rPr lang="en-US" b="0" i="0" u="none" strike="noStrike" dirty="0">
                <a:solidFill>
                  <a:srgbClr val="0072AA"/>
                </a:solidFill>
                <a:effectLst/>
                <a:latin typeface="Lucida Grande"/>
                <a:hlinkClick r:id="rId3" tooltip="print"/>
              </a:rPr>
              <a:t>print()</a:t>
            </a:r>
            <a:r>
              <a:rPr lang="en-US" b="0" i="0" dirty="0">
                <a:solidFill>
                  <a:srgbClr val="222222"/>
                </a:solidFill>
                <a:effectLst/>
                <a:latin typeface="Lucida Grande"/>
              </a:rPr>
              <a:t>, since a colon (</a:t>
            </a:r>
            <a:r>
              <a:rPr lang="en-US" dirty="0">
                <a:effectLst/>
              </a:rPr>
              <a:t>':'</a:t>
            </a:r>
            <a:r>
              <a:rPr lang="en-US" b="0" i="0" dirty="0">
                <a:solidFill>
                  <a:srgbClr val="222222"/>
                </a:solidFill>
                <a:effectLst/>
                <a:latin typeface="Lucida Grande"/>
              </a:rPr>
              <a:t>) is missing before it.</a:t>
            </a:r>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19</a:t>
            </a:fld>
            <a:endParaRPr lang="en-US"/>
          </a:p>
        </p:txBody>
      </p:sp>
    </p:spTree>
    <p:extLst>
      <p:ext uri="{BB962C8B-B14F-4D97-AF65-F5344CB8AC3E}">
        <p14:creationId xmlns:p14="http://schemas.microsoft.com/office/powerpoint/2010/main" val="25532798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code:</a:t>
            </a:r>
          </a:p>
          <a:p>
            <a:r>
              <a:rPr lang="en-US" b="1" dirty="0">
                <a:solidFill>
                  <a:srgbClr val="000080"/>
                </a:solidFill>
                <a:effectLst/>
              </a:rPr>
              <a:t>&gt;&gt;&gt; </a:t>
            </a:r>
            <a:r>
              <a:rPr lang="en-US" b="1" dirty="0">
                <a:solidFill>
                  <a:srgbClr val="008000"/>
                </a:solidFill>
                <a:effectLst/>
              </a:rPr>
              <a:t>while</a:t>
            </a:r>
            <a:r>
              <a:rPr lang="en-US" dirty="0"/>
              <a:t> </a:t>
            </a:r>
            <a:r>
              <a:rPr lang="en-US" b="1" dirty="0">
                <a:solidFill>
                  <a:srgbClr val="008000"/>
                </a:solidFill>
                <a:effectLst/>
              </a:rPr>
              <a:t>True</a:t>
            </a:r>
            <a:r>
              <a:rPr lang="en-US" dirty="0"/>
              <a:t>:</a:t>
            </a:r>
          </a:p>
          <a:p>
            <a:r>
              <a:rPr lang="en-US" b="1" dirty="0">
                <a:solidFill>
                  <a:srgbClr val="000080"/>
                </a:solidFill>
                <a:effectLst/>
              </a:rPr>
              <a:t>... </a:t>
            </a:r>
            <a:r>
              <a:rPr lang="en-US" b="1" dirty="0">
                <a:solidFill>
                  <a:srgbClr val="008000"/>
                </a:solidFill>
                <a:effectLst/>
              </a:rPr>
              <a:t>try</a:t>
            </a:r>
            <a:r>
              <a:rPr lang="en-US" dirty="0"/>
              <a:t>: </a:t>
            </a:r>
          </a:p>
          <a:p>
            <a:r>
              <a:rPr lang="en-US" b="1" dirty="0">
                <a:solidFill>
                  <a:srgbClr val="000080"/>
                </a:solidFill>
                <a:effectLst/>
              </a:rPr>
              <a:t>...                    </a:t>
            </a:r>
            <a:r>
              <a:rPr lang="en-US" dirty="0"/>
              <a:t>x </a:t>
            </a:r>
            <a:r>
              <a:rPr lang="en-US" dirty="0">
                <a:solidFill>
                  <a:srgbClr val="666666"/>
                </a:solidFill>
                <a:effectLst/>
              </a:rPr>
              <a:t>=</a:t>
            </a:r>
            <a:r>
              <a:rPr lang="en-US" dirty="0"/>
              <a:t> </a:t>
            </a:r>
            <a:r>
              <a:rPr lang="en-US" dirty="0">
                <a:solidFill>
                  <a:srgbClr val="008000"/>
                </a:solidFill>
                <a:effectLst/>
              </a:rPr>
              <a:t>int</a:t>
            </a:r>
            <a:r>
              <a:rPr lang="en-US" dirty="0"/>
              <a:t>(</a:t>
            </a:r>
            <a:r>
              <a:rPr lang="en-US" dirty="0">
                <a:solidFill>
                  <a:srgbClr val="008000"/>
                </a:solidFill>
                <a:effectLst/>
              </a:rPr>
              <a:t>input</a:t>
            </a:r>
            <a:r>
              <a:rPr lang="en-US" dirty="0"/>
              <a:t>(</a:t>
            </a:r>
            <a:r>
              <a:rPr lang="en-US" dirty="0">
                <a:solidFill>
                  <a:srgbClr val="BA2121"/>
                </a:solidFill>
                <a:effectLst/>
              </a:rPr>
              <a:t>"Please enter a number: "</a:t>
            </a:r>
            <a:r>
              <a:rPr lang="en-US" dirty="0"/>
              <a:t>)) </a:t>
            </a:r>
          </a:p>
          <a:p>
            <a:r>
              <a:rPr lang="en-US" b="1" dirty="0">
                <a:solidFill>
                  <a:srgbClr val="000080"/>
                </a:solidFill>
                <a:effectLst/>
              </a:rPr>
              <a:t>...                    </a:t>
            </a:r>
            <a:r>
              <a:rPr lang="en-US" b="1" dirty="0">
                <a:solidFill>
                  <a:srgbClr val="008000"/>
                </a:solidFill>
                <a:effectLst/>
              </a:rPr>
              <a:t>break</a:t>
            </a:r>
            <a:r>
              <a:rPr lang="en-US" dirty="0"/>
              <a:t> </a:t>
            </a:r>
          </a:p>
          <a:p>
            <a:r>
              <a:rPr lang="en-US" b="1" dirty="0">
                <a:solidFill>
                  <a:srgbClr val="000080"/>
                </a:solidFill>
                <a:effectLst/>
              </a:rPr>
              <a:t>...             </a:t>
            </a:r>
            <a:r>
              <a:rPr lang="en-US" b="1" dirty="0">
                <a:solidFill>
                  <a:srgbClr val="008000"/>
                </a:solidFill>
                <a:effectLst/>
              </a:rPr>
              <a:t>except</a:t>
            </a:r>
            <a:r>
              <a:rPr lang="en-US" dirty="0"/>
              <a:t> </a:t>
            </a:r>
            <a:r>
              <a:rPr lang="en-US" b="1" dirty="0" err="1">
                <a:solidFill>
                  <a:srgbClr val="CB3F38"/>
                </a:solidFill>
                <a:effectLst/>
              </a:rPr>
              <a:t>ValueError</a:t>
            </a:r>
            <a:r>
              <a:rPr lang="en-US" dirty="0"/>
              <a:t>: </a:t>
            </a:r>
          </a:p>
          <a:p>
            <a:r>
              <a:rPr lang="en-US" b="1" dirty="0">
                <a:solidFill>
                  <a:srgbClr val="000080"/>
                </a:solidFill>
                <a:effectLst/>
              </a:rPr>
              <a:t>...                    </a:t>
            </a:r>
            <a:r>
              <a:rPr lang="en-US" dirty="0">
                <a:solidFill>
                  <a:srgbClr val="008000"/>
                </a:solidFill>
                <a:effectLst/>
              </a:rPr>
              <a:t>print</a:t>
            </a:r>
            <a:r>
              <a:rPr lang="en-US" dirty="0"/>
              <a:t>(</a:t>
            </a:r>
            <a:r>
              <a:rPr lang="en-US" dirty="0">
                <a:solidFill>
                  <a:srgbClr val="BA2121"/>
                </a:solidFill>
                <a:effectLst/>
              </a:rPr>
              <a:t>"Oops! That was no valid number. Try again..."</a:t>
            </a:r>
            <a:r>
              <a:rPr lang="en-US" dirty="0"/>
              <a:t>) </a:t>
            </a:r>
          </a:p>
          <a:p>
            <a:r>
              <a:rPr lang="en-US" b="1" dirty="0">
                <a:solidFill>
                  <a:srgbClr val="000080"/>
                </a:solidFill>
                <a:effectLst/>
              </a:rPr>
              <a:t>...</a:t>
            </a:r>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20</a:t>
            </a:fld>
            <a:endParaRPr lang="en-US"/>
          </a:p>
        </p:txBody>
      </p:sp>
    </p:spTree>
    <p:extLst>
      <p:ext uri="{BB962C8B-B14F-4D97-AF65-F5344CB8AC3E}">
        <p14:creationId xmlns:p14="http://schemas.microsoft.com/office/powerpoint/2010/main" val="23793855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 can practice this portion. But, I would say it is a bit advance in OPS245/345. My expectation is that you can read and understand why those except clauses are there. Thus, you will be able to create your customized except handling codes. However, you know how to test and find if the original or your created codes are working. </a:t>
            </a:r>
            <a:r>
              <a:rPr lang="en-CA" dirty="0">
                <a:sym typeface="Wingdings" panose="05000000000000000000" pitchFamily="2" charset="2"/>
              </a:rPr>
              <a:t></a:t>
            </a:r>
            <a:r>
              <a:rPr lang="en-CA" dirty="0"/>
              <a:t>.</a:t>
            </a:r>
          </a:p>
        </p:txBody>
      </p:sp>
      <p:sp>
        <p:nvSpPr>
          <p:cNvPr id="4" name="Slide Number Placeholder 3"/>
          <p:cNvSpPr>
            <a:spLocks noGrp="1"/>
          </p:cNvSpPr>
          <p:nvPr>
            <p:ph type="sldNum" sz="quarter" idx="5"/>
          </p:nvPr>
        </p:nvSpPr>
        <p:spPr/>
        <p:txBody>
          <a:bodyPr/>
          <a:lstStyle/>
          <a:p>
            <a:fld id="{F85C844A-DD36-488B-A221-0621E2295FFE}" type="slidenum">
              <a:rPr lang="en-CA" smtClean="0"/>
              <a:t>21</a:t>
            </a:fld>
            <a:endParaRPr lang="en-CA"/>
          </a:p>
        </p:txBody>
      </p:sp>
    </p:spTree>
    <p:extLst>
      <p:ext uri="{BB962C8B-B14F-4D97-AF65-F5344CB8AC3E}">
        <p14:creationId xmlns:p14="http://schemas.microsoft.com/office/powerpoint/2010/main" val="293847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note, there is not standard. If your codes can work, that is it. But, it is good to learn and understand different options. Thus, you may optimize or use better codes when you “find” them.</a:t>
            </a:r>
          </a:p>
        </p:txBody>
      </p:sp>
      <p:sp>
        <p:nvSpPr>
          <p:cNvPr id="4" name="Slide Number Placeholder 3"/>
          <p:cNvSpPr>
            <a:spLocks noGrp="1"/>
          </p:cNvSpPr>
          <p:nvPr>
            <p:ph type="sldNum" sz="quarter" idx="5"/>
          </p:nvPr>
        </p:nvSpPr>
        <p:spPr/>
        <p:txBody>
          <a:bodyPr/>
          <a:lstStyle/>
          <a:p>
            <a:fld id="{39EBEC11-8109-470B-9E75-6379604A4F27}" type="slidenum">
              <a:rPr lang="en-US" smtClean="0"/>
              <a:t>22</a:t>
            </a:fld>
            <a:endParaRPr lang="en-US"/>
          </a:p>
        </p:txBody>
      </p:sp>
    </p:spTree>
    <p:extLst>
      <p:ext uri="{BB962C8B-B14F-4D97-AF65-F5344CB8AC3E}">
        <p14:creationId xmlns:p14="http://schemas.microsoft.com/office/powerpoint/2010/main" val="2582870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end of the study, can you prepare using Python to automatically collect information as a scheduled task?</a:t>
            </a:r>
          </a:p>
        </p:txBody>
      </p:sp>
      <p:sp>
        <p:nvSpPr>
          <p:cNvPr id="4" name="Slide Number Placeholder 3"/>
          <p:cNvSpPr>
            <a:spLocks noGrp="1"/>
          </p:cNvSpPr>
          <p:nvPr>
            <p:ph type="sldNum" sz="quarter" idx="5"/>
          </p:nvPr>
        </p:nvSpPr>
        <p:spPr/>
        <p:txBody>
          <a:bodyPr/>
          <a:lstStyle/>
          <a:p>
            <a:fld id="{39EBEC11-8109-470B-9E75-6379604A4F27}" type="slidenum">
              <a:rPr lang="en-US" smtClean="0"/>
              <a:t>2</a:t>
            </a:fld>
            <a:endParaRPr lang="en-US"/>
          </a:p>
        </p:txBody>
      </p:sp>
    </p:spTree>
    <p:extLst>
      <p:ext uri="{BB962C8B-B14F-4D97-AF65-F5344CB8AC3E}">
        <p14:creationId xmlns:p14="http://schemas.microsoft.com/office/powerpoint/2010/main" val="1327288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ask yourself, what are the illegal characters in Python exception names.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ask yourself, what are the illegal characters in Python variables, functions, classes and any objects’ name?  </a:t>
            </a: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23</a:t>
            </a:fld>
            <a:endParaRPr lang="en-US"/>
          </a:p>
        </p:txBody>
      </p:sp>
    </p:spTree>
    <p:extLst>
      <p:ext uri="{BB962C8B-B14F-4D97-AF65-F5344CB8AC3E}">
        <p14:creationId xmlns:p14="http://schemas.microsoft.com/office/powerpoint/2010/main" val="17223482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need to explain. </a:t>
            </a:r>
          </a:p>
        </p:txBody>
      </p:sp>
      <p:sp>
        <p:nvSpPr>
          <p:cNvPr id="4" name="Slide Number Placeholder 3"/>
          <p:cNvSpPr>
            <a:spLocks noGrp="1"/>
          </p:cNvSpPr>
          <p:nvPr>
            <p:ph type="sldNum" sz="quarter" idx="5"/>
          </p:nvPr>
        </p:nvSpPr>
        <p:spPr/>
        <p:txBody>
          <a:bodyPr/>
          <a:lstStyle/>
          <a:p>
            <a:fld id="{39EBEC11-8109-470B-9E75-6379604A4F27}" type="slidenum">
              <a:rPr lang="en-US" smtClean="0"/>
              <a:t>24</a:t>
            </a:fld>
            <a:endParaRPr lang="en-US"/>
          </a:p>
        </p:txBody>
      </p:sp>
    </p:spTree>
    <p:extLst>
      <p:ext uri="{BB962C8B-B14F-4D97-AF65-F5344CB8AC3E}">
        <p14:creationId xmlns:p14="http://schemas.microsoft.com/office/powerpoint/2010/main" val="17399190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present, my expectation is that you know how to put a frame of exception handling in your codes if you are asked doing so. </a:t>
            </a:r>
          </a:p>
        </p:txBody>
      </p:sp>
      <p:sp>
        <p:nvSpPr>
          <p:cNvPr id="4" name="Slide Number Placeholder 3"/>
          <p:cNvSpPr>
            <a:spLocks noGrp="1"/>
          </p:cNvSpPr>
          <p:nvPr>
            <p:ph type="sldNum" sz="quarter" idx="5"/>
          </p:nvPr>
        </p:nvSpPr>
        <p:spPr/>
        <p:txBody>
          <a:bodyPr/>
          <a:lstStyle/>
          <a:p>
            <a:fld id="{39EBEC11-8109-470B-9E75-6379604A4F27}" type="slidenum">
              <a:rPr lang="en-US" smtClean="0"/>
              <a:t>25</a:t>
            </a:fld>
            <a:endParaRPr lang="en-US"/>
          </a:p>
        </p:txBody>
      </p:sp>
    </p:spTree>
    <p:extLst>
      <p:ext uri="{BB962C8B-B14F-4D97-AF65-F5344CB8AC3E}">
        <p14:creationId xmlns:p14="http://schemas.microsoft.com/office/powerpoint/2010/main" val="39570790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you to practice please. </a:t>
            </a:r>
          </a:p>
        </p:txBody>
      </p:sp>
      <p:sp>
        <p:nvSpPr>
          <p:cNvPr id="4" name="Slide Number Placeholder 3"/>
          <p:cNvSpPr>
            <a:spLocks noGrp="1"/>
          </p:cNvSpPr>
          <p:nvPr>
            <p:ph type="sldNum" sz="quarter" idx="5"/>
          </p:nvPr>
        </p:nvSpPr>
        <p:spPr/>
        <p:txBody>
          <a:bodyPr/>
          <a:lstStyle/>
          <a:p>
            <a:fld id="{39EBEC11-8109-470B-9E75-6379604A4F27}" type="slidenum">
              <a:rPr lang="en-US" smtClean="0"/>
              <a:t>26</a:t>
            </a:fld>
            <a:endParaRPr lang="en-US"/>
          </a:p>
        </p:txBody>
      </p:sp>
    </p:spTree>
    <p:extLst>
      <p:ext uri="{BB962C8B-B14F-4D97-AF65-F5344CB8AC3E}">
        <p14:creationId xmlns:p14="http://schemas.microsoft.com/office/powerpoint/2010/main" val="13468808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Help yourself in many websites.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27</a:t>
            </a:fld>
            <a:endParaRPr lang="en-US"/>
          </a:p>
        </p:txBody>
      </p:sp>
    </p:spTree>
    <p:extLst>
      <p:ext uri="{BB962C8B-B14F-4D97-AF65-F5344CB8AC3E}">
        <p14:creationId xmlns:p14="http://schemas.microsoft.com/office/powerpoint/2010/main" val="3934168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cannot promise you to answer your email the same day. But, I will answer your question in the class now.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28</a:t>
            </a:fld>
            <a:endParaRPr lang="en-US"/>
          </a:p>
        </p:txBody>
      </p:sp>
    </p:spTree>
    <p:extLst>
      <p:ext uri="{BB962C8B-B14F-4D97-AF65-F5344CB8AC3E}">
        <p14:creationId xmlns:p14="http://schemas.microsoft.com/office/powerpoint/2010/main" val="32754471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Practice is the key to learn and build muscle memory. </a:t>
            </a:r>
          </a:p>
        </p:txBody>
      </p:sp>
      <p:sp>
        <p:nvSpPr>
          <p:cNvPr id="4" name="Slide Number Placeholder 3"/>
          <p:cNvSpPr>
            <a:spLocks noGrp="1"/>
          </p:cNvSpPr>
          <p:nvPr>
            <p:ph type="sldNum" sz="quarter" idx="5"/>
          </p:nvPr>
        </p:nvSpPr>
        <p:spPr/>
        <p:txBody>
          <a:bodyPr/>
          <a:lstStyle/>
          <a:p>
            <a:fld id="{39EBEC11-8109-470B-9E75-6379604A4F27}" type="slidenum">
              <a:rPr lang="en-US" smtClean="0"/>
              <a:t>29</a:t>
            </a:fld>
            <a:endParaRPr lang="en-US"/>
          </a:p>
        </p:txBody>
      </p:sp>
    </p:spTree>
    <p:extLst>
      <p:ext uri="{BB962C8B-B14F-4D97-AF65-F5344CB8AC3E}">
        <p14:creationId xmlns:p14="http://schemas.microsoft.com/office/powerpoint/2010/main" val="167240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practice and find out if you need </a:t>
            </a:r>
            <a:r>
              <a:rPr lang="en-US" dirty="0" err="1"/>
              <a:t>sudo</a:t>
            </a:r>
            <a:r>
              <a:rPr lang="en-US" dirty="0"/>
              <a:t> those commands.</a:t>
            </a: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4</a:t>
            </a:fld>
            <a:endParaRPr lang="en-US"/>
          </a:p>
        </p:txBody>
      </p:sp>
    </p:spTree>
    <p:extLst>
      <p:ext uri="{BB962C8B-B14F-4D97-AF65-F5344CB8AC3E}">
        <p14:creationId xmlns:p14="http://schemas.microsoft.com/office/powerpoint/2010/main" val="1680376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practice and find out if you need </a:t>
            </a:r>
            <a:r>
              <a:rPr lang="en-US" dirty="0" err="1"/>
              <a:t>sudo</a:t>
            </a:r>
            <a:r>
              <a:rPr lang="en-US" dirty="0"/>
              <a:t> those commands.</a:t>
            </a: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5</a:t>
            </a:fld>
            <a:endParaRPr lang="en-US"/>
          </a:p>
        </p:txBody>
      </p:sp>
    </p:spTree>
    <p:extLst>
      <p:ext uri="{BB962C8B-B14F-4D97-AF65-F5344CB8AC3E}">
        <p14:creationId xmlns:p14="http://schemas.microsoft.com/office/powerpoint/2010/main" val="389669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practice and find out if you need </a:t>
            </a:r>
            <a:r>
              <a:rPr lang="en-US" dirty="0" err="1"/>
              <a:t>sudo</a:t>
            </a:r>
            <a:r>
              <a:rPr lang="en-US" dirty="0"/>
              <a:t> those commands.</a:t>
            </a:r>
          </a:p>
        </p:txBody>
      </p:sp>
      <p:sp>
        <p:nvSpPr>
          <p:cNvPr id="4" name="Slide Number Placeholder 3"/>
          <p:cNvSpPr>
            <a:spLocks noGrp="1"/>
          </p:cNvSpPr>
          <p:nvPr>
            <p:ph type="sldNum" sz="quarter" idx="5"/>
          </p:nvPr>
        </p:nvSpPr>
        <p:spPr/>
        <p:txBody>
          <a:bodyPr/>
          <a:lstStyle/>
          <a:p>
            <a:fld id="{39EBEC11-8109-470B-9E75-6379604A4F27}" type="slidenum">
              <a:rPr lang="en-US" smtClean="0"/>
              <a:t>6</a:t>
            </a:fld>
            <a:endParaRPr lang="en-US"/>
          </a:p>
        </p:txBody>
      </p:sp>
    </p:spTree>
    <p:extLst>
      <p:ext uri="{BB962C8B-B14F-4D97-AF65-F5344CB8AC3E}">
        <p14:creationId xmlns:p14="http://schemas.microsoft.com/office/powerpoint/2010/main" val="4217888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did not cover </a:t>
            </a:r>
            <a:r>
              <a:rPr lang="en-US" dirty="0" err="1"/>
              <a:t>anacron</a:t>
            </a:r>
            <a:r>
              <a:rPr lang="en-US" dirty="0"/>
              <a:t> in the lab 5. Find info please. </a:t>
            </a:r>
          </a:p>
          <a:p>
            <a:endParaRPr lang="en-US" dirty="0"/>
          </a:p>
          <a:p>
            <a:r>
              <a:rPr lang="en-US" dirty="0"/>
              <a:t>We did not introduce at program either. See below FYI:</a:t>
            </a:r>
          </a:p>
          <a:p>
            <a:pPr algn="l"/>
            <a:r>
              <a:rPr lang="en-US" b="0" i="0" dirty="0">
                <a:solidFill>
                  <a:srgbClr val="444444"/>
                </a:solidFill>
                <a:effectLst/>
                <a:latin typeface="Source Serif Pro" panose="02040603050405020204" pitchFamily="18" charset="0"/>
              </a:rPr>
              <a:t>To install it on Fedora, just run:</a:t>
            </a:r>
          </a:p>
          <a:p>
            <a:r>
              <a:rPr lang="en-US" dirty="0"/>
              <a:t># </a:t>
            </a:r>
            <a:r>
              <a:rPr lang="en-US" dirty="0" err="1"/>
              <a:t>dnf</a:t>
            </a:r>
            <a:r>
              <a:rPr lang="en-US" dirty="0"/>
              <a:t> install at</a:t>
            </a:r>
          </a:p>
          <a:p>
            <a:endParaRPr lang="en-US" dirty="0"/>
          </a:p>
          <a:p>
            <a:pPr algn="l"/>
            <a:r>
              <a:rPr lang="en-US" b="0" i="0" dirty="0">
                <a:solidFill>
                  <a:srgbClr val="444444"/>
                </a:solidFill>
                <a:effectLst/>
                <a:latin typeface="Source Serif Pro" panose="020B0604020202020204" pitchFamily="18" charset="0"/>
              </a:rPr>
              <a:t>On RHEL or CentOS yum is still the default package manager:</a:t>
            </a:r>
          </a:p>
          <a:p>
            <a:pPr algn="l"/>
            <a:r>
              <a:rPr lang="en-US" dirty="0"/>
              <a:t># yum install at</a:t>
            </a:r>
          </a:p>
          <a:p>
            <a:pPr algn="l"/>
            <a:endParaRPr lang="en-US" b="0" i="0" dirty="0">
              <a:solidFill>
                <a:srgbClr val="444444"/>
              </a:solidFill>
              <a:effectLst/>
              <a:latin typeface="Source Serif Pro" panose="020B0604020202020204" pitchFamily="18" charset="0"/>
            </a:endParaRPr>
          </a:p>
          <a:p>
            <a:pPr algn="l"/>
            <a:r>
              <a:rPr lang="en-US" b="0" i="0" dirty="0">
                <a:solidFill>
                  <a:srgbClr val="444444"/>
                </a:solidFill>
                <a:effectLst/>
                <a:latin typeface="Source Serif Pro" panose="020B0604020202020204" pitchFamily="18" charset="0"/>
              </a:rPr>
              <a:t>On Debian or Ubuntu:</a:t>
            </a:r>
          </a:p>
          <a:p>
            <a:r>
              <a:rPr lang="en-US" dirty="0"/>
              <a:t># apt-get install at</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Roboto" panose="02000000000000000000" pitchFamily="2" charset="0"/>
              </a:rPr>
              <a:t>Running them manually every single time is time-consuming and overall inefficient. To solve this issue, UNIX comes with its built-in task schedulers. These task schedulers act like a smart alarm clock.</a:t>
            </a: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7</a:t>
            </a:fld>
            <a:endParaRPr lang="en-US"/>
          </a:p>
        </p:txBody>
      </p:sp>
    </p:spTree>
    <p:extLst>
      <p:ext uri="{BB962C8B-B14F-4D97-AF65-F5344CB8AC3E}">
        <p14:creationId xmlns:p14="http://schemas.microsoft.com/office/powerpoint/2010/main" val="3490475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end of the study, can you prepare using Python to automatically collect information as a scheduled task?</a:t>
            </a:r>
          </a:p>
        </p:txBody>
      </p:sp>
      <p:sp>
        <p:nvSpPr>
          <p:cNvPr id="4" name="Slide Number Placeholder 3"/>
          <p:cNvSpPr>
            <a:spLocks noGrp="1"/>
          </p:cNvSpPr>
          <p:nvPr>
            <p:ph type="sldNum" sz="quarter" idx="5"/>
          </p:nvPr>
        </p:nvSpPr>
        <p:spPr/>
        <p:txBody>
          <a:bodyPr/>
          <a:lstStyle/>
          <a:p>
            <a:fld id="{39EBEC11-8109-470B-9E75-6379604A4F27}" type="slidenum">
              <a:rPr lang="en-US" smtClean="0"/>
              <a:t>8</a:t>
            </a:fld>
            <a:endParaRPr lang="en-US"/>
          </a:p>
        </p:txBody>
      </p:sp>
    </p:spTree>
    <p:extLst>
      <p:ext uri="{BB962C8B-B14F-4D97-AF65-F5344CB8AC3E}">
        <p14:creationId xmlns:p14="http://schemas.microsoft.com/office/powerpoint/2010/main" val="3007095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admin tasks would be scheduled:</a:t>
            </a:r>
          </a:p>
          <a:p>
            <a:r>
              <a:rPr lang="en-US" dirty="0"/>
              <a:t>Backup by copying</a:t>
            </a:r>
          </a:p>
          <a:p>
            <a:r>
              <a:rPr lang="en-US" dirty="0"/>
              <a:t>Create snapshots</a:t>
            </a:r>
          </a:p>
          <a:p>
            <a:r>
              <a:rPr lang="en-US" dirty="0"/>
              <a:t>Update, </a:t>
            </a:r>
            <a:r>
              <a:rPr lang="en-US" dirty="0" err="1"/>
              <a:t>etc</a:t>
            </a:r>
            <a:r>
              <a:rPr lang="en-US" dirty="0"/>
              <a:t>, </a:t>
            </a:r>
            <a:r>
              <a:rPr lang="en-US" dirty="0" err="1"/>
              <a:t>etc</a:t>
            </a:r>
            <a:r>
              <a:rPr lang="en-US" dirty="0"/>
              <a:t> (But, server update is usually manually controlled)</a:t>
            </a:r>
          </a:p>
          <a:p>
            <a:r>
              <a:rPr lang="en-US" dirty="0"/>
              <a:t>Execute reports of database because the calculation / query processes are hungry of system resource.</a:t>
            </a:r>
          </a:p>
          <a:p>
            <a:r>
              <a:rPr lang="en-US" dirty="0"/>
              <a:t>Security or system scanning</a:t>
            </a: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9</a:t>
            </a:fld>
            <a:endParaRPr lang="en-US"/>
          </a:p>
        </p:txBody>
      </p:sp>
    </p:spTree>
    <p:extLst>
      <p:ext uri="{BB962C8B-B14F-4D97-AF65-F5344CB8AC3E}">
        <p14:creationId xmlns:p14="http://schemas.microsoft.com/office/powerpoint/2010/main" val="2858359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time to ask you:</a:t>
            </a:r>
          </a:p>
          <a:p>
            <a:r>
              <a:rPr lang="en-US" dirty="0"/>
              <a:t>If I want a scheduled task daily, weekly and monthly?</a:t>
            </a:r>
          </a:p>
          <a:p>
            <a:r>
              <a:rPr lang="en-US" dirty="0"/>
              <a:t>If I want a scheduled task only once a year at the specified day and time?</a:t>
            </a:r>
            <a:br>
              <a:rPr lang="en-US" dirty="0"/>
            </a:br>
            <a:endParaRPr lang="en-US" dirty="0"/>
          </a:p>
          <a:p>
            <a:r>
              <a:rPr lang="en-US" dirty="0"/>
              <a:t>I am not teaching the syntax because the info is there and you can practice to understand them. </a:t>
            </a:r>
          </a:p>
        </p:txBody>
      </p:sp>
      <p:sp>
        <p:nvSpPr>
          <p:cNvPr id="4" name="Slide Number Placeholder 3"/>
          <p:cNvSpPr>
            <a:spLocks noGrp="1"/>
          </p:cNvSpPr>
          <p:nvPr>
            <p:ph type="sldNum" sz="quarter" idx="5"/>
          </p:nvPr>
        </p:nvSpPr>
        <p:spPr/>
        <p:txBody>
          <a:bodyPr/>
          <a:lstStyle/>
          <a:p>
            <a:fld id="{39EBEC11-8109-470B-9E75-6379604A4F27}" type="slidenum">
              <a:rPr lang="en-US" smtClean="0"/>
              <a:t>11</a:t>
            </a:fld>
            <a:endParaRPr lang="en-US"/>
          </a:p>
        </p:txBody>
      </p:sp>
    </p:spTree>
    <p:extLst>
      <p:ext uri="{BB962C8B-B14F-4D97-AF65-F5344CB8AC3E}">
        <p14:creationId xmlns:p14="http://schemas.microsoft.com/office/powerpoint/2010/main" val="3068314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470-B88B-AF83-3E2D-A103E6C667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B5DE9D-ADE1-56F0-DE25-D401229C66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F8525B-44DE-E0EF-D1A7-8962C33B7936}"/>
              </a:ext>
            </a:extLst>
          </p:cNvPr>
          <p:cNvSpPr>
            <a:spLocks noGrp="1"/>
          </p:cNvSpPr>
          <p:nvPr>
            <p:ph type="dt" sz="half" idx="10"/>
          </p:nvPr>
        </p:nvSpPr>
        <p:spPr/>
        <p:txBody>
          <a:bodyPr/>
          <a:lstStyle/>
          <a:p>
            <a:fld id="{957B670D-DE0A-4871-8D02-C71BF9F2C728}" type="datetimeFigureOut">
              <a:rPr lang="en-US" smtClean="0"/>
              <a:t>6/12/2022</a:t>
            </a:fld>
            <a:endParaRPr lang="en-US"/>
          </a:p>
        </p:txBody>
      </p:sp>
      <p:sp>
        <p:nvSpPr>
          <p:cNvPr id="5" name="Footer Placeholder 4">
            <a:extLst>
              <a:ext uri="{FF2B5EF4-FFF2-40B4-BE49-F238E27FC236}">
                <a16:creationId xmlns:a16="http://schemas.microsoft.com/office/drawing/2014/main" id="{23FA7794-3DBD-4641-D313-1D6C91ED6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E433CF-0432-331C-8D52-B2BD66E9078D}"/>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1296710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70EB8-D3B5-D2D6-8257-93F861E818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C120F8-7BEC-8074-00DB-64240FDF51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DB79B3-D516-D9BD-FACD-B30C96A32022}"/>
              </a:ext>
            </a:extLst>
          </p:cNvPr>
          <p:cNvSpPr>
            <a:spLocks noGrp="1"/>
          </p:cNvSpPr>
          <p:nvPr>
            <p:ph type="dt" sz="half" idx="10"/>
          </p:nvPr>
        </p:nvSpPr>
        <p:spPr/>
        <p:txBody>
          <a:bodyPr/>
          <a:lstStyle/>
          <a:p>
            <a:fld id="{957B670D-DE0A-4871-8D02-C71BF9F2C728}" type="datetimeFigureOut">
              <a:rPr lang="en-US" smtClean="0"/>
              <a:t>6/12/2022</a:t>
            </a:fld>
            <a:endParaRPr lang="en-US"/>
          </a:p>
        </p:txBody>
      </p:sp>
      <p:sp>
        <p:nvSpPr>
          <p:cNvPr id="5" name="Footer Placeholder 4">
            <a:extLst>
              <a:ext uri="{FF2B5EF4-FFF2-40B4-BE49-F238E27FC236}">
                <a16:creationId xmlns:a16="http://schemas.microsoft.com/office/drawing/2014/main" id="{32025053-AE9E-D26E-90A5-54C52CB1A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45A19-D3FD-EFEC-A3DA-78BE1ECDCC33}"/>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904254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8A2F09-3A40-8DA4-ECD0-6A348B9CFE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DF6F88-9E9F-DCCA-99A2-EAE0074ACA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45D53B-D310-6DD3-9B1E-CB08DD969DE9}"/>
              </a:ext>
            </a:extLst>
          </p:cNvPr>
          <p:cNvSpPr>
            <a:spLocks noGrp="1"/>
          </p:cNvSpPr>
          <p:nvPr>
            <p:ph type="dt" sz="half" idx="10"/>
          </p:nvPr>
        </p:nvSpPr>
        <p:spPr/>
        <p:txBody>
          <a:bodyPr/>
          <a:lstStyle/>
          <a:p>
            <a:fld id="{957B670D-DE0A-4871-8D02-C71BF9F2C728}" type="datetimeFigureOut">
              <a:rPr lang="en-US" smtClean="0"/>
              <a:t>6/12/2022</a:t>
            </a:fld>
            <a:endParaRPr lang="en-US"/>
          </a:p>
        </p:txBody>
      </p:sp>
      <p:sp>
        <p:nvSpPr>
          <p:cNvPr id="5" name="Footer Placeholder 4">
            <a:extLst>
              <a:ext uri="{FF2B5EF4-FFF2-40B4-BE49-F238E27FC236}">
                <a16:creationId xmlns:a16="http://schemas.microsoft.com/office/drawing/2014/main" id="{8964CA6E-1DE9-A34D-DA81-0C35182103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38B6F1-0998-BBE3-8EDF-2BB964065B3A}"/>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2572120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562" y="261232"/>
            <a:ext cx="8489895" cy="1131569"/>
          </a:xfrm>
          <a:prstGeom prst="rect">
            <a:avLst/>
          </a:prstGeom>
        </p:spPr>
        <p:txBody>
          <a:bodyPr lIns="0" tIns="0" rIns="0" bIns="0" anchor="ctr"/>
          <a:lstStyle/>
          <a:p>
            <a:pPr algn="ctr"/>
            <a:endParaRPr lang="en-CA" sz="5321" b="0" strike="noStrike" spc="-1">
              <a:solidFill>
                <a:srgbClr val="000000"/>
              </a:solidFill>
              <a:uFill>
                <a:solidFill>
                  <a:srgbClr val="FFFFFF"/>
                </a:solidFill>
              </a:uFill>
              <a:latin typeface="Arial"/>
            </a:endParaRPr>
          </a:p>
        </p:txBody>
      </p:sp>
      <p:sp>
        <p:nvSpPr>
          <p:cNvPr id="45" name="PlaceHolder 2"/>
          <p:cNvSpPr>
            <a:spLocks noGrp="1"/>
          </p:cNvSpPr>
          <p:nvPr>
            <p:ph type="body"/>
          </p:nvPr>
        </p:nvSpPr>
        <p:spPr>
          <a:xfrm>
            <a:off x="609562" y="1654468"/>
            <a:ext cx="10971684" cy="3976383"/>
          </a:xfrm>
          <a:prstGeom prst="rect">
            <a:avLst/>
          </a:prstGeom>
        </p:spPr>
        <p:txBody>
          <a:bodyPr lIns="0" tIns="0" rIns="0" bIns="0">
            <a:normAutofit/>
          </a:bodyPr>
          <a:lstStyle/>
          <a:p>
            <a:endParaRPr lang="en-CA" sz="387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165357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562" y="273422"/>
            <a:ext cx="10972120" cy="1144631"/>
          </a:xfrm>
          <a:prstGeom prst="rect">
            <a:avLst/>
          </a:prstGeom>
        </p:spPr>
        <p:txBody>
          <a:bodyPr lIns="0" tIns="0" rIns="0" bIns="0" anchor="ctr"/>
          <a:lstStyle/>
          <a:p>
            <a:pPr algn="ctr"/>
            <a:endParaRPr lang="en-CA" sz="5321" b="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609562" y="1604399"/>
            <a:ext cx="10972120" cy="3977254"/>
          </a:xfrm>
          <a:prstGeom prst="rect">
            <a:avLst/>
          </a:prstGeom>
        </p:spPr>
        <p:txBody>
          <a:bodyPr lIns="0" tIns="0" rIns="0" bIns="0" anchor="ctr"/>
          <a:lstStyle/>
          <a:p>
            <a:pPr algn="ctr"/>
            <a:endParaRPr lang="en-CA" sz="387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749182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943F9-0D73-934C-6A54-7940E2F2D9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2F52AF-A606-A2E9-98B2-7F3B865EE7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DFAAB6-D17B-8D01-FC1C-8BD6FB4E2B73}"/>
              </a:ext>
            </a:extLst>
          </p:cNvPr>
          <p:cNvSpPr>
            <a:spLocks noGrp="1"/>
          </p:cNvSpPr>
          <p:nvPr>
            <p:ph type="dt" sz="half" idx="10"/>
          </p:nvPr>
        </p:nvSpPr>
        <p:spPr/>
        <p:txBody>
          <a:bodyPr/>
          <a:lstStyle/>
          <a:p>
            <a:fld id="{957B670D-DE0A-4871-8D02-C71BF9F2C728}" type="datetimeFigureOut">
              <a:rPr lang="en-US" smtClean="0"/>
              <a:t>6/12/2022</a:t>
            </a:fld>
            <a:endParaRPr lang="en-US"/>
          </a:p>
        </p:txBody>
      </p:sp>
      <p:sp>
        <p:nvSpPr>
          <p:cNvPr id="5" name="Footer Placeholder 4">
            <a:extLst>
              <a:ext uri="{FF2B5EF4-FFF2-40B4-BE49-F238E27FC236}">
                <a16:creationId xmlns:a16="http://schemas.microsoft.com/office/drawing/2014/main" id="{C4084B21-9E65-A3A2-C7CC-287F9BBA33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AF387-D136-8545-2643-633EC5F54ADD}"/>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848782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CD079-9093-C388-9DC2-72F4DCD11C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40CB34-D767-BBA2-C89C-9C8E176442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D87579-4DE5-705B-B1D0-C97F92199A53}"/>
              </a:ext>
            </a:extLst>
          </p:cNvPr>
          <p:cNvSpPr>
            <a:spLocks noGrp="1"/>
          </p:cNvSpPr>
          <p:nvPr>
            <p:ph type="dt" sz="half" idx="10"/>
          </p:nvPr>
        </p:nvSpPr>
        <p:spPr/>
        <p:txBody>
          <a:bodyPr/>
          <a:lstStyle/>
          <a:p>
            <a:fld id="{957B670D-DE0A-4871-8D02-C71BF9F2C728}" type="datetimeFigureOut">
              <a:rPr lang="en-US" smtClean="0"/>
              <a:t>6/12/2022</a:t>
            </a:fld>
            <a:endParaRPr lang="en-US"/>
          </a:p>
        </p:txBody>
      </p:sp>
      <p:sp>
        <p:nvSpPr>
          <p:cNvPr id="5" name="Footer Placeholder 4">
            <a:extLst>
              <a:ext uri="{FF2B5EF4-FFF2-40B4-BE49-F238E27FC236}">
                <a16:creationId xmlns:a16="http://schemas.microsoft.com/office/drawing/2014/main" id="{940B5FBB-1D84-A4EC-2BD4-638815137A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BB1483-796C-DE33-AD5F-72004CA7BC07}"/>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346906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630E9-1C87-64A9-9D86-C4CC8FF742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BE108C-3710-972C-CEED-73C7C0A2AF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F54B71-5745-2AD7-F0D1-466FDE97A5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7146D1-6004-74B6-FE1F-F3232DDA4069}"/>
              </a:ext>
            </a:extLst>
          </p:cNvPr>
          <p:cNvSpPr>
            <a:spLocks noGrp="1"/>
          </p:cNvSpPr>
          <p:nvPr>
            <p:ph type="dt" sz="half" idx="10"/>
          </p:nvPr>
        </p:nvSpPr>
        <p:spPr/>
        <p:txBody>
          <a:bodyPr/>
          <a:lstStyle/>
          <a:p>
            <a:fld id="{957B670D-DE0A-4871-8D02-C71BF9F2C728}" type="datetimeFigureOut">
              <a:rPr lang="en-US" smtClean="0"/>
              <a:t>6/12/2022</a:t>
            </a:fld>
            <a:endParaRPr lang="en-US"/>
          </a:p>
        </p:txBody>
      </p:sp>
      <p:sp>
        <p:nvSpPr>
          <p:cNvPr id="6" name="Footer Placeholder 5">
            <a:extLst>
              <a:ext uri="{FF2B5EF4-FFF2-40B4-BE49-F238E27FC236}">
                <a16:creationId xmlns:a16="http://schemas.microsoft.com/office/drawing/2014/main" id="{0CC112E1-0E1B-0ACA-CDAB-5EC83D9833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1C9A98-EB11-D423-93CB-EB669B490753}"/>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459260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3683-8D77-6380-EE89-B7B6055372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5BBE42-C0DA-E4EF-D219-F242A01B46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D300CF-C20D-DC1A-CF90-8A2C212543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434D96-679F-2476-7067-5A5EAC87E6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AF9BD7-ADCC-2F08-5A77-FEA6A939AD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8485BE-BB61-1C5A-60ED-796599B63B32}"/>
              </a:ext>
            </a:extLst>
          </p:cNvPr>
          <p:cNvSpPr>
            <a:spLocks noGrp="1"/>
          </p:cNvSpPr>
          <p:nvPr>
            <p:ph type="dt" sz="half" idx="10"/>
          </p:nvPr>
        </p:nvSpPr>
        <p:spPr/>
        <p:txBody>
          <a:bodyPr/>
          <a:lstStyle/>
          <a:p>
            <a:fld id="{957B670D-DE0A-4871-8D02-C71BF9F2C728}" type="datetimeFigureOut">
              <a:rPr lang="en-US" smtClean="0"/>
              <a:t>6/12/2022</a:t>
            </a:fld>
            <a:endParaRPr lang="en-US"/>
          </a:p>
        </p:txBody>
      </p:sp>
      <p:sp>
        <p:nvSpPr>
          <p:cNvPr id="8" name="Footer Placeholder 7">
            <a:extLst>
              <a:ext uri="{FF2B5EF4-FFF2-40B4-BE49-F238E27FC236}">
                <a16:creationId xmlns:a16="http://schemas.microsoft.com/office/drawing/2014/main" id="{6F4BB33C-6D50-9AE6-8AA7-9DD60B5811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1E66A0-38E3-25FB-A8DF-30780B16B564}"/>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58865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7967F-D71F-7B8C-75BD-00B8138B04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570B1F-390E-7561-79FD-CE615ABC9BEF}"/>
              </a:ext>
            </a:extLst>
          </p:cNvPr>
          <p:cNvSpPr>
            <a:spLocks noGrp="1"/>
          </p:cNvSpPr>
          <p:nvPr>
            <p:ph type="dt" sz="half" idx="10"/>
          </p:nvPr>
        </p:nvSpPr>
        <p:spPr/>
        <p:txBody>
          <a:bodyPr/>
          <a:lstStyle/>
          <a:p>
            <a:fld id="{957B670D-DE0A-4871-8D02-C71BF9F2C728}" type="datetimeFigureOut">
              <a:rPr lang="en-US" smtClean="0"/>
              <a:t>6/12/2022</a:t>
            </a:fld>
            <a:endParaRPr lang="en-US"/>
          </a:p>
        </p:txBody>
      </p:sp>
      <p:sp>
        <p:nvSpPr>
          <p:cNvPr id="4" name="Footer Placeholder 3">
            <a:extLst>
              <a:ext uri="{FF2B5EF4-FFF2-40B4-BE49-F238E27FC236}">
                <a16:creationId xmlns:a16="http://schemas.microsoft.com/office/drawing/2014/main" id="{CAD2AF4F-9E99-C417-B6AB-2A1ECFF4C3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26E6AB-9426-0777-3082-2A1123EB337B}"/>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399689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55F3DE-6F9F-2CC3-FBE5-F06A0BD37C54}"/>
              </a:ext>
            </a:extLst>
          </p:cNvPr>
          <p:cNvSpPr>
            <a:spLocks noGrp="1"/>
          </p:cNvSpPr>
          <p:nvPr>
            <p:ph type="dt" sz="half" idx="10"/>
          </p:nvPr>
        </p:nvSpPr>
        <p:spPr/>
        <p:txBody>
          <a:bodyPr/>
          <a:lstStyle/>
          <a:p>
            <a:fld id="{957B670D-DE0A-4871-8D02-C71BF9F2C728}" type="datetimeFigureOut">
              <a:rPr lang="en-US" smtClean="0"/>
              <a:t>6/12/2022</a:t>
            </a:fld>
            <a:endParaRPr lang="en-US"/>
          </a:p>
        </p:txBody>
      </p:sp>
      <p:sp>
        <p:nvSpPr>
          <p:cNvPr id="3" name="Footer Placeholder 2">
            <a:extLst>
              <a:ext uri="{FF2B5EF4-FFF2-40B4-BE49-F238E27FC236}">
                <a16:creationId xmlns:a16="http://schemas.microsoft.com/office/drawing/2014/main" id="{230E2400-8578-8107-4DB6-007A018A07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560FEA-CDDD-9D98-2CF2-0C9CB0190A76}"/>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2232535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10370-D692-5D86-83C5-E1FCBACC16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5B9741-132A-6548-A003-808D008C8F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76FD3E-70BC-9C3D-8833-1149EE4082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EEF656-D98D-1B8E-4376-5D3CA54EECAE}"/>
              </a:ext>
            </a:extLst>
          </p:cNvPr>
          <p:cNvSpPr>
            <a:spLocks noGrp="1"/>
          </p:cNvSpPr>
          <p:nvPr>
            <p:ph type="dt" sz="half" idx="10"/>
          </p:nvPr>
        </p:nvSpPr>
        <p:spPr/>
        <p:txBody>
          <a:bodyPr/>
          <a:lstStyle/>
          <a:p>
            <a:fld id="{957B670D-DE0A-4871-8D02-C71BF9F2C728}" type="datetimeFigureOut">
              <a:rPr lang="en-US" smtClean="0"/>
              <a:t>6/12/2022</a:t>
            </a:fld>
            <a:endParaRPr lang="en-US"/>
          </a:p>
        </p:txBody>
      </p:sp>
      <p:sp>
        <p:nvSpPr>
          <p:cNvPr id="6" name="Footer Placeholder 5">
            <a:extLst>
              <a:ext uri="{FF2B5EF4-FFF2-40B4-BE49-F238E27FC236}">
                <a16:creationId xmlns:a16="http://schemas.microsoft.com/office/drawing/2014/main" id="{A51E7BD5-AF64-09DC-EEE5-6CD0AC1640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3F1E54-7D94-862E-F9FF-55AE4251F022}"/>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1247309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9C2B-1E94-28D3-D514-FC46977CF0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E6E91F-3FFE-F46E-EABB-6D0497005E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A95F3E-DED7-1798-E614-AE07E6D99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20A1E-B201-A0C1-7E00-6E49C7B31168}"/>
              </a:ext>
            </a:extLst>
          </p:cNvPr>
          <p:cNvSpPr>
            <a:spLocks noGrp="1"/>
          </p:cNvSpPr>
          <p:nvPr>
            <p:ph type="dt" sz="half" idx="10"/>
          </p:nvPr>
        </p:nvSpPr>
        <p:spPr/>
        <p:txBody>
          <a:bodyPr/>
          <a:lstStyle/>
          <a:p>
            <a:fld id="{957B670D-DE0A-4871-8D02-C71BF9F2C728}" type="datetimeFigureOut">
              <a:rPr lang="en-US" smtClean="0"/>
              <a:t>6/12/2022</a:t>
            </a:fld>
            <a:endParaRPr lang="en-US"/>
          </a:p>
        </p:txBody>
      </p:sp>
      <p:sp>
        <p:nvSpPr>
          <p:cNvPr id="6" name="Footer Placeholder 5">
            <a:extLst>
              <a:ext uri="{FF2B5EF4-FFF2-40B4-BE49-F238E27FC236}">
                <a16:creationId xmlns:a16="http://schemas.microsoft.com/office/drawing/2014/main" id="{0DA6DCD7-E4E4-EED8-680D-CC95FE826B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EEB9BB-7CDE-644C-0064-CCFDBB961E84}"/>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713743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2DF953-1EDF-C74A-E1F1-3184E7BDEF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C4E413-7EFA-C406-3C8C-1F687A226E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D1B68A-48FE-79FC-AB64-A59F2C5F69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7B670D-DE0A-4871-8D02-C71BF9F2C728}" type="datetimeFigureOut">
              <a:rPr lang="en-US" smtClean="0"/>
              <a:t>6/12/2022</a:t>
            </a:fld>
            <a:endParaRPr lang="en-US"/>
          </a:p>
        </p:txBody>
      </p:sp>
      <p:sp>
        <p:nvSpPr>
          <p:cNvPr id="5" name="Footer Placeholder 4">
            <a:extLst>
              <a:ext uri="{FF2B5EF4-FFF2-40B4-BE49-F238E27FC236}">
                <a16:creationId xmlns:a16="http://schemas.microsoft.com/office/drawing/2014/main" id="{447488D2-3AB4-9BC4-581E-658A596B0B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F5E712-A736-FB63-FFD6-9B876034BC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D8788-3B19-4715-AB99-48A224D84ADE}" type="slidenum">
              <a:rPr lang="en-US" smtClean="0"/>
              <a:t>‹#›</a:t>
            </a:fld>
            <a:endParaRPr lang="en-US"/>
          </a:p>
        </p:txBody>
      </p:sp>
    </p:spTree>
    <p:extLst>
      <p:ext uri="{BB962C8B-B14F-4D97-AF65-F5344CB8AC3E}">
        <p14:creationId xmlns:p14="http://schemas.microsoft.com/office/powerpoint/2010/main" val="2687185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crontab.guru/" TargetMode="External"/><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creativecommons.org/licenses/by-nc-sa/4.0/"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hyperlink" Target="https://docs.python.org/3.6/tutorial/errors.html"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hyperlink" Target="https://docs.python.org/3.6/library/exceptions.html"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C4B8-3B88-F76B-1705-2187C72A18E4}"/>
              </a:ext>
            </a:extLst>
          </p:cNvPr>
          <p:cNvSpPr>
            <a:spLocks noGrp="1"/>
          </p:cNvSpPr>
          <p:nvPr>
            <p:ph type="ctrTitle"/>
          </p:nvPr>
        </p:nvSpPr>
        <p:spPr/>
        <p:txBody>
          <a:bodyPr/>
          <a:lstStyle/>
          <a:p>
            <a:r>
              <a:rPr lang="en-US" dirty="0"/>
              <a:t>OPS245 Week 8</a:t>
            </a:r>
          </a:p>
        </p:txBody>
      </p:sp>
      <p:sp>
        <p:nvSpPr>
          <p:cNvPr id="3" name="Subtitle 2">
            <a:extLst>
              <a:ext uri="{FF2B5EF4-FFF2-40B4-BE49-F238E27FC236}">
                <a16:creationId xmlns:a16="http://schemas.microsoft.com/office/drawing/2014/main" id="{A5E95C11-997F-4FA4-C27B-912FB0EF239B}"/>
              </a:ext>
            </a:extLst>
          </p:cNvPr>
          <p:cNvSpPr>
            <a:spLocks noGrp="1"/>
          </p:cNvSpPr>
          <p:nvPr>
            <p:ph type="subTitle" idx="1"/>
          </p:nvPr>
        </p:nvSpPr>
        <p:spPr/>
        <p:txBody>
          <a:bodyPr/>
          <a:lstStyle/>
          <a:p>
            <a:r>
              <a:rPr lang="en-US" dirty="0"/>
              <a:t>Jonathan.ye@senecacollege.ca</a:t>
            </a:r>
          </a:p>
        </p:txBody>
      </p:sp>
    </p:spTree>
    <p:extLst>
      <p:ext uri="{BB962C8B-B14F-4D97-AF65-F5344CB8AC3E}">
        <p14:creationId xmlns:p14="http://schemas.microsoft.com/office/powerpoint/2010/main" val="796103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Cron</a:t>
            </a:r>
            <a:r>
              <a:rPr lang="en-US" dirty="0"/>
              <a:t> Table Entries</a:t>
            </a:r>
            <a:endParaRPr lang="en-CA" dirty="0"/>
          </a:p>
        </p:txBody>
      </p:sp>
      <p:sp>
        <p:nvSpPr>
          <p:cNvPr id="3" name="Text Placeholder 2"/>
          <p:cNvSpPr>
            <a:spLocks noGrp="1"/>
          </p:cNvSpPr>
          <p:nvPr>
            <p:ph type="body"/>
          </p:nvPr>
        </p:nvSpPr>
        <p:spPr>
          <a:xfrm>
            <a:off x="750331" y="1948317"/>
            <a:ext cx="10824148" cy="4565136"/>
          </a:xfrm>
        </p:spPr>
        <p:txBody>
          <a:bodyPr anchor="t"/>
          <a:lstStyle/>
          <a:p>
            <a:pPr algn="just">
              <a:lnSpc>
                <a:spcPct val="100000"/>
              </a:lnSpc>
              <a:spcBef>
                <a:spcPts val="726"/>
              </a:spcBef>
              <a:spcAft>
                <a:spcPts val="726"/>
              </a:spcAft>
            </a:pPr>
            <a:r>
              <a:rPr lang="en-US" sz="2903" dirty="0"/>
              <a:t>Each line in a </a:t>
            </a:r>
            <a:r>
              <a:rPr lang="en-US" sz="2903" dirty="0" err="1"/>
              <a:t>cron</a:t>
            </a:r>
            <a:r>
              <a:rPr lang="en-US" sz="2903" dirty="0"/>
              <a:t> table is a scheduled task containing five fields indicating the timing of the task, and a sixth which is the command to be run.</a:t>
            </a:r>
          </a:p>
          <a:p>
            <a:pPr marL="552938" lvl="2" algn="just">
              <a:spcBef>
                <a:spcPts val="726"/>
              </a:spcBef>
              <a:spcAft>
                <a:spcPts val="726"/>
              </a:spcAft>
            </a:pPr>
            <a:r>
              <a:rPr lang="en-US" sz="2903" dirty="0"/>
              <a:t>Note: If you look online, you may find variants with six or even seven fields of scheduling information. These are non-standard and should be avoided (at least until they become more commonly supported).</a:t>
            </a:r>
            <a:endParaRPr lang="en-CA" sz="2903" dirty="0"/>
          </a:p>
        </p:txBody>
      </p:sp>
    </p:spTree>
    <p:extLst>
      <p:ext uri="{BB962C8B-B14F-4D97-AF65-F5344CB8AC3E}">
        <p14:creationId xmlns:p14="http://schemas.microsoft.com/office/powerpoint/2010/main" val="3811954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Cron</a:t>
            </a:r>
            <a:r>
              <a:rPr lang="en-US" dirty="0"/>
              <a:t> Entries</a:t>
            </a:r>
            <a:endParaRPr lang="en-CA" dirty="0"/>
          </a:p>
        </p:txBody>
      </p:sp>
      <p:sp>
        <p:nvSpPr>
          <p:cNvPr id="3" name="Text Placeholder 2"/>
          <p:cNvSpPr>
            <a:spLocks noGrp="1"/>
          </p:cNvSpPr>
          <p:nvPr>
            <p:ph type="body"/>
          </p:nvPr>
        </p:nvSpPr>
        <p:spPr>
          <a:xfrm>
            <a:off x="609755" y="1629894"/>
            <a:ext cx="10971300" cy="2399350"/>
          </a:xfrm>
        </p:spPr>
        <p:txBody>
          <a:bodyPr>
            <a:normAutofit fontScale="92500" lnSpcReduction="10000"/>
          </a:bodyPr>
          <a:lstStyle/>
          <a:p>
            <a:pPr>
              <a:lnSpc>
                <a:spcPct val="110000"/>
              </a:lnSpc>
              <a:spcBef>
                <a:spcPts val="363"/>
              </a:spcBef>
              <a:spcAft>
                <a:spcPts val="363"/>
              </a:spcAft>
            </a:pPr>
            <a:r>
              <a:rPr lang="en-US" sz="2903" dirty="0">
                <a:latin typeface="+mn-lt"/>
              </a:rPr>
              <a:t>The first five fields are for scheduling. </a:t>
            </a:r>
            <a:r>
              <a:rPr lang="en-CA" sz="2903" dirty="0">
                <a:latin typeface="+mn-lt"/>
              </a:rPr>
              <a:t>Each field can be:</a:t>
            </a:r>
          </a:p>
          <a:p>
            <a:pPr marL="762210" lvl="2" indent="-414703">
              <a:buFont typeface="Wingdings" panose="05000000000000000000" pitchFamily="2" charset="2"/>
              <a:buChar char="§"/>
            </a:pPr>
            <a:r>
              <a:rPr lang="en-US" sz="2298" dirty="0">
                <a:latin typeface="Courier New" panose="02070309020205020404" pitchFamily="49" charset="0"/>
                <a:cs typeface="Courier New" panose="02070309020205020404" pitchFamily="49" charset="0"/>
              </a:rPr>
              <a:t>A number (to define a specific time)</a:t>
            </a:r>
          </a:p>
          <a:p>
            <a:pPr marL="762210" lvl="2" indent="-414703">
              <a:buFont typeface="Wingdings" panose="05000000000000000000" pitchFamily="2" charset="2"/>
              <a:buChar char="§"/>
            </a:pPr>
            <a:r>
              <a:rPr lang="en-US" sz="2298" dirty="0">
                <a:latin typeface="Courier New" panose="02070309020205020404" pitchFamily="49" charset="0"/>
                <a:cs typeface="Courier New" panose="02070309020205020404" pitchFamily="49" charset="0"/>
              </a:rPr>
              <a:t>A * (all possible values for that field)</a:t>
            </a:r>
          </a:p>
          <a:p>
            <a:pPr marL="762210" lvl="2" indent="-414703">
              <a:buFont typeface="Wingdings" panose="05000000000000000000" pitchFamily="2" charset="2"/>
              <a:buChar char="§"/>
            </a:pPr>
            <a:r>
              <a:rPr lang="en-US" sz="2298" dirty="0">
                <a:latin typeface="Courier New" panose="02070309020205020404" pitchFamily="49" charset="0"/>
                <a:cs typeface="Courier New" panose="02070309020205020404" pitchFamily="49" charset="0"/>
              </a:rPr>
              <a:t>A – separated range of numbers (e.g. 2-5)</a:t>
            </a:r>
          </a:p>
          <a:p>
            <a:pPr marL="762210" lvl="2" indent="-414703">
              <a:buFont typeface="Wingdings" panose="05000000000000000000" pitchFamily="2" charset="2"/>
              <a:buChar char="§"/>
            </a:pPr>
            <a:r>
              <a:rPr lang="en-US" sz="2298" dirty="0">
                <a:latin typeface="Courier New" panose="02070309020205020404" pitchFamily="49" charset="0"/>
                <a:cs typeface="Courier New" panose="02070309020205020404" pitchFamily="49" charset="0"/>
              </a:rPr>
              <a:t>A , separated list of numbers</a:t>
            </a:r>
          </a:p>
          <a:p>
            <a:pPr marL="762210" lvl="2" indent="-414703">
              <a:buFont typeface="Wingdings" panose="05000000000000000000" pitchFamily="2" charset="2"/>
              <a:buChar char="§"/>
            </a:pPr>
            <a:r>
              <a:rPr lang="en-US" sz="2298" dirty="0">
                <a:latin typeface="Courier New" panose="02070309020205020404" pitchFamily="49" charset="0"/>
                <a:cs typeface="Courier New" panose="02070309020205020404" pitchFamily="49" charset="0"/>
              </a:rPr>
              <a:t>Month and Day of week can be short words (or ranges or lists of words)</a:t>
            </a:r>
          </a:p>
        </p:txBody>
      </p:sp>
      <p:pic>
        <p:nvPicPr>
          <p:cNvPr id="5" name="Picture 4" descr="The first field represents the minute (0-59).&#10;The second field represents the hour (0-23)&#10;The third field is the day of the month (1-31)&#10;The fourth field is the month (1-12, or jan-dec)&#10;The fifth field is the day of the week (0-6, or sun-sat).&#10;The sixth field is the command you want executed at that time."/>
          <p:cNvPicPr>
            <a:picLocks noChangeAspect="1"/>
          </p:cNvPicPr>
          <p:nvPr/>
        </p:nvPicPr>
        <p:blipFill>
          <a:blip r:embed="rId3"/>
          <a:stretch>
            <a:fillRect/>
          </a:stretch>
        </p:blipFill>
        <p:spPr>
          <a:xfrm>
            <a:off x="1196985" y="4029244"/>
            <a:ext cx="10552765" cy="2828757"/>
          </a:xfrm>
          <a:prstGeom prst="rect">
            <a:avLst/>
          </a:prstGeom>
        </p:spPr>
      </p:pic>
    </p:spTree>
    <p:extLst>
      <p:ext uri="{BB962C8B-B14F-4D97-AF65-F5344CB8AC3E}">
        <p14:creationId xmlns:p14="http://schemas.microsoft.com/office/powerpoint/2010/main" val="1493384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Limiting Access to </a:t>
            </a:r>
            <a:r>
              <a:rPr lang="en-US" dirty="0" err="1"/>
              <a:t>cron</a:t>
            </a:r>
            <a:endParaRPr lang="en-CA" dirty="0"/>
          </a:p>
        </p:txBody>
      </p:sp>
      <p:sp>
        <p:nvSpPr>
          <p:cNvPr id="3" name="Text Placeholder 2"/>
          <p:cNvSpPr>
            <a:spLocks noGrp="1"/>
          </p:cNvSpPr>
          <p:nvPr>
            <p:ph type="body"/>
          </p:nvPr>
        </p:nvSpPr>
        <p:spPr>
          <a:xfrm>
            <a:off x="478548" y="1704501"/>
            <a:ext cx="11302113" cy="4892268"/>
          </a:xfrm>
        </p:spPr>
        <p:txBody>
          <a:bodyPr anchor="t">
            <a:normAutofit/>
          </a:bodyPr>
          <a:lstStyle/>
          <a:p>
            <a:pPr marL="414703" indent="-414703">
              <a:lnSpc>
                <a:spcPct val="100000"/>
              </a:lnSpc>
              <a:spcBef>
                <a:spcPts val="363"/>
              </a:spcBef>
              <a:spcAft>
                <a:spcPts val="363"/>
              </a:spcAft>
              <a:buFont typeface="Arial" panose="020B0604020202020204" pitchFamily="34" charset="0"/>
              <a:buChar char="•"/>
            </a:pPr>
            <a:r>
              <a:rPr lang="en-US" sz="2903" dirty="0"/>
              <a:t>Just like </a:t>
            </a:r>
            <a:r>
              <a:rPr lang="en-US" sz="2903" b="1" dirty="0" err="1"/>
              <a:t>sudo</a:t>
            </a:r>
            <a:r>
              <a:rPr lang="en-US" sz="2903" dirty="0"/>
              <a:t> access, not everyone needs to be able to schedule tasks.</a:t>
            </a:r>
          </a:p>
          <a:p>
            <a:pPr marL="414703" indent="-414703">
              <a:lnSpc>
                <a:spcPct val="100000"/>
              </a:lnSpc>
              <a:spcBef>
                <a:spcPts val="363"/>
              </a:spcBef>
              <a:spcAft>
                <a:spcPts val="363"/>
              </a:spcAft>
              <a:buFont typeface="Arial" panose="020B0604020202020204" pitchFamily="34" charset="0"/>
              <a:buChar char="•"/>
            </a:pPr>
            <a:r>
              <a:rPr lang="en-US" sz="2903" dirty="0"/>
              <a:t>There are two files that, if present, limit who can create </a:t>
            </a:r>
            <a:r>
              <a:rPr lang="en-US" sz="2903" dirty="0" err="1"/>
              <a:t>cron</a:t>
            </a:r>
            <a:r>
              <a:rPr lang="en-US" sz="2903" dirty="0"/>
              <a:t> tables:</a:t>
            </a:r>
          </a:p>
          <a:p>
            <a:pPr marL="833246" lvl="2" indent="-414703">
              <a:spcBef>
                <a:spcPts val="363"/>
              </a:spcBef>
              <a:spcAft>
                <a:spcPts val="363"/>
              </a:spcAft>
              <a:buFont typeface="Wingdings" panose="05000000000000000000" pitchFamily="2" charset="2"/>
              <a:buChar char="§"/>
            </a:pPr>
            <a:r>
              <a:rPr lang="en-US" sz="2903" b="1" dirty="0"/>
              <a:t>/</a:t>
            </a:r>
            <a:r>
              <a:rPr lang="en-US" sz="2903" b="1" dirty="0" err="1"/>
              <a:t>etc</a:t>
            </a:r>
            <a:r>
              <a:rPr lang="en-US" sz="2903" b="1" dirty="0"/>
              <a:t>/</a:t>
            </a:r>
            <a:r>
              <a:rPr lang="en-US" sz="2903" b="1" dirty="0" err="1"/>
              <a:t>cron.allow</a:t>
            </a:r>
            <a:r>
              <a:rPr lang="en-US" sz="2903" b="1" dirty="0"/>
              <a:t> </a:t>
            </a:r>
            <a:r>
              <a:rPr lang="en-US" sz="2903" dirty="0"/>
              <a:t>holds the usernames of only the few users allowed to use </a:t>
            </a:r>
            <a:r>
              <a:rPr lang="en-US" sz="2903" dirty="0" err="1"/>
              <a:t>cron</a:t>
            </a:r>
            <a:endParaRPr lang="en-US" sz="2903" dirty="0"/>
          </a:p>
          <a:p>
            <a:pPr marL="833246" lvl="2" indent="-414703">
              <a:spcBef>
                <a:spcPts val="363"/>
              </a:spcBef>
              <a:spcAft>
                <a:spcPts val="363"/>
              </a:spcAft>
              <a:buFont typeface="Wingdings" panose="05000000000000000000" pitchFamily="2" charset="2"/>
              <a:buChar char="§"/>
            </a:pPr>
            <a:r>
              <a:rPr lang="en-US" sz="2903" b="1" dirty="0"/>
              <a:t>/</a:t>
            </a:r>
            <a:r>
              <a:rPr lang="en-US" sz="2903" b="1" dirty="0" err="1"/>
              <a:t>etc</a:t>
            </a:r>
            <a:r>
              <a:rPr lang="en-US" sz="2903" b="1" dirty="0"/>
              <a:t>/</a:t>
            </a:r>
            <a:r>
              <a:rPr lang="en-US" sz="2903" b="1" dirty="0" err="1"/>
              <a:t>cron.deny</a:t>
            </a:r>
            <a:r>
              <a:rPr lang="en-US" sz="2903" b="1" dirty="0"/>
              <a:t> </a:t>
            </a:r>
            <a:r>
              <a:rPr lang="en-US" sz="2903" dirty="0"/>
              <a:t>holds the usernames of all users explicitly not allowed to use </a:t>
            </a:r>
            <a:r>
              <a:rPr lang="en-US" sz="2903" dirty="0" err="1"/>
              <a:t>cron</a:t>
            </a:r>
            <a:endParaRPr lang="en-US" sz="2903" dirty="0"/>
          </a:p>
          <a:p>
            <a:pPr marL="414703" indent="-414703">
              <a:lnSpc>
                <a:spcPct val="100000"/>
              </a:lnSpc>
              <a:spcBef>
                <a:spcPts val="363"/>
              </a:spcBef>
              <a:spcAft>
                <a:spcPts val="363"/>
              </a:spcAft>
              <a:buFont typeface="Arial" panose="020B0604020202020204" pitchFamily="34" charset="0"/>
              <a:buChar char="•"/>
            </a:pPr>
            <a:r>
              <a:rPr lang="en-US" sz="2903" dirty="0"/>
              <a:t>Best practice is to have one or the other (preferably </a:t>
            </a:r>
            <a:r>
              <a:rPr lang="en-US" sz="2903" b="1" dirty="0" err="1"/>
              <a:t>cron.allow</a:t>
            </a:r>
            <a:r>
              <a:rPr lang="en-US" sz="2903" dirty="0"/>
              <a:t>), not both.</a:t>
            </a:r>
          </a:p>
          <a:p>
            <a:endParaRPr lang="en-CA" sz="2903" dirty="0"/>
          </a:p>
        </p:txBody>
      </p:sp>
    </p:spTree>
    <p:extLst>
      <p:ext uri="{BB962C8B-B14F-4D97-AF65-F5344CB8AC3E}">
        <p14:creationId xmlns:p14="http://schemas.microsoft.com/office/powerpoint/2010/main" val="429953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a:t>
            </a:r>
            <a:r>
              <a:rPr lang="en-US" dirty="0" err="1"/>
              <a:t>Cron</a:t>
            </a:r>
            <a:r>
              <a:rPr lang="en-US" dirty="0"/>
              <a:t> Schedules</a:t>
            </a:r>
            <a:endParaRPr lang="en-CA" dirty="0"/>
          </a:p>
        </p:txBody>
      </p:sp>
      <p:sp>
        <p:nvSpPr>
          <p:cNvPr id="3" name="Text Placeholder 2"/>
          <p:cNvSpPr>
            <a:spLocks noGrp="1"/>
          </p:cNvSpPr>
          <p:nvPr>
            <p:ph type="body"/>
          </p:nvPr>
        </p:nvSpPr>
        <p:spPr>
          <a:xfrm>
            <a:off x="478548" y="1874375"/>
            <a:ext cx="11255253" cy="4722393"/>
          </a:xfrm>
        </p:spPr>
        <p:txBody>
          <a:bodyPr anchor="t">
            <a:normAutofit/>
          </a:bodyPr>
          <a:lstStyle/>
          <a:p>
            <a:pPr marL="414703" indent="-414703">
              <a:spcBef>
                <a:spcPts val="726"/>
              </a:spcBef>
              <a:spcAft>
                <a:spcPts val="726"/>
              </a:spcAft>
              <a:buFont typeface="Arial" panose="020B0604020202020204" pitchFamily="34" charset="0"/>
              <a:buChar char="•"/>
            </a:pPr>
            <a:r>
              <a:rPr lang="en-US" sz="2903" dirty="0"/>
              <a:t>Since some schedules are very common, there are easy ways to access them</a:t>
            </a:r>
          </a:p>
          <a:p>
            <a:pPr marL="414703" indent="-414703">
              <a:spcBef>
                <a:spcPts val="726"/>
              </a:spcBef>
              <a:spcAft>
                <a:spcPts val="726"/>
              </a:spcAft>
              <a:buFont typeface="Arial" panose="020B0604020202020204" pitchFamily="34" charset="0"/>
              <a:buChar char="•"/>
            </a:pPr>
            <a:r>
              <a:rPr lang="en-US" sz="2903" dirty="0"/>
              <a:t>Users can place scripts (or, more commonly, </a:t>
            </a:r>
            <a:r>
              <a:rPr lang="en-US" sz="2903" dirty="0" err="1"/>
              <a:t>symlinks</a:t>
            </a:r>
            <a:r>
              <a:rPr lang="en-US" sz="2903" dirty="0"/>
              <a:t> to scripts) in the following directories:</a:t>
            </a:r>
          </a:p>
          <a:p>
            <a:pPr marL="758370" lvl="1" indent="-414703">
              <a:spcBef>
                <a:spcPts val="726"/>
              </a:spcBef>
              <a:spcAft>
                <a:spcPts val="726"/>
              </a:spcAft>
              <a:buFont typeface="Wingdings" panose="05000000000000000000" pitchFamily="2" charset="2"/>
              <a:buChar char="§"/>
            </a:pPr>
            <a:r>
              <a:rPr lang="en-CA" sz="2903" dirty="0">
                <a:latin typeface="Courier New" panose="02070309020205020404" pitchFamily="49" charset="0"/>
                <a:cs typeface="Courier New" panose="02070309020205020404" pitchFamily="49" charset="0"/>
              </a:rPr>
              <a:t>/</a:t>
            </a:r>
            <a:r>
              <a:rPr lang="en-CA" sz="2903" dirty="0" err="1">
                <a:latin typeface="Courier New" panose="02070309020205020404" pitchFamily="49" charset="0"/>
                <a:cs typeface="Courier New" panose="02070309020205020404" pitchFamily="49" charset="0"/>
              </a:rPr>
              <a:t>etc</a:t>
            </a:r>
            <a:r>
              <a:rPr lang="en-CA" sz="2903" dirty="0">
                <a:latin typeface="Courier New" panose="02070309020205020404" pitchFamily="49" charset="0"/>
                <a:cs typeface="Courier New" panose="02070309020205020404" pitchFamily="49" charset="0"/>
              </a:rPr>
              <a:t>/</a:t>
            </a:r>
            <a:r>
              <a:rPr lang="en-CA" sz="2903" dirty="0" err="1">
                <a:latin typeface="Courier New" panose="02070309020205020404" pitchFamily="49" charset="0"/>
                <a:cs typeface="Courier New" panose="02070309020205020404" pitchFamily="49" charset="0"/>
              </a:rPr>
              <a:t>cron.hourly</a:t>
            </a:r>
            <a:r>
              <a:rPr lang="en-CA" sz="2903" dirty="0">
                <a:latin typeface="Courier New" panose="02070309020205020404" pitchFamily="49" charset="0"/>
                <a:cs typeface="Courier New" panose="02070309020205020404" pitchFamily="49" charset="0"/>
              </a:rPr>
              <a:t>/</a:t>
            </a:r>
          </a:p>
          <a:p>
            <a:pPr marL="758370" lvl="1" indent="-414703">
              <a:spcBef>
                <a:spcPts val="726"/>
              </a:spcBef>
              <a:spcAft>
                <a:spcPts val="726"/>
              </a:spcAft>
              <a:buFont typeface="Wingdings" panose="05000000000000000000" pitchFamily="2" charset="2"/>
              <a:buChar char="§"/>
            </a:pPr>
            <a:r>
              <a:rPr lang="en-CA" sz="2903" dirty="0">
                <a:latin typeface="Courier New" panose="02070309020205020404" pitchFamily="49" charset="0"/>
                <a:cs typeface="Courier New" panose="02070309020205020404" pitchFamily="49" charset="0"/>
              </a:rPr>
              <a:t>/</a:t>
            </a:r>
            <a:r>
              <a:rPr lang="en-CA" sz="2903" dirty="0" err="1">
                <a:latin typeface="Courier New" panose="02070309020205020404" pitchFamily="49" charset="0"/>
                <a:cs typeface="Courier New" panose="02070309020205020404" pitchFamily="49" charset="0"/>
              </a:rPr>
              <a:t>etc</a:t>
            </a:r>
            <a:r>
              <a:rPr lang="en-CA" sz="2903" dirty="0">
                <a:latin typeface="Courier New" panose="02070309020205020404" pitchFamily="49" charset="0"/>
                <a:cs typeface="Courier New" panose="02070309020205020404" pitchFamily="49" charset="0"/>
              </a:rPr>
              <a:t>/</a:t>
            </a:r>
            <a:r>
              <a:rPr lang="en-CA" sz="2903" dirty="0" err="1">
                <a:latin typeface="Courier New" panose="02070309020205020404" pitchFamily="49" charset="0"/>
                <a:cs typeface="Courier New" panose="02070309020205020404" pitchFamily="49" charset="0"/>
              </a:rPr>
              <a:t>cron.daily</a:t>
            </a:r>
            <a:r>
              <a:rPr lang="en-CA" sz="2903" dirty="0">
                <a:latin typeface="Courier New" panose="02070309020205020404" pitchFamily="49" charset="0"/>
                <a:cs typeface="Courier New" panose="02070309020205020404" pitchFamily="49" charset="0"/>
              </a:rPr>
              <a:t>/</a:t>
            </a:r>
          </a:p>
          <a:p>
            <a:pPr marL="758370" lvl="1" indent="-414703">
              <a:spcBef>
                <a:spcPts val="726"/>
              </a:spcBef>
              <a:spcAft>
                <a:spcPts val="726"/>
              </a:spcAft>
              <a:buFont typeface="Wingdings" panose="05000000000000000000" pitchFamily="2" charset="2"/>
              <a:buChar char="§"/>
            </a:pPr>
            <a:r>
              <a:rPr lang="en-CA" sz="2903" dirty="0">
                <a:latin typeface="Courier New" panose="02070309020205020404" pitchFamily="49" charset="0"/>
                <a:cs typeface="Courier New" panose="02070309020205020404" pitchFamily="49" charset="0"/>
              </a:rPr>
              <a:t>/</a:t>
            </a:r>
            <a:r>
              <a:rPr lang="en-CA" sz="2903" dirty="0" err="1">
                <a:latin typeface="Courier New" panose="02070309020205020404" pitchFamily="49" charset="0"/>
                <a:cs typeface="Courier New" panose="02070309020205020404" pitchFamily="49" charset="0"/>
              </a:rPr>
              <a:t>etc</a:t>
            </a:r>
            <a:r>
              <a:rPr lang="en-CA" sz="2903" dirty="0">
                <a:latin typeface="Courier New" panose="02070309020205020404" pitchFamily="49" charset="0"/>
                <a:cs typeface="Courier New" panose="02070309020205020404" pitchFamily="49" charset="0"/>
              </a:rPr>
              <a:t>/</a:t>
            </a:r>
            <a:r>
              <a:rPr lang="en-CA" sz="2903" dirty="0" err="1">
                <a:latin typeface="Courier New" panose="02070309020205020404" pitchFamily="49" charset="0"/>
                <a:cs typeface="Courier New" panose="02070309020205020404" pitchFamily="49" charset="0"/>
              </a:rPr>
              <a:t>cron.weekly</a:t>
            </a:r>
            <a:r>
              <a:rPr lang="en-CA" sz="2903" dirty="0">
                <a:latin typeface="Courier New" panose="02070309020205020404" pitchFamily="49" charset="0"/>
                <a:cs typeface="Courier New" panose="02070309020205020404" pitchFamily="49" charset="0"/>
              </a:rPr>
              <a:t>/</a:t>
            </a:r>
          </a:p>
          <a:p>
            <a:pPr marL="758370" lvl="1" indent="-414703">
              <a:spcBef>
                <a:spcPts val="726"/>
              </a:spcBef>
              <a:spcAft>
                <a:spcPts val="726"/>
              </a:spcAft>
              <a:buFont typeface="Wingdings" panose="05000000000000000000" pitchFamily="2" charset="2"/>
              <a:buChar char="§"/>
            </a:pPr>
            <a:r>
              <a:rPr lang="en-CA" sz="2903" dirty="0">
                <a:latin typeface="Courier New" panose="02070309020205020404" pitchFamily="49" charset="0"/>
                <a:cs typeface="Courier New" panose="02070309020205020404" pitchFamily="49" charset="0"/>
              </a:rPr>
              <a:t>/</a:t>
            </a:r>
            <a:r>
              <a:rPr lang="en-CA" sz="2903" dirty="0" err="1">
                <a:latin typeface="Courier New" panose="02070309020205020404" pitchFamily="49" charset="0"/>
                <a:cs typeface="Courier New" panose="02070309020205020404" pitchFamily="49" charset="0"/>
              </a:rPr>
              <a:t>etc</a:t>
            </a:r>
            <a:r>
              <a:rPr lang="en-CA" sz="2903" dirty="0">
                <a:latin typeface="Courier New" panose="02070309020205020404" pitchFamily="49" charset="0"/>
                <a:cs typeface="Courier New" panose="02070309020205020404" pitchFamily="49" charset="0"/>
              </a:rPr>
              <a:t>/</a:t>
            </a:r>
            <a:r>
              <a:rPr lang="en-CA" sz="2903" dirty="0" err="1">
                <a:latin typeface="Courier New" panose="02070309020205020404" pitchFamily="49" charset="0"/>
                <a:cs typeface="Courier New" panose="02070309020205020404" pitchFamily="49" charset="0"/>
              </a:rPr>
              <a:t>cron.monthly</a:t>
            </a:r>
            <a:r>
              <a:rPr lang="en-CA" sz="2903" dirty="0">
                <a:latin typeface="Courier New" panose="02070309020205020404" pitchFamily="49" charset="0"/>
                <a:cs typeface="Courier New" panose="02070309020205020404" pitchFamily="49" charset="0"/>
              </a:rPr>
              <a:t>/</a:t>
            </a:r>
          </a:p>
          <a:p>
            <a:endParaRPr lang="en-CA" sz="2903" dirty="0"/>
          </a:p>
        </p:txBody>
      </p:sp>
    </p:spTree>
    <p:extLst>
      <p:ext uri="{BB962C8B-B14F-4D97-AF65-F5344CB8AC3E}">
        <p14:creationId xmlns:p14="http://schemas.microsoft.com/office/powerpoint/2010/main" val="17366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Cron</a:t>
            </a:r>
            <a:r>
              <a:rPr lang="en-US" dirty="0"/>
              <a:t> Table Short Forms</a:t>
            </a:r>
            <a:endParaRPr lang="en-CA" dirty="0"/>
          </a:p>
        </p:txBody>
      </p:sp>
      <p:sp>
        <p:nvSpPr>
          <p:cNvPr id="3" name="Text Placeholder 2"/>
          <p:cNvSpPr>
            <a:spLocks noGrp="1"/>
          </p:cNvSpPr>
          <p:nvPr>
            <p:ph type="body"/>
          </p:nvPr>
        </p:nvSpPr>
        <p:spPr>
          <a:xfrm>
            <a:off x="609755" y="1654469"/>
            <a:ext cx="10971300" cy="969657"/>
          </a:xfrm>
        </p:spPr>
        <p:txBody>
          <a:bodyPr/>
          <a:lstStyle/>
          <a:p>
            <a:r>
              <a:rPr lang="en-US" sz="2903" dirty="0">
                <a:latin typeface="+mn-lt"/>
              </a:rPr>
              <a:t>In a </a:t>
            </a:r>
            <a:r>
              <a:rPr lang="en-US" sz="2903" dirty="0" err="1">
                <a:latin typeface="+mn-lt"/>
              </a:rPr>
              <a:t>cron</a:t>
            </a:r>
            <a:r>
              <a:rPr lang="en-US" sz="2903" dirty="0">
                <a:latin typeface="+mn-lt"/>
              </a:rPr>
              <a:t> table there are also short forms for common schedules:</a:t>
            </a:r>
          </a:p>
        </p:txBody>
      </p:sp>
      <p:pic>
        <p:nvPicPr>
          <p:cNvPr id="4" name="Picture 3" descr="The short forms include:&#10;@yearly and @annually, both of which mean midnight on January 1st.&#10;@monthly, which means midnight on the 1st of each month.&#10;@weekly, which means midnight every Sunday&#10;@daily and @midnight, which both mean at midnight every day.&#10;@hourly, which means every hour, on the hour."/>
          <p:cNvPicPr>
            <a:picLocks noChangeAspect="1"/>
          </p:cNvPicPr>
          <p:nvPr/>
        </p:nvPicPr>
        <p:blipFill>
          <a:blip r:embed="rId2"/>
          <a:stretch>
            <a:fillRect/>
          </a:stretch>
        </p:blipFill>
        <p:spPr>
          <a:xfrm>
            <a:off x="738947" y="2530824"/>
            <a:ext cx="11518898" cy="3777452"/>
          </a:xfrm>
          <a:prstGeom prst="rect">
            <a:avLst/>
          </a:prstGeom>
        </p:spPr>
      </p:pic>
      <p:sp>
        <p:nvSpPr>
          <p:cNvPr id="5" name="TextBox 4">
            <a:extLst>
              <a:ext uri="{FF2B5EF4-FFF2-40B4-BE49-F238E27FC236}">
                <a16:creationId xmlns:a16="http://schemas.microsoft.com/office/drawing/2014/main" id="{FCDBD882-33CD-41F5-B5AF-4183918617CE}"/>
              </a:ext>
            </a:extLst>
          </p:cNvPr>
          <p:cNvSpPr txBox="1"/>
          <p:nvPr/>
        </p:nvSpPr>
        <p:spPr>
          <a:xfrm>
            <a:off x="808929" y="5861603"/>
            <a:ext cx="10924337" cy="539058"/>
          </a:xfrm>
          <a:prstGeom prst="rect">
            <a:avLst/>
          </a:prstGeom>
          <a:noFill/>
        </p:spPr>
        <p:txBody>
          <a:bodyPr wrap="none" rtlCol="0">
            <a:spAutoFit/>
          </a:bodyPr>
          <a:lstStyle/>
          <a:p>
            <a:r>
              <a:rPr lang="en-US" sz="2903" dirty="0">
                <a:solidFill>
                  <a:srgbClr val="1A1A1B"/>
                </a:solidFill>
                <a:latin typeface="IBMPlexSans"/>
              </a:rPr>
              <a:t>The best </a:t>
            </a:r>
            <a:r>
              <a:rPr lang="en-US" sz="2903" dirty="0" err="1">
                <a:solidFill>
                  <a:srgbClr val="1A1A1B"/>
                </a:solidFill>
                <a:latin typeface="IBMPlexSans"/>
              </a:rPr>
              <a:t>cron</a:t>
            </a:r>
            <a:r>
              <a:rPr lang="en-US" sz="2903" dirty="0">
                <a:solidFill>
                  <a:srgbClr val="1A1A1B"/>
                </a:solidFill>
                <a:latin typeface="IBMPlexSans"/>
              </a:rPr>
              <a:t> schedule expression online editor: </a:t>
            </a:r>
            <a:r>
              <a:rPr lang="en-US" sz="2903" dirty="0">
                <a:solidFill>
                  <a:srgbClr val="1A1A1B"/>
                </a:solidFill>
                <a:latin typeface="IBMPlexSans"/>
                <a:hlinkClick r:id="rId3"/>
              </a:rPr>
              <a:t>https://crontab.guru/</a:t>
            </a:r>
            <a:r>
              <a:rPr lang="en-US" sz="2903" dirty="0">
                <a:solidFill>
                  <a:srgbClr val="1A1A1B"/>
                </a:solidFill>
                <a:latin typeface="IBMPlexSans"/>
              </a:rPr>
              <a:t> </a:t>
            </a:r>
            <a:endParaRPr lang="en-CA" sz="2903" dirty="0"/>
          </a:p>
        </p:txBody>
      </p:sp>
    </p:spTree>
    <p:extLst>
      <p:ext uri="{BB962C8B-B14F-4D97-AF65-F5344CB8AC3E}">
        <p14:creationId xmlns:p14="http://schemas.microsoft.com/office/powerpoint/2010/main" val="2341969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From </a:t>
            </a:r>
            <a:r>
              <a:rPr lang="en-US" dirty="0" err="1"/>
              <a:t>Cron</a:t>
            </a:r>
            <a:endParaRPr lang="en-CA" dirty="0"/>
          </a:p>
        </p:txBody>
      </p:sp>
      <p:sp>
        <p:nvSpPr>
          <p:cNvPr id="3" name="Text Placeholder 2"/>
          <p:cNvSpPr>
            <a:spLocks noGrp="1"/>
          </p:cNvSpPr>
          <p:nvPr>
            <p:ph type="body"/>
          </p:nvPr>
        </p:nvSpPr>
        <p:spPr>
          <a:xfrm>
            <a:off x="497292" y="1930605"/>
            <a:ext cx="11339601" cy="4666162"/>
          </a:xfrm>
        </p:spPr>
        <p:txBody>
          <a:bodyPr anchor="t">
            <a:normAutofit/>
          </a:bodyPr>
          <a:lstStyle/>
          <a:p>
            <a:pPr>
              <a:lnSpc>
                <a:spcPct val="150000"/>
              </a:lnSpc>
            </a:pPr>
            <a:r>
              <a:rPr lang="en-US" sz="3386" dirty="0"/>
              <a:t>A special note about output from commands run by </a:t>
            </a:r>
            <a:r>
              <a:rPr lang="en-US" sz="3386" b="1" dirty="0" err="1"/>
              <a:t>cron</a:t>
            </a:r>
            <a:r>
              <a:rPr lang="en-US" sz="3386" dirty="0"/>
              <a:t>:</a:t>
            </a:r>
          </a:p>
          <a:p>
            <a:pPr marL="900444" indent="-414703">
              <a:lnSpc>
                <a:spcPct val="100000"/>
              </a:lnSpc>
              <a:spcBef>
                <a:spcPts val="726"/>
              </a:spcBef>
              <a:spcAft>
                <a:spcPts val="726"/>
              </a:spcAft>
              <a:buFont typeface="Wingdings" panose="05000000000000000000" pitchFamily="2" charset="2"/>
              <a:buChar char="§"/>
            </a:pPr>
            <a:r>
              <a:rPr lang="en-US" sz="3386" dirty="0"/>
              <a:t>Any output to standard out gets sent to the owner of the file using the internal mail command.</a:t>
            </a:r>
          </a:p>
          <a:p>
            <a:pPr marL="900444" indent="-414703">
              <a:lnSpc>
                <a:spcPct val="100000"/>
              </a:lnSpc>
              <a:spcBef>
                <a:spcPts val="726"/>
              </a:spcBef>
              <a:spcAft>
                <a:spcPts val="726"/>
              </a:spcAft>
              <a:buFont typeface="Wingdings" panose="05000000000000000000" pitchFamily="2" charset="2"/>
              <a:buChar char="§"/>
            </a:pPr>
            <a:r>
              <a:rPr lang="en-US" sz="3386" dirty="0"/>
              <a:t>Output to other places (e.g. redirected to files) will work normally.</a:t>
            </a:r>
          </a:p>
          <a:p>
            <a:pPr marL="900444" indent="-414703">
              <a:lnSpc>
                <a:spcPct val="100000"/>
              </a:lnSpc>
              <a:spcBef>
                <a:spcPts val="726"/>
              </a:spcBef>
              <a:spcAft>
                <a:spcPts val="726"/>
              </a:spcAft>
              <a:buFont typeface="Wingdings" panose="05000000000000000000" pitchFamily="2" charset="2"/>
              <a:buChar char="§"/>
            </a:pPr>
            <a:r>
              <a:rPr lang="en-US" sz="3386" dirty="0"/>
              <a:t>It can't go to the terminal, there isn't one connected to </a:t>
            </a:r>
            <a:r>
              <a:rPr lang="en-US" sz="3386" b="1" dirty="0" err="1"/>
              <a:t>cron</a:t>
            </a:r>
            <a:r>
              <a:rPr lang="en-US" sz="3386" dirty="0"/>
              <a:t>.</a:t>
            </a:r>
          </a:p>
        </p:txBody>
      </p:sp>
    </p:spTree>
    <p:extLst>
      <p:ext uri="{BB962C8B-B14F-4D97-AF65-F5344CB8AC3E}">
        <p14:creationId xmlns:p14="http://schemas.microsoft.com/office/powerpoint/2010/main" val="1540494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Summary</a:t>
            </a:r>
            <a:endParaRPr lang="en-CA" dirty="0"/>
          </a:p>
        </p:txBody>
      </p:sp>
      <p:sp>
        <p:nvSpPr>
          <p:cNvPr id="7" name="Text Placeholder 6"/>
          <p:cNvSpPr>
            <a:spLocks noGrp="1"/>
          </p:cNvSpPr>
          <p:nvPr>
            <p:ph type="body"/>
          </p:nvPr>
        </p:nvSpPr>
        <p:spPr>
          <a:xfrm>
            <a:off x="534779" y="2043069"/>
            <a:ext cx="10664826" cy="4273575"/>
          </a:xfrm>
        </p:spPr>
        <p:txBody>
          <a:bodyPr anchor="t"/>
          <a:lstStyle/>
          <a:p>
            <a:pPr marL="552938" indent="-552938">
              <a:spcBef>
                <a:spcPts val="726"/>
              </a:spcBef>
              <a:spcAft>
                <a:spcPts val="726"/>
              </a:spcAft>
              <a:buFont typeface="Arial" panose="020B0604020202020204" pitchFamily="34" charset="0"/>
              <a:buChar char="•"/>
            </a:pPr>
            <a:r>
              <a:rPr lang="en-US" sz="3144" dirty="0"/>
              <a:t>In this lesson you learned about several commands that can be used to monitor disk usage.</a:t>
            </a:r>
          </a:p>
          <a:p>
            <a:pPr marL="552938" indent="-552938">
              <a:spcBef>
                <a:spcPts val="726"/>
              </a:spcBef>
              <a:spcAft>
                <a:spcPts val="726"/>
              </a:spcAft>
              <a:buFont typeface="Arial" panose="020B0604020202020204" pitchFamily="34" charset="0"/>
              <a:buChar char="•"/>
            </a:pPr>
            <a:r>
              <a:rPr lang="en-US" sz="3144" dirty="0"/>
              <a:t>You also learned how to use the </a:t>
            </a:r>
            <a:r>
              <a:rPr lang="en-US" sz="3144" b="1" dirty="0" err="1"/>
              <a:t>cron</a:t>
            </a:r>
            <a:r>
              <a:rPr lang="en-US" sz="3144" dirty="0"/>
              <a:t> daemon to schedule tasks.</a:t>
            </a:r>
            <a:endParaRPr lang="en-CA" sz="3144" dirty="0"/>
          </a:p>
          <a:p>
            <a:pPr marL="552938" indent="-552938">
              <a:spcBef>
                <a:spcPts val="726"/>
              </a:spcBef>
              <a:spcAft>
                <a:spcPts val="726"/>
              </a:spcAft>
              <a:buFont typeface="Arial" panose="020B0604020202020204" pitchFamily="34" charset="0"/>
              <a:buChar char="•"/>
            </a:pPr>
            <a:r>
              <a:rPr lang="en-US" sz="3144" dirty="0"/>
              <a:t>All of this will be very useful to any system administrator.</a:t>
            </a:r>
          </a:p>
        </p:txBody>
      </p:sp>
    </p:spTree>
    <p:extLst>
      <p:ext uri="{BB962C8B-B14F-4D97-AF65-F5344CB8AC3E}">
        <p14:creationId xmlns:p14="http://schemas.microsoft.com/office/powerpoint/2010/main" val="5307463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755" y="212032"/>
            <a:ext cx="10971736" cy="1144631"/>
          </a:xfrm>
        </p:spPr>
        <p:txBody>
          <a:bodyPr/>
          <a:lstStyle/>
          <a:p>
            <a:r>
              <a:rPr lang="en-US" dirty="0"/>
              <a:t>OPS245</a:t>
            </a:r>
            <a:endParaRPr lang="en-CA" dirty="0"/>
          </a:p>
        </p:txBody>
      </p:sp>
      <p:sp>
        <p:nvSpPr>
          <p:cNvPr id="3" name="Subtitle 2"/>
          <p:cNvSpPr>
            <a:spLocks noGrp="1"/>
          </p:cNvSpPr>
          <p:nvPr>
            <p:ph type="subTitle"/>
          </p:nvPr>
        </p:nvSpPr>
        <p:spPr>
          <a:xfrm>
            <a:off x="609755" y="1660821"/>
            <a:ext cx="10971736" cy="3977254"/>
          </a:xfrm>
        </p:spPr>
        <p:txBody>
          <a:bodyPr/>
          <a:lstStyle/>
          <a:p>
            <a:pPr algn="ctr"/>
            <a:r>
              <a:rPr lang="en-US" dirty="0"/>
              <a:t>Python Shell Scripting</a:t>
            </a:r>
          </a:p>
          <a:p>
            <a:pPr algn="ctr"/>
            <a:r>
              <a:rPr lang="en-US" dirty="0"/>
              <a:t>Part 6</a:t>
            </a:r>
          </a:p>
          <a:p>
            <a:pPr algn="ctr"/>
            <a:r>
              <a:rPr lang="en-US" dirty="0"/>
              <a:t>Error handling</a:t>
            </a:r>
            <a:endParaRPr lang="en-CA" dirty="0"/>
          </a:p>
        </p:txBody>
      </p:sp>
      <p:pic>
        <p:nvPicPr>
          <p:cNvPr id="4" name="Picture 3" descr="This work by Peter Callaghan is licensed under a Creative Commons Attribution-NonCommercial-ShareAlike 4.0 International License.">
            <a:hlinkClick r:id="rId3"/>
          </p:cNvPr>
          <p:cNvPicPr/>
          <p:nvPr/>
        </p:nvPicPr>
        <p:blipFill>
          <a:blip r:embed="rId4"/>
          <a:stretch/>
        </p:blipFill>
        <p:spPr>
          <a:xfrm>
            <a:off x="11270510" y="0"/>
            <a:ext cx="921277" cy="172413"/>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755" y="302524"/>
            <a:ext cx="10971736" cy="1144631"/>
          </a:xfrm>
        </p:spPr>
        <p:txBody>
          <a:bodyPr/>
          <a:lstStyle/>
          <a:p>
            <a:r>
              <a:rPr lang="en-US" dirty="0"/>
              <a:t>Try</a:t>
            </a:r>
            <a:endParaRPr lang="en-CA" dirty="0"/>
          </a:p>
        </p:txBody>
      </p:sp>
      <p:sp>
        <p:nvSpPr>
          <p:cNvPr id="83" name="TextShape 2"/>
          <p:cNvSpPr txBox="1"/>
          <p:nvPr/>
        </p:nvSpPr>
        <p:spPr>
          <a:xfrm>
            <a:off x="523953" y="1842735"/>
            <a:ext cx="11057537" cy="4712740"/>
          </a:xfrm>
          <a:prstGeom prst="rect">
            <a:avLst/>
          </a:prstGeom>
          <a:noFill/>
          <a:ln>
            <a:noFill/>
          </a:ln>
        </p:spPr>
        <p:txBody>
          <a:bodyPr lIns="0" tIns="0" rIns="0" bIns="0">
            <a:normAutofit fontScale="92500" lnSpcReduction="10000"/>
          </a:bodyPr>
          <a:lstStyle/>
          <a:p>
            <a:pPr marL="522461" indent="-391846">
              <a:spcBef>
                <a:spcPts val="1714"/>
              </a:spcBef>
              <a:buClr>
                <a:srgbClr val="000000"/>
              </a:buClr>
              <a:buSzPct val="45000"/>
              <a:buFont typeface="Wingdings" charset="2"/>
              <a:buChar char=""/>
            </a:pPr>
            <a:r>
              <a:rPr lang="en-US" sz="3870" spc="-1" dirty="0">
                <a:solidFill>
                  <a:srgbClr val="000000"/>
                </a:solidFill>
                <a:uFill>
                  <a:solidFill>
                    <a:srgbClr val="FFFFFF"/>
                  </a:solidFill>
                </a:uFill>
                <a:latin typeface="Arial"/>
              </a:rPr>
              <a:t>When running a block of code that could cause a problem if something went wrong (e.g. trying to read from a file provided by the user, but our script doesn’t know for certain that the file exists), use a </a:t>
            </a:r>
            <a:r>
              <a:rPr lang="en-US" sz="3870" b="1" spc="-1" dirty="0">
                <a:solidFill>
                  <a:srgbClr val="000000"/>
                </a:solidFill>
                <a:uFill>
                  <a:solidFill>
                    <a:srgbClr val="FFFFFF"/>
                  </a:solidFill>
                </a:uFill>
                <a:latin typeface="Arial"/>
              </a:rPr>
              <a:t>try</a:t>
            </a:r>
            <a:r>
              <a:rPr lang="en-US" sz="3870" spc="-1" dirty="0">
                <a:solidFill>
                  <a:srgbClr val="000000"/>
                </a:solidFill>
                <a:uFill>
                  <a:solidFill>
                    <a:srgbClr val="FFFFFF"/>
                  </a:solidFill>
                </a:uFill>
                <a:latin typeface="Arial"/>
              </a:rPr>
              <a:t> block:</a:t>
            </a:r>
          </a:p>
          <a:p>
            <a:pPr marL="130615">
              <a:spcBef>
                <a:spcPts val="1714"/>
              </a:spcBef>
              <a:buClr>
                <a:srgbClr val="000000"/>
              </a:buClr>
              <a:buSzPct val="45000"/>
            </a:pPr>
            <a:r>
              <a:rPr lang="en-US" sz="3870" spc="-1" dirty="0">
                <a:solidFill>
                  <a:srgbClr val="000000"/>
                </a:solidFill>
                <a:uFill>
                  <a:solidFill>
                    <a:srgbClr val="FFFFFF"/>
                  </a:solidFill>
                </a:uFill>
                <a:latin typeface="Courier New" panose="02070309020205020404" pitchFamily="49" charset="0"/>
                <a:cs typeface="Courier New" panose="02070309020205020404" pitchFamily="49" charset="0"/>
              </a:rPr>
              <a:t> try:</a:t>
            </a:r>
          </a:p>
          <a:p>
            <a:pPr marL="130615">
              <a:spcBef>
                <a:spcPts val="1714"/>
              </a:spcBef>
              <a:buClr>
                <a:srgbClr val="000000"/>
              </a:buClr>
              <a:buSzPct val="45000"/>
            </a:pPr>
            <a:r>
              <a:rPr lang="en-US" sz="3870" spc="-1" dirty="0">
                <a:solidFill>
                  <a:srgbClr val="000000"/>
                </a:solidFill>
                <a:uFill>
                  <a:solidFill>
                    <a:srgbClr val="FFFFFF"/>
                  </a:solidFill>
                </a:uFill>
                <a:latin typeface="Courier New" panose="02070309020205020404" pitchFamily="49" charset="0"/>
                <a:cs typeface="Courier New" panose="02070309020205020404" pitchFamily="49" charset="0"/>
              </a:rPr>
              <a:t>  	#some potentially troublesome code</a:t>
            </a:r>
          </a:p>
          <a:p>
            <a:pPr marL="130615">
              <a:spcBef>
                <a:spcPts val="1714"/>
              </a:spcBef>
              <a:buClr>
                <a:srgbClr val="000000"/>
              </a:buClr>
              <a:buSzPct val="45000"/>
            </a:pPr>
            <a:r>
              <a:rPr lang="en-US" sz="3870" spc="-1" dirty="0">
                <a:solidFill>
                  <a:srgbClr val="000000"/>
                </a:solidFill>
                <a:uFill>
                  <a:solidFill>
                    <a:srgbClr val="FFFFFF"/>
                  </a:solidFill>
                </a:uFill>
                <a:latin typeface="Courier New" panose="02070309020205020404" pitchFamily="49" charset="0"/>
                <a:cs typeface="Courier New" panose="02070309020205020404" pitchFamily="49" charset="0"/>
              </a:rPr>
              <a:t>  	#indented, of course</a:t>
            </a:r>
          </a:p>
          <a:p>
            <a:pPr marL="522461" indent="-391846">
              <a:spcBef>
                <a:spcPts val="1714"/>
              </a:spcBef>
              <a:buClr>
                <a:srgbClr val="000000"/>
              </a:buClr>
              <a:buSzPct val="45000"/>
              <a:buFont typeface="Wingdings" charset="2"/>
              <a:buChar char=""/>
            </a:pPr>
            <a:endParaRPr lang="en-CA" sz="3870" spc="-1" dirty="0">
              <a:solidFill>
                <a:srgbClr val="000000"/>
              </a:solidFill>
              <a:uFill>
                <a:solidFill>
                  <a:srgbClr val="FFFFFF"/>
                </a:solidFill>
              </a:u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755" y="302524"/>
            <a:ext cx="10971736" cy="1144631"/>
          </a:xfrm>
        </p:spPr>
        <p:txBody>
          <a:bodyPr/>
          <a:lstStyle/>
          <a:p>
            <a:r>
              <a:rPr lang="en-US" dirty="0"/>
              <a:t>Except</a:t>
            </a:r>
            <a:endParaRPr lang="en-CA" dirty="0"/>
          </a:p>
        </p:txBody>
      </p:sp>
      <p:sp>
        <p:nvSpPr>
          <p:cNvPr id="83" name="TextShape 2"/>
          <p:cNvSpPr txBox="1"/>
          <p:nvPr/>
        </p:nvSpPr>
        <p:spPr>
          <a:xfrm>
            <a:off x="485820" y="1947603"/>
            <a:ext cx="11221483" cy="4607873"/>
          </a:xfrm>
          <a:prstGeom prst="rect">
            <a:avLst/>
          </a:prstGeom>
          <a:noFill/>
          <a:ln>
            <a:noFill/>
          </a:ln>
        </p:spPr>
        <p:txBody>
          <a:bodyPr lIns="0" tIns="0" rIns="0" bIns="0">
            <a:normAutofit fontScale="92500" lnSpcReduction="10000"/>
          </a:bodyPr>
          <a:lstStyle/>
          <a:p>
            <a:pPr marL="522461" indent="-391846" defTabSz="1105875">
              <a:spcBef>
                <a:spcPts val="1714"/>
              </a:spcBef>
              <a:buClr>
                <a:srgbClr val="000000"/>
              </a:buClr>
              <a:buSzPct val="45000"/>
              <a:buFont typeface="Wingdings" charset="2"/>
              <a:buChar char=""/>
              <a:defRPr/>
            </a:pPr>
            <a:r>
              <a:rPr lang="en-US" sz="3870" spc="-1" dirty="0">
                <a:solidFill>
                  <a:srgbClr val="000000"/>
                </a:solidFill>
                <a:uFill>
                  <a:solidFill>
                    <a:srgbClr val="FFFFFF"/>
                  </a:solidFill>
                </a:uFill>
                <a:latin typeface="Arial"/>
                <a:ea typeface="DejaVu Sans"/>
                <a:cs typeface="DejaVu Sans"/>
              </a:rPr>
              <a:t>But </a:t>
            </a:r>
            <a:r>
              <a:rPr lang="en-US" sz="3870" b="1" spc="-1" dirty="0">
                <a:solidFill>
                  <a:srgbClr val="000000"/>
                </a:solidFill>
                <a:uFill>
                  <a:solidFill>
                    <a:srgbClr val="FFFFFF"/>
                  </a:solidFill>
                </a:uFill>
                <a:latin typeface="Arial"/>
                <a:ea typeface="DejaVu Sans"/>
                <a:cs typeface="DejaVu Sans"/>
              </a:rPr>
              <a:t>try</a:t>
            </a:r>
            <a:r>
              <a:rPr lang="en-US" sz="3870" spc="-1" dirty="0">
                <a:solidFill>
                  <a:srgbClr val="000000"/>
                </a:solidFill>
                <a:uFill>
                  <a:solidFill>
                    <a:srgbClr val="FFFFFF"/>
                  </a:solidFill>
                </a:uFill>
                <a:latin typeface="Arial"/>
                <a:ea typeface="DejaVu Sans"/>
                <a:cs typeface="DejaVu Sans"/>
              </a:rPr>
              <a:t> on its own won’t do anything. We need to indicate how we want to handle errors that might occur. For this we need the </a:t>
            </a:r>
            <a:r>
              <a:rPr lang="en-US" sz="3870" b="1" spc="-1" dirty="0">
                <a:solidFill>
                  <a:srgbClr val="000000"/>
                </a:solidFill>
                <a:uFill>
                  <a:solidFill>
                    <a:srgbClr val="FFFFFF"/>
                  </a:solidFill>
                </a:uFill>
                <a:latin typeface="Arial"/>
                <a:ea typeface="DejaVu Sans"/>
                <a:cs typeface="DejaVu Sans"/>
              </a:rPr>
              <a:t>except</a:t>
            </a:r>
            <a:r>
              <a:rPr lang="en-US" sz="3870" spc="-1" dirty="0">
                <a:solidFill>
                  <a:srgbClr val="000000"/>
                </a:solidFill>
                <a:uFill>
                  <a:solidFill>
                    <a:srgbClr val="FFFFFF"/>
                  </a:solidFill>
                </a:uFill>
                <a:latin typeface="Arial"/>
                <a:ea typeface="DejaVu Sans"/>
                <a:cs typeface="DejaVu Sans"/>
              </a:rPr>
              <a:t> statement:</a:t>
            </a:r>
          </a:p>
          <a:p>
            <a:pPr marL="130615" defTabSz="1105875">
              <a:spcBef>
                <a:spcPts val="1714"/>
              </a:spcBef>
              <a:buClr>
                <a:srgbClr val="000000"/>
              </a:buClr>
              <a:buSzPct val="45000"/>
              <a:defRPr/>
            </a:pPr>
            <a:r>
              <a:rPr lang="en-US" sz="3870" spc="-1" dirty="0">
                <a:solidFill>
                  <a:srgbClr val="000000"/>
                </a:solidFill>
                <a:uFill>
                  <a:solidFill>
                    <a:srgbClr val="FFFFFF"/>
                  </a:solidFill>
                </a:uFill>
                <a:latin typeface="Courier New" panose="02070309020205020404" pitchFamily="49" charset="0"/>
                <a:ea typeface="DejaVu Sans"/>
                <a:cs typeface="Courier New" panose="02070309020205020404" pitchFamily="49" charset="0"/>
              </a:rPr>
              <a:t>try:</a:t>
            </a:r>
          </a:p>
          <a:p>
            <a:pPr marL="130615" defTabSz="1105875">
              <a:spcBef>
                <a:spcPts val="1714"/>
              </a:spcBef>
              <a:buClr>
                <a:srgbClr val="000000"/>
              </a:buClr>
              <a:buSzPct val="45000"/>
              <a:defRPr/>
            </a:pPr>
            <a:r>
              <a:rPr lang="en-US" sz="3870" spc="-1" dirty="0">
                <a:solidFill>
                  <a:srgbClr val="000000"/>
                </a:solidFill>
                <a:uFill>
                  <a:solidFill>
                    <a:srgbClr val="FFFFFF"/>
                  </a:solidFill>
                </a:uFill>
                <a:latin typeface="Courier New" panose="02070309020205020404" pitchFamily="49" charset="0"/>
                <a:ea typeface="DejaVu Sans"/>
                <a:cs typeface="Courier New" panose="02070309020205020404" pitchFamily="49" charset="0"/>
              </a:rPr>
              <a:t>  #some potentially troublesome code</a:t>
            </a:r>
          </a:p>
          <a:p>
            <a:pPr marL="130615" defTabSz="1105875">
              <a:spcBef>
                <a:spcPts val="1714"/>
              </a:spcBef>
              <a:buClr>
                <a:srgbClr val="000000"/>
              </a:buClr>
              <a:buSzPct val="45000"/>
              <a:defRPr/>
            </a:pPr>
            <a:r>
              <a:rPr lang="en-US" sz="3870" spc="-1" dirty="0">
                <a:solidFill>
                  <a:srgbClr val="000000"/>
                </a:solidFill>
                <a:uFill>
                  <a:solidFill>
                    <a:srgbClr val="FFFFFF"/>
                  </a:solidFill>
                </a:uFill>
                <a:latin typeface="Courier New" panose="02070309020205020404" pitchFamily="49" charset="0"/>
                <a:ea typeface="DejaVu Sans"/>
                <a:cs typeface="Courier New" panose="02070309020205020404" pitchFamily="49" charset="0"/>
              </a:rPr>
              <a:t>e</a:t>
            </a:r>
            <a:r>
              <a:rPr lang="en-US" sz="3870" spc="-1" dirty="0" err="1">
                <a:solidFill>
                  <a:srgbClr val="000000"/>
                </a:solidFill>
                <a:uFill>
                  <a:solidFill>
                    <a:srgbClr val="FFFFFF"/>
                  </a:solidFill>
                </a:uFill>
                <a:latin typeface="Courier New" panose="02070309020205020404" pitchFamily="49" charset="0"/>
                <a:ea typeface="DejaVu Sans"/>
                <a:cs typeface="Courier New" panose="02070309020205020404" pitchFamily="49" charset="0"/>
              </a:rPr>
              <a:t>xcept</a:t>
            </a:r>
            <a:r>
              <a:rPr lang="en-US" sz="3870" spc="-1" dirty="0">
                <a:solidFill>
                  <a:srgbClr val="000000"/>
                </a:solidFill>
                <a:uFill>
                  <a:solidFill>
                    <a:srgbClr val="FFFFFF"/>
                  </a:solidFill>
                </a:uFill>
                <a:latin typeface="Courier New" panose="02070309020205020404" pitchFamily="49" charset="0"/>
                <a:ea typeface="DejaVu Sans"/>
                <a:cs typeface="Courier New" panose="02070309020205020404" pitchFamily="49" charset="0"/>
              </a:rPr>
              <a:t>:</a:t>
            </a:r>
          </a:p>
          <a:p>
            <a:pPr marL="130615" defTabSz="1105875">
              <a:spcBef>
                <a:spcPts val="1714"/>
              </a:spcBef>
              <a:buClr>
                <a:srgbClr val="000000"/>
              </a:buClr>
              <a:buSzPct val="45000"/>
              <a:defRPr/>
            </a:pPr>
            <a:r>
              <a:rPr lang="en-US" sz="3870" spc="-1" dirty="0">
                <a:solidFill>
                  <a:srgbClr val="000000"/>
                </a:solidFill>
                <a:uFill>
                  <a:solidFill>
                    <a:srgbClr val="FFFFFF"/>
                  </a:solidFill>
                </a:uFill>
                <a:latin typeface="Courier New" panose="02070309020205020404" pitchFamily="49" charset="0"/>
                <a:ea typeface="DejaVu Sans"/>
                <a:cs typeface="Courier New" panose="02070309020205020404" pitchFamily="49" charset="0"/>
              </a:rPr>
              <a:t>  #code to run if anything went wrong</a:t>
            </a:r>
          </a:p>
          <a:p>
            <a:pPr marL="522461" indent="-391846" defTabSz="1105875">
              <a:spcBef>
                <a:spcPts val="1714"/>
              </a:spcBef>
              <a:buClr>
                <a:srgbClr val="000000"/>
              </a:buClr>
              <a:buSzPct val="45000"/>
              <a:buFont typeface="Wingdings" charset="2"/>
              <a:buChar char=""/>
              <a:defRPr/>
            </a:pPr>
            <a:endParaRPr lang="en-CA" sz="3870" spc="-1" dirty="0">
              <a:solidFill>
                <a:srgbClr val="000000"/>
              </a:solidFill>
              <a:uFill>
                <a:solidFill>
                  <a:srgbClr val="FFFFFF"/>
                </a:solidFill>
              </a:uFill>
              <a:latin typeface="Arial"/>
              <a:ea typeface="DejaVu Sans"/>
              <a:cs typeface="DejaVu Sans"/>
            </a:endParaRPr>
          </a:p>
        </p:txBody>
      </p:sp>
    </p:spTree>
    <p:extLst>
      <p:ext uri="{BB962C8B-B14F-4D97-AF65-F5344CB8AC3E}">
        <p14:creationId xmlns:p14="http://schemas.microsoft.com/office/powerpoint/2010/main" val="1728808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p:nvPr>
        </p:nvSpPr>
        <p:spPr>
          <a:xfrm>
            <a:off x="466751" y="1830424"/>
            <a:ext cx="11459820" cy="4871597"/>
          </a:xfrm>
        </p:spPr>
        <p:txBody>
          <a:bodyPr>
            <a:normAutofit/>
          </a:bodyPr>
          <a:lstStyle/>
          <a:p>
            <a:pPr marL="552938" indent="-552938">
              <a:buFont typeface="Wingdings" panose="05000000000000000000" pitchFamily="2" charset="2"/>
              <a:buChar char="§"/>
            </a:pPr>
            <a:r>
              <a:rPr lang="en-US" sz="3386" dirty="0"/>
              <a:t>In this lesson you will learn several commands used to determine the amount of disk space available on your machines.</a:t>
            </a:r>
          </a:p>
          <a:p>
            <a:pPr marL="552938" indent="-552938">
              <a:buFont typeface="Wingdings" panose="05000000000000000000" pitchFamily="2" charset="2"/>
              <a:buChar char="§"/>
            </a:pPr>
            <a:r>
              <a:rPr lang="en-US" sz="3386" dirty="0"/>
              <a:t>You’ll also learn some related commands to find out how much space is being used by specific users, or in directories.</a:t>
            </a:r>
          </a:p>
          <a:p>
            <a:pPr marL="552938" indent="-552938">
              <a:buFont typeface="Wingdings" panose="05000000000000000000" pitchFamily="2" charset="2"/>
              <a:buChar char="§"/>
            </a:pPr>
            <a:r>
              <a:rPr lang="en-US" sz="3386" dirty="0"/>
              <a:t>Using these will allow you to perform preventative maintenance. Identifying some problems before they arise and dealing with them before they impact your systems.</a:t>
            </a:r>
            <a:endParaRPr lang="en-CA" sz="3386" dirty="0"/>
          </a:p>
          <a:p>
            <a:pPr marL="552938" indent="-552938">
              <a:buFont typeface="Wingdings" panose="05000000000000000000" pitchFamily="2" charset="2"/>
              <a:buChar char="§"/>
            </a:pPr>
            <a:endParaRPr lang="en-CA" sz="3386" dirty="0"/>
          </a:p>
        </p:txBody>
      </p:sp>
      <p:sp>
        <p:nvSpPr>
          <p:cNvPr id="2" name="Title 1"/>
          <p:cNvSpPr>
            <a:spLocks noGrp="1"/>
          </p:cNvSpPr>
          <p:nvPr>
            <p:ph type="title"/>
          </p:nvPr>
        </p:nvSpPr>
        <p:spPr/>
        <p:txBody>
          <a:bodyPr/>
          <a:lstStyle/>
          <a:p>
            <a:r>
              <a:rPr lang="en-US" dirty="0"/>
              <a:t>Introduction</a:t>
            </a:r>
            <a:endParaRPr lang="en-CA"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285617" y="1744624"/>
            <a:ext cx="11631421" cy="4839954"/>
          </a:xfrm>
        </p:spPr>
        <p:txBody>
          <a:bodyPr>
            <a:normAutofit fontScale="85000" lnSpcReduction="10000"/>
          </a:bodyPr>
          <a:lstStyle/>
          <a:p>
            <a:pPr>
              <a:lnSpc>
                <a:spcPct val="120000"/>
              </a:lnSpc>
            </a:pPr>
            <a:r>
              <a:rPr lang="en-US" sz="3386" dirty="0"/>
              <a:t>The </a:t>
            </a:r>
            <a:r>
              <a:rPr lang="en-US" sz="3386" b="1" dirty="0"/>
              <a:t>except</a:t>
            </a:r>
            <a:r>
              <a:rPr lang="en-US" sz="3386" dirty="0"/>
              <a:t> statement on its own will react to any exception that occurs. Sometimes you will only want to handle certain exceptions.</a:t>
            </a:r>
          </a:p>
          <a:p>
            <a:pPr>
              <a:lnSpc>
                <a:spcPct val="120000"/>
              </a:lnSpc>
            </a:pPr>
            <a:r>
              <a:rPr lang="en-US" sz="3386" dirty="0"/>
              <a:t>You do this by adding the exception name after </a:t>
            </a:r>
            <a:r>
              <a:rPr lang="en-US" sz="3386" b="1" dirty="0"/>
              <a:t>except</a:t>
            </a:r>
            <a:r>
              <a:rPr lang="en-US" sz="3386" dirty="0"/>
              <a:t>:</a:t>
            </a:r>
          </a:p>
          <a:p>
            <a:pPr marL="130615">
              <a:lnSpc>
                <a:spcPct val="100000"/>
              </a:lnSpc>
              <a:spcBef>
                <a:spcPts val="1714"/>
              </a:spcBef>
              <a:buClr>
                <a:srgbClr val="000000"/>
              </a:buClr>
              <a:buSzPct val="45000"/>
              <a:defRPr/>
            </a:pPr>
            <a:r>
              <a:rPr lang="en-US" sz="3144" spc="-1" dirty="0">
                <a:solidFill>
                  <a:srgbClr val="000000"/>
                </a:solidFill>
                <a:uFill>
                  <a:solidFill>
                    <a:srgbClr val="FFFFFF"/>
                  </a:solidFill>
                </a:uFill>
                <a:latin typeface="Courier New" panose="02070309020205020404" pitchFamily="49" charset="0"/>
                <a:cs typeface="Courier New" panose="02070309020205020404" pitchFamily="49" charset="0"/>
              </a:rPr>
              <a:t>try:</a:t>
            </a:r>
          </a:p>
          <a:p>
            <a:pPr marL="130615">
              <a:lnSpc>
                <a:spcPct val="100000"/>
              </a:lnSpc>
              <a:spcBef>
                <a:spcPts val="1714"/>
              </a:spcBef>
              <a:buClr>
                <a:srgbClr val="000000"/>
              </a:buClr>
              <a:buSzPct val="45000"/>
              <a:defRPr/>
            </a:pPr>
            <a:r>
              <a:rPr lang="en-US" sz="3144" spc="-1" dirty="0">
                <a:solidFill>
                  <a:srgbClr val="000000"/>
                </a:solidFill>
                <a:uFill>
                  <a:solidFill>
                    <a:srgbClr val="FFFFFF"/>
                  </a:solidFill>
                </a:uFill>
                <a:latin typeface="Courier New" panose="02070309020205020404" pitchFamily="49" charset="0"/>
                <a:cs typeface="Courier New" panose="02070309020205020404" pitchFamily="49" charset="0"/>
              </a:rPr>
              <a:t>  #some potentially troublesome code</a:t>
            </a:r>
          </a:p>
          <a:p>
            <a:pPr marL="130615">
              <a:lnSpc>
                <a:spcPct val="100000"/>
              </a:lnSpc>
              <a:spcBef>
                <a:spcPts val="1714"/>
              </a:spcBef>
              <a:buClr>
                <a:srgbClr val="000000"/>
              </a:buClr>
              <a:buSzPct val="45000"/>
              <a:defRPr/>
            </a:pPr>
            <a:r>
              <a:rPr lang="en-US" sz="3144" spc="-1" dirty="0">
                <a:solidFill>
                  <a:srgbClr val="000000"/>
                </a:solidFill>
                <a:uFill>
                  <a:solidFill>
                    <a:srgbClr val="FFFFFF"/>
                  </a:solidFill>
                </a:uFill>
                <a:latin typeface="Courier New" panose="02070309020205020404" pitchFamily="49" charset="0"/>
                <a:cs typeface="Courier New" panose="02070309020205020404" pitchFamily="49" charset="0"/>
              </a:rPr>
              <a:t>except &lt;</a:t>
            </a:r>
            <a:r>
              <a:rPr lang="en-US" sz="3144" spc="-1" dirty="0" err="1">
                <a:solidFill>
                  <a:srgbClr val="000000"/>
                </a:solidFill>
                <a:uFill>
                  <a:solidFill>
                    <a:srgbClr val="FFFFFF"/>
                  </a:solidFill>
                </a:uFill>
                <a:latin typeface="Courier New" panose="02070309020205020404" pitchFamily="49" charset="0"/>
                <a:cs typeface="Courier New" panose="02070309020205020404" pitchFamily="49" charset="0"/>
              </a:rPr>
              <a:t>exceptionname</a:t>
            </a:r>
            <a:r>
              <a:rPr lang="en-US" sz="3144" spc="-1" dirty="0">
                <a:solidFill>
                  <a:srgbClr val="000000"/>
                </a:solidFill>
                <a:uFill>
                  <a:solidFill>
                    <a:srgbClr val="FFFFFF"/>
                  </a:solidFill>
                </a:uFill>
                <a:latin typeface="Courier New" panose="02070309020205020404" pitchFamily="49" charset="0"/>
                <a:cs typeface="Courier New" panose="02070309020205020404" pitchFamily="49" charset="0"/>
              </a:rPr>
              <a:t>&gt;:</a:t>
            </a:r>
          </a:p>
          <a:p>
            <a:pPr marL="130615">
              <a:lnSpc>
                <a:spcPct val="100000"/>
              </a:lnSpc>
              <a:spcBef>
                <a:spcPts val="1714"/>
              </a:spcBef>
              <a:buClr>
                <a:srgbClr val="000000"/>
              </a:buClr>
              <a:buSzPct val="45000"/>
              <a:defRPr/>
            </a:pPr>
            <a:r>
              <a:rPr lang="en-US" sz="3144" spc="-1" dirty="0">
                <a:solidFill>
                  <a:srgbClr val="000000"/>
                </a:solidFill>
                <a:uFill>
                  <a:solidFill>
                    <a:srgbClr val="FFFFFF"/>
                  </a:solidFill>
                </a:uFill>
                <a:latin typeface="Courier New" panose="02070309020205020404" pitchFamily="49" charset="0"/>
                <a:cs typeface="Courier New" panose="02070309020205020404" pitchFamily="49" charset="0"/>
              </a:rPr>
              <a:t>  #code to run if that particular thing went wrong</a:t>
            </a:r>
            <a:r>
              <a:rPr lang="en-CA" sz="3144" dirty="0"/>
              <a:t>.</a:t>
            </a:r>
          </a:p>
          <a:p>
            <a:pPr marL="130615">
              <a:lnSpc>
                <a:spcPct val="100000"/>
              </a:lnSpc>
              <a:spcBef>
                <a:spcPts val="1714"/>
              </a:spcBef>
              <a:buClr>
                <a:srgbClr val="000000"/>
              </a:buClr>
              <a:buSzPct val="45000"/>
              <a:defRPr/>
            </a:pPr>
            <a:r>
              <a:rPr lang="en-CA" sz="3144" spc="-1" dirty="0">
                <a:solidFill>
                  <a:srgbClr val="000000"/>
                </a:solidFill>
                <a:uFill>
                  <a:solidFill>
                    <a:srgbClr val="FFFFFF"/>
                  </a:solidFill>
                </a:uFill>
                <a:latin typeface="Courier New" panose="02070309020205020404" pitchFamily="49" charset="0"/>
                <a:cs typeface="Courier New" panose="02070309020205020404" pitchFamily="49" charset="0"/>
              </a:rPr>
              <a:t>***</a:t>
            </a:r>
            <a:r>
              <a:rPr lang="en-US" sz="3144" spc="-1" dirty="0">
                <a:solidFill>
                  <a:srgbClr val="000000"/>
                </a:solidFill>
                <a:uFill>
                  <a:solidFill>
                    <a:srgbClr val="FFFFFF"/>
                  </a:solidFill>
                </a:uFill>
                <a:latin typeface="Courier New" panose="02070309020205020404" pitchFamily="49" charset="0"/>
                <a:cs typeface="Courier New" panose="02070309020205020404" pitchFamily="49" charset="0"/>
              </a:rPr>
              <a:t>A try statement may have more than one except clause, to specify handlers for different exceptions. </a:t>
            </a:r>
          </a:p>
        </p:txBody>
      </p:sp>
      <p:sp>
        <p:nvSpPr>
          <p:cNvPr id="2" name="Title 1"/>
          <p:cNvSpPr>
            <a:spLocks noGrp="1"/>
          </p:cNvSpPr>
          <p:nvPr>
            <p:ph type="title"/>
          </p:nvPr>
        </p:nvSpPr>
        <p:spPr/>
        <p:txBody>
          <a:bodyPr/>
          <a:lstStyle/>
          <a:p>
            <a:r>
              <a:rPr lang="en-US" dirty="0"/>
              <a:t>Specific Exceptions</a:t>
            </a:r>
            <a:endParaRPr lang="en-CA" dirty="0"/>
          </a:p>
        </p:txBody>
      </p:sp>
    </p:spTree>
    <p:extLst>
      <p:ext uri="{BB962C8B-B14F-4D97-AF65-F5344CB8AC3E}">
        <p14:creationId xmlns:p14="http://schemas.microsoft.com/office/powerpoint/2010/main" val="2768058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190281" y="1789242"/>
            <a:ext cx="11736290" cy="4922313"/>
          </a:xfrm>
        </p:spPr>
        <p:txBody>
          <a:bodyPr>
            <a:normAutofit/>
          </a:bodyPr>
          <a:lstStyle/>
          <a:p>
            <a:r>
              <a:rPr lang="en-US" sz="3144" dirty="0"/>
              <a:t>If you want your </a:t>
            </a:r>
            <a:r>
              <a:rPr lang="en-US" sz="3144" b="1" dirty="0"/>
              <a:t>except</a:t>
            </a:r>
            <a:r>
              <a:rPr lang="en-US" sz="3144" dirty="0"/>
              <a:t> block to deal with several possible exceptions, you can provide a comma separated list of them surrounded by parenthesis:</a:t>
            </a:r>
          </a:p>
          <a:p>
            <a:pPr marL="130615">
              <a:lnSpc>
                <a:spcPct val="100000"/>
              </a:lnSpc>
              <a:spcBef>
                <a:spcPts val="1714"/>
              </a:spcBef>
              <a:buClr>
                <a:srgbClr val="000000"/>
              </a:buClr>
              <a:buSzPct val="45000"/>
              <a:defRPr/>
            </a:pPr>
            <a:r>
              <a:rPr lang="en-US" sz="2419" spc="-1" dirty="0">
                <a:solidFill>
                  <a:srgbClr val="000000"/>
                </a:solidFill>
                <a:uFill>
                  <a:solidFill>
                    <a:srgbClr val="FFFFFF"/>
                  </a:solidFill>
                </a:uFill>
                <a:latin typeface="Courier New" panose="02070309020205020404" pitchFamily="49" charset="0"/>
                <a:cs typeface="Courier New" panose="02070309020205020404" pitchFamily="49" charset="0"/>
              </a:rPr>
              <a:t>except (</a:t>
            </a:r>
            <a:r>
              <a:rPr lang="en-US" sz="2419" spc="-1" dirty="0" err="1">
                <a:solidFill>
                  <a:srgbClr val="000000"/>
                </a:solidFill>
                <a:uFill>
                  <a:solidFill>
                    <a:srgbClr val="FFFFFF"/>
                  </a:solidFill>
                </a:uFill>
                <a:latin typeface="Courier New" panose="02070309020205020404" pitchFamily="49" charset="0"/>
                <a:cs typeface="Courier New" panose="02070309020205020404" pitchFamily="49" charset="0"/>
              </a:rPr>
              <a:t>exceptionname,otherexception,anotherexception</a:t>
            </a:r>
            <a:r>
              <a:rPr lang="en-US" sz="2419" spc="-1" dirty="0">
                <a:solidFill>
                  <a:srgbClr val="000000"/>
                </a:solidFill>
                <a:uFill>
                  <a:solidFill>
                    <a:srgbClr val="FFFFFF"/>
                  </a:solidFill>
                </a:uFill>
                <a:latin typeface="Courier New" panose="02070309020205020404" pitchFamily="49" charset="0"/>
                <a:cs typeface="Courier New" panose="02070309020205020404" pitchFamily="49" charset="0"/>
              </a:rPr>
              <a:t>):</a:t>
            </a:r>
          </a:p>
          <a:p>
            <a:pPr marL="130615">
              <a:lnSpc>
                <a:spcPct val="100000"/>
              </a:lnSpc>
              <a:spcBef>
                <a:spcPts val="1714"/>
              </a:spcBef>
              <a:buClr>
                <a:srgbClr val="000000"/>
              </a:buClr>
              <a:buSzPct val="45000"/>
              <a:defRPr/>
            </a:pPr>
            <a:r>
              <a:rPr lang="en-US" sz="2419" spc="-1" dirty="0">
                <a:solidFill>
                  <a:srgbClr val="000000"/>
                </a:solidFill>
                <a:uFill>
                  <a:solidFill>
                    <a:srgbClr val="FFFFFF"/>
                  </a:solidFill>
                </a:uFill>
                <a:latin typeface="Courier New" panose="02070309020205020404" pitchFamily="49" charset="0"/>
                <a:cs typeface="Courier New" panose="02070309020205020404" pitchFamily="49" charset="0"/>
              </a:rPr>
              <a:t>  #code to run if one of those things went wrong</a:t>
            </a:r>
          </a:p>
          <a:p>
            <a:endParaRPr lang="en-US" sz="3144" dirty="0"/>
          </a:p>
          <a:p>
            <a:r>
              <a:rPr lang="en-US" sz="3144" dirty="0"/>
              <a:t>Though, in this case it would deal with all three (or however many) exceptions the same way.</a:t>
            </a:r>
            <a:endParaRPr lang="en-CA" sz="3144" dirty="0"/>
          </a:p>
        </p:txBody>
      </p:sp>
      <p:sp>
        <p:nvSpPr>
          <p:cNvPr id="2" name="Title 1"/>
          <p:cNvSpPr>
            <a:spLocks noGrp="1"/>
          </p:cNvSpPr>
          <p:nvPr>
            <p:ph type="title"/>
          </p:nvPr>
        </p:nvSpPr>
        <p:spPr/>
        <p:txBody>
          <a:bodyPr/>
          <a:lstStyle/>
          <a:p>
            <a:r>
              <a:rPr lang="en-US" dirty="0"/>
              <a:t>Multiple Specific Exceptions</a:t>
            </a:r>
            <a:endParaRPr lang="en-CA" dirty="0"/>
          </a:p>
        </p:txBody>
      </p:sp>
    </p:spTree>
    <p:extLst>
      <p:ext uri="{BB962C8B-B14F-4D97-AF65-F5344CB8AC3E}">
        <p14:creationId xmlns:p14="http://schemas.microsoft.com/office/powerpoint/2010/main" val="1649259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361885" y="1636707"/>
            <a:ext cx="11219606" cy="4855581"/>
          </a:xfrm>
        </p:spPr>
        <p:txBody>
          <a:bodyPr>
            <a:normAutofit fontScale="55000" lnSpcReduction="20000"/>
          </a:bodyPr>
          <a:lstStyle/>
          <a:p>
            <a:pPr>
              <a:lnSpc>
                <a:spcPct val="120000"/>
              </a:lnSpc>
            </a:pPr>
            <a:r>
              <a:rPr lang="en-US" sz="5684" dirty="0"/>
              <a:t>If you want to handle different exceptions differently, you just need multiple except statements.</a:t>
            </a:r>
          </a:p>
          <a:p>
            <a:pPr lvl="1">
              <a:lnSpc>
                <a:spcPct val="120000"/>
              </a:lnSpc>
            </a:pPr>
            <a:r>
              <a:rPr lang="en-US" sz="5684" dirty="0"/>
              <a:t>Very similar to the way an </a:t>
            </a:r>
            <a:r>
              <a:rPr lang="en-US" sz="5684" b="1" dirty="0"/>
              <a:t>if</a:t>
            </a:r>
            <a:r>
              <a:rPr lang="en-US" sz="5684" dirty="0"/>
              <a:t> statement can have multiple </a:t>
            </a:r>
            <a:r>
              <a:rPr lang="en-US" sz="5684" b="1" dirty="0" err="1"/>
              <a:t>elif</a:t>
            </a:r>
            <a:r>
              <a:rPr lang="en-US" sz="5684" dirty="0" err="1"/>
              <a:t>s</a:t>
            </a:r>
            <a:endParaRPr lang="en-US" sz="5684" dirty="0"/>
          </a:p>
          <a:p>
            <a:pPr marL="130615">
              <a:lnSpc>
                <a:spcPct val="100000"/>
              </a:lnSpc>
              <a:spcBef>
                <a:spcPts val="1714"/>
              </a:spcBef>
              <a:buClr>
                <a:srgbClr val="000000"/>
              </a:buClr>
              <a:buSzPct val="45000"/>
              <a:defRPr/>
            </a:pPr>
            <a:r>
              <a:rPr lang="en-US" spc="-1" dirty="0">
                <a:solidFill>
                  <a:srgbClr val="000000"/>
                </a:solidFill>
                <a:uFill>
                  <a:solidFill>
                    <a:srgbClr val="FFFFFF"/>
                  </a:solidFill>
                </a:uFill>
                <a:latin typeface="Courier New" panose="02070309020205020404" pitchFamily="49" charset="0"/>
                <a:cs typeface="Courier New" panose="02070309020205020404" pitchFamily="49" charset="0"/>
              </a:rPr>
              <a:t>try:</a:t>
            </a:r>
          </a:p>
          <a:p>
            <a:pPr marL="130615">
              <a:lnSpc>
                <a:spcPct val="100000"/>
              </a:lnSpc>
              <a:spcBef>
                <a:spcPts val="1714"/>
              </a:spcBef>
              <a:buClr>
                <a:srgbClr val="000000"/>
              </a:buClr>
              <a:buSzPct val="45000"/>
              <a:defRPr/>
            </a:pPr>
            <a:r>
              <a:rPr lang="en-US" spc="-1" dirty="0">
                <a:solidFill>
                  <a:srgbClr val="000000"/>
                </a:solidFill>
                <a:uFill>
                  <a:solidFill>
                    <a:srgbClr val="FFFFFF"/>
                  </a:solidFill>
                </a:uFill>
                <a:latin typeface="Courier New" panose="02070309020205020404" pitchFamily="49" charset="0"/>
                <a:cs typeface="Courier New" panose="02070309020205020404" pitchFamily="49" charset="0"/>
              </a:rPr>
              <a:t>  #some potentially troublesome code</a:t>
            </a:r>
          </a:p>
          <a:p>
            <a:pPr marL="130615">
              <a:lnSpc>
                <a:spcPct val="100000"/>
              </a:lnSpc>
              <a:spcBef>
                <a:spcPts val="1714"/>
              </a:spcBef>
              <a:buClr>
                <a:srgbClr val="000000"/>
              </a:buClr>
              <a:buSzPct val="45000"/>
              <a:defRPr/>
            </a:pPr>
            <a:r>
              <a:rPr lang="en-US" spc="-1" dirty="0">
                <a:solidFill>
                  <a:srgbClr val="000000"/>
                </a:solidFill>
                <a:uFill>
                  <a:solidFill>
                    <a:srgbClr val="FFFFFF"/>
                  </a:solidFill>
                </a:uFill>
                <a:latin typeface="Courier New" panose="02070309020205020404" pitchFamily="49" charset="0"/>
                <a:cs typeface="Courier New" panose="02070309020205020404" pitchFamily="49" charset="0"/>
              </a:rPr>
              <a:t>except &lt;</a:t>
            </a:r>
            <a:r>
              <a:rPr lang="en-US" spc="-1" dirty="0" err="1">
                <a:solidFill>
                  <a:srgbClr val="000000"/>
                </a:solidFill>
                <a:uFill>
                  <a:solidFill>
                    <a:srgbClr val="FFFFFF"/>
                  </a:solidFill>
                </a:uFill>
                <a:latin typeface="Courier New" panose="02070309020205020404" pitchFamily="49" charset="0"/>
                <a:cs typeface="Courier New" panose="02070309020205020404" pitchFamily="49" charset="0"/>
              </a:rPr>
              <a:t>exceptionname</a:t>
            </a:r>
            <a:r>
              <a:rPr lang="en-US" spc="-1" dirty="0">
                <a:solidFill>
                  <a:srgbClr val="000000"/>
                </a:solidFill>
                <a:uFill>
                  <a:solidFill>
                    <a:srgbClr val="FFFFFF"/>
                  </a:solidFill>
                </a:uFill>
                <a:latin typeface="Courier New" panose="02070309020205020404" pitchFamily="49" charset="0"/>
                <a:cs typeface="Courier New" panose="02070309020205020404" pitchFamily="49" charset="0"/>
              </a:rPr>
              <a:t>&gt;:</a:t>
            </a:r>
          </a:p>
          <a:p>
            <a:pPr marL="130615">
              <a:lnSpc>
                <a:spcPct val="100000"/>
              </a:lnSpc>
              <a:spcBef>
                <a:spcPts val="1714"/>
              </a:spcBef>
              <a:buClr>
                <a:srgbClr val="000000"/>
              </a:buClr>
              <a:buSzPct val="45000"/>
              <a:defRPr/>
            </a:pPr>
            <a:r>
              <a:rPr lang="en-US" spc="-1" dirty="0">
                <a:solidFill>
                  <a:srgbClr val="000000"/>
                </a:solidFill>
                <a:uFill>
                  <a:solidFill>
                    <a:srgbClr val="FFFFFF"/>
                  </a:solidFill>
                </a:uFill>
                <a:latin typeface="Courier New" panose="02070309020205020404" pitchFamily="49" charset="0"/>
                <a:cs typeface="Courier New" panose="02070309020205020404" pitchFamily="49" charset="0"/>
              </a:rPr>
              <a:t>  #code to run if that particular thing went wrong</a:t>
            </a:r>
            <a:endParaRPr lang="en-CA" dirty="0"/>
          </a:p>
          <a:p>
            <a:pPr marL="130615">
              <a:lnSpc>
                <a:spcPct val="100000"/>
              </a:lnSpc>
              <a:spcBef>
                <a:spcPts val="1714"/>
              </a:spcBef>
              <a:buClr>
                <a:srgbClr val="000000"/>
              </a:buClr>
              <a:buSzPct val="45000"/>
              <a:defRPr/>
            </a:pPr>
            <a:r>
              <a:rPr lang="en-US" spc="-1" dirty="0">
                <a:solidFill>
                  <a:srgbClr val="000000"/>
                </a:solidFill>
                <a:uFill>
                  <a:solidFill>
                    <a:srgbClr val="FFFFFF"/>
                  </a:solidFill>
                </a:uFill>
                <a:latin typeface="Courier New" panose="02070309020205020404" pitchFamily="49" charset="0"/>
                <a:cs typeface="Courier New" panose="02070309020205020404" pitchFamily="49" charset="0"/>
              </a:rPr>
              <a:t>except &lt;</a:t>
            </a:r>
            <a:r>
              <a:rPr lang="en-US" spc="-1" dirty="0" err="1">
                <a:solidFill>
                  <a:srgbClr val="000000"/>
                </a:solidFill>
                <a:uFill>
                  <a:solidFill>
                    <a:srgbClr val="FFFFFF"/>
                  </a:solidFill>
                </a:uFill>
                <a:latin typeface="Courier New" panose="02070309020205020404" pitchFamily="49" charset="0"/>
                <a:cs typeface="Courier New" panose="02070309020205020404" pitchFamily="49" charset="0"/>
              </a:rPr>
              <a:t>differentexception</a:t>
            </a:r>
            <a:r>
              <a:rPr lang="en-US" spc="-1" dirty="0">
                <a:solidFill>
                  <a:srgbClr val="000000"/>
                </a:solidFill>
                <a:uFill>
                  <a:solidFill>
                    <a:srgbClr val="FFFFFF"/>
                  </a:solidFill>
                </a:uFill>
                <a:latin typeface="Courier New" panose="02070309020205020404" pitchFamily="49" charset="0"/>
                <a:cs typeface="Courier New" panose="02070309020205020404" pitchFamily="49" charset="0"/>
              </a:rPr>
              <a:t>&gt;:</a:t>
            </a:r>
          </a:p>
          <a:p>
            <a:pPr marL="130615">
              <a:lnSpc>
                <a:spcPct val="100000"/>
              </a:lnSpc>
              <a:spcBef>
                <a:spcPts val="1714"/>
              </a:spcBef>
              <a:buClr>
                <a:srgbClr val="000000"/>
              </a:buClr>
              <a:buSzPct val="45000"/>
              <a:defRPr/>
            </a:pPr>
            <a:r>
              <a:rPr lang="en-US" spc="-1" dirty="0">
                <a:solidFill>
                  <a:srgbClr val="000000"/>
                </a:solidFill>
                <a:uFill>
                  <a:solidFill>
                    <a:srgbClr val="FFFFFF"/>
                  </a:solidFill>
                </a:uFill>
                <a:latin typeface="Courier New" panose="02070309020205020404" pitchFamily="49" charset="0"/>
                <a:cs typeface="Courier New" panose="02070309020205020404" pitchFamily="49" charset="0"/>
              </a:rPr>
              <a:t>  #code to run for this particular exception</a:t>
            </a:r>
          </a:p>
        </p:txBody>
      </p:sp>
      <p:sp>
        <p:nvSpPr>
          <p:cNvPr id="2" name="Title 1"/>
          <p:cNvSpPr>
            <a:spLocks noGrp="1"/>
          </p:cNvSpPr>
          <p:nvPr>
            <p:ph type="title"/>
          </p:nvPr>
        </p:nvSpPr>
        <p:spPr/>
        <p:txBody>
          <a:bodyPr/>
          <a:lstStyle/>
          <a:p>
            <a:r>
              <a:rPr lang="en-US" dirty="0"/>
              <a:t>Different Exceptions</a:t>
            </a:r>
            <a:endParaRPr lang="en-CA" dirty="0"/>
          </a:p>
        </p:txBody>
      </p:sp>
    </p:spTree>
    <p:extLst>
      <p:ext uri="{BB962C8B-B14F-4D97-AF65-F5344CB8AC3E}">
        <p14:creationId xmlns:p14="http://schemas.microsoft.com/office/powerpoint/2010/main" val="7195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476287" y="1789241"/>
            <a:ext cx="11440752" cy="4884180"/>
          </a:xfrm>
        </p:spPr>
        <p:txBody>
          <a:bodyPr>
            <a:normAutofit fontScale="92500" lnSpcReduction="10000"/>
          </a:bodyPr>
          <a:lstStyle/>
          <a:p>
            <a:pPr>
              <a:lnSpc>
                <a:spcPct val="150000"/>
              </a:lnSpc>
            </a:pPr>
            <a:r>
              <a:rPr lang="en-US" sz="3144" dirty="0"/>
              <a:t>There are a number of different exceptions you can encounter (see reference at end of slides) including:</a:t>
            </a:r>
          </a:p>
          <a:p>
            <a:pPr marL="552938" lvl="1" indent="-552938">
              <a:lnSpc>
                <a:spcPct val="150000"/>
              </a:lnSpc>
              <a:buFont typeface="Arial" panose="020B0604020202020204" pitchFamily="34" charset="0"/>
              <a:buChar char="•"/>
            </a:pPr>
            <a:r>
              <a:rPr lang="en-US" sz="3024" b="1" dirty="0" err="1"/>
              <a:t>IndexError</a:t>
            </a:r>
            <a:r>
              <a:rPr lang="en-US" sz="3024" dirty="0"/>
              <a:t> – when giving an index outside the bounds of a list.</a:t>
            </a:r>
          </a:p>
          <a:p>
            <a:pPr marL="552938" lvl="1" indent="-552938">
              <a:lnSpc>
                <a:spcPct val="150000"/>
              </a:lnSpc>
              <a:buFont typeface="Arial" panose="020B0604020202020204" pitchFamily="34" charset="0"/>
              <a:buChar char="•"/>
            </a:pPr>
            <a:r>
              <a:rPr lang="en-US" sz="3024" b="1" dirty="0" err="1"/>
              <a:t>NameError</a:t>
            </a:r>
            <a:r>
              <a:rPr lang="en-US" sz="3024" dirty="0"/>
              <a:t> – when trying to use a variable that you didn’t create yet.</a:t>
            </a:r>
          </a:p>
          <a:p>
            <a:pPr marL="552938" lvl="1" indent="-552938">
              <a:lnSpc>
                <a:spcPct val="150000"/>
              </a:lnSpc>
              <a:buFont typeface="Arial" panose="020B0604020202020204" pitchFamily="34" charset="0"/>
              <a:buChar char="•"/>
            </a:pPr>
            <a:r>
              <a:rPr lang="en-US" sz="3024" b="1" dirty="0" err="1"/>
              <a:t>TypeError</a:t>
            </a:r>
            <a:r>
              <a:rPr lang="en-US" sz="3024" dirty="0"/>
              <a:t> – when trying to use the wrong type of variable.</a:t>
            </a:r>
          </a:p>
          <a:p>
            <a:pPr marL="552938" lvl="1" indent="-552938">
              <a:lnSpc>
                <a:spcPct val="150000"/>
              </a:lnSpc>
              <a:buFont typeface="Arial" panose="020B0604020202020204" pitchFamily="34" charset="0"/>
              <a:buChar char="•"/>
            </a:pPr>
            <a:r>
              <a:rPr lang="en-US" sz="3024" b="1" dirty="0" err="1"/>
              <a:t>ZeroDivisionError</a:t>
            </a:r>
            <a:r>
              <a:rPr lang="en-US" sz="3024" dirty="0"/>
              <a:t> – when trying to divide by 0.</a:t>
            </a:r>
          </a:p>
          <a:p>
            <a:pPr>
              <a:lnSpc>
                <a:spcPct val="150000"/>
              </a:lnSpc>
            </a:pPr>
            <a:r>
              <a:rPr lang="en-US" sz="3144" dirty="0"/>
              <a:t>We can add some more to the list we know about when we start working with files.</a:t>
            </a:r>
          </a:p>
          <a:p>
            <a:pPr lvl="1">
              <a:lnSpc>
                <a:spcPct val="150000"/>
              </a:lnSpc>
            </a:pPr>
            <a:endParaRPr lang="en-CA" dirty="0"/>
          </a:p>
        </p:txBody>
      </p:sp>
      <p:sp>
        <p:nvSpPr>
          <p:cNvPr id="2" name="Title 1"/>
          <p:cNvSpPr>
            <a:spLocks noGrp="1"/>
          </p:cNvSpPr>
          <p:nvPr>
            <p:ph type="title"/>
          </p:nvPr>
        </p:nvSpPr>
        <p:spPr/>
        <p:txBody>
          <a:bodyPr/>
          <a:lstStyle/>
          <a:p>
            <a:r>
              <a:rPr lang="en-US" dirty="0"/>
              <a:t>Exception Names</a:t>
            </a:r>
            <a:endParaRPr lang="en-CA" dirty="0"/>
          </a:p>
        </p:txBody>
      </p:sp>
    </p:spTree>
    <p:extLst>
      <p:ext uri="{BB962C8B-B14F-4D97-AF65-F5344CB8AC3E}">
        <p14:creationId xmlns:p14="http://schemas.microsoft.com/office/powerpoint/2010/main" val="2450257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755" y="302524"/>
            <a:ext cx="10971736" cy="1144631"/>
          </a:xfrm>
        </p:spPr>
        <p:txBody>
          <a:bodyPr/>
          <a:lstStyle/>
          <a:p>
            <a:r>
              <a:rPr lang="en-US" dirty="0"/>
              <a:t>Else</a:t>
            </a:r>
            <a:endParaRPr lang="en-CA" dirty="0"/>
          </a:p>
        </p:txBody>
      </p:sp>
      <p:sp>
        <p:nvSpPr>
          <p:cNvPr id="83" name="TextShape 2"/>
          <p:cNvSpPr txBox="1"/>
          <p:nvPr/>
        </p:nvSpPr>
        <p:spPr>
          <a:xfrm>
            <a:off x="438153" y="1785535"/>
            <a:ext cx="11297749" cy="4887886"/>
          </a:xfrm>
          <a:prstGeom prst="rect">
            <a:avLst/>
          </a:prstGeom>
          <a:noFill/>
          <a:ln>
            <a:noFill/>
          </a:ln>
        </p:spPr>
        <p:txBody>
          <a:bodyPr lIns="0" tIns="0" rIns="0" bIns="0">
            <a:normAutofit fontScale="77500" lnSpcReduction="20000"/>
          </a:bodyPr>
          <a:lstStyle/>
          <a:p>
            <a:pPr marL="522461" indent="-391846" defTabSz="1105875">
              <a:spcBef>
                <a:spcPts val="1714"/>
              </a:spcBef>
              <a:buClr>
                <a:srgbClr val="000000"/>
              </a:buClr>
              <a:buSzPct val="45000"/>
              <a:buFont typeface="Wingdings" charset="2"/>
              <a:buChar char=""/>
              <a:defRPr/>
            </a:pPr>
            <a:r>
              <a:rPr lang="en-US" sz="3870" spc="-1" dirty="0">
                <a:solidFill>
                  <a:srgbClr val="000000"/>
                </a:solidFill>
                <a:uFill>
                  <a:solidFill>
                    <a:srgbClr val="FFFFFF"/>
                  </a:solidFill>
                </a:uFill>
                <a:latin typeface="Arial"/>
                <a:ea typeface="DejaVu Sans"/>
                <a:cs typeface="DejaVu Sans"/>
              </a:rPr>
              <a:t>You can also use an </a:t>
            </a:r>
            <a:r>
              <a:rPr lang="en-US" sz="3870" b="1" spc="-1" dirty="0">
                <a:solidFill>
                  <a:srgbClr val="000000"/>
                </a:solidFill>
                <a:uFill>
                  <a:solidFill>
                    <a:srgbClr val="FFFFFF"/>
                  </a:solidFill>
                </a:uFill>
                <a:latin typeface="Arial"/>
                <a:ea typeface="DejaVu Sans"/>
                <a:cs typeface="DejaVu Sans"/>
              </a:rPr>
              <a:t>else</a:t>
            </a:r>
            <a:r>
              <a:rPr lang="en-US" sz="3870" spc="-1" dirty="0">
                <a:solidFill>
                  <a:srgbClr val="000000"/>
                </a:solidFill>
                <a:uFill>
                  <a:solidFill>
                    <a:srgbClr val="FFFFFF"/>
                  </a:solidFill>
                </a:uFill>
                <a:latin typeface="Arial"/>
                <a:ea typeface="DejaVu Sans"/>
                <a:cs typeface="DejaVu Sans"/>
              </a:rPr>
              <a:t> in a </a:t>
            </a:r>
            <a:r>
              <a:rPr lang="en-US" sz="3870" b="1" spc="-1" dirty="0">
                <a:solidFill>
                  <a:srgbClr val="000000"/>
                </a:solidFill>
                <a:uFill>
                  <a:solidFill>
                    <a:srgbClr val="FFFFFF"/>
                  </a:solidFill>
                </a:uFill>
                <a:latin typeface="Arial"/>
                <a:ea typeface="DejaVu Sans"/>
                <a:cs typeface="DejaVu Sans"/>
              </a:rPr>
              <a:t>try</a:t>
            </a:r>
            <a:r>
              <a:rPr lang="en-US" sz="3870" spc="-1" dirty="0">
                <a:solidFill>
                  <a:srgbClr val="000000"/>
                </a:solidFill>
                <a:uFill>
                  <a:solidFill>
                    <a:srgbClr val="FFFFFF"/>
                  </a:solidFill>
                </a:uFill>
                <a:latin typeface="Arial"/>
                <a:ea typeface="DejaVu Sans"/>
                <a:cs typeface="DejaVu Sans"/>
              </a:rPr>
              <a:t> statement, to set up code to run only if nothing went wrong:</a:t>
            </a:r>
          </a:p>
          <a:p>
            <a:pPr marL="130615" defTabSz="1105875">
              <a:spcBef>
                <a:spcPts val="1714"/>
              </a:spcBef>
              <a:buClr>
                <a:srgbClr val="000000"/>
              </a:buClr>
              <a:buSzPct val="45000"/>
              <a:defRPr/>
            </a:pPr>
            <a:r>
              <a:rPr lang="en-US" sz="3870" spc="-1" dirty="0">
                <a:solidFill>
                  <a:srgbClr val="000000"/>
                </a:solidFill>
                <a:uFill>
                  <a:solidFill>
                    <a:srgbClr val="FFFFFF"/>
                  </a:solidFill>
                </a:uFill>
                <a:latin typeface="Courier New" panose="02070309020205020404" pitchFamily="49" charset="0"/>
                <a:ea typeface="DejaVu Sans"/>
                <a:cs typeface="Courier New" panose="02070309020205020404" pitchFamily="49" charset="0"/>
              </a:rPr>
              <a:t>try:</a:t>
            </a:r>
          </a:p>
          <a:p>
            <a:pPr marL="130615" defTabSz="1105875">
              <a:spcBef>
                <a:spcPts val="1714"/>
              </a:spcBef>
              <a:buClr>
                <a:srgbClr val="000000"/>
              </a:buClr>
              <a:buSzPct val="45000"/>
              <a:defRPr/>
            </a:pPr>
            <a:r>
              <a:rPr lang="en-US" sz="3870" spc="-1" dirty="0">
                <a:solidFill>
                  <a:srgbClr val="000000"/>
                </a:solidFill>
                <a:uFill>
                  <a:solidFill>
                    <a:srgbClr val="FFFFFF"/>
                  </a:solidFill>
                </a:uFill>
                <a:latin typeface="Courier New" panose="02070309020205020404" pitchFamily="49" charset="0"/>
                <a:ea typeface="DejaVu Sans"/>
                <a:cs typeface="Courier New" panose="02070309020205020404" pitchFamily="49" charset="0"/>
              </a:rPr>
              <a:t>  #some potentially troublesome code</a:t>
            </a:r>
          </a:p>
          <a:p>
            <a:pPr marL="130615" defTabSz="1105875">
              <a:spcBef>
                <a:spcPts val="1714"/>
              </a:spcBef>
              <a:buClr>
                <a:srgbClr val="000000"/>
              </a:buClr>
              <a:buSzPct val="45000"/>
              <a:defRPr/>
            </a:pPr>
            <a:r>
              <a:rPr lang="en-US" sz="3870" spc="-1" dirty="0">
                <a:solidFill>
                  <a:srgbClr val="000000"/>
                </a:solidFill>
                <a:uFill>
                  <a:solidFill>
                    <a:srgbClr val="FFFFFF"/>
                  </a:solidFill>
                </a:uFill>
                <a:latin typeface="Courier New" panose="02070309020205020404" pitchFamily="49" charset="0"/>
                <a:ea typeface="DejaVu Sans"/>
                <a:cs typeface="Courier New" panose="02070309020205020404" pitchFamily="49" charset="0"/>
              </a:rPr>
              <a:t>e</a:t>
            </a:r>
            <a:r>
              <a:rPr lang="en-US" sz="3870" spc="-1" dirty="0" err="1">
                <a:solidFill>
                  <a:srgbClr val="000000"/>
                </a:solidFill>
                <a:uFill>
                  <a:solidFill>
                    <a:srgbClr val="FFFFFF"/>
                  </a:solidFill>
                </a:uFill>
                <a:latin typeface="Courier New" panose="02070309020205020404" pitchFamily="49" charset="0"/>
                <a:ea typeface="DejaVu Sans"/>
                <a:cs typeface="Courier New" panose="02070309020205020404" pitchFamily="49" charset="0"/>
              </a:rPr>
              <a:t>xcept</a:t>
            </a:r>
            <a:r>
              <a:rPr lang="en-US" sz="3870" spc="-1" dirty="0">
                <a:solidFill>
                  <a:srgbClr val="000000"/>
                </a:solidFill>
                <a:uFill>
                  <a:solidFill>
                    <a:srgbClr val="FFFFFF"/>
                  </a:solidFill>
                </a:uFill>
                <a:latin typeface="Courier New" panose="02070309020205020404" pitchFamily="49" charset="0"/>
                <a:ea typeface="DejaVu Sans"/>
                <a:cs typeface="Courier New" panose="02070309020205020404" pitchFamily="49" charset="0"/>
              </a:rPr>
              <a:t>:</a:t>
            </a:r>
          </a:p>
          <a:p>
            <a:pPr marL="130615" defTabSz="1105875">
              <a:spcBef>
                <a:spcPts val="1714"/>
              </a:spcBef>
              <a:buClr>
                <a:srgbClr val="000000"/>
              </a:buClr>
              <a:buSzPct val="45000"/>
              <a:defRPr/>
            </a:pPr>
            <a:r>
              <a:rPr lang="en-US" sz="3870" spc="-1" dirty="0">
                <a:solidFill>
                  <a:srgbClr val="000000"/>
                </a:solidFill>
                <a:uFill>
                  <a:solidFill>
                    <a:srgbClr val="FFFFFF"/>
                  </a:solidFill>
                </a:uFill>
                <a:latin typeface="Courier New" panose="02070309020205020404" pitchFamily="49" charset="0"/>
                <a:ea typeface="DejaVu Sans"/>
                <a:cs typeface="Courier New" panose="02070309020205020404" pitchFamily="49" charset="0"/>
              </a:rPr>
              <a:t>  #code to run if anything went wrong</a:t>
            </a:r>
          </a:p>
          <a:p>
            <a:pPr marL="130615" defTabSz="1105875">
              <a:spcBef>
                <a:spcPts val="1714"/>
              </a:spcBef>
              <a:buClr>
                <a:srgbClr val="000000"/>
              </a:buClr>
              <a:buSzPct val="45000"/>
              <a:defRPr/>
            </a:pPr>
            <a:r>
              <a:rPr lang="en-US" sz="3870" spc="-1" dirty="0">
                <a:solidFill>
                  <a:srgbClr val="000000"/>
                </a:solidFill>
                <a:uFill>
                  <a:solidFill>
                    <a:srgbClr val="FFFFFF"/>
                  </a:solidFill>
                </a:uFill>
                <a:latin typeface="Courier New" panose="02070309020205020404" pitchFamily="49" charset="0"/>
                <a:ea typeface="DejaVu Sans"/>
                <a:cs typeface="Courier New" panose="02070309020205020404" pitchFamily="49" charset="0"/>
              </a:rPr>
              <a:t>else:</a:t>
            </a:r>
          </a:p>
          <a:p>
            <a:pPr marL="130615" defTabSz="1105875">
              <a:spcBef>
                <a:spcPts val="1714"/>
              </a:spcBef>
              <a:buClr>
                <a:srgbClr val="000000"/>
              </a:buClr>
              <a:buSzPct val="45000"/>
              <a:defRPr/>
            </a:pPr>
            <a:r>
              <a:rPr lang="en-US" sz="3870" spc="-1" dirty="0">
                <a:solidFill>
                  <a:srgbClr val="000000"/>
                </a:solidFill>
                <a:uFill>
                  <a:solidFill>
                    <a:srgbClr val="FFFFFF"/>
                  </a:solidFill>
                </a:uFill>
                <a:latin typeface="Courier New" panose="02070309020205020404" pitchFamily="49" charset="0"/>
                <a:ea typeface="DejaVu Sans"/>
                <a:cs typeface="Courier New" panose="02070309020205020404" pitchFamily="49" charset="0"/>
              </a:rPr>
              <a:t>  #Code to run only if nothing went wrong</a:t>
            </a:r>
          </a:p>
          <a:p>
            <a:pPr marL="522461" indent="-391846" defTabSz="1105875">
              <a:spcBef>
                <a:spcPts val="1714"/>
              </a:spcBef>
              <a:buClr>
                <a:srgbClr val="000000"/>
              </a:buClr>
              <a:buSzPct val="45000"/>
              <a:buFont typeface="Wingdings" charset="2"/>
              <a:buChar char=""/>
              <a:defRPr/>
            </a:pPr>
            <a:r>
              <a:rPr lang="en-US" sz="3870" spc="-1" dirty="0">
                <a:solidFill>
                  <a:srgbClr val="000000"/>
                </a:solidFill>
                <a:uFill>
                  <a:solidFill>
                    <a:srgbClr val="FFFFFF"/>
                  </a:solidFill>
                </a:uFill>
                <a:latin typeface="Arial"/>
                <a:ea typeface="DejaVu Sans"/>
                <a:cs typeface="DejaVu Sans"/>
              </a:rPr>
              <a:t>You don’t </a:t>
            </a:r>
            <a:r>
              <a:rPr lang="en-US" sz="3870" b="1" spc="-1" dirty="0">
                <a:solidFill>
                  <a:srgbClr val="000000"/>
                </a:solidFill>
                <a:uFill>
                  <a:solidFill>
                    <a:srgbClr val="FFFFFF"/>
                  </a:solidFill>
                </a:uFill>
                <a:latin typeface="Arial"/>
                <a:ea typeface="DejaVu Sans"/>
                <a:cs typeface="DejaVu Sans"/>
              </a:rPr>
              <a:t>need</a:t>
            </a:r>
            <a:r>
              <a:rPr lang="en-US" sz="3870" spc="-1" dirty="0">
                <a:solidFill>
                  <a:srgbClr val="000000"/>
                </a:solidFill>
                <a:uFill>
                  <a:solidFill>
                    <a:srgbClr val="FFFFFF"/>
                  </a:solidFill>
                </a:uFill>
                <a:latin typeface="Arial"/>
                <a:ea typeface="DejaVu Sans"/>
                <a:cs typeface="DejaVu Sans"/>
              </a:rPr>
              <a:t> to have an </a:t>
            </a:r>
            <a:r>
              <a:rPr lang="en-US" sz="3870" b="1" spc="-1" dirty="0">
                <a:solidFill>
                  <a:srgbClr val="000000"/>
                </a:solidFill>
                <a:uFill>
                  <a:solidFill>
                    <a:srgbClr val="FFFFFF"/>
                  </a:solidFill>
                </a:uFill>
                <a:latin typeface="Arial"/>
                <a:ea typeface="DejaVu Sans"/>
                <a:cs typeface="DejaVu Sans"/>
              </a:rPr>
              <a:t>else</a:t>
            </a:r>
            <a:r>
              <a:rPr lang="en-US" sz="3870" spc="-1" dirty="0">
                <a:solidFill>
                  <a:srgbClr val="000000"/>
                </a:solidFill>
                <a:uFill>
                  <a:solidFill>
                    <a:srgbClr val="FFFFFF"/>
                  </a:solidFill>
                </a:uFill>
                <a:latin typeface="Arial"/>
                <a:ea typeface="DejaVu Sans"/>
                <a:cs typeface="DejaVu Sans"/>
              </a:rPr>
              <a:t>, but it can be useful.</a:t>
            </a:r>
            <a:endParaRPr lang="en-CA" sz="3870" spc="-1" dirty="0">
              <a:solidFill>
                <a:srgbClr val="000000"/>
              </a:solidFill>
              <a:uFill>
                <a:solidFill>
                  <a:srgbClr val="FFFFFF"/>
                </a:solidFill>
              </a:uFill>
              <a:latin typeface="Arial"/>
              <a:ea typeface="DejaVu Sans"/>
              <a:cs typeface="DejaVu Sans"/>
            </a:endParaRPr>
          </a:p>
        </p:txBody>
      </p:sp>
    </p:spTree>
    <p:extLst>
      <p:ext uri="{BB962C8B-B14F-4D97-AF65-F5344CB8AC3E}">
        <p14:creationId xmlns:p14="http://schemas.microsoft.com/office/powerpoint/2010/main" val="580875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755" y="302524"/>
            <a:ext cx="10971736" cy="1144631"/>
          </a:xfrm>
        </p:spPr>
        <p:txBody>
          <a:bodyPr/>
          <a:lstStyle/>
          <a:p>
            <a:r>
              <a:rPr lang="en-US" dirty="0"/>
              <a:t>Finally</a:t>
            </a:r>
            <a:endParaRPr lang="en-CA" dirty="0"/>
          </a:p>
        </p:txBody>
      </p:sp>
      <p:sp>
        <p:nvSpPr>
          <p:cNvPr id="83" name="TextShape 2"/>
          <p:cNvSpPr txBox="1"/>
          <p:nvPr/>
        </p:nvSpPr>
        <p:spPr>
          <a:xfrm>
            <a:off x="419084" y="1833201"/>
            <a:ext cx="11383552" cy="4811620"/>
          </a:xfrm>
          <a:prstGeom prst="rect">
            <a:avLst/>
          </a:prstGeom>
          <a:noFill/>
          <a:ln>
            <a:noFill/>
          </a:ln>
        </p:spPr>
        <p:txBody>
          <a:bodyPr lIns="0" tIns="0" rIns="0" bIns="0">
            <a:normAutofit fontScale="85000" lnSpcReduction="20000"/>
          </a:bodyPr>
          <a:lstStyle/>
          <a:p>
            <a:pPr marL="522461" indent="-391846" defTabSz="1105875">
              <a:spcBef>
                <a:spcPts val="1714"/>
              </a:spcBef>
              <a:buClr>
                <a:srgbClr val="000000"/>
              </a:buClr>
              <a:buSzPct val="45000"/>
              <a:buFont typeface="Wingdings" charset="2"/>
              <a:buChar char=""/>
              <a:defRPr/>
            </a:pPr>
            <a:r>
              <a:rPr lang="en-US" sz="3870" spc="-1" dirty="0">
                <a:solidFill>
                  <a:srgbClr val="000000"/>
                </a:solidFill>
                <a:uFill>
                  <a:solidFill>
                    <a:srgbClr val="FFFFFF"/>
                  </a:solidFill>
                </a:uFill>
                <a:latin typeface="Arial"/>
                <a:ea typeface="DejaVu Sans"/>
                <a:cs typeface="DejaVu Sans"/>
              </a:rPr>
              <a:t>You can also define code to run regardless of whether any errors happened or not:</a:t>
            </a:r>
          </a:p>
          <a:p>
            <a:pPr marL="130615" defTabSz="1105875">
              <a:spcBef>
                <a:spcPts val="1714"/>
              </a:spcBef>
              <a:buClr>
                <a:srgbClr val="000000"/>
              </a:buClr>
              <a:buSzPct val="45000"/>
              <a:defRPr/>
            </a:pPr>
            <a:r>
              <a:rPr lang="az-Latn-AZ" sz="3870" spc="-1" dirty="0">
                <a:solidFill>
                  <a:srgbClr val="000000"/>
                </a:solidFill>
                <a:uFill>
                  <a:solidFill>
                    <a:srgbClr val="FFFFFF"/>
                  </a:solidFill>
                </a:uFill>
                <a:latin typeface="Courier New" panose="02070309020205020404" pitchFamily="49" charset="0"/>
                <a:ea typeface="DejaVu Sans"/>
                <a:cs typeface="Courier New" panose="02070309020205020404" pitchFamily="49" charset="0"/>
              </a:rPr>
              <a:t>	</a:t>
            </a:r>
            <a:r>
              <a:rPr lang="en-US" sz="3870" spc="-1" dirty="0">
                <a:solidFill>
                  <a:srgbClr val="000000"/>
                </a:solidFill>
                <a:uFill>
                  <a:solidFill>
                    <a:srgbClr val="FFFFFF"/>
                  </a:solidFill>
                </a:uFill>
                <a:latin typeface="Courier New" panose="02070309020205020404" pitchFamily="49" charset="0"/>
                <a:ea typeface="DejaVu Sans"/>
                <a:cs typeface="Courier New" panose="02070309020205020404" pitchFamily="49" charset="0"/>
              </a:rPr>
              <a:t>try:</a:t>
            </a:r>
          </a:p>
          <a:p>
            <a:pPr marL="130615" defTabSz="1105875">
              <a:spcBef>
                <a:spcPts val="1714"/>
              </a:spcBef>
              <a:buClr>
                <a:srgbClr val="000000"/>
              </a:buClr>
              <a:buSzPct val="45000"/>
              <a:defRPr/>
            </a:pPr>
            <a:r>
              <a:rPr lang="en-US" sz="3870" spc="-1" dirty="0">
                <a:solidFill>
                  <a:srgbClr val="000000"/>
                </a:solidFill>
                <a:uFill>
                  <a:solidFill>
                    <a:srgbClr val="FFFFFF"/>
                  </a:solidFill>
                </a:uFill>
                <a:latin typeface="Courier New" panose="02070309020205020404" pitchFamily="49" charset="0"/>
                <a:ea typeface="DejaVu Sans"/>
                <a:cs typeface="Courier New" panose="02070309020205020404" pitchFamily="49" charset="0"/>
              </a:rPr>
              <a:t> </a:t>
            </a:r>
            <a:r>
              <a:rPr lang="az-Latn-AZ" sz="3870" spc="-1" dirty="0">
                <a:solidFill>
                  <a:srgbClr val="000000"/>
                </a:solidFill>
                <a:uFill>
                  <a:solidFill>
                    <a:srgbClr val="FFFFFF"/>
                  </a:solidFill>
                </a:uFill>
                <a:latin typeface="Courier New" panose="02070309020205020404" pitchFamily="49" charset="0"/>
                <a:ea typeface="DejaVu Sans"/>
                <a:cs typeface="Courier New" panose="02070309020205020404" pitchFamily="49" charset="0"/>
              </a:rPr>
              <a:t>		</a:t>
            </a:r>
            <a:r>
              <a:rPr lang="en-US" sz="3870" spc="-1" dirty="0">
                <a:solidFill>
                  <a:srgbClr val="000000"/>
                </a:solidFill>
                <a:uFill>
                  <a:solidFill>
                    <a:srgbClr val="FFFFFF"/>
                  </a:solidFill>
                </a:uFill>
                <a:latin typeface="Courier New" panose="02070309020205020404" pitchFamily="49" charset="0"/>
                <a:ea typeface="DejaVu Sans"/>
                <a:cs typeface="Courier New" panose="02070309020205020404" pitchFamily="49" charset="0"/>
              </a:rPr>
              <a:t>#some potentially troublesome code</a:t>
            </a:r>
          </a:p>
          <a:p>
            <a:pPr marL="130615" defTabSz="1105875">
              <a:spcBef>
                <a:spcPts val="1714"/>
              </a:spcBef>
              <a:buClr>
                <a:srgbClr val="000000"/>
              </a:buClr>
              <a:buSzPct val="45000"/>
              <a:defRPr/>
            </a:pPr>
            <a:r>
              <a:rPr lang="az-Latn-AZ" sz="3870" spc="-1" dirty="0">
                <a:solidFill>
                  <a:srgbClr val="000000"/>
                </a:solidFill>
                <a:uFill>
                  <a:solidFill>
                    <a:srgbClr val="FFFFFF"/>
                  </a:solidFill>
                </a:uFill>
                <a:latin typeface="Courier New" panose="02070309020205020404" pitchFamily="49" charset="0"/>
                <a:ea typeface="DejaVu Sans"/>
                <a:cs typeface="Courier New" panose="02070309020205020404" pitchFamily="49" charset="0"/>
              </a:rPr>
              <a:t>	</a:t>
            </a:r>
            <a:r>
              <a:rPr lang="en-US" sz="3870" spc="-1" dirty="0">
                <a:solidFill>
                  <a:srgbClr val="000000"/>
                </a:solidFill>
                <a:uFill>
                  <a:solidFill>
                    <a:srgbClr val="FFFFFF"/>
                  </a:solidFill>
                </a:uFill>
                <a:latin typeface="Courier New" panose="02070309020205020404" pitchFamily="49" charset="0"/>
                <a:ea typeface="DejaVu Sans"/>
                <a:cs typeface="Courier New" panose="02070309020205020404" pitchFamily="49" charset="0"/>
              </a:rPr>
              <a:t>except:</a:t>
            </a:r>
          </a:p>
          <a:p>
            <a:pPr marL="130615" defTabSz="1105875">
              <a:spcBef>
                <a:spcPts val="1714"/>
              </a:spcBef>
              <a:buClr>
                <a:srgbClr val="000000"/>
              </a:buClr>
              <a:buSzPct val="45000"/>
              <a:defRPr/>
            </a:pPr>
            <a:r>
              <a:rPr lang="en-US" sz="3870" spc="-1" dirty="0">
                <a:solidFill>
                  <a:srgbClr val="000000"/>
                </a:solidFill>
                <a:uFill>
                  <a:solidFill>
                    <a:srgbClr val="FFFFFF"/>
                  </a:solidFill>
                </a:uFill>
                <a:latin typeface="Courier New" panose="02070309020205020404" pitchFamily="49" charset="0"/>
                <a:ea typeface="DejaVu Sans"/>
                <a:cs typeface="Courier New" panose="02070309020205020404" pitchFamily="49" charset="0"/>
              </a:rPr>
              <a:t> </a:t>
            </a:r>
            <a:r>
              <a:rPr lang="az-Latn-AZ" sz="3870" spc="-1" dirty="0">
                <a:solidFill>
                  <a:srgbClr val="000000"/>
                </a:solidFill>
                <a:uFill>
                  <a:solidFill>
                    <a:srgbClr val="FFFFFF"/>
                  </a:solidFill>
                </a:uFill>
                <a:latin typeface="Courier New" panose="02070309020205020404" pitchFamily="49" charset="0"/>
                <a:ea typeface="DejaVu Sans"/>
                <a:cs typeface="Courier New" panose="02070309020205020404" pitchFamily="49" charset="0"/>
              </a:rPr>
              <a:t>		</a:t>
            </a:r>
            <a:r>
              <a:rPr lang="en-US" sz="3870" spc="-1" dirty="0">
                <a:solidFill>
                  <a:srgbClr val="000000"/>
                </a:solidFill>
                <a:uFill>
                  <a:solidFill>
                    <a:srgbClr val="FFFFFF"/>
                  </a:solidFill>
                </a:uFill>
                <a:latin typeface="Courier New" panose="02070309020205020404" pitchFamily="49" charset="0"/>
                <a:ea typeface="DejaVu Sans"/>
                <a:cs typeface="Courier New" panose="02070309020205020404" pitchFamily="49" charset="0"/>
              </a:rPr>
              <a:t>#code to run if anything went wrong</a:t>
            </a:r>
          </a:p>
          <a:p>
            <a:pPr marL="130615" defTabSz="1105875">
              <a:spcBef>
                <a:spcPts val="1714"/>
              </a:spcBef>
              <a:buClr>
                <a:srgbClr val="000000"/>
              </a:buClr>
              <a:buSzPct val="45000"/>
              <a:defRPr/>
            </a:pPr>
            <a:r>
              <a:rPr lang="az-Latn-AZ" sz="3870" spc="-1" dirty="0">
                <a:solidFill>
                  <a:srgbClr val="000000"/>
                </a:solidFill>
                <a:uFill>
                  <a:solidFill>
                    <a:srgbClr val="FFFFFF"/>
                  </a:solidFill>
                </a:uFill>
                <a:latin typeface="Courier New" panose="02070309020205020404" pitchFamily="49" charset="0"/>
                <a:ea typeface="DejaVu Sans"/>
                <a:cs typeface="Courier New" panose="02070309020205020404" pitchFamily="49" charset="0"/>
              </a:rPr>
              <a:t>	</a:t>
            </a:r>
            <a:r>
              <a:rPr lang="en-US" sz="3870" spc="-1" dirty="0">
                <a:solidFill>
                  <a:srgbClr val="000000"/>
                </a:solidFill>
                <a:uFill>
                  <a:solidFill>
                    <a:srgbClr val="FFFFFF"/>
                  </a:solidFill>
                </a:uFill>
                <a:latin typeface="Courier New" panose="02070309020205020404" pitchFamily="49" charset="0"/>
                <a:ea typeface="DejaVu Sans"/>
                <a:cs typeface="Courier New" panose="02070309020205020404" pitchFamily="49" charset="0"/>
              </a:rPr>
              <a:t>finally:</a:t>
            </a:r>
          </a:p>
          <a:p>
            <a:pPr marL="130615" defTabSz="1105875">
              <a:spcBef>
                <a:spcPts val="1714"/>
              </a:spcBef>
              <a:buClr>
                <a:srgbClr val="000000"/>
              </a:buClr>
              <a:buSzPct val="45000"/>
              <a:defRPr/>
            </a:pPr>
            <a:r>
              <a:rPr lang="en-US" sz="3870" spc="-1" dirty="0">
                <a:solidFill>
                  <a:srgbClr val="000000"/>
                </a:solidFill>
                <a:uFill>
                  <a:solidFill>
                    <a:srgbClr val="FFFFFF"/>
                  </a:solidFill>
                </a:uFill>
                <a:latin typeface="Courier New" panose="02070309020205020404" pitchFamily="49" charset="0"/>
                <a:ea typeface="DejaVu Sans"/>
                <a:cs typeface="Courier New" panose="02070309020205020404" pitchFamily="49" charset="0"/>
              </a:rPr>
              <a:t> </a:t>
            </a:r>
            <a:r>
              <a:rPr lang="az-Latn-AZ" sz="3870" spc="-1" dirty="0">
                <a:solidFill>
                  <a:srgbClr val="000000"/>
                </a:solidFill>
                <a:uFill>
                  <a:solidFill>
                    <a:srgbClr val="FFFFFF"/>
                  </a:solidFill>
                </a:uFill>
                <a:latin typeface="Courier New" panose="02070309020205020404" pitchFamily="49" charset="0"/>
                <a:ea typeface="DejaVu Sans"/>
                <a:cs typeface="Courier New" panose="02070309020205020404" pitchFamily="49" charset="0"/>
              </a:rPr>
              <a:t>		</a:t>
            </a:r>
            <a:r>
              <a:rPr lang="en-US" sz="3870" spc="-1" dirty="0">
                <a:solidFill>
                  <a:srgbClr val="000000"/>
                </a:solidFill>
                <a:uFill>
                  <a:solidFill>
                    <a:srgbClr val="FFFFFF"/>
                  </a:solidFill>
                </a:uFill>
                <a:latin typeface="Courier New" panose="02070309020205020404" pitchFamily="49" charset="0"/>
                <a:ea typeface="DejaVu Sans"/>
                <a:cs typeface="Courier New" panose="02070309020205020404" pitchFamily="49" charset="0"/>
              </a:rPr>
              <a:t>#code to run regardless of errors</a:t>
            </a:r>
          </a:p>
          <a:p>
            <a:pPr marL="522461" indent="-391846" defTabSz="1105875">
              <a:spcBef>
                <a:spcPts val="1714"/>
              </a:spcBef>
              <a:buClr>
                <a:srgbClr val="000000"/>
              </a:buClr>
              <a:buSzPct val="45000"/>
              <a:buFont typeface="Wingdings" charset="2"/>
              <a:buChar char=""/>
              <a:defRPr/>
            </a:pPr>
            <a:endParaRPr lang="en-CA" sz="3870" spc="-1" dirty="0">
              <a:solidFill>
                <a:srgbClr val="000000"/>
              </a:solidFill>
              <a:uFill>
                <a:solidFill>
                  <a:srgbClr val="FFFFFF"/>
                </a:solidFill>
              </a:uFill>
              <a:latin typeface="Arial"/>
              <a:ea typeface="DejaVu Sans"/>
              <a:cs typeface="DejaVu Sans"/>
            </a:endParaRPr>
          </a:p>
        </p:txBody>
      </p:sp>
    </p:spTree>
    <p:extLst>
      <p:ext uri="{BB962C8B-B14F-4D97-AF65-F5344CB8AC3E}">
        <p14:creationId xmlns:p14="http://schemas.microsoft.com/office/powerpoint/2010/main" val="1993465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884" y="247735"/>
            <a:ext cx="10971736" cy="1144631"/>
          </a:xfrm>
        </p:spPr>
        <p:txBody>
          <a:bodyPr/>
          <a:lstStyle/>
          <a:p>
            <a:r>
              <a:rPr lang="en-US" dirty="0"/>
              <a:t>Summary</a:t>
            </a:r>
            <a:endParaRPr lang="en-CA" dirty="0"/>
          </a:p>
        </p:txBody>
      </p:sp>
      <p:sp>
        <p:nvSpPr>
          <p:cNvPr id="105" name="CustomShape 2"/>
          <p:cNvSpPr/>
          <p:nvPr/>
        </p:nvSpPr>
        <p:spPr>
          <a:xfrm>
            <a:off x="504886" y="1807003"/>
            <a:ext cx="11164283" cy="4628082"/>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522461" indent="-390975">
              <a:spcAft>
                <a:spcPts val="1388"/>
              </a:spcAft>
              <a:buClr>
                <a:srgbClr val="000000"/>
              </a:buClr>
              <a:buSzPct val="45000"/>
              <a:buFont typeface="Wingdings" charset="2"/>
              <a:buChar char=""/>
            </a:pPr>
            <a:r>
              <a:rPr lang="en-CA" sz="3144" spc="-1" dirty="0">
                <a:solidFill>
                  <a:srgbClr val="000000"/>
                </a:solidFill>
                <a:uFill>
                  <a:solidFill>
                    <a:srgbClr val="FFFFFF"/>
                  </a:solidFill>
                </a:uFill>
                <a:latin typeface="Arial"/>
                <a:ea typeface="DejaVu Sans"/>
              </a:rPr>
              <a:t>In this lesson you have learned to use python’s </a:t>
            </a:r>
            <a:r>
              <a:rPr lang="en-CA" sz="3144" b="1" spc="-1" dirty="0">
                <a:solidFill>
                  <a:srgbClr val="000000"/>
                </a:solidFill>
                <a:uFill>
                  <a:solidFill>
                    <a:srgbClr val="FFFFFF"/>
                  </a:solidFill>
                </a:uFill>
                <a:latin typeface="Arial"/>
                <a:ea typeface="DejaVu Sans"/>
              </a:rPr>
              <a:t>try-except</a:t>
            </a:r>
            <a:r>
              <a:rPr lang="en-CA" sz="3144" spc="-1" dirty="0">
                <a:solidFill>
                  <a:srgbClr val="000000"/>
                </a:solidFill>
                <a:uFill>
                  <a:solidFill>
                    <a:srgbClr val="FFFFFF"/>
                  </a:solidFill>
                </a:uFill>
                <a:latin typeface="Arial"/>
                <a:ea typeface="DejaVu Sans"/>
              </a:rPr>
              <a:t> statement to handle errors that might occur while your scripts are running.</a:t>
            </a:r>
          </a:p>
          <a:p>
            <a:pPr marL="522461" indent="-390975">
              <a:spcAft>
                <a:spcPts val="1388"/>
              </a:spcAft>
              <a:buClr>
                <a:srgbClr val="000000"/>
              </a:buClr>
              <a:buSzPct val="45000"/>
              <a:buFont typeface="Wingdings" charset="2"/>
              <a:buChar char=""/>
            </a:pPr>
            <a:r>
              <a:rPr lang="en-US" sz="3144" spc="-1" dirty="0">
                <a:solidFill>
                  <a:srgbClr val="000000"/>
                </a:solidFill>
                <a:uFill>
                  <a:solidFill>
                    <a:srgbClr val="FFFFFF"/>
                  </a:solidFill>
                </a:uFill>
                <a:latin typeface="Arial"/>
                <a:ea typeface="DejaVu Sans"/>
              </a:rPr>
              <a:t>This allows you to make your scripts more robust, and to deal with the unpredictable nature of users.</a:t>
            </a:r>
          </a:p>
          <a:p>
            <a:pPr marL="522461" indent="-390975">
              <a:spcAft>
                <a:spcPts val="1388"/>
              </a:spcAft>
              <a:buClr>
                <a:srgbClr val="000000"/>
              </a:buClr>
              <a:buSzPct val="45000"/>
              <a:buFont typeface="Wingdings" charset="2"/>
              <a:buChar char=""/>
            </a:pPr>
            <a:r>
              <a:rPr lang="en-US" sz="3144" spc="-1" dirty="0">
                <a:solidFill>
                  <a:srgbClr val="000000"/>
                </a:solidFill>
                <a:uFill>
                  <a:solidFill>
                    <a:srgbClr val="FFFFFF"/>
                  </a:solidFill>
                </a:uFill>
                <a:latin typeface="Arial"/>
                <a:ea typeface="DejaVu Sans"/>
              </a:rPr>
              <a:t>We can at least make sure our scripts don’t leave the system in a broken state.</a:t>
            </a:r>
            <a:endParaRPr lang="en-CA" sz="3144"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438151" y="2132447"/>
            <a:ext cx="11231017" cy="2386413"/>
          </a:xfrm>
        </p:spPr>
        <p:txBody>
          <a:bodyPr/>
          <a:lstStyle/>
          <a:p>
            <a:pPr>
              <a:lnSpc>
                <a:spcPct val="150000"/>
              </a:lnSpc>
            </a:pPr>
            <a:r>
              <a:rPr lang="en-US" sz="3144" dirty="0"/>
              <a:t>You may find the following documents helpful in Python.org:</a:t>
            </a:r>
          </a:p>
          <a:p>
            <a:pPr lvl="1">
              <a:lnSpc>
                <a:spcPct val="150000"/>
              </a:lnSpc>
            </a:pPr>
            <a:r>
              <a:rPr lang="en-US" sz="3144" dirty="0">
                <a:hlinkClick r:id="rId3"/>
              </a:rPr>
              <a:t>Python Errors and Exceptions</a:t>
            </a:r>
            <a:endParaRPr lang="en-US" sz="3144" dirty="0"/>
          </a:p>
          <a:p>
            <a:pPr lvl="1">
              <a:lnSpc>
                <a:spcPct val="150000"/>
              </a:lnSpc>
            </a:pPr>
            <a:r>
              <a:rPr lang="en-US" sz="3144" dirty="0">
                <a:hlinkClick r:id="rId4"/>
              </a:rPr>
              <a:t>List of Built-in Exceptions</a:t>
            </a:r>
            <a:endParaRPr lang="en-CA" sz="3144" dirty="0"/>
          </a:p>
        </p:txBody>
      </p:sp>
      <p:sp>
        <p:nvSpPr>
          <p:cNvPr id="2" name="Title 1"/>
          <p:cNvSpPr>
            <a:spLocks noGrp="1"/>
          </p:cNvSpPr>
          <p:nvPr>
            <p:ph type="title"/>
          </p:nvPr>
        </p:nvSpPr>
        <p:spPr/>
        <p:txBody>
          <a:bodyPr/>
          <a:lstStyle/>
          <a:p>
            <a:r>
              <a:rPr lang="en-US" dirty="0"/>
              <a:t>References</a:t>
            </a:r>
            <a:endParaRPr lang="en-CA" dirty="0"/>
          </a:p>
        </p:txBody>
      </p:sp>
    </p:spTree>
    <p:extLst>
      <p:ext uri="{BB962C8B-B14F-4D97-AF65-F5344CB8AC3E}">
        <p14:creationId xmlns:p14="http://schemas.microsoft.com/office/powerpoint/2010/main" val="1439657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DE2BE-970F-9DB7-4D24-BDE03CC48A0C}"/>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B8F15ECD-EA36-42EA-F18C-80E94F7F429C}"/>
              </a:ext>
            </a:extLst>
          </p:cNvPr>
          <p:cNvSpPr>
            <a:spLocks noGrp="1"/>
          </p:cNvSpPr>
          <p:nvPr>
            <p:ph idx="1"/>
          </p:nvPr>
        </p:nvSpPr>
        <p:spPr/>
        <p:txBody>
          <a:bodyPr/>
          <a:lstStyle/>
          <a:p>
            <a:r>
              <a:rPr lang="en-US" dirty="0"/>
              <a:t>Focus on your test 1 first. </a:t>
            </a:r>
            <a:r>
              <a:rPr lang="en-US" dirty="0">
                <a:sym typeface="Wingdings" panose="05000000000000000000" pitchFamily="2" charset="2"/>
              </a:rPr>
              <a:t></a:t>
            </a:r>
          </a:p>
          <a:p>
            <a:endParaRPr lang="en-US" dirty="0"/>
          </a:p>
          <a:p>
            <a:r>
              <a:rPr lang="en-US" dirty="0"/>
              <a:t>???</a:t>
            </a:r>
          </a:p>
        </p:txBody>
      </p:sp>
    </p:spTree>
    <p:extLst>
      <p:ext uri="{BB962C8B-B14F-4D97-AF65-F5344CB8AC3E}">
        <p14:creationId xmlns:p14="http://schemas.microsoft.com/office/powerpoint/2010/main" val="2057071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9F0A1-B891-662A-D4C8-20EC611CA16B}"/>
              </a:ext>
            </a:extLst>
          </p:cNvPr>
          <p:cNvSpPr>
            <a:spLocks noGrp="1"/>
          </p:cNvSpPr>
          <p:nvPr>
            <p:ph type="title"/>
          </p:nvPr>
        </p:nvSpPr>
        <p:spPr/>
        <p:txBody>
          <a:bodyPr/>
          <a:lstStyle/>
          <a:p>
            <a:r>
              <a:rPr lang="en-US" dirty="0"/>
              <a:t>Mini </a:t>
            </a:r>
            <a:r>
              <a:rPr lang="en-US" dirty="0" err="1"/>
              <a:t>homeworks</a:t>
            </a:r>
            <a:endParaRPr lang="en-US" dirty="0"/>
          </a:p>
        </p:txBody>
      </p:sp>
      <p:sp>
        <p:nvSpPr>
          <p:cNvPr id="3" name="Content Placeholder 2">
            <a:extLst>
              <a:ext uri="{FF2B5EF4-FFF2-40B4-BE49-F238E27FC236}">
                <a16:creationId xmlns:a16="http://schemas.microsoft.com/office/drawing/2014/main" id="{E96E619F-EC4E-55C5-C2D2-A9887A04D524}"/>
              </a:ext>
            </a:extLst>
          </p:cNvPr>
          <p:cNvSpPr>
            <a:spLocks noGrp="1"/>
          </p:cNvSpPr>
          <p:nvPr>
            <p:ph idx="1"/>
          </p:nvPr>
        </p:nvSpPr>
        <p:spPr/>
        <p:txBody>
          <a:bodyPr>
            <a:normAutofit lnSpcReduction="10000"/>
          </a:bodyPr>
          <a:lstStyle/>
          <a:p>
            <a:pPr marL="0" indent="0">
              <a:buNone/>
            </a:pPr>
            <a:r>
              <a:rPr lang="en-US" dirty="0"/>
              <a:t>No mark or bonus. But, good to do:</a:t>
            </a:r>
          </a:p>
          <a:p>
            <a:pPr marL="0" indent="0">
              <a:buNone/>
            </a:pPr>
            <a:endParaRPr lang="en-US" dirty="0"/>
          </a:p>
          <a:p>
            <a:pPr marL="514350" indent="-514350">
              <a:buAutoNum type="arabicPeriod"/>
            </a:pPr>
            <a:r>
              <a:rPr lang="en-US" dirty="0"/>
              <a:t>Find at least 5 scheduled tasks in your search. If you cannot find any in 2 to 5 min, stop and ask me. </a:t>
            </a:r>
            <a:r>
              <a:rPr lang="en-US" dirty="0">
                <a:sym typeface="Wingdings" panose="05000000000000000000" pitchFamily="2" charset="2"/>
              </a:rPr>
              <a:t></a:t>
            </a:r>
          </a:p>
          <a:p>
            <a:pPr marL="514350" indent="-514350">
              <a:buAutoNum type="arabicPeriod"/>
            </a:pPr>
            <a:r>
              <a:rPr lang="en-US" dirty="0">
                <a:sym typeface="Wingdings" panose="05000000000000000000" pitchFamily="2" charset="2"/>
              </a:rPr>
              <a:t>Find any 5 problems related to schedule tasks with solutions</a:t>
            </a:r>
            <a:r>
              <a:rPr lang="en-US" dirty="0"/>
              <a:t>. Thus, you have something to try when you troubleshoot your schedule task issues. </a:t>
            </a:r>
            <a:r>
              <a:rPr lang="en-US" dirty="0">
                <a:sym typeface="Wingdings" panose="05000000000000000000" pitchFamily="2" charset="2"/>
              </a:rPr>
              <a:t></a:t>
            </a:r>
            <a:endParaRPr lang="en-US" dirty="0"/>
          </a:p>
          <a:p>
            <a:pPr marL="0" indent="0">
              <a:buNone/>
            </a:pPr>
            <a:endParaRPr lang="en-US" dirty="0"/>
          </a:p>
          <a:p>
            <a:pPr marL="0" indent="0">
              <a:buNone/>
            </a:pPr>
            <a:r>
              <a:rPr lang="en-US" dirty="0"/>
              <a:t>Such practice is to predict what could be close to correct answers in future.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520359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419084" y="1716023"/>
            <a:ext cx="11478887" cy="4514673"/>
          </a:xfrm>
        </p:spPr>
        <p:txBody>
          <a:bodyPr anchor="t">
            <a:noAutofit/>
          </a:bodyPr>
          <a:lstStyle/>
          <a:p>
            <a:pPr marL="414703" indent="-414703">
              <a:lnSpc>
                <a:spcPct val="100000"/>
              </a:lnSpc>
              <a:spcBef>
                <a:spcPts val="363"/>
              </a:spcBef>
              <a:spcAft>
                <a:spcPts val="363"/>
              </a:spcAft>
              <a:buFont typeface="Arial" panose="020B0604020202020204" pitchFamily="34" charset="0"/>
              <a:buChar char="•"/>
            </a:pPr>
            <a:r>
              <a:rPr lang="en-US" sz="2903" dirty="0"/>
              <a:t>The </a:t>
            </a:r>
            <a:r>
              <a:rPr lang="en-US" sz="2903" b="1" dirty="0" err="1"/>
              <a:t>df</a:t>
            </a:r>
            <a:r>
              <a:rPr lang="en-US" sz="2903" dirty="0"/>
              <a:t> command displays a list of all </a:t>
            </a:r>
            <a:r>
              <a:rPr lang="en-US" sz="2903" dirty="0" err="1"/>
              <a:t>filesystems</a:t>
            </a:r>
            <a:r>
              <a:rPr lang="en-US" sz="2903" dirty="0"/>
              <a:t> mounted on your machine.</a:t>
            </a:r>
          </a:p>
          <a:p>
            <a:pPr marL="414703" lvl="1" indent="-414703">
              <a:spcBef>
                <a:spcPts val="363"/>
              </a:spcBef>
              <a:spcAft>
                <a:spcPts val="363"/>
              </a:spcAft>
              <a:buFont typeface="Arial" panose="020B0604020202020204" pitchFamily="34" charset="0"/>
              <a:buChar char="•"/>
            </a:pPr>
            <a:r>
              <a:rPr lang="en-US" sz="2903" dirty="0"/>
              <a:t>By default, the output includes the name of each filesystem, how much space it has in total, how much is in use, and where it is mounted in your system.</a:t>
            </a:r>
          </a:p>
          <a:p>
            <a:pPr marL="414703" indent="-414703">
              <a:lnSpc>
                <a:spcPct val="100000"/>
              </a:lnSpc>
              <a:spcBef>
                <a:spcPts val="363"/>
              </a:spcBef>
              <a:spcAft>
                <a:spcPts val="363"/>
              </a:spcAft>
              <a:buFont typeface="Arial" panose="020B0604020202020204" pitchFamily="34" charset="0"/>
              <a:buChar char="•"/>
            </a:pPr>
            <a:r>
              <a:rPr lang="en-US" sz="2903" dirty="0"/>
              <a:t>Common options include:</a:t>
            </a:r>
          </a:p>
          <a:p>
            <a:pPr marL="414703" lvl="2" indent="414703">
              <a:spcBef>
                <a:spcPts val="363"/>
              </a:spcBef>
              <a:spcAft>
                <a:spcPts val="363"/>
              </a:spcAft>
              <a:buFont typeface="Wingdings" panose="05000000000000000000" pitchFamily="2" charset="2"/>
              <a:buChar char="§"/>
            </a:pPr>
            <a:r>
              <a:rPr lang="en-US" sz="2903" b="1" dirty="0"/>
              <a:t>-T </a:t>
            </a:r>
            <a:r>
              <a:rPr lang="en-US" sz="2903" dirty="0"/>
              <a:t>– display type of </a:t>
            </a:r>
            <a:r>
              <a:rPr lang="en-US" sz="2903" dirty="0" err="1"/>
              <a:t>filesystem</a:t>
            </a:r>
            <a:r>
              <a:rPr lang="en-US" sz="2903" dirty="0"/>
              <a:t> (e.g. </a:t>
            </a:r>
            <a:r>
              <a:rPr lang="en-US" sz="2903" dirty="0" err="1"/>
              <a:t>xfs</a:t>
            </a:r>
            <a:r>
              <a:rPr lang="en-US" sz="2903" dirty="0"/>
              <a:t>, ext4, swap, </a:t>
            </a:r>
            <a:r>
              <a:rPr lang="en-US" sz="2903" dirty="0" err="1"/>
              <a:t>etc</a:t>
            </a:r>
            <a:r>
              <a:rPr lang="en-US" sz="2903" dirty="0"/>
              <a:t>).</a:t>
            </a:r>
          </a:p>
          <a:p>
            <a:pPr marL="414703" lvl="2" indent="414703">
              <a:spcBef>
                <a:spcPts val="363"/>
              </a:spcBef>
              <a:spcAft>
                <a:spcPts val="363"/>
              </a:spcAft>
              <a:buFont typeface="Wingdings" panose="05000000000000000000" pitchFamily="2" charset="2"/>
              <a:buChar char="§"/>
            </a:pPr>
            <a:r>
              <a:rPr lang="en-US" sz="2903" b="1" dirty="0"/>
              <a:t>-h </a:t>
            </a:r>
            <a:r>
              <a:rPr lang="en-US" sz="2903" dirty="0"/>
              <a:t>– Print the sizes in a more human-readable form</a:t>
            </a:r>
          </a:p>
          <a:p>
            <a:pPr marL="414703" lvl="2" indent="414703">
              <a:spcBef>
                <a:spcPts val="363"/>
              </a:spcBef>
              <a:spcAft>
                <a:spcPts val="363"/>
              </a:spcAft>
              <a:buFont typeface="Wingdings" panose="05000000000000000000" pitchFamily="2" charset="2"/>
              <a:buChar char="§"/>
            </a:pPr>
            <a:r>
              <a:rPr lang="en-US" sz="2903" b="1" dirty="0"/>
              <a:t>-H </a:t>
            </a:r>
            <a:r>
              <a:rPr lang="en-US" sz="2903" dirty="0"/>
              <a:t>– like –h, but uses 1000 instead of 1024 (i.e. MB, not MiB).</a:t>
            </a:r>
          </a:p>
        </p:txBody>
      </p:sp>
      <p:sp>
        <p:nvSpPr>
          <p:cNvPr id="2" name="Title 1"/>
          <p:cNvSpPr>
            <a:spLocks noGrp="1"/>
          </p:cNvSpPr>
          <p:nvPr>
            <p:ph type="title"/>
          </p:nvPr>
        </p:nvSpPr>
        <p:spPr/>
        <p:txBody>
          <a:bodyPr/>
          <a:lstStyle/>
          <a:p>
            <a:r>
              <a:rPr lang="en-US" dirty="0"/>
              <a:t>The </a:t>
            </a:r>
            <a:r>
              <a:rPr lang="en-US" dirty="0" err="1"/>
              <a:t>df</a:t>
            </a:r>
            <a:r>
              <a:rPr lang="en-US" dirty="0"/>
              <a:t> Command</a:t>
            </a:r>
            <a:endParaRPr lang="en-CA" dirty="0"/>
          </a:p>
        </p:txBody>
      </p:sp>
    </p:spTree>
    <p:extLst>
      <p:ext uri="{BB962C8B-B14F-4D97-AF65-F5344CB8AC3E}">
        <p14:creationId xmlns:p14="http://schemas.microsoft.com/office/powerpoint/2010/main" val="8084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du Command</a:t>
            </a:r>
            <a:endParaRPr lang="en-CA" dirty="0"/>
          </a:p>
        </p:txBody>
      </p:sp>
      <p:sp>
        <p:nvSpPr>
          <p:cNvPr id="3" name="Text Placeholder 2"/>
          <p:cNvSpPr>
            <a:spLocks noGrp="1"/>
          </p:cNvSpPr>
          <p:nvPr>
            <p:ph type="body"/>
          </p:nvPr>
        </p:nvSpPr>
        <p:spPr>
          <a:xfrm>
            <a:off x="447919" y="1672803"/>
            <a:ext cx="11456253" cy="4923964"/>
          </a:xfrm>
        </p:spPr>
        <p:txBody>
          <a:bodyPr>
            <a:normAutofit/>
          </a:bodyPr>
          <a:lstStyle/>
          <a:p>
            <a:pPr marL="552938" indent="-552938">
              <a:spcBef>
                <a:spcPts val="726"/>
              </a:spcBef>
              <a:spcAft>
                <a:spcPts val="726"/>
              </a:spcAft>
              <a:buFont typeface="Arial" panose="020B0604020202020204" pitchFamily="34" charset="0"/>
              <a:buChar char="•"/>
            </a:pPr>
            <a:r>
              <a:rPr lang="en-US" sz="3386" dirty="0"/>
              <a:t>The </a:t>
            </a:r>
            <a:r>
              <a:rPr lang="en-US" sz="3386" b="1" dirty="0"/>
              <a:t>du</a:t>
            </a:r>
            <a:r>
              <a:rPr lang="en-US" sz="3386" dirty="0"/>
              <a:t> (Disk Usage) command displays the amount of space used by a directory.</a:t>
            </a:r>
          </a:p>
          <a:p>
            <a:pPr marL="552938" indent="-552938">
              <a:spcBef>
                <a:spcPts val="726"/>
              </a:spcBef>
              <a:spcAft>
                <a:spcPts val="726"/>
              </a:spcAft>
              <a:buFont typeface="Arial" panose="020B0604020202020204" pitchFamily="34" charset="0"/>
              <a:buChar char="•"/>
            </a:pPr>
            <a:r>
              <a:rPr lang="en-US" sz="3386" dirty="0"/>
              <a:t>This is very useful for finding out which directories are taking up too much space.</a:t>
            </a:r>
          </a:p>
          <a:p>
            <a:pPr marL="552938" indent="-552938">
              <a:spcBef>
                <a:spcPts val="726"/>
              </a:spcBef>
              <a:spcAft>
                <a:spcPts val="726"/>
              </a:spcAft>
              <a:buFont typeface="Arial" panose="020B0604020202020204" pitchFamily="34" charset="0"/>
              <a:buChar char="•"/>
            </a:pPr>
            <a:r>
              <a:rPr lang="en-US" sz="3386" dirty="0"/>
              <a:t>Common options include:</a:t>
            </a:r>
          </a:p>
          <a:p>
            <a:pPr marL="552938" lvl="2" indent="552938">
              <a:spcBef>
                <a:spcPts val="363"/>
              </a:spcBef>
              <a:spcAft>
                <a:spcPts val="363"/>
              </a:spcAft>
              <a:buFont typeface="Wingdings" panose="05000000000000000000" pitchFamily="2" charset="2"/>
              <a:buChar char="§"/>
            </a:pPr>
            <a:r>
              <a:rPr lang="en-US" sz="2903" b="1" dirty="0"/>
              <a:t>-h </a:t>
            </a:r>
            <a:r>
              <a:rPr lang="en-US" sz="2903" dirty="0"/>
              <a:t>– same as in </a:t>
            </a:r>
            <a:r>
              <a:rPr lang="en-US" sz="2903" b="1" dirty="0" err="1"/>
              <a:t>df</a:t>
            </a:r>
            <a:r>
              <a:rPr lang="en-US" sz="2903" dirty="0"/>
              <a:t>.  Make the output </a:t>
            </a:r>
            <a:r>
              <a:rPr lang="en-US" sz="2903" b="1" dirty="0"/>
              <a:t>h</a:t>
            </a:r>
            <a:r>
              <a:rPr lang="en-US" sz="2903" dirty="0"/>
              <a:t>uman readable.</a:t>
            </a:r>
          </a:p>
          <a:p>
            <a:pPr marL="552938" lvl="2" indent="552938">
              <a:spcBef>
                <a:spcPts val="363"/>
              </a:spcBef>
              <a:spcAft>
                <a:spcPts val="363"/>
              </a:spcAft>
              <a:buFont typeface="Wingdings" panose="05000000000000000000" pitchFamily="2" charset="2"/>
              <a:buChar char="§"/>
            </a:pPr>
            <a:r>
              <a:rPr lang="en-US" sz="2903" b="1" dirty="0"/>
              <a:t>-a </a:t>
            </a:r>
            <a:r>
              <a:rPr lang="en-US" sz="2903" dirty="0"/>
              <a:t>– display counts for all files, not just the directories</a:t>
            </a:r>
          </a:p>
          <a:p>
            <a:pPr marL="552938" lvl="2" indent="552938">
              <a:spcBef>
                <a:spcPts val="363"/>
              </a:spcBef>
              <a:spcAft>
                <a:spcPts val="363"/>
              </a:spcAft>
              <a:buFont typeface="Wingdings" panose="05000000000000000000" pitchFamily="2" charset="2"/>
              <a:buChar char="§"/>
            </a:pPr>
            <a:r>
              <a:rPr lang="en-US" sz="2903" b="1" dirty="0"/>
              <a:t>-c </a:t>
            </a:r>
            <a:r>
              <a:rPr lang="en-US" sz="2903" dirty="0"/>
              <a:t>– display a grand total at the end.</a:t>
            </a:r>
            <a:endParaRPr lang="en-CA" sz="2903" dirty="0"/>
          </a:p>
        </p:txBody>
      </p:sp>
    </p:spTree>
    <p:extLst>
      <p:ext uri="{BB962C8B-B14F-4D97-AF65-F5344CB8AC3E}">
        <p14:creationId xmlns:p14="http://schemas.microsoft.com/office/powerpoint/2010/main" val="3359077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find Command</a:t>
            </a:r>
            <a:endParaRPr lang="en-CA" dirty="0"/>
          </a:p>
        </p:txBody>
      </p:sp>
      <p:sp>
        <p:nvSpPr>
          <p:cNvPr id="3" name="Text Placeholder 2"/>
          <p:cNvSpPr>
            <a:spLocks noGrp="1"/>
          </p:cNvSpPr>
          <p:nvPr>
            <p:ph type="body"/>
          </p:nvPr>
        </p:nvSpPr>
        <p:spPr>
          <a:xfrm>
            <a:off x="803933" y="1672805"/>
            <a:ext cx="10902440" cy="4923964"/>
          </a:xfrm>
        </p:spPr>
        <p:txBody>
          <a:bodyPr>
            <a:normAutofit/>
          </a:bodyPr>
          <a:lstStyle/>
          <a:p>
            <a:pPr marL="414703" indent="-414703">
              <a:lnSpc>
                <a:spcPct val="100000"/>
              </a:lnSpc>
              <a:spcBef>
                <a:spcPts val="726"/>
              </a:spcBef>
              <a:spcAft>
                <a:spcPts val="726"/>
              </a:spcAft>
              <a:buFont typeface="Arial" panose="020B0604020202020204" pitchFamily="34" charset="0"/>
              <a:buChar char="•"/>
            </a:pPr>
            <a:r>
              <a:rPr lang="en-US" sz="2903" dirty="0"/>
              <a:t>The </a:t>
            </a:r>
            <a:r>
              <a:rPr lang="en-US" sz="2903" b="1" dirty="0"/>
              <a:t>find</a:t>
            </a:r>
            <a:r>
              <a:rPr lang="en-US" sz="2903" dirty="0"/>
              <a:t> command (which you learned about in ULI101) also has options that can be used to find files based on size.</a:t>
            </a:r>
          </a:p>
          <a:p>
            <a:pPr>
              <a:lnSpc>
                <a:spcPct val="100000"/>
              </a:lnSpc>
              <a:spcBef>
                <a:spcPts val="726"/>
              </a:spcBef>
              <a:spcAft>
                <a:spcPts val="726"/>
              </a:spcAft>
            </a:pPr>
            <a:r>
              <a:rPr lang="en-US" sz="2903" dirty="0">
                <a:latin typeface="Courier New" panose="02070309020205020404" pitchFamily="49" charset="0"/>
                <a:cs typeface="Courier New" panose="02070309020205020404" pitchFamily="49" charset="0"/>
              </a:rPr>
              <a:t>	find </a:t>
            </a:r>
            <a:r>
              <a:rPr lang="en-US" sz="2903" i="1" dirty="0" err="1">
                <a:latin typeface="Courier New" panose="02070309020205020404" pitchFamily="49" charset="0"/>
                <a:cs typeface="Courier New" panose="02070309020205020404" pitchFamily="49" charset="0"/>
              </a:rPr>
              <a:t>dir</a:t>
            </a:r>
            <a:r>
              <a:rPr lang="en-US" sz="2903" i="1" dirty="0">
                <a:latin typeface="Courier New" panose="02070309020205020404" pitchFamily="49" charset="0"/>
                <a:cs typeface="Courier New" panose="02070309020205020404" pitchFamily="49" charset="0"/>
              </a:rPr>
              <a:t> filter</a:t>
            </a:r>
            <a:r>
              <a:rPr lang="en-US" sz="2903" dirty="0">
                <a:latin typeface="Courier New" panose="02070309020205020404" pitchFamily="49" charset="0"/>
                <a:cs typeface="Courier New" panose="02070309020205020404" pitchFamily="49" charset="0"/>
              </a:rPr>
              <a:t> [filter arguments]</a:t>
            </a:r>
          </a:p>
          <a:p>
            <a:pPr marL="414703" indent="-414703">
              <a:lnSpc>
                <a:spcPct val="100000"/>
              </a:lnSpc>
              <a:spcBef>
                <a:spcPts val="726"/>
              </a:spcBef>
              <a:spcAft>
                <a:spcPts val="726"/>
              </a:spcAft>
              <a:buFont typeface="Arial" panose="020B0604020202020204" pitchFamily="34" charset="0"/>
              <a:buChar char="•"/>
            </a:pPr>
            <a:r>
              <a:rPr lang="en-US" sz="2903" dirty="0"/>
              <a:t>The -</a:t>
            </a:r>
            <a:r>
              <a:rPr lang="en-US" sz="2903" b="1" dirty="0"/>
              <a:t>size</a:t>
            </a:r>
            <a:r>
              <a:rPr lang="en-US" sz="2903" dirty="0"/>
              <a:t> filter allows you to specify files of an exact size. If you add a </a:t>
            </a:r>
            <a:r>
              <a:rPr lang="en-US" sz="2903" b="1" dirty="0"/>
              <a:t>+</a:t>
            </a:r>
            <a:r>
              <a:rPr lang="en-US" sz="2903" dirty="0"/>
              <a:t> to the size you specify, it will find files </a:t>
            </a:r>
            <a:r>
              <a:rPr lang="en-US" sz="2903" b="1" dirty="0"/>
              <a:t>bigger</a:t>
            </a:r>
            <a:r>
              <a:rPr lang="en-US" sz="2903" dirty="0"/>
              <a:t> than that size, or if you add a </a:t>
            </a:r>
            <a:r>
              <a:rPr lang="en-US" sz="2903" b="1" dirty="0"/>
              <a:t>–</a:t>
            </a:r>
            <a:r>
              <a:rPr lang="en-US" sz="2903" dirty="0"/>
              <a:t> it will find files </a:t>
            </a:r>
            <a:r>
              <a:rPr lang="en-US" sz="2903" b="1" dirty="0"/>
              <a:t>smaller</a:t>
            </a:r>
            <a:r>
              <a:rPr lang="en-US" sz="2903" dirty="0"/>
              <a:t> than that.</a:t>
            </a:r>
          </a:p>
          <a:p>
            <a:pPr marL="414703" indent="-414703">
              <a:lnSpc>
                <a:spcPct val="100000"/>
              </a:lnSpc>
              <a:spcBef>
                <a:spcPts val="726"/>
              </a:spcBef>
              <a:spcAft>
                <a:spcPts val="726"/>
              </a:spcAft>
              <a:buFont typeface="Arial" panose="020B0604020202020204" pitchFamily="34" charset="0"/>
              <a:buChar char="•"/>
            </a:pPr>
            <a:r>
              <a:rPr lang="en-US" sz="2903" dirty="0"/>
              <a:t>When specifying the size, you will almost always be adding a suffix of </a:t>
            </a:r>
            <a:r>
              <a:rPr lang="en-US" sz="2903" b="1" dirty="0"/>
              <a:t>k</a:t>
            </a:r>
            <a:r>
              <a:rPr lang="en-US" sz="2903" dirty="0"/>
              <a:t> (for </a:t>
            </a:r>
            <a:r>
              <a:rPr lang="en-US" sz="2903" dirty="0" err="1"/>
              <a:t>KiloBytes</a:t>
            </a:r>
            <a:r>
              <a:rPr lang="en-US" sz="2903" dirty="0"/>
              <a:t>), </a:t>
            </a:r>
            <a:r>
              <a:rPr lang="en-US" sz="2903" b="1" dirty="0"/>
              <a:t>M</a:t>
            </a:r>
            <a:r>
              <a:rPr lang="en-US" sz="2903" dirty="0"/>
              <a:t> (for </a:t>
            </a:r>
            <a:r>
              <a:rPr lang="en-US" sz="2903" dirty="0" err="1"/>
              <a:t>MegaBytes</a:t>
            </a:r>
            <a:r>
              <a:rPr lang="en-US" sz="2903" dirty="0"/>
              <a:t>), or </a:t>
            </a:r>
            <a:r>
              <a:rPr lang="en-US" sz="2903" b="1" dirty="0"/>
              <a:t>G</a:t>
            </a:r>
            <a:r>
              <a:rPr lang="en-US" sz="2903" dirty="0"/>
              <a:t> (for </a:t>
            </a:r>
            <a:r>
              <a:rPr lang="en-US" sz="2903" dirty="0" err="1"/>
              <a:t>GigaBytes</a:t>
            </a:r>
            <a:r>
              <a:rPr lang="en-US" sz="2903" dirty="0"/>
              <a:t>)</a:t>
            </a:r>
          </a:p>
          <a:p>
            <a:pPr>
              <a:lnSpc>
                <a:spcPct val="100000"/>
              </a:lnSpc>
              <a:spcBef>
                <a:spcPts val="726"/>
              </a:spcBef>
              <a:spcAft>
                <a:spcPts val="726"/>
              </a:spcAft>
            </a:pPr>
            <a:r>
              <a:rPr lang="en-CA" sz="2903" dirty="0">
                <a:latin typeface="Courier New" panose="02070309020205020404" pitchFamily="49" charset="0"/>
                <a:cs typeface="Courier New" panose="02070309020205020404" pitchFamily="49" charset="0"/>
              </a:rPr>
              <a:t>	find / -size +100000k</a:t>
            </a:r>
            <a:r>
              <a:rPr lang="en-CA" sz="2903" dirty="0"/>
              <a:t>   or   </a:t>
            </a:r>
            <a:r>
              <a:rPr lang="en-CA" sz="2903" dirty="0">
                <a:latin typeface="Courier New" panose="02070309020205020404" pitchFamily="49" charset="0"/>
                <a:cs typeface="Courier New" panose="02070309020205020404" pitchFamily="49" charset="0"/>
              </a:rPr>
              <a:t>find ~ -size -1M</a:t>
            </a:r>
          </a:p>
        </p:txBody>
      </p:sp>
    </p:spTree>
    <p:extLst>
      <p:ext uri="{BB962C8B-B14F-4D97-AF65-F5344CB8AC3E}">
        <p14:creationId xmlns:p14="http://schemas.microsoft.com/office/powerpoint/2010/main" val="2368393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These Commands</a:t>
            </a:r>
            <a:endParaRPr lang="en-CA" dirty="0"/>
          </a:p>
        </p:txBody>
      </p:sp>
      <p:sp>
        <p:nvSpPr>
          <p:cNvPr id="3" name="Text Placeholder 2"/>
          <p:cNvSpPr>
            <a:spLocks noGrp="1"/>
          </p:cNvSpPr>
          <p:nvPr>
            <p:ph type="body"/>
          </p:nvPr>
        </p:nvSpPr>
        <p:spPr>
          <a:xfrm>
            <a:off x="484754" y="1726749"/>
            <a:ext cx="11222492" cy="4944502"/>
          </a:xfrm>
        </p:spPr>
        <p:txBody>
          <a:bodyPr>
            <a:noAutofit/>
          </a:bodyPr>
          <a:lstStyle/>
          <a:p>
            <a:pPr algn="just">
              <a:lnSpc>
                <a:spcPct val="100000"/>
              </a:lnSpc>
              <a:spcBef>
                <a:spcPts val="726"/>
              </a:spcBef>
              <a:spcAft>
                <a:spcPts val="726"/>
              </a:spcAft>
            </a:pPr>
            <a:r>
              <a:rPr lang="en-US" sz="2661" dirty="0"/>
              <a:t>These commands will allow you to examine disk usage on your machine and figure out which files (and which users) are using up all your space.</a:t>
            </a:r>
          </a:p>
          <a:p>
            <a:pPr marL="414703" indent="-414703" algn="just">
              <a:lnSpc>
                <a:spcPct val="100000"/>
              </a:lnSpc>
              <a:spcBef>
                <a:spcPts val="726"/>
              </a:spcBef>
              <a:spcAft>
                <a:spcPts val="726"/>
              </a:spcAft>
              <a:buFont typeface="Wingdings" panose="05000000000000000000" pitchFamily="2" charset="2"/>
              <a:buChar char="§"/>
            </a:pPr>
            <a:r>
              <a:rPr lang="en-US" sz="2661" dirty="0"/>
              <a:t>The </a:t>
            </a:r>
            <a:r>
              <a:rPr lang="en-US" sz="2661" b="1" dirty="0" err="1"/>
              <a:t>df</a:t>
            </a:r>
            <a:r>
              <a:rPr lang="en-US" sz="2661" dirty="0"/>
              <a:t> command has the nice display telling you what percentage of each </a:t>
            </a:r>
            <a:r>
              <a:rPr lang="en-US" sz="2661" dirty="0" err="1"/>
              <a:t>filesystem</a:t>
            </a:r>
            <a:r>
              <a:rPr lang="en-US" sz="2661" dirty="0"/>
              <a:t> is full.  Monitoring it over time will tell you how fast you are running out of space.</a:t>
            </a:r>
          </a:p>
          <a:p>
            <a:pPr marL="414703" indent="-414703" algn="just">
              <a:lnSpc>
                <a:spcPct val="100000"/>
              </a:lnSpc>
              <a:spcBef>
                <a:spcPts val="726"/>
              </a:spcBef>
              <a:spcAft>
                <a:spcPts val="726"/>
              </a:spcAft>
              <a:buFont typeface="Wingdings" panose="05000000000000000000" pitchFamily="2" charset="2"/>
              <a:buChar char="§"/>
            </a:pPr>
            <a:r>
              <a:rPr lang="en-US" sz="2661" dirty="0"/>
              <a:t>Using </a:t>
            </a:r>
            <a:r>
              <a:rPr lang="en-US" sz="2661" b="1" dirty="0"/>
              <a:t>du</a:t>
            </a:r>
            <a:r>
              <a:rPr lang="en-US" sz="2661" dirty="0"/>
              <a:t> on a user’s home directory tells you how much space they are taking up with it. Though they might not have all their files in their home.</a:t>
            </a:r>
          </a:p>
          <a:p>
            <a:pPr marL="414703" indent="-414703" algn="just">
              <a:lnSpc>
                <a:spcPct val="100000"/>
              </a:lnSpc>
              <a:spcBef>
                <a:spcPts val="726"/>
              </a:spcBef>
              <a:spcAft>
                <a:spcPts val="726"/>
              </a:spcAft>
              <a:buFont typeface="Wingdings" panose="05000000000000000000" pitchFamily="2" charset="2"/>
              <a:buChar char="§"/>
            </a:pPr>
            <a:r>
              <a:rPr lang="en-US" sz="2661" b="1" dirty="0"/>
              <a:t>find</a:t>
            </a:r>
            <a:r>
              <a:rPr lang="en-US" sz="2661" dirty="0"/>
              <a:t> lets you locate excessively big files. You can also use it to find all the files owned by a user.  Very useful if you just removed an old user account and now want to remove any unneeded files.</a:t>
            </a:r>
            <a:endParaRPr lang="en-CA" sz="2661" dirty="0"/>
          </a:p>
        </p:txBody>
      </p:sp>
    </p:spTree>
    <p:extLst>
      <p:ext uri="{BB962C8B-B14F-4D97-AF65-F5344CB8AC3E}">
        <p14:creationId xmlns:p14="http://schemas.microsoft.com/office/powerpoint/2010/main" val="2717263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Commands</a:t>
            </a:r>
            <a:endParaRPr lang="en-CA" dirty="0"/>
          </a:p>
        </p:txBody>
      </p:sp>
      <p:sp>
        <p:nvSpPr>
          <p:cNvPr id="3" name="Text Placeholder 2"/>
          <p:cNvSpPr>
            <a:spLocks noGrp="1"/>
          </p:cNvSpPr>
          <p:nvPr>
            <p:ph type="body"/>
          </p:nvPr>
        </p:nvSpPr>
        <p:spPr>
          <a:xfrm>
            <a:off x="609755" y="2130844"/>
            <a:ext cx="11033682" cy="4358033"/>
          </a:xfrm>
        </p:spPr>
        <p:txBody>
          <a:bodyPr anchor="t"/>
          <a:lstStyle/>
          <a:p>
            <a:pPr marL="552938" indent="-552938" algn="just">
              <a:spcBef>
                <a:spcPts val="726"/>
              </a:spcBef>
              <a:spcAft>
                <a:spcPts val="726"/>
              </a:spcAft>
              <a:buFont typeface="Arial" panose="020B0604020202020204" pitchFamily="34" charset="0"/>
              <a:buChar char="•"/>
            </a:pPr>
            <a:r>
              <a:rPr lang="en-US" sz="3386" dirty="0"/>
              <a:t>While you could run these commands manually yourself, good system administrators will automate common/routine tasks. This frees up our time for tasks that actually need our expertise.</a:t>
            </a:r>
          </a:p>
          <a:p>
            <a:pPr marL="552938" indent="-552938" algn="just">
              <a:spcBef>
                <a:spcPts val="726"/>
              </a:spcBef>
              <a:spcAft>
                <a:spcPts val="726"/>
              </a:spcAft>
              <a:buFont typeface="Arial" panose="020B0604020202020204" pitchFamily="34" charset="0"/>
              <a:buChar char="•"/>
            </a:pPr>
            <a:r>
              <a:rPr lang="en-US" sz="3386" dirty="0"/>
              <a:t>The </a:t>
            </a:r>
            <a:r>
              <a:rPr lang="en-US" sz="3386" b="1" dirty="0" err="1"/>
              <a:t>cron</a:t>
            </a:r>
            <a:r>
              <a:rPr lang="en-US" sz="3386" dirty="0"/>
              <a:t> tool will allow us to tell the system to run commands on a pre-defined schedule (e.g. give us a report of disk usage every week).</a:t>
            </a:r>
            <a:endParaRPr lang="en-CA" sz="3386" dirty="0"/>
          </a:p>
        </p:txBody>
      </p:sp>
    </p:spTree>
    <p:extLst>
      <p:ext uri="{BB962C8B-B14F-4D97-AF65-F5344CB8AC3E}">
        <p14:creationId xmlns:p14="http://schemas.microsoft.com/office/powerpoint/2010/main" val="37046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cron</a:t>
            </a:r>
            <a:r>
              <a:rPr lang="en-US" dirty="0"/>
              <a:t> Daemon</a:t>
            </a:r>
            <a:endParaRPr lang="en-CA" dirty="0"/>
          </a:p>
        </p:txBody>
      </p:sp>
      <p:sp>
        <p:nvSpPr>
          <p:cNvPr id="3" name="Text Placeholder 2"/>
          <p:cNvSpPr>
            <a:spLocks noGrp="1"/>
          </p:cNvSpPr>
          <p:nvPr>
            <p:ph type="body"/>
          </p:nvPr>
        </p:nvSpPr>
        <p:spPr>
          <a:xfrm>
            <a:off x="528837" y="1715202"/>
            <a:ext cx="11411298" cy="4881566"/>
          </a:xfrm>
        </p:spPr>
        <p:txBody>
          <a:bodyPr>
            <a:noAutofit/>
          </a:bodyPr>
          <a:lstStyle/>
          <a:p>
            <a:pPr marL="414703" indent="-414703">
              <a:spcBef>
                <a:spcPts val="726"/>
              </a:spcBef>
              <a:spcAft>
                <a:spcPts val="726"/>
              </a:spcAft>
              <a:buFont typeface="Arial" panose="020B0604020202020204" pitchFamily="34" charset="0"/>
              <a:buChar char="•"/>
            </a:pPr>
            <a:r>
              <a:rPr lang="en-US" sz="2661" b="1" dirty="0" err="1"/>
              <a:t>cron</a:t>
            </a:r>
            <a:r>
              <a:rPr lang="en-US" sz="2661" dirty="0"/>
              <a:t> is short for chronometer (time measuring device). </a:t>
            </a:r>
            <a:r>
              <a:rPr lang="en-US" sz="2661" b="1" dirty="0" err="1"/>
              <a:t>cron</a:t>
            </a:r>
            <a:r>
              <a:rPr lang="en-US" sz="2661" dirty="0"/>
              <a:t> is a daemon. A process that is already always running.</a:t>
            </a:r>
          </a:p>
          <a:p>
            <a:pPr marL="414703" indent="-414703">
              <a:spcBef>
                <a:spcPts val="726"/>
              </a:spcBef>
              <a:spcAft>
                <a:spcPts val="726"/>
              </a:spcAft>
              <a:buFont typeface="Arial" panose="020B0604020202020204" pitchFamily="34" charset="0"/>
              <a:buChar char="•"/>
            </a:pPr>
            <a:r>
              <a:rPr lang="en-US" sz="2661" dirty="0"/>
              <a:t>We can add to its list of tasks to be run at specific dates &amp; times, or to be repeated on a regular basis.</a:t>
            </a:r>
          </a:p>
          <a:p>
            <a:pPr marL="412784" lvl="4">
              <a:spcBef>
                <a:spcPts val="726"/>
              </a:spcBef>
              <a:spcAft>
                <a:spcPts val="726"/>
              </a:spcAft>
            </a:pPr>
            <a:r>
              <a:rPr lang="en-US" sz="2661" dirty="0"/>
              <a:t>Note: the actual files that hold these lists are in </a:t>
            </a:r>
            <a:r>
              <a:rPr lang="en-US" sz="2661" dirty="0">
                <a:latin typeface="Courier New" panose="02070309020205020404" pitchFamily="49" charset="0"/>
                <a:cs typeface="Courier New" panose="02070309020205020404" pitchFamily="49" charset="0"/>
              </a:rPr>
              <a:t>/var/spool/</a:t>
            </a:r>
            <a:r>
              <a:rPr lang="en-US" sz="2661" dirty="0" err="1">
                <a:latin typeface="Courier New" panose="02070309020205020404" pitchFamily="49" charset="0"/>
                <a:cs typeface="Courier New" panose="02070309020205020404" pitchFamily="49" charset="0"/>
              </a:rPr>
              <a:t>cron</a:t>
            </a:r>
            <a:r>
              <a:rPr lang="en-US" sz="2661" dirty="0">
                <a:latin typeface="Courier New" panose="02070309020205020404" pitchFamily="49" charset="0"/>
                <a:cs typeface="Courier New" panose="02070309020205020404" pitchFamily="49" charset="0"/>
              </a:rPr>
              <a:t>/</a:t>
            </a:r>
            <a:r>
              <a:rPr lang="en-US" sz="2661" dirty="0"/>
              <a:t> but you will </a:t>
            </a:r>
            <a:r>
              <a:rPr lang="en-US" sz="2661" u="sng" dirty="0"/>
              <a:t>not</a:t>
            </a:r>
            <a:r>
              <a:rPr lang="en-US" sz="2661" dirty="0"/>
              <a:t> manually edit them.</a:t>
            </a:r>
          </a:p>
          <a:p>
            <a:pPr marL="414703" lvl="1" indent="-414703">
              <a:spcBef>
                <a:spcPts val="726"/>
              </a:spcBef>
              <a:spcAft>
                <a:spcPts val="726"/>
              </a:spcAft>
              <a:buFont typeface="Arial" panose="020B0604020202020204" pitchFamily="34" charset="0"/>
              <a:buChar char="•"/>
            </a:pPr>
            <a:r>
              <a:rPr lang="en-US" sz="2661" dirty="0"/>
              <a:t>As an admin, you might need to delete someone’s file if there is something very broken in it, so knowing where they are is important.</a:t>
            </a:r>
          </a:p>
          <a:p>
            <a:pPr marL="414703" indent="-414703">
              <a:spcBef>
                <a:spcPts val="726"/>
              </a:spcBef>
              <a:spcAft>
                <a:spcPts val="726"/>
              </a:spcAft>
              <a:buFont typeface="Arial" panose="020B0604020202020204" pitchFamily="34" charset="0"/>
              <a:buChar char="•"/>
            </a:pPr>
            <a:r>
              <a:rPr lang="en-US" sz="2661" dirty="0"/>
              <a:t>This way we don’t need to wait around until the system is less busy to run our commands. We can just tell the system to run it at 2AM Sunday morning, for example.</a:t>
            </a:r>
            <a:endParaRPr lang="en-CA" sz="2661" dirty="0"/>
          </a:p>
        </p:txBody>
      </p:sp>
    </p:spTree>
    <p:extLst>
      <p:ext uri="{BB962C8B-B14F-4D97-AF65-F5344CB8AC3E}">
        <p14:creationId xmlns:p14="http://schemas.microsoft.com/office/powerpoint/2010/main" val="3145030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Cron</a:t>
            </a:r>
            <a:r>
              <a:rPr lang="en-US" dirty="0"/>
              <a:t> tables</a:t>
            </a:r>
            <a:endParaRPr lang="en-CA" dirty="0"/>
          </a:p>
        </p:txBody>
      </p:sp>
      <p:sp>
        <p:nvSpPr>
          <p:cNvPr id="3" name="Text Placeholder 2"/>
          <p:cNvSpPr>
            <a:spLocks noGrp="1"/>
          </p:cNvSpPr>
          <p:nvPr>
            <p:ph type="body"/>
          </p:nvPr>
        </p:nvSpPr>
        <p:spPr>
          <a:xfrm>
            <a:off x="609754" y="1910681"/>
            <a:ext cx="11207591" cy="4434078"/>
          </a:xfrm>
        </p:spPr>
        <p:txBody>
          <a:bodyPr anchor="t"/>
          <a:lstStyle/>
          <a:p>
            <a:pPr marL="414703" indent="-414703">
              <a:lnSpc>
                <a:spcPct val="100000"/>
              </a:lnSpc>
              <a:spcBef>
                <a:spcPts val="726"/>
              </a:spcBef>
              <a:spcAft>
                <a:spcPts val="726"/>
              </a:spcAft>
              <a:buFont typeface="Arial" panose="020B0604020202020204" pitchFamily="34" charset="0"/>
              <a:buChar char="•"/>
            </a:pPr>
            <a:r>
              <a:rPr lang="en-US" sz="3386" dirty="0"/>
              <a:t>You will use the </a:t>
            </a:r>
            <a:r>
              <a:rPr lang="en-US" sz="3386" b="1" dirty="0"/>
              <a:t>crontab</a:t>
            </a:r>
            <a:r>
              <a:rPr lang="en-US" sz="3386" dirty="0"/>
              <a:t> command to interact with your (and other users’) </a:t>
            </a:r>
            <a:r>
              <a:rPr lang="en-US" sz="3386" dirty="0" err="1"/>
              <a:t>cron</a:t>
            </a:r>
            <a:r>
              <a:rPr lang="en-US" sz="3386" dirty="0"/>
              <a:t> tables.</a:t>
            </a:r>
          </a:p>
          <a:p>
            <a:pPr marL="414703" indent="-414703">
              <a:lnSpc>
                <a:spcPct val="100000"/>
              </a:lnSpc>
              <a:spcBef>
                <a:spcPts val="726"/>
              </a:spcBef>
              <a:spcAft>
                <a:spcPts val="726"/>
              </a:spcAft>
              <a:buFont typeface="Arial" panose="020B0604020202020204" pitchFamily="34" charset="0"/>
              <a:buChar char="•"/>
            </a:pPr>
            <a:r>
              <a:rPr lang="en-US" sz="3386" dirty="0"/>
              <a:t>Common options include:</a:t>
            </a:r>
          </a:p>
          <a:p>
            <a:pPr marL="833246" lvl="3" indent="-414703">
              <a:buFont typeface="Wingdings" panose="05000000000000000000" pitchFamily="2" charset="2"/>
              <a:buChar char="§"/>
            </a:pPr>
            <a:r>
              <a:rPr lang="en-US" sz="2903" b="1" dirty="0"/>
              <a:t>-e </a:t>
            </a:r>
            <a:r>
              <a:rPr lang="en-US" sz="2903" dirty="0"/>
              <a:t>– edit the table</a:t>
            </a:r>
          </a:p>
          <a:p>
            <a:pPr marL="833246" lvl="3" indent="-414703">
              <a:buFont typeface="Wingdings" panose="05000000000000000000" pitchFamily="2" charset="2"/>
              <a:buChar char="§"/>
            </a:pPr>
            <a:r>
              <a:rPr lang="en-US" sz="2903" b="1" dirty="0"/>
              <a:t>-l </a:t>
            </a:r>
            <a:r>
              <a:rPr lang="en-US" sz="2903" dirty="0"/>
              <a:t>– display (List) the contents of the table.</a:t>
            </a:r>
          </a:p>
          <a:p>
            <a:pPr marL="833246" lvl="3" indent="-414703">
              <a:buFont typeface="Wingdings" panose="05000000000000000000" pitchFamily="2" charset="2"/>
              <a:buChar char="§"/>
            </a:pPr>
            <a:r>
              <a:rPr lang="en-US" sz="2903" b="1" dirty="0"/>
              <a:t>-r </a:t>
            </a:r>
            <a:r>
              <a:rPr lang="en-US" sz="2903" dirty="0"/>
              <a:t>– delete (Remove) the table.</a:t>
            </a:r>
          </a:p>
          <a:p>
            <a:pPr marL="833246" lvl="3" indent="-414703">
              <a:buFont typeface="Wingdings" panose="05000000000000000000" pitchFamily="2" charset="2"/>
              <a:buChar char="§"/>
            </a:pPr>
            <a:r>
              <a:rPr lang="en-US" sz="2903" b="1" dirty="0"/>
              <a:t>-u &lt;user&gt; </a:t>
            </a:r>
            <a:r>
              <a:rPr lang="en-US" sz="2903" dirty="0"/>
              <a:t>- interact with the specified user’s table (instead of your own).</a:t>
            </a:r>
            <a:endParaRPr lang="en-CA" sz="2903" dirty="0"/>
          </a:p>
        </p:txBody>
      </p:sp>
    </p:spTree>
    <p:extLst>
      <p:ext uri="{BB962C8B-B14F-4D97-AF65-F5344CB8AC3E}">
        <p14:creationId xmlns:p14="http://schemas.microsoft.com/office/powerpoint/2010/main" val="829699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1340</TotalTime>
  <Words>3044</Words>
  <Application>Microsoft Office PowerPoint</Application>
  <PresentationFormat>Widescreen</PresentationFormat>
  <Paragraphs>291</Paragraphs>
  <Slides>29</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Calibri</vt:lpstr>
      <vt:lpstr>Calibri Light</vt:lpstr>
      <vt:lpstr>Courier New</vt:lpstr>
      <vt:lpstr>IBMPlexSans</vt:lpstr>
      <vt:lpstr>Lucida Grande</vt:lpstr>
      <vt:lpstr>Roboto</vt:lpstr>
      <vt:lpstr>Source Serif Pro</vt:lpstr>
      <vt:lpstr>Wingdings</vt:lpstr>
      <vt:lpstr>Office Theme</vt:lpstr>
      <vt:lpstr>OPS245 Week 8</vt:lpstr>
      <vt:lpstr>Introduction</vt:lpstr>
      <vt:lpstr>The df Command</vt:lpstr>
      <vt:lpstr>The du Command</vt:lpstr>
      <vt:lpstr>The find Command</vt:lpstr>
      <vt:lpstr>Using These Commands</vt:lpstr>
      <vt:lpstr>Scheduling Commands</vt:lpstr>
      <vt:lpstr>The cron Daemon</vt:lpstr>
      <vt:lpstr>Using Cron tables</vt:lpstr>
      <vt:lpstr>Cron Table Entries</vt:lpstr>
      <vt:lpstr>Cron Entries</vt:lpstr>
      <vt:lpstr>Limiting Access to cron</vt:lpstr>
      <vt:lpstr>Common Cron Schedules</vt:lpstr>
      <vt:lpstr>Cron Table Short Forms</vt:lpstr>
      <vt:lpstr>Output From Cron</vt:lpstr>
      <vt:lpstr>Summary</vt:lpstr>
      <vt:lpstr>OPS245</vt:lpstr>
      <vt:lpstr>Try</vt:lpstr>
      <vt:lpstr>Except</vt:lpstr>
      <vt:lpstr>Specific Exceptions</vt:lpstr>
      <vt:lpstr>Multiple Specific Exceptions</vt:lpstr>
      <vt:lpstr>Different Exceptions</vt:lpstr>
      <vt:lpstr>Exception Names</vt:lpstr>
      <vt:lpstr>Else</vt:lpstr>
      <vt:lpstr>Finally</vt:lpstr>
      <vt:lpstr>Summary</vt:lpstr>
      <vt:lpstr>References</vt:lpstr>
      <vt:lpstr>Question</vt:lpstr>
      <vt:lpstr>Mini homeworks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OPS345 Week 1 Prep</dc:title>
  <dc:creator>Jonathan Ye</dc:creator>
  <cp:lastModifiedBy>Jonathan Ye</cp:lastModifiedBy>
  <cp:revision>15</cp:revision>
  <dcterms:created xsi:type="dcterms:W3CDTF">2022-05-11T23:58:02Z</dcterms:created>
  <dcterms:modified xsi:type="dcterms:W3CDTF">2022-06-13T01:08:42Z</dcterms:modified>
</cp:coreProperties>
</file>