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66" r:id="rId3"/>
    <p:sldId id="268" r:id="rId4"/>
    <p:sldId id="269" r:id="rId5"/>
    <p:sldId id="271" r:id="rId6"/>
    <p:sldId id="272" r:id="rId7"/>
    <p:sldId id="273" r:id="rId8"/>
    <p:sldId id="274" r:id="rId9"/>
    <p:sldId id="275" r:id="rId10"/>
    <p:sldId id="277" r:id="rId11"/>
    <p:sldId id="278" r:id="rId12"/>
    <p:sldId id="279" r:id="rId13"/>
    <p:sldId id="284" r:id="rId14"/>
    <p:sldId id="280" r:id="rId15"/>
    <p:sldId id="281" r:id="rId16"/>
    <p:sldId id="282" r:id="rId17"/>
    <p:sldId id="285" r:id="rId18"/>
    <p:sldId id="287" r:id="rId19"/>
    <p:sldId id="289" r:id="rId20"/>
    <p:sldId id="286" r:id="rId21"/>
    <p:sldId id="290" r:id="rId22"/>
    <p:sldId id="283" r:id="rId23"/>
    <p:sldId id="291" r:id="rId24"/>
    <p:sldId id="276" r:id="rId25"/>
    <p:sldId id="292" r:id="rId26"/>
    <p:sldId id="293" r:id="rId27"/>
    <p:sldId id="294" r:id="rId28"/>
    <p:sldId id="295" r:id="rId29"/>
    <p:sldId id="296" r:id="rId30"/>
    <p:sldId id="297" r:id="rId31"/>
    <p:sldId id="298" r:id="rId32"/>
    <p:sldId id="299" r:id="rId33"/>
    <p:sldId id="300" r:id="rId34"/>
    <p:sldId id="302" r:id="rId35"/>
    <p:sldId id="301" r:id="rId36"/>
    <p:sldId id="267" r:id="rId37"/>
    <p:sldId id="270"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51" autoAdjust="0"/>
    <p:restoredTop sz="61420" autoAdjust="0"/>
  </p:normalViewPr>
  <p:slideViewPr>
    <p:cSldViewPr snapToGrid="0">
      <p:cViewPr varScale="1">
        <p:scale>
          <a:sx n="52" d="100"/>
          <a:sy n="52" d="100"/>
        </p:scale>
        <p:origin x="1075"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8D989A-D585-4DA2-BC77-82B5198E3F48}" type="datetimeFigureOut">
              <a:rPr lang="en-US" smtClean="0"/>
              <a:t>6/12/2022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EBEC11-8109-470B-9E75-6379604A4F27}" type="slidenum">
              <a:rPr lang="en-US" smtClean="0"/>
              <a:t>‹#›</a:t>
            </a:fld>
            <a:endParaRPr lang="en-US"/>
          </a:p>
        </p:txBody>
      </p:sp>
    </p:spTree>
    <p:extLst>
      <p:ext uri="{BB962C8B-B14F-4D97-AF65-F5344CB8AC3E}">
        <p14:creationId xmlns:p14="http://schemas.microsoft.com/office/powerpoint/2010/main" val="3967009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unixarena.com/2013/08/linux-lvm-re-sizing-logical-volume.html"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www.unixarena.com/2013/08/linux-lvm-volume-group-operations.html"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en.wikipedia.org/wiki/Linux_Unified_Key_Setup"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s://linuxconfig.org/almalinux-download" TargetMode="External"/><Relationship Id="rId3" Type="http://schemas.openxmlformats.org/officeDocument/2006/relationships/hyperlink" Target="https://linuxconfig.org/ubuntu-linux-download" TargetMode="External"/><Relationship Id="rId7" Type="http://schemas.openxmlformats.org/officeDocument/2006/relationships/hyperlink" Target="https://linuxconfig.org/fedora-linux-download"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linuxconfig.org/centos-linux-download" TargetMode="External"/><Relationship Id="rId11" Type="http://schemas.openxmlformats.org/officeDocument/2006/relationships/hyperlink" Target="https://linuxconfig.org/manjaro-linux-download" TargetMode="External"/><Relationship Id="rId5" Type="http://schemas.openxmlformats.org/officeDocument/2006/relationships/hyperlink" Target="https://linuxconfig.org/linux-mint-download" TargetMode="External"/><Relationship Id="rId10" Type="http://schemas.openxmlformats.org/officeDocument/2006/relationships/hyperlink" Target="https://linuxconfig.org/arch-linux-download" TargetMode="External"/><Relationship Id="rId4" Type="http://schemas.openxmlformats.org/officeDocument/2006/relationships/hyperlink" Target="https://linuxconfig.org/debian-linux-download" TargetMode="External"/><Relationship Id="rId9" Type="http://schemas.openxmlformats.org/officeDocument/2006/relationships/hyperlink" Target="https://linuxconfig.org/red-hat-linux-download"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1" i="0" dirty="0">
                <a:solidFill>
                  <a:srgbClr val="222222"/>
                </a:solidFill>
                <a:effectLst/>
                <a:latin typeface="Arial" panose="020B0604020202020204" pitchFamily="34" charset="0"/>
              </a:rPr>
              <a:t>Using LVM</a:t>
            </a:r>
          </a:p>
          <a:p>
            <a:pPr marL="171450" indent="-171450" algn="l">
              <a:buFont typeface="Arial" panose="020B0604020202020204" pitchFamily="34" charset="0"/>
              <a:buChar char="•"/>
            </a:pPr>
            <a:r>
              <a:rPr lang="en-US" b="0" i="0" dirty="0">
                <a:solidFill>
                  <a:srgbClr val="222222"/>
                </a:solidFill>
                <a:effectLst/>
                <a:latin typeface="Arial" panose="020B0604020202020204" pitchFamily="34" charset="0"/>
              </a:rPr>
              <a:t>Using Logical Volume Manager (LVM)</a:t>
            </a:r>
          </a:p>
          <a:p>
            <a:pPr algn="l">
              <a:buFont typeface="Arial" panose="020B0604020202020204" pitchFamily="34" charset="0"/>
              <a:buChar char="•"/>
            </a:pPr>
            <a:r>
              <a:rPr lang="en-US" b="0" i="0" dirty="0">
                <a:solidFill>
                  <a:srgbClr val="222222"/>
                </a:solidFill>
                <a:effectLst/>
                <a:latin typeface="Arial" panose="020B0604020202020204" pitchFamily="34" charset="0"/>
              </a:rPr>
              <a:t>   Creating Shell Scripts to Flag Low Disk Space</a:t>
            </a:r>
          </a:p>
          <a:p>
            <a:endParaRPr lang="en-US" dirty="0"/>
          </a:p>
          <a:p>
            <a:r>
              <a:rPr lang="en-US" dirty="0"/>
              <a:t>I personally like below document in the official redhat.com site:</a:t>
            </a:r>
          </a:p>
          <a:p>
            <a:endParaRPr lang="en-US" dirty="0"/>
          </a:p>
          <a:p>
            <a:r>
              <a:rPr lang="en-US" dirty="0"/>
              <a:t>https://access.redhat.com/documentation/en-us/red_hat_enterprise_linux/6/html/logical_volume_manager_administration/index</a:t>
            </a:r>
          </a:p>
          <a:p>
            <a:endParaRPr lang="en-US" dirty="0"/>
          </a:p>
        </p:txBody>
      </p:sp>
      <p:sp>
        <p:nvSpPr>
          <p:cNvPr id="4" name="Slide Number Placeholder 3"/>
          <p:cNvSpPr>
            <a:spLocks noGrp="1"/>
          </p:cNvSpPr>
          <p:nvPr>
            <p:ph type="sldNum" sz="quarter" idx="5"/>
          </p:nvPr>
        </p:nvSpPr>
        <p:spPr/>
        <p:txBody>
          <a:bodyPr/>
          <a:lstStyle/>
          <a:p>
            <a:fld id="{39EBEC11-8109-470B-9E75-6379604A4F27}" type="slidenum">
              <a:rPr lang="en-US" smtClean="0"/>
              <a:t>1</a:t>
            </a:fld>
            <a:endParaRPr lang="en-US" dirty="0"/>
          </a:p>
        </p:txBody>
      </p:sp>
    </p:spTree>
    <p:extLst>
      <p:ext uri="{BB962C8B-B14F-4D97-AF65-F5344CB8AC3E}">
        <p14:creationId xmlns:p14="http://schemas.microsoft.com/office/powerpoint/2010/main" val="9502206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https://www.linux.com/training-tutorials/file-types-linuxunix-explained-detail/</a:t>
            </a:r>
          </a:p>
          <a:p>
            <a:r>
              <a:rPr lang="en-US" dirty="0"/>
              <a:t>In addition to regular file and directory file, the special file has 5 sub types:</a:t>
            </a:r>
          </a:p>
          <a:p>
            <a:pPr algn="l"/>
            <a:r>
              <a:rPr lang="en-US" b="1" dirty="0">
                <a:effectLst/>
                <a:latin typeface="inherit"/>
              </a:rPr>
              <a:t>Special files</a:t>
            </a:r>
            <a:endParaRPr lang="en-US" b="0" i="0" dirty="0">
              <a:solidFill>
                <a:srgbClr val="222222"/>
              </a:solidFill>
              <a:effectLst/>
              <a:latin typeface="Verdana" panose="020B0604030504040204" pitchFamily="34" charset="0"/>
            </a:endParaRPr>
          </a:p>
          <a:p>
            <a:pPr algn="l" fontAlgn="base">
              <a:buFont typeface="+mj-lt"/>
              <a:buAutoNum type="arabicPeriod"/>
            </a:pPr>
            <a:r>
              <a:rPr lang="en-US" b="1" i="0" dirty="0">
                <a:solidFill>
                  <a:srgbClr val="666666"/>
                </a:solidFill>
                <a:effectLst/>
                <a:latin typeface="inherit"/>
              </a:rPr>
              <a:t>Block file(b)</a:t>
            </a:r>
            <a:endParaRPr lang="en-US" b="0" i="0" dirty="0">
              <a:solidFill>
                <a:srgbClr val="666666"/>
              </a:solidFill>
              <a:effectLst/>
              <a:latin typeface="inherit"/>
            </a:endParaRPr>
          </a:p>
          <a:p>
            <a:pPr algn="l" fontAlgn="base">
              <a:buFont typeface="+mj-lt"/>
              <a:buAutoNum type="arabicPeriod"/>
            </a:pPr>
            <a:r>
              <a:rPr lang="en-US" b="1" i="0" dirty="0">
                <a:solidFill>
                  <a:srgbClr val="666666"/>
                </a:solidFill>
                <a:effectLst/>
                <a:latin typeface="inherit"/>
              </a:rPr>
              <a:t>Character device file(c)</a:t>
            </a:r>
            <a:endParaRPr lang="en-US" b="0" i="0" dirty="0">
              <a:solidFill>
                <a:srgbClr val="666666"/>
              </a:solidFill>
              <a:effectLst/>
              <a:latin typeface="inherit"/>
            </a:endParaRPr>
          </a:p>
          <a:p>
            <a:pPr algn="l" fontAlgn="base">
              <a:buFont typeface="+mj-lt"/>
              <a:buAutoNum type="arabicPeriod"/>
            </a:pPr>
            <a:r>
              <a:rPr lang="en-US" b="1" i="0" dirty="0">
                <a:solidFill>
                  <a:srgbClr val="666666"/>
                </a:solidFill>
                <a:effectLst/>
                <a:latin typeface="inherit"/>
              </a:rPr>
              <a:t>Named pipe file or just a pipe file(p)</a:t>
            </a:r>
            <a:endParaRPr lang="en-US" b="0" i="0" dirty="0">
              <a:solidFill>
                <a:srgbClr val="666666"/>
              </a:solidFill>
              <a:effectLst/>
              <a:latin typeface="inherit"/>
            </a:endParaRPr>
          </a:p>
          <a:p>
            <a:pPr algn="l" fontAlgn="base">
              <a:buFont typeface="+mj-lt"/>
              <a:buAutoNum type="arabicPeriod"/>
            </a:pPr>
            <a:r>
              <a:rPr lang="en-US" b="1" i="0" dirty="0">
                <a:solidFill>
                  <a:srgbClr val="666666"/>
                </a:solidFill>
                <a:effectLst/>
                <a:latin typeface="inherit"/>
              </a:rPr>
              <a:t>Symbolic link file(l)</a:t>
            </a:r>
            <a:endParaRPr lang="en-US" b="0" i="0" dirty="0">
              <a:solidFill>
                <a:srgbClr val="666666"/>
              </a:solidFill>
              <a:effectLst/>
              <a:latin typeface="inherit"/>
            </a:endParaRPr>
          </a:p>
          <a:p>
            <a:pPr algn="l" fontAlgn="base">
              <a:buFont typeface="+mj-lt"/>
              <a:buAutoNum type="arabicPeriod"/>
            </a:pPr>
            <a:r>
              <a:rPr lang="en-US" b="1" i="0" dirty="0">
                <a:solidFill>
                  <a:srgbClr val="666666"/>
                </a:solidFill>
                <a:effectLst/>
                <a:latin typeface="inherit"/>
              </a:rPr>
              <a:t>Socket file(s)</a:t>
            </a:r>
            <a:endParaRPr lang="en-US" b="0" i="0" dirty="0">
              <a:solidFill>
                <a:srgbClr val="666666"/>
              </a:solidFill>
              <a:effectLst/>
              <a:latin typeface="inherit"/>
            </a:endParaRPr>
          </a:p>
          <a:p>
            <a:endParaRPr lang="en-US" dirty="0"/>
          </a:p>
          <a:p>
            <a:endParaRPr lang="en-US" dirty="0"/>
          </a:p>
          <a:p>
            <a:r>
              <a:rPr lang="en-US" dirty="0"/>
              <a:t>Regular file Type:</a:t>
            </a:r>
          </a:p>
          <a:p>
            <a:r>
              <a:rPr lang="en-US" dirty="0"/>
              <a:t>1. Readable file or</a:t>
            </a:r>
            <a:br>
              <a:rPr lang="en-US" dirty="0"/>
            </a:br>
            <a:r>
              <a:rPr lang="en-US" dirty="0"/>
              <a:t>2. A binary file or</a:t>
            </a:r>
            <a:br>
              <a:rPr lang="en-US" dirty="0"/>
            </a:br>
            <a:r>
              <a:rPr lang="en-US" dirty="0"/>
              <a:t>3. Image files or</a:t>
            </a:r>
            <a:br>
              <a:rPr lang="en-US" dirty="0"/>
            </a:br>
            <a:r>
              <a:rPr lang="en-US" dirty="0"/>
              <a:t>4. Compressed files etc.</a:t>
            </a:r>
          </a:p>
        </p:txBody>
      </p:sp>
      <p:sp>
        <p:nvSpPr>
          <p:cNvPr id="4" name="Slide Number Placeholder 3"/>
          <p:cNvSpPr>
            <a:spLocks noGrp="1"/>
          </p:cNvSpPr>
          <p:nvPr>
            <p:ph type="sldNum" sz="quarter" idx="5"/>
          </p:nvPr>
        </p:nvSpPr>
        <p:spPr/>
        <p:txBody>
          <a:bodyPr/>
          <a:lstStyle/>
          <a:p>
            <a:fld id="{39EBEC11-8109-470B-9E75-6379604A4F27}" type="slidenum">
              <a:rPr lang="en-US" smtClean="0"/>
              <a:t>10</a:t>
            </a:fld>
            <a:endParaRPr lang="en-US"/>
          </a:p>
        </p:txBody>
      </p:sp>
    </p:spTree>
    <p:extLst>
      <p:ext uri="{BB962C8B-B14F-4D97-AF65-F5344CB8AC3E}">
        <p14:creationId xmlns:p14="http://schemas.microsoft.com/office/powerpoint/2010/main" val="26041515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our lab, </a:t>
            </a:r>
            <a:r>
              <a:rPr lang="en-US" b="0" i="0" dirty="0">
                <a:solidFill>
                  <a:srgbClr val="222222"/>
                </a:solidFill>
                <a:effectLst/>
                <a:latin typeface="Arial" panose="020B0604020202020204" pitchFamily="34" charset="0"/>
              </a:rPr>
              <a:t>Issue the command: </a:t>
            </a:r>
            <a:r>
              <a:rPr lang="en-US" b="1" i="0" dirty="0" err="1">
                <a:solidFill>
                  <a:srgbClr val="3366CC"/>
                </a:solidFill>
                <a:effectLst/>
                <a:latin typeface="Arial" panose="020B0604020202020204" pitchFamily="34" charset="0"/>
              </a:rPr>
              <a:t>sudo</a:t>
            </a:r>
            <a:r>
              <a:rPr lang="en-US" b="1" i="0" dirty="0">
                <a:solidFill>
                  <a:srgbClr val="3366CC"/>
                </a:solidFill>
                <a:effectLst/>
                <a:latin typeface="Arial" panose="020B0604020202020204" pitchFamily="34" charset="0"/>
              </a:rPr>
              <a:t> </a:t>
            </a:r>
            <a:r>
              <a:rPr lang="en-US" b="1" i="0" dirty="0" err="1">
                <a:solidFill>
                  <a:srgbClr val="3366CC"/>
                </a:solidFill>
                <a:effectLst/>
                <a:latin typeface="Arial" panose="020B0604020202020204" pitchFamily="34" charset="0"/>
              </a:rPr>
              <a:t>ssm</a:t>
            </a:r>
            <a:r>
              <a:rPr lang="en-US" b="1" i="0" dirty="0">
                <a:solidFill>
                  <a:srgbClr val="3366CC"/>
                </a:solidFill>
                <a:effectLst/>
                <a:latin typeface="Arial" panose="020B0604020202020204" pitchFamily="34" charset="0"/>
              </a:rPr>
              <a:t> list</a:t>
            </a:r>
            <a:r>
              <a:rPr lang="en-US" b="0" i="0" dirty="0">
                <a:solidFill>
                  <a:srgbClr val="222222"/>
                </a:solidFill>
                <a:effectLst/>
                <a:latin typeface="Arial" panose="020B0604020202020204" pitchFamily="34" charset="0"/>
              </a:rPr>
              <a:t>. Take a few moments to note the volume group, physical volume and logical volume sections of the command output.</a:t>
            </a:r>
          </a:p>
          <a:p>
            <a:endParaRPr lang="en-US" dirty="0"/>
          </a:p>
          <a:p>
            <a:r>
              <a:rPr lang="en-US" dirty="0"/>
              <a:t>Can you have any other commands to find such information?</a:t>
            </a:r>
          </a:p>
          <a:p>
            <a:endParaRPr lang="en-US" dirty="0"/>
          </a:p>
        </p:txBody>
      </p:sp>
      <p:sp>
        <p:nvSpPr>
          <p:cNvPr id="4" name="Slide Number Placeholder 3"/>
          <p:cNvSpPr>
            <a:spLocks noGrp="1"/>
          </p:cNvSpPr>
          <p:nvPr>
            <p:ph type="sldNum" sz="quarter" idx="5"/>
          </p:nvPr>
        </p:nvSpPr>
        <p:spPr/>
        <p:txBody>
          <a:bodyPr/>
          <a:lstStyle/>
          <a:p>
            <a:fld id="{39EBEC11-8109-470B-9E75-6379604A4F27}" type="slidenum">
              <a:rPr lang="en-US" smtClean="0"/>
              <a:t>11</a:t>
            </a:fld>
            <a:endParaRPr lang="en-US" dirty="0"/>
          </a:p>
        </p:txBody>
      </p:sp>
    </p:spTree>
    <p:extLst>
      <p:ext uri="{BB962C8B-B14F-4D97-AF65-F5344CB8AC3E}">
        <p14:creationId xmlns:p14="http://schemas.microsoft.com/office/powerpoint/2010/main" val="7303387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to “LINK or associate” the two layers. </a:t>
            </a:r>
          </a:p>
        </p:txBody>
      </p:sp>
      <p:sp>
        <p:nvSpPr>
          <p:cNvPr id="4" name="Slide Number Placeholder 3"/>
          <p:cNvSpPr>
            <a:spLocks noGrp="1"/>
          </p:cNvSpPr>
          <p:nvPr>
            <p:ph type="sldNum" sz="quarter" idx="5"/>
          </p:nvPr>
        </p:nvSpPr>
        <p:spPr/>
        <p:txBody>
          <a:bodyPr/>
          <a:lstStyle/>
          <a:p>
            <a:fld id="{39EBEC11-8109-470B-9E75-6379604A4F27}" type="slidenum">
              <a:rPr lang="en-US" smtClean="0"/>
              <a:t>12</a:t>
            </a:fld>
            <a:endParaRPr lang="en-US"/>
          </a:p>
        </p:txBody>
      </p:sp>
    </p:spTree>
    <p:extLst>
      <p:ext uri="{BB962C8B-B14F-4D97-AF65-F5344CB8AC3E}">
        <p14:creationId xmlns:p14="http://schemas.microsoft.com/office/powerpoint/2010/main" val="9127077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if there is no enough physical volume? Say, if you do not, will you get an error message? Or, will you be able to remove?</a:t>
            </a:r>
          </a:p>
        </p:txBody>
      </p:sp>
      <p:sp>
        <p:nvSpPr>
          <p:cNvPr id="4" name="Slide Number Placeholder 3"/>
          <p:cNvSpPr>
            <a:spLocks noGrp="1"/>
          </p:cNvSpPr>
          <p:nvPr>
            <p:ph type="sldNum" sz="quarter" idx="5"/>
          </p:nvPr>
        </p:nvSpPr>
        <p:spPr/>
        <p:txBody>
          <a:bodyPr/>
          <a:lstStyle/>
          <a:p>
            <a:fld id="{39EBEC11-8109-470B-9E75-6379604A4F27}" type="slidenum">
              <a:rPr lang="en-US" smtClean="0"/>
              <a:t>13</a:t>
            </a:fld>
            <a:endParaRPr lang="en-US"/>
          </a:p>
        </p:txBody>
      </p:sp>
    </p:spTree>
    <p:extLst>
      <p:ext uri="{BB962C8B-B14F-4D97-AF65-F5344CB8AC3E}">
        <p14:creationId xmlns:p14="http://schemas.microsoft.com/office/powerpoint/2010/main" val="41900755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understand that the physical volume is the building base. Logical volume is a room which is set up by division walls. You can design (logically associated certain space of the physical volume) to set up logical volume. </a:t>
            </a:r>
          </a:p>
        </p:txBody>
      </p:sp>
      <p:sp>
        <p:nvSpPr>
          <p:cNvPr id="4" name="Slide Number Placeholder 3"/>
          <p:cNvSpPr>
            <a:spLocks noGrp="1"/>
          </p:cNvSpPr>
          <p:nvPr>
            <p:ph type="sldNum" sz="quarter" idx="5"/>
          </p:nvPr>
        </p:nvSpPr>
        <p:spPr/>
        <p:txBody>
          <a:bodyPr/>
          <a:lstStyle/>
          <a:p>
            <a:fld id="{39EBEC11-8109-470B-9E75-6379604A4F27}" type="slidenum">
              <a:rPr lang="en-US" smtClean="0"/>
              <a:t>14</a:t>
            </a:fld>
            <a:endParaRPr lang="en-US"/>
          </a:p>
        </p:txBody>
      </p:sp>
    </p:spTree>
    <p:extLst>
      <p:ext uri="{BB962C8B-B14F-4D97-AF65-F5344CB8AC3E}">
        <p14:creationId xmlns:p14="http://schemas.microsoft.com/office/powerpoint/2010/main" val="32451647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review what file system types we can use. Why do we use or select? </a:t>
            </a:r>
          </a:p>
          <a:p>
            <a:r>
              <a:rPr lang="en-US" dirty="0"/>
              <a:t>Remember what we did in lab 1 to create VM? What if you have ext2 and ext3? How can we upgrade to ext4.</a:t>
            </a:r>
          </a:p>
          <a:p>
            <a:endParaRPr lang="en-US" dirty="0"/>
          </a:p>
          <a:p>
            <a:r>
              <a:rPr lang="en-US" dirty="0"/>
              <a:t>In general, we have regular files, directory files and special files.</a:t>
            </a:r>
          </a:p>
          <a:p>
            <a:endParaRPr lang="en-US" dirty="0"/>
          </a:p>
          <a:p>
            <a:r>
              <a:rPr lang="en-US" dirty="0"/>
              <a:t>https://www.linux.com/training-tutorials/file-types-linuxunix-explained-detail/</a:t>
            </a:r>
          </a:p>
          <a:p>
            <a:endParaRPr lang="en-US" dirty="0"/>
          </a:p>
          <a:p>
            <a:r>
              <a:rPr lang="en-US" dirty="0"/>
              <a:t>You may use below methods to identify your file system type:</a:t>
            </a:r>
          </a:p>
          <a:p>
            <a:pPr algn="l"/>
            <a:r>
              <a:rPr lang="en-US" b="1" i="0" dirty="0">
                <a:solidFill>
                  <a:srgbClr val="333333"/>
                </a:solidFill>
                <a:effectLst/>
                <a:latin typeface="PingFang SC"/>
              </a:rPr>
              <a:t>Method 1: Use </a:t>
            </a:r>
            <a:r>
              <a:rPr lang="en-US" b="1" i="0" dirty="0" err="1">
                <a:solidFill>
                  <a:srgbClr val="333333"/>
                </a:solidFill>
                <a:effectLst/>
                <a:latin typeface="PingFang SC"/>
              </a:rPr>
              <a:t>df</a:t>
            </a:r>
            <a:r>
              <a:rPr lang="en-US" b="1" i="0" dirty="0">
                <a:solidFill>
                  <a:srgbClr val="333333"/>
                </a:solidFill>
                <a:effectLst/>
                <a:latin typeface="PingFang SC"/>
              </a:rPr>
              <a:t> -T Command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333333"/>
                </a:solidFill>
                <a:effectLst/>
                <a:latin typeface="PingFang SC"/>
              </a:rPr>
              <a:t>Method 2: Use Mount Command</a:t>
            </a:r>
          </a:p>
          <a:p>
            <a:pPr algn="l"/>
            <a:r>
              <a:rPr lang="en-US" b="1" i="0" dirty="0">
                <a:solidFill>
                  <a:srgbClr val="333333"/>
                </a:solidFill>
                <a:effectLst/>
                <a:latin typeface="PingFang SC"/>
              </a:rPr>
              <a:t>Method 3: Use file Command</a:t>
            </a:r>
          </a:p>
          <a:p>
            <a:pPr algn="l"/>
            <a:endParaRPr lang="en-US" b="0" i="0" dirty="0">
              <a:solidFill>
                <a:srgbClr val="333333"/>
              </a:solidFill>
              <a:effectLst/>
              <a:latin typeface="-apple-system"/>
            </a:endParaRPr>
          </a:p>
          <a:p>
            <a:pPr algn="l"/>
            <a:r>
              <a:rPr lang="en-US" b="0" i="0" dirty="0">
                <a:solidFill>
                  <a:srgbClr val="333333"/>
                </a:solidFill>
                <a:effectLst/>
                <a:latin typeface="-apple-system"/>
              </a:rPr>
              <a:t>Do you need to run them as root?</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9EBEC11-8109-470B-9E75-6379604A4F27}" type="slidenum">
              <a:rPr lang="en-US" smtClean="0"/>
              <a:t>15</a:t>
            </a:fld>
            <a:endParaRPr lang="en-US"/>
          </a:p>
        </p:txBody>
      </p:sp>
    </p:spTree>
    <p:extLst>
      <p:ext uri="{BB962C8B-B14F-4D97-AF65-F5344CB8AC3E}">
        <p14:creationId xmlns:p14="http://schemas.microsoft.com/office/powerpoint/2010/main" val="12349781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Practice please. </a:t>
            </a:r>
          </a:p>
        </p:txBody>
      </p:sp>
      <p:sp>
        <p:nvSpPr>
          <p:cNvPr id="4" name="Slide Number Placeholder 3"/>
          <p:cNvSpPr>
            <a:spLocks noGrp="1"/>
          </p:cNvSpPr>
          <p:nvPr>
            <p:ph type="sldNum" sz="quarter" idx="5"/>
          </p:nvPr>
        </p:nvSpPr>
        <p:spPr/>
        <p:txBody>
          <a:bodyPr/>
          <a:lstStyle/>
          <a:p>
            <a:fld id="{39EBEC11-8109-470B-9E75-6379604A4F27}" type="slidenum">
              <a:rPr lang="en-US" smtClean="0"/>
              <a:t>16</a:t>
            </a:fld>
            <a:endParaRPr lang="en-US"/>
          </a:p>
        </p:txBody>
      </p:sp>
    </p:spTree>
    <p:extLst>
      <p:ext uri="{BB962C8B-B14F-4D97-AF65-F5344CB8AC3E}">
        <p14:creationId xmlns:p14="http://schemas.microsoft.com/office/powerpoint/2010/main" val="6810775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important to collect info, mount and unmount. </a:t>
            </a:r>
          </a:p>
        </p:txBody>
      </p:sp>
      <p:sp>
        <p:nvSpPr>
          <p:cNvPr id="4" name="Slide Number Placeholder 3"/>
          <p:cNvSpPr>
            <a:spLocks noGrp="1"/>
          </p:cNvSpPr>
          <p:nvPr>
            <p:ph type="sldNum" sz="quarter" idx="5"/>
          </p:nvPr>
        </p:nvSpPr>
        <p:spPr/>
        <p:txBody>
          <a:bodyPr/>
          <a:lstStyle/>
          <a:p>
            <a:fld id="{39EBEC11-8109-470B-9E75-6379604A4F27}" type="slidenum">
              <a:rPr lang="en-US" smtClean="0"/>
              <a:t>17</a:t>
            </a:fld>
            <a:endParaRPr lang="en-US"/>
          </a:p>
        </p:txBody>
      </p:sp>
    </p:spTree>
    <p:extLst>
      <p:ext uri="{BB962C8B-B14F-4D97-AF65-F5344CB8AC3E}">
        <p14:creationId xmlns:p14="http://schemas.microsoft.com/office/powerpoint/2010/main" val="2618301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students successfully restored his </a:t>
            </a:r>
            <a:r>
              <a:rPr lang="en-US" dirty="0" err="1"/>
              <a:t>fstab</a:t>
            </a:r>
            <a:r>
              <a:rPr lang="en-US" dirty="0"/>
              <a:t>. Please review or prepare yourself to restore in a VM for test purpose. </a:t>
            </a:r>
          </a:p>
        </p:txBody>
      </p:sp>
      <p:sp>
        <p:nvSpPr>
          <p:cNvPr id="4" name="Slide Number Placeholder 3"/>
          <p:cNvSpPr>
            <a:spLocks noGrp="1"/>
          </p:cNvSpPr>
          <p:nvPr>
            <p:ph type="sldNum" sz="quarter" idx="5"/>
          </p:nvPr>
        </p:nvSpPr>
        <p:spPr/>
        <p:txBody>
          <a:bodyPr/>
          <a:lstStyle/>
          <a:p>
            <a:fld id="{39EBEC11-8109-470B-9E75-6379604A4F27}" type="slidenum">
              <a:rPr lang="en-US" smtClean="0"/>
              <a:t>18</a:t>
            </a:fld>
            <a:endParaRPr lang="en-US"/>
          </a:p>
        </p:txBody>
      </p:sp>
    </p:spTree>
    <p:extLst>
      <p:ext uri="{BB962C8B-B14F-4D97-AF65-F5344CB8AC3E}">
        <p14:creationId xmlns:p14="http://schemas.microsoft.com/office/powerpoint/2010/main" val="25437671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like below link to explain this:</a:t>
            </a:r>
          </a:p>
          <a:p>
            <a:r>
              <a:rPr lang="en-US" dirty="0"/>
              <a:t>https://www.geeksforgeeks.org/mount-command-in-linux-with-examples/</a:t>
            </a:r>
          </a:p>
          <a:p>
            <a:endParaRPr lang="en-US" dirty="0"/>
          </a:p>
          <a:p>
            <a:r>
              <a:rPr lang="en-US" b="0" i="0" dirty="0">
                <a:solidFill>
                  <a:srgbClr val="273239"/>
                </a:solidFill>
                <a:effectLst/>
                <a:latin typeface="urw-din"/>
              </a:rPr>
              <a:t>All files in a </a:t>
            </a:r>
            <a:r>
              <a:rPr lang="en-US" b="1" i="0" dirty="0">
                <a:solidFill>
                  <a:srgbClr val="273239"/>
                </a:solidFill>
                <a:effectLst/>
                <a:latin typeface="urw-din"/>
              </a:rPr>
              <a:t>Linux</a:t>
            </a:r>
            <a:r>
              <a:rPr lang="en-US" b="0" i="0" dirty="0">
                <a:solidFill>
                  <a:srgbClr val="273239"/>
                </a:solidFill>
                <a:effectLst/>
                <a:latin typeface="urw-din"/>
              </a:rPr>
              <a:t> filesystem are arranged in form of a big tree rooted at ‘</a:t>
            </a:r>
            <a:r>
              <a:rPr lang="en-US" b="1" i="0" dirty="0">
                <a:solidFill>
                  <a:srgbClr val="273239"/>
                </a:solidFill>
                <a:effectLst/>
                <a:latin typeface="urw-din"/>
              </a:rPr>
              <a:t>/</a:t>
            </a:r>
            <a:r>
              <a:rPr lang="en-US" b="0" i="0" dirty="0">
                <a:solidFill>
                  <a:srgbClr val="273239"/>
                </a:solidFill>
                <a:effectLst/>
                <a:latin typeface="urw-din"/>
              </a:rPr>
              <a:t>‘.These files can be spread out on various devices based on your partition table, initially your parent directory is mounted(</a:t>
            </a:r>
            <a:r>
              <a:rPr lang="en-US" b="0" i="0" dirty="0" err="1">
                <a:solidFill>
                  <a:srgbClr val="273239"/>
                </a:solidFill>
                <a:effectLst/>
                <a:latin typeface="urw-din"/>
              </a:rPr>
              <a:t>i.e</a:t>
            </a:r>
            <a:r>
              <a:rPr lang="en-US" b="0" i="0" dirty="0">
                <a:solidFill>
                  <a:srgbClr val="273239"/>
                </a:solidFill>
                <a:effectLst/>
                <a:latin typeface="urw-din"/>
              </a:rPr>
              <a:t> attached) to this tree at ‘</a:t>
            </a:r>
            <a:r>
              <a:rPr lang="en-US" b="1" i="0" dirty="0">
                <a:solidFill>
                  <a:srgbClr val="273239"/>
                </a:solidFill>
                <a:effectLst/>
                <a:latin typeface="urw-din"/>
              </a:rPr>
              <a:t>/</a:t>
            </a:r>
            <a:r>
              <a:rPr lang="en-US" b="0" i="0" dirty="0">
                <a:solidFill>
                  <a:srgbClr val="273239"/>
                </a:solidFill>
                <a:effectLst/>
                <a:latin typeface="urw-din"/>
              </a:rPr>
              <a:t>‘, others can be mounted manually using GUI interface(if available) or using </a:t>
            </a:r>
            <a:r>
              <a:rPr lang="en-US" b="1" i="0" dirty="0">
                <a:solidFill>
                  <a:srgbClr val="273239"/>
                </a:solidFill>
                <a:effectLst/>
                <a:latin typeface="urw-din"/>
              </a:rPr>
              <a:t>mount</a:t>
            </a:r>
            <a:r>
              <a:rPr lang="en-US" b="0" i="0" dirty="0">
                <a:solidFill>
                  <a:srgbClr val="273239"/>
                </a:solidFill>
                <a:effectLst/>
                <a:latin typeface="urw-din"/>
              </a:rPr>
              <a:t> command.</a:t>
            </a:r>
            <a:br>
              <a:rPr lang="en-US" dirty="0"/>
            </a:br>
            <a:r>
              <a:rPr lang="en-US" b="1" i="0" dirty="0">
                <a:solidFill>
                  <a:srgbClr val="273239"/>
                </a:solidFill>
                <a:effectLst/>
                <a:latin typeface="urw-din"/>
              </a:rPr>
              <a:t>mount</a:t>
            </a:r>
            <a:r>
              <a:rPr lang="en-US" b="0" i="0" dirty="0">
                <a:solidFill>
                  <a:srgbClr val="273239"/>
                </a:solidFill>
                <a:effectLst/>
                <a:latin typeface="urw-din"/>
              </a:rPr>
              <a:t> command is used to mount the filesystem found on a device to big tree structure(</a:t>
            </a:r>
            <a:r>
              <a:rPr lang="en-US" b="1" i="0" dirty="0">
                <a:solidFill>
                  <a:srgbClr val="273239"/>
                </a:solidFill>
                <a:effectLst/>
                <a:latin typeface="urw-din"/>
              </a:rPr>
              <a:t>Linux</a:t>
            </a:r>
            <a:r>
              <a:rPr lang="en-US" b="0" i="0" dirty="0">
                <a:solidFill>
                  <a:srgbClr val="273239"/>
                </a:solidFill>
                <a:effectLst/>
                <a:latin typeface="urw-din"/>
              </a:rPr>
              <a:t> filesystem) rooted at ‘</a:t>
            </a:r>
            <a:r>
              <a:rPr lang="en-US" b="1" i="0" dirty="0">
                <a:solidFill>
                  <a:srgbClr val="273239"/>
                </a:solidFill>
                <a:effectLst/>
                <a:latin typeface="urw-din"/>
              </a:rPr>
              <a:t>/</a:t>
            </a:r>
            <a:r>
              <a:rPr lang="en-US" b="0" i="0" dirty="0">
                <a:solidFill>
                  <a:srgbClr val="273239"/>
                </a:solidFill>
                <a:effectLst/>
                <a:latin typeface="urw-din"/>
              </a:rPr>
              <a:t>‘. Conversely, another command </a:t>
            </a:r>
            <a:r>
              <a:rPr lang="en-US" b="1" i="0" dirty="0" err="1">
                <a:solidFill>
                  <a:srgbClr val="273239"/>
                </a:solidFill>
                <a:effectLst/>
                <a:latin typeface="urw-din"/>
              </a:rPr>
              <a:t>umount</a:t>
            </a:r>
            <a:r>
              <a:rPr lang="en-US" b="0" i="0" dirty="0">
                <a:solidFill>
                  <a:srgbClr val="273239"/>
                </a:solidFill>
                <a:effectLst/>
                <a:latin typeface="urw-din"/>
              </a:rPr>
              <a:t> can be used to detach these devices from the Tree.</a:t>
            </a:r>
            <a:endParaRPr lang="en-US" dirty="0"/>
          </a:p>
        </p:txBody>
      </p:sp>
      <p:sp>
        <p:nvSpPr>
          <p:cNvPr id="4" name="Slide Number Placeholder 3"/>
          <p:cNvSpPr>
            <a:spLocks noGrp="1"/>
          </p:cNvSpPr>
          <p:nvPr>
            <p:ph type="sldNum" sz="quarter" idx="5"/>
          </p:nvPr>
        </p:nvSpPr>
        <p:spPr/>
        <p:txBody>
          <a:bodyPr/>
          <a:lstStyle/>
          <a:p>
            <a:fld id="{39EBEC11-8109-470B-9E75-6379604A4F27}" type="slidenum">
              <a:rPr lang="en-US" smtClean="0"/>
              <a:t>19</a:t>
            </a:fld>
            <a:endParaRPr lang="en-US"/>
          </a:p>
        </p:txBody>
      </p:sp>
    </p:spTree>
    <p:extLst>
      <p:ext uri="{BB962C8B-B14F-4D97-AF65-F5344CB8AC3E}">
        <p14:creationId xmlns:p14="http://schemas.microsoft.com/office/powerpoint/2010/main" val="95064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need to build a concept of LVM before to “read” the job interview questions in the 2013 Aug post: (https://www.unixarena.com/2013/08/lvm-linux-interview-questions.html/)</a:t>
            </a:r>
          </a:p>
          <a:p>
            <a:endParaRPr lang="en-US" dirty="0"/>
          </a:p>
          <a:p>
            <a:pPr algn="l"/>
            <a:r>
              <a:rPr lang="en-US" b="0" i="0" dirty="0">
                <a:solidFill>
                  <a:srgbClr val="666666"/>
                </a:solidFill>
                <a:effectLst/>
                <a:latin typeface="Trebuchet MS" panose="020B0603020202020204" pitchFamily="34" charset="0"/>
              </a:rPr>
              <a:t>How many volume groups can be created in Linux ?</a:t>
            </a:r>
            <a:br>
              <a:rPr lang="en-US" b="0" i="0" dirty="0">
                <a:solidFill>
                  <a:srgbClr val="666666"/>
                </a:solidFill>
                <a:effectLst/>
                <a:latin typeface="Raleway" panose="020B0604020202020204" pitchFamily="2" charset="0"/>
              </a:rPr>
            </a:br>
            <a:r>
              <a:rPr lang="en-US" b="0" i="0" dirty="0">
                <a:solidFill>
                  <a:srgbClr val="666666"/>
                </a:solidFill>
                <a:effectLst/>
                <a:latin typeface="Trebuchet MS" panose="020B0603020202020204" pitchFamily="34" charset="0"/>
              </a:rPr>
              <a:t>Answer :256. </a:t>
            </a:r>
            <a:br>
              <a:rPr lang="en-US" b="0" i="0" dirty="0">
                <a:solidFill>
                  <a:srgbClr val="666666"/>
                </a:solidFill>
                <a:effectLst/>
                <a:latin typeface="Raleway" panose="020B0604020202020204" pitchFamily="2" charset="0"/>
              </a:rPr>
            </a:br>
            <a:r>
              <a:rPr lang="en-US" b="0" i="0" dirty="0">
                <a:solidFill>
                  <a:srgbClr val="666666"/>
                </a:solidFill>
                <a:effectLst/>
                <a:latin typeface="Trebuchet MS" panose="020B0603020202020204" pitchFamily="34" charset="0"/>
              </a:rPr>
              <a:t>I feel this question is unnecessary and In day to day </a:t>
            </a:r>
            <a:r>
              <a:rPr lang="en-US" b="0" i="0" dirty="0" err="1">
                <a:solidFill>
                  <a:srgbClr val="666666"/>
                </a:solidFill>
                <a:effectLst/>
                <a:latin typeface="Trebuchet MS" panose="020B0603020202020204" pitchFamily="34" charset="0"/>
              </a:rPr>
              <a:t>operation,you</a:t>
            </a:r>
            <a:r>
              <a:rPr lang="en-US" b="0" i="0" dirty="0">
                <a:solidFill>
                  <a:srgbClr val="666666"/>
                </a:solidFill>
                <a:effectLst/>
                <a:latin typeface="Trebuchet MS" panose="020B0603020202020204" pitchFamily="34" charset="0"/>
              </a:rPr>
              <a:t> will never reach this limit.</a:t>
            </a:r>
            <a:endParaRPr lang="en-US" b="0" i="0" dirty="0">
              <a:solidFill>
                <a:srgbClr val="666666"/>
              </a:solidFill>
              <a:effectLst/>
              <a:latin typeface="Raleway" panose="020B0604020202020204" pitchFamily="2" charset="0"/>
            </a:endParaRPr>
          </a:p>
          <a:p>
            <a:pPr algn="l"/>
            <a:r>
              <a:rPr lang="en-US" b="0" i="0" dirty="0">
                <a:solidFill>
                  <a:srgbClr val="666666"/>
                </a:solidFill>
                <a:effectLst/>
                <a:latin typeface="Trebuchet MS" panose="020B0603020202020204" pitchFamily="34" charset="0"/>
              </a:rPr>
              <a:t>I feel that the below interview questions can  help you to find the right candidate.</a:t>
            </a:r>
            <a:br>
              <a:rPr lang="en-US" b="0" i="0" dirty="0">
                <a:solidFill>
                  <a:srgbClr val="666666"/>
                </a:solidFill>
                <a:effectLst/>
                <a:latin typeface="Raleway" panose="020B0604020202020204" pitchFamily="2" charset="0"/>
              </a:rPr>
            </a:br>
            <a:r>
              <a:rPr lang="en-US" b="0" i="0" dirty="0">
                <a:solidFill>
                  <a:srgbClr val="666666"/>
                </a:solidFill>
                <a:effectLst/>
                <a:latin typeface="Trebuchet MS" panose="020B0603020202020204" pitchFamily="34" charset="0"/>
              </a:rPr>
              <a:t>This articles just covers the LVM part.</a:t>
            </a:r>
            <a:br>
              <a:rPr lang="en-US" b="0" i="0" dirty="0">
                <a:solidFill>
                  <a:srgbClr val="666666"/>
                </a:solidFill>
                <a:effectLst/>
                <a:latin typeface="Raleway" panose="020B0604020202020204" pitchFamily="2" charset="0"/>
              </a:rPr>
            </a:br>
            <a:br>
              <a:rPr lang="en-US" b="0" i="0" dirty="0">
                <a:solidFill>
                  <a:srgbClr val="666666"/>
                </a:solidFill>
                <a:effectLst/>
                <a:latin typeface="Trebuchet MS" panose="020B0603020202020204" pitchFamily="34" charset="0"/>
              </a:rPr>
            </a:br>
            <a:r>
              <a:rPr lang="en-US" b="0" i="0" dirty="0">
                <a:solidFill>
                  <a:srgbClr val="666666"/>
                </a:solidFill>
                <a:effectLst/>
                <a:latin typeface="Trebuchet MS" panose="020B0603020202020204" pitchFamily="34" charset="0"/>
              </a:rPr>
              <a:t>1.Is it possible to increase the logical volume on fly ? </a:t>
            </a:r>
            <a:br>
              <a:rPr lang="en-US" b="0" i="0" dirty="0">
                <a:solidFill>
                  <a:srgbClr val="666666"/>
                </a:solidFill>
                <a:effectLst/>
                <a:latin typeface="Raleway" panose="020B0604020202020204" pitchFamily="2" charset="0"/>
              </a:rPr>
            </a:br>
            <a:r>
              <a:rPr lang="en-US" b="0" i="0" dirty="0">
                <a:solidFill>
                  <a:srgbClr val="666666"/>
                </a:solidFill>
                <a:effectLst/>
                <a:latin typeface="Trebuchet MS" panose="020B0603020202020204" pitchFamily="34" charset="0"/>
              </a:rPr>
              <a:t>Answer: </a:t>
            </a:r>
            <a:r>
              <a:rPr lang="en-US" b="0" i="0" dirty="0" err="1">
                <a:solidFill>
                  <a:srgbClr val="666666"/>
                </a:solidFill>
                <a:effectLst/>
                <a:latin typeface="Trebuchet MS" panose="020B0603020202020204" pitchFamily="34" charset="0"/>
              </a:rPr>
              <a:t>Yes.We</a:t>
            </a:r>
            <a:r>
              <a:rPr lang="en-US" b="0" i="0" dirty="0">
                <a:solidFill>
                  <a:srgbClr val="666666"/>
                </a:solidFill>
                <a:effectLst/>
                <a:latin typeface="Trebuchet MS" panose="020B0603020202020204" pitchFamily="34" charset="0"/>
              </a:rPr>
              <a:t> can increase the logical volume without </a:t>
            </a:r>
            <a:r>
              <a:rPr lang="en-US" b="0" i="0" dirty="0" err="1">
                <a:solidFill>
                  <a:srgbClr val="666666"/>
                </a:solidFill>
                <a:effectLst/>
                <a:latin typeface="Trebuchet MS" panose="020B0603020202020204" pitchFamily="34" charset="0"/>
              </a:rPr>
              <a:t>umount</a:t>
            </a:r>
            <a:r>
              <a:rPr lang="en-US" b="0" i="0" dirty="0">
                <a:solidFill>
                  <a:srgbClr val="666666"/>
                </a:solidFill>
                <a:effectLst/>
                <a:latin typeface="Trebuchet MS" panose="020B0603020202020204" pitchFamily="34" charset="0"/>
              </a:rPr>
              <a:t> it. </a:t>
            </a:r>
            <a:br>
              <a:rPr lang="en-US" b="0" i="0" dirty="0">
                <a:solidFill>
                  <a:srgbClr val="666666"/>
                </a:solidFill>
                <a:effectLst/>
                <a:latin typeface="Raleway" panose="020B0604020202020204" pitchFamily="2" charset="0"/>
              </a:rPr>
            </a:br>
            <a:br>
              <a:rPr lang="en-US" b="0" i="0" dirty="0">
                <a:solidFill>
                  <a:srgbClr val="666666"/>
                </a:solidFill>
                <a:effectLst/>
                <a:latin typeface="Trebuchet MS" panose="020B0603020202020204" pitchFamily="34" charset="0"/>
              </a:rPr>
            </a:br>
            <a:r>
              <a:rPr lang="en-US" b="0" i="0" dirty="0">
                <a:solidFill>
                  <a:srgbClr val="666666"/>
                </a:solidFill>
                <a:effectLst/>
                <a:latin typeface="Trebuchet MS" panose="020B0603020202020204" pitchFamily="34" charset="0"/>
              </a:rPr>
              <a:t>2.How to reduce the logical volume ? is it possible to reduce on fly ?</a:t>
            </a:r>
            <a:br>
              <a:rPr lang="en-US" b="0" i="0" dirty="0">
                <a:solidFill>
                  <a:srgbClr val="666666"/>
                </a:solidFill>
                <a:effectLst/>
                <a:latin typeface="Raleway" panose="020B0604020202020204" pitchFamily="2" charset="0"/>
              </a:rPr>
            </a:br>
            <a:r>
              <a:rPr lang="en-US" b="0" i="0" dirty="0">
                <a:solidFill>
                  <a:srgbClr val="666666"/>
                </a:solidFill>
                <a:effectLst/>
                <a:latin typeface="Trebuchet MS" panose="020B0603020202020204" pitchFamily="34" charset="0"/>
              </a:rPr>
              <a:t>Answer: </a:t>
            </a:r>
            <a:r>
              <a:rPr lang="en-US" b="0" i="0" dirty="0" err="1">
                <a:solidFill>
                  <a:srgbClr val="666666"/>
                </a:solidFill>
                <a:effectLst/>
                <a:latin typeface="Trebuchet MS" panose="020B0603020202020204" pitchFamily="34" charset="0"/>
              </a:rPr>
              <a:t>No.You</a:t>
            </a:r>
            <a:r>
              <a:rPr lang="en-US" b="0" i="0" dirty="0">
                <a:solidFill>
                  <a:srgbClr val="666666"/>
                </a:solidFill>
                <a:effectLst/>
                <a:latin typeface="Trebuchet MS" panose="020B0603020202020204" pitchFamily="34" charset="0"/>
              </a:rPr>
              <a:t> can’t reduce the logical volume on fly. Here is the steps to reduce the logical volume on </a:t>
            </a:r>
            <a:r>
              <a:rPr lang="en-US" b="0" i="0" dirty="0" err="1">
                <a:solidFill>
                  <a:srgbClr val="666666"/>
                </a:solidFill>
                <a:effectLst/>
                <a:latin typeface="Trebuchet MS" panose="020B0603020202020204" pitchFamily="34" charset="0"/>
              </a:rPr>
              <a:t>redhat</a:t>
            </a:r>
            <a:r>
              <a:rPr lang="en-US" b="0" i="0" dirty="0">
                <a:solidFill>
                  <a:srgbClr val="666666"/>
                </a:solidFill>
                <a:effectLst/>
                <a:latin typeface="Trebuchet MS" panose="020B0603020202020204" pitchFamily="34" charset="0"/>
              </a:rPr>
              <a:t> Linux.</a:t>
            </a:r>
            <a:endParaRPr lang="en-US" b="0" i="0" dirty="0">
              <a:solidFill>
                <a:srgbClr val="666666"/>
              </a:solidFill>
              <a:effectLst/>
              <a:latin typeface="Raleway" panose="020B0604020202020204" pitchFamily="2" charset="0"/>
            </a:endParaRPr>
          </a:p>
          <a:p>
            <a:pPr algn="l">
              <a:buFont typeface="Arial" panose="020B0604020202020204" pitchFamily="34" charset="0"/>
              <a:buChar char="•"/>
            </a:pPr>
            <a:r>
              <a:rPr lang="en-US" b="0" i="0" dirty="0">
                <a:solidFill>
                  <a:srgbClr val="666666"/>
                </a:solidFill>
                <a:effectLst/>
                <a:latin typeface="Trebuchet MS" panose="020B0603020202020204" pitchFamily="34" charset="0"/>
              </a:rPr>
              <a:t>   Un-mount the filesystem</a:t>
            </a:r>
            <a:endParaRPr lang="en-US" b="0" i="0" dirty="0">
              <a:solidFill>
                <a:srgbClr val="666666"/>
              </a:solidFill>
              <a:effectLst/>
              <a:latin typeface="Raleway" panose="020B0604020202020204" pitchFamily="2" charset="0"/>
            </a:endParaRPr>
          </a:p>
          <a:p>
            <a:pPr algn="l">
              <a:buFont typeface="Arial" panose="020B0604020202020204" pitchFamily="34" charset="0"/>
              <a:buChar char="•"/>
            </a:pPr>
            <a:r>
              <a:rPr lang="en-US" b="0" i="0" dirty="0">
                <a:solidFill>
                  <a:srgbClr val="666666"/>
                </a:solidFill>
                <a:effectLst/>
                <a:latin typeface="Trebuchet MS" panose="020B0603020202020204" pitchFamily="34" charset="0"/>
              </a:rPr>
              <a:t>   Run e2fsck on the volume device</a:t>
            </a:r>
            <a:endParaRPr lang="en-US" b="0" i="0" dirty="0">
              <a:solidFill>
                <a:srgbClr val="666666"/>
              </a:solidFill>
              <a:effectLst/>
              <a:latin typeface="Raleway" panose="020B0604020202020204" pitchFamily="2" charset="0"/>
            </a:endParaRPr>
          </a:p>
          <a:p>
            <a:pPr algn="l">
              <a:buFont typeface="Arial" panose="020B0604020202020204" pitchFamily="34" charset="0"/>
              <a:buChar char="•"/>
            </a:pPr>
            <a:r>
              <a:rPr lang="en-US" b="0" i="0" dirty="0">
                <a:solidFill>
                  <a:srgbClr val="666666"/>
                </a:solidFill>
                <a:effectLst/>
                <a:latin typeface="Trebuchet MS" panose="020B0603020202020204" pitchFamily="34" charset="0"/>
              </a:rPr>
              <a:t>   Reduce the Filesystem.(resize2fs) </a:t>
            </a:r>
            <a:endParaRPr lang="en-US" b="0" i="0" dirty="0">
              <a:solidFill>
                <a:srgbClr val="666666"/>
              </a:solidFill>
              <a:effectLst/>
              <a:latin typeface="Raleway" panose="020B0604020202020204" pitchFamily="2" charset="0"/>
            </a:endParaRPr>
          </a:p>
          <a:p>
            <a:pPr algn="l">
              <a:buFont typeface="Arial" panose="020B0604020202020204" pitchFamily="34" charset="0"/>
              <a:buChar char="•"/>
            </a:pPr>
            <a:r>
              <a:rPr lang="en-US" b="0" i="0" dirty="0">
                <a:solidFill>
                  <a:srgbClr val="666666"/>
                </a:solidFill>
                <a:effectLst/>
                <a:latin typeface="Trebuchet MS" panose="020B0603020202020204" pitchFamily="34" charset="0"/>
              </a:rPr>
              <a:t>   Reduce the logical Volume(</a:t>
            </a:r>
            <a:r>
              <a:rPr lang="en-US" b="0" i="0" dirty="0" err="1">
                <a:solidFill>
                  <a:srgbClr val="666666"/>
                </a:solidFill>
                <a:effectLst/>
                <a:latin typeface="Trebuchet MS" panose="020B0603020202020204" pitchFamily="34" charset="0"/>
              </a:rPr>
              <a:t>lvreduce</a:t>
            </a:r>
            <a:r>
              <a:rPr lang="en-US" b="0" i="0" dirty="0">
                <a:solidFill>
                  <a:srgbClr val="666666"/>
                </a:solidFill>
                <a:effectLst/>
                <a:latin typeface="Trebuchet MS" panose="020B0603020202020204" pitchFamily="34" charset="0"/>
              </a:rPr>
              <a:t>)</a:t>
            </a:r>
            <a:endParaRPr lang="en-US" b="0" i="0" dirty="0">
              <a:solidFill>
                <a:srgbClr val="666666"/>
              </a:solidFill>
              <a:effectLst/>
              <a:latin typeface="Raleway" panose="020B0604020202020204" pitchFamily="2" charset="0"/>
            </a:endParaRPr>
          </a:p>
          <a:p>
            <a:pPr algn="l">
              <a:buFont typeface="Arial" panose="020B0604020202020204" pitchFamily="34" charset="0"/>
              <a:buChar char="•"/>
            </a:pPr>
            <a:r>
              <a:rPr lang="en-US" b="0" i="0" dirty="0">
                <a:solidFill>
                  <a:srgbClr val="666666"/>
                </a:solidFill>
                <a:effectLst/>
                <a:latin typeface="Trebuchet MS" panose="020B0603020202020204" pitchFamily="34" charset="0"/>
              </a:rPr>
              <a:t>   Mount the filesystem back for production.</a:t>
            </a:r>
            <a:endParaRPr lang="en-US" b="0" i="0" dirty="0">
              <a:solidFill>
                <a:srgbClr val="666666"/>
              </a:solidFill>
              <a:effectLst/>
              <a:latin typeface="Raleway" panose="020B0604020202020204" pitchFamily="2" charset="0"/>
            </a:endParaRPr>
          </a:p>
          <a:p>
            <a:pPr algn="l"/>
            <a:r>
              <a:rPr lang="en-US" b="0" i="0" dirty="0">
                <a:solidFill>
                  <a:srgbClr val="666666"/>
                </a:solidFill>
                <a:effectLst/>
                <a:latin typeface="Trebuchet MS" panose="020B0603020202020204" pitchFamily="34" charset="0"/>
              </a:rPr>
              <a:t> The detailed step by step guide is available </a:t>
            </a:r>
            <a:r>
              <a:rPr lang="en-US" b="0" i="0" u="none" strike="noStrike" dirty="0">
                <a:solidFill>
                  <a:srgbClr val="FF0000"/>
                </a:solidFill>
                <a:effectLst/>
                <a:latin typeface="Trebuchet MS" panose="020B0603020202020204" pitchFamily="34" charset="0"/>
                <a:hlinkClick r:id="rId3"/>
              </a:rPr>
              <a:t>here</a:t>
            </a:r>
            <a:r>
              <a:rPr lang="en-US" b="0" i="0" dirty="0">
                <a:solidFill>
                  <a:srgbClr val="666666"/>
                </a:solidFill>
                <a:effectLst/>
                <a:latin typeface="Raleway" panose="020B0604020202020204" pitchFamily="2" charset="0"/>
              </a:rPr>
              <a:t>.</a:t>
            </a:r>
          </a:p>
          <a:p>
            <a:pPr algn="l"/>
            <a:r>
              <a:rPr lang="en-US" b="0" i="0" dirty="0">
                <a:solidFill>
                  <a:srgbClr val="666666"/>
                </a:solidFill>
                <a:effectLst/>
                <a:latin typeface="Trebuchet MS" panose="020B0603020202020204" pitchFamily="34" charset="0"/>
              </a:rPr>
              <a:t>3.How to do you scan the new LUN or disk for LVM  physical volume ?</a:t>
            </a:r>
            <a:br>
              <a:rPr lang="en-US" b="0" i="0" dirty="0">
                <a:solidFill>
                  <a:srgbClr val="666666"/>
                </a:solidFill>
                <a:effectLst/>
                <a:latin typeface="Raleway" panose="020B0604020202020204" pitchFamily="2" charset="0"/>
              </a:rPr>
            </a:br>
            <a:r>
              <a:rPr lang="en-US" b="0" i="0" dirty="0" err="1">
                <a:solidFill>
                  <a:srgbClr val="666666"/>
                </a:solidFill>
                <a:effectLst/>
                <a:latin typeface="Trebuchet MS" panose="020B0603020202020204" pitchFamily="34" charset="0"/>
              </a:rPr>
              <a:t>Answer:Use</a:t>
            </a:r>
            <a:r>
              <a:rPr lang="en-US" b="0" i="0" dirty="0">
                <a:solidFill>
                  <a:srgbClr val="666666"/>
                </a:solidFill>
                <a:effectLst/>
                <a:latin typeface="Trebuchet MS" panose="020B0603020202020204" pitchFamily="34" charset="0"/>
              </a:rPr>
              <a:t> “</a:t>
            </a:r>
            <a:r>
              <a:rPr lang="en-US" b="0" i="0" dirty="0" err="1">
                <a:solidFill>
                  <a:srgbClr val="666666"/>
                </a:solidFill>
                <a:effectLst/>
                <a:latin typeface="Trebuchet MS" panose="020B0603020202020204" pitchFamily="34" charset="0"/>
              </a:rPr>
              <a:t>pvscan</a:t>
            </a:r>
            <a:r>
              <a:rPr lang="en-US" b="0" i="0" dirty="0">
                <a:solidFill>
                  <a:srgbClr val="666666"/>
                </a:solidFill>
                <a:effectLst/>
                <a:latin typeface="Trebuchet MS" panose="020B0603020202020204" pitchFamily="34" charset="0"/>
              </a:rPr>
              <a:t>” to scan existing physical volume from newly connected SAN or DISKS.</a:t>
            </a:r>
            <a:br>
              <a:rPr lang="en-US" b="0" i="0" dirty="0">
                <a:solidFill>
                  <a:srgbClr val="666666"/>
                </a:solidFill>
                <a:effectLst/>
                <a:latin typeface="Raleway" panose="020B0604020202020204" pitchFamily="2" charset="0"/>
              </a:rPr>
            </a:br>
            <a:br>
              <a:rPr lang="en-US" b="0" i="0" dirty="0">
                <a:solidFill>
                  <a:srgbClr val="666666"/>
                </a:solidFill>
                <a:effectLst/>
                <a:latin typeface="Trebuchet MS" panose="020B0603020202020204" pitchFamily="34" charset="0"/>
              </a:rPr>
            </a:br>
            <a:r>
              <a:rPr lang="en-US" b="0" i="0" dirty="0">
                <a:solidFill>
                  <a:srgbClr val="666666"/>
                </a:solidFill>
                <a:effectLst/>
                <a:latin typeface="Trebuchet MS" panose="020B0603020202020204" pitchFamily="34" charset="0"/>
              </a:rPr>
              <a:t>4.How to scan disks for existing volume group ? </a:t>
            </a:r>
            <a:br>
              <a:rPr lang="en-US" b="0" i="0" dirty="0">
                <a:solidFill>
                  <a:srgbClr val="666666"/>
                </a:solidFill>
                <a:effectLst/>
                <a:latin typeface="Raleway" panose="020B0604020202020204" pitchFamily="2" charset="0"/>
              </a:rPr>
            </a:br>
            <a:r>
              <a:rPr lang="en-US" b="0" i="0" dirty="0" err="1">
                <a:solidFill>
                  <a:srgbClr val="666666"/>
                </a:solidFill>
                <a:effectLst/>
                <a:latin typeface="Trebuchet MS" panose="020B0603020202020204" pitchFamily="34" charset="0"/>
              </a:rPr>
              <a:t>Answer:Use</a:t>
            </a:r>
            <a:r>
              <a:rPr lang="en-US" b="0" i="0" dirty="0">
                <a:solidFill>
                  <a:srgbClr val="666666"/>
                </a:solidFill>
                <a:effectLst/>
                <a:latin typeface="Trebuchet MS" panose="020B0603020202020204" pitchFamily="34" charset="0"/>
              </a:rPr>
              <a:t> “</a:t>
            </a:r>
            <a:r>
              <a:rPr lang="en-US" b="0" i="0" dirty="0" err="1">
                <a:solidFill>
                  <a:srgbClr val="666666"/>
                </a:solidFill>
                <a:effectLst/>
                <a:latin typeface="Trebuchet MS" panose="020B0603020202020204" pitchFamily="34" charset="0"/>
              </a:rPr>
              <a:t>vgscan</a:t>
            </a:r>
            <a:r>
              <a:rPr lang="en-US" b="0" i="0" dirty="0">
                <a:solidFill>
                  <a:srgbClr val="666666"/>
                </a:solidFill>
                <a:effectLst/>
                <a:latin typeface="Trebuchet MS" panose="020B0603020202020204" pitchFamily="34" charset="0"/>
              </a:rPr>
              <a:t>” to scan existing volume group from newly connected SAN or DISKS.</a:t>
            </a:r>
            <a:br>
              <a:rPr lang="en-US" b="0" i="0" dirty="0">
                <a:solidFill>
                  <a:srgbClr val="666666"/>
                </a:solidFill>
                <a:effectLst/>
                <a:latin typeface="Raleway" panose="020B0604020202020204" pitchFamily="2" charset="0"/>
              </a:rPr>
            </a:br>
            <a:r>
              <a:rPr lang="en-US" b="0" i="0" dirty="0">
                <a:solidFill>
                  <a:srgbClr val="666666"/>
                </a:solidFill>
                <a:effectLst/>
                <a:latin typeface="Trebuchet MS" panose="020B0603020202020204" pitchFamily="34" charset="0"/>
              </a:rPr>
              <a:t>But you should use “</a:t>
            </a:r>
            <a:r>
              <a:rPr lang="en-US" b="0" i="0" dirty="0" err="1">
                <a:solidFill>
                  <a:srgbClr val="666666"/>
                </a:solidFill>
                <a:effectLst/>
                <a:latin typeface="Trebuchet MS" panose="020B0603020202020204" pitchFamily="34" charset="0"/>
              </a:rPr>
              <a:t>pvscan</a:t>
            </a:r>
            <a:r>
              <a:rPr lang="en-US" b="0" i="0" dirty="0">
                <a:solidFill>
                  <a:srgbClr val="666666"/>
                </a:solidFill>
                <a:effectLst/>
                <a:latin typeface="Trebuchet MS" panose="020B0603020202020204" pitchFamily="34" charset="0"/>
              </a:rPr>
              <a:t>” prior to executing this command.</a:t>
            </a:r>
            <a:br>
              <a:rPr lang="en-US" b="0" i="0" dirty="0">
                <a:solidFill>
                  <a:srgbClr val="666666"/>
                </a:solidFill>
                <a:effectLst/>
                <a:latin typeface="Raleway" panose="020B0604020202020204" pitchFamily="2" charset="0"/>
              </a:rPr>
            </a:br>
            <a:br>
              <a:rPr lang="en-US" b="0" i="0" dirty="0">
                <a:solidFill>
                  <a:srgbClr val="666666"/>
                </a:solidFill>
                <a:effectLst/>
                <a:latin typeface="Trebuchet MS" panose="020B0603020202020204" pitchFamily="34" charset="0"/>
              </a:rPr>
            </a:br>
            <a:r>
              <a:rPr lang="en-US" b="0" i="0" dirty="0">
                <a:solidFill>
                  <a:srgbClr val="666666"/>
                </a:solidFill>
                <a:effectLst/>
                <a:latin typeface="Trebuchet MS" panose="020B0603020202020204" pitchFamily="34" charset="0"/>
              </a:rPr>
              <a:t>5.How to scan a logical volume from </a:t>
            </a:r>
            <a:r>
              <a:rPr lang="en-US" b="0" i="0" dirty="0" err="1">
                <a:solidFill>
                  <a:srgbClr val="666666"/>
                </a:solidFill>
                <a:effectLst/>
                <a:latin typeface="Trebuchet MS" panose="020B0603020202020204" pitchFamily="34" charset="0"/>
              </a:rPr>
              <a:t>exising</a:t>
            </a:r>
            <a:r>
              <a:rPr lang="en-US" b="0" i="0" dirty="0">
                <a:solidFill>
                  <a:srgbClr val="666666"/>
                </a:solidFill>
                <a:effectLst/>
                <a:latin typeface="Trebuchet MS" panose="020B0603020202020204" pitchFamily="34" charset="0"/>
              </a:rPr>
              <a:t> volume group? </a:t>
            </a:r>
            <a:br>
              <a:rPr lang="en-US" b="0" i="0" dirty="0">
                <a:solidFill>
                  <a:srgbClr val="666666"/>
                </a:solidFill>
                <a:effectLst/>
                <a:latin typeface="Raleway" panose="020B0604020202020204" pitchFamily="2" charset="0"/>
              </a:rPr>
            </a:br>
            <a:r>
              <a:rPr lang="en-US" b="0" i="0" dirty="0">
                <a:solidFill>
                  <a:srgbClr val="666666"/>
                </a:solidFill>
                <a:effectLst/>
                <a:latin typeface="Trebuchet MS" panose="020B0603020202020204" pitchFamily="34" charset="0"/>
              </a:rPr>
              <a:t>Answer: </a:t>
            </a:r>
            <a:r>
              <a:rPr lang="en-US" b="0" i="0" dirty="0" err="1">
                <a:solidFill>
                  <a:srgbClr val="666666"/>
                </a:solidFill>
                <a:effectLst/>
                <a:latin typeface="Trebuchet MS" panose="020B0603020202020204" pitchFamily="34" charset="0"/>
              </a:rPr>
              <a:t>lvscan</a:t>
            </a:r>
            <a:br>
              <a:rPr lang="en-US" b="0" i="0" dirty="0">
                <a:solidFill>
                  <a:srgbClr val="666666"/>
                </a:solidFill>
                <a:effectLst/>
                <a:latin typeface="Raleway" panose="020B0604020202020204" pitchFamily="2" charset="0"/>
              </a:rPr>
            </a:br>
            <a:br>
              <a:rPr lang="en-US" b="0" i="0" dirty="0">
                <a:solidFill>
                  <a:srgbClr val="666666"/>
                </a:solidFill>
                <a:effectLst/>
                <a:latin typeface="Trebuchet MS" panose="020B0603020202020204" pitchFamily="34" charset="0"/>
              </a:rPr>
            </a:br>
            <a:r>
              <a:rPr lang="en-US" b="0" i="0" dirty="0">
                <a:solidFill>
                  <a:srgbClr val="666666"/>
                </a:solidFill>
                <a:effectLst/>
                <a:latin typeface="Trebuchet MS" panose="020B0603020202020204" pitchFamily="34" charset="0"/>
              </a:rPr>
              <a:t>6.How to stop the logical volume ? or deactivate the logical volume ?</a:t>
            </a:r>
            <a:br>
              <a:rPr lang="en-US" b="0" i="0" dirty="0">
                <a:solidFill>
                  <a:srgbClr val="666666"/>
                </a:solidFill>
                <a:effectLst/>
                <a:latin typeface="Raleway" panose="020B0604020202020204" pitchFamily="2" charset="0"/>
              </a:rPr>
            </a:br>
            <a:r>
              <a:rPr lang="en-US" b="0" i="0" dirty="0">
                <a:solidFill>
                  <a:srgbClr val="666666"/>
                </a:solidFill>
                <a:effectLst/>
                <a:latin typeface="Trebuchet MS" panose="020B0603020202020204" pitchFamily="34" charset="0"/>
              </a:rPr>
              <a:t>Answer: “</a:t>
            </a:r>
            <a:r>
              <a:rPr lang="en-US" b="0" i="0" dirty="0" err="1">
                <a:solidFill>
                  <a:srgbClr val="666666"/>
                </a:solidFill>
                <a:effectLst/>
                <a:latin typeface="Trebuchet MS" panose="020B0603020202020204" pitchFamily="34" charset="0"/>
              </a:rPr>
              <a:t>lvchange</a:t>
            </a:r>
            <a:r>
              <a:rPr lang="en-US" b="0" i="0" dirty="0">
                <a:solidFill>
                  <a:srgbClr val="666666"/>
                </a:solidFill>
                <a:effectLst/>
                <a:latin typeface="Trebuchet MS" panose="020B0603020202020204" pitchFamily="34" charset="0"/>
              </a:rPr>
              <a:t> -an /dev/</a:t>
            </a:r>
            <a:r>
              <a:rPr lang="en-US" b="0" i="0" dirty="0" err="1">
                <a:solidFill>
                  <a:srgbClr val="666666"/>
                </a:solidFill>
                <a:effectLst/>
                <a:latin typeface="Trebuchet MS" panose="020B0603020202020204" pitchFamily="34" charset="0"/>
              </a:rPr>
              <a:t>vg_name</a:t>
            </a:r>
            <a:r>
              <a:rPr lang="en-US" b="0" i="0" dirty="0">
                <a:solidFill>
                  <a:srgbClr val="666666"/>
                </a:solidFill>
                <a:effectLst/>
                <a:latin typeface="Trebuchet MS" panose="020B0603020202020204" pitchFamily="34" charset="0"/>
              </a:rPr>
              <a:t>/</a:t>
            </a:r>
            <a:r>
              <a:rPr lang="en-US" b="0" i="0" dirty="0" err="1">
                <a:solidFill>
                  <a:srgbClr val="666666"/>
                </a:solidFill>
                <a:effectLst/>
                <a:latin typeface="Trebuchet MS" panose="020B0603020202020204" pitchFamily="34" charset="0"/>
              </a:rPr>
              <a:t>lv_name</a:t>
            </a:r>
            <a:r>
              <a:rPr lang="en-US" b="0" i="0" dirty="0">
                <a:solidFill>
                  <a:srgbClr val="666666"/>
                </a:solidFill>
                <a:effectLst/>
                <a:latin typeface="Trebuchet MS" panose="020B0603020202020204" pitchFamily="34" charset="0"/>
              </a:rPr>
              <a:t>” </a:t>
            </a:r>
            <a:br>
              <a:rPr lang="en-US" b="0" i="0" dirty="0">
                <a:solidFill>
                  <a:srgbClr val="666666"/>
                </a:solidFill>
                <a:effectLst/>
                <a:latin typeface="Raleway" panose="020B0604020202020204" pitchFamily="2" charset="0"/>
              </a:rPr>
            </a:br>
            <a:br>
              <a:rPr lang="en-US" b="0" i="0" dirty="0">
                <a:solidFill>
                  <a:srgbClr val="666666"/>
                </a:solidFill>
                <a:effectLst/>
                <a:latin typeface="Trebuchet MS" panose="020B0603020202020204" pitchFamily="34" charset="0"/>
              </a:rPr>
            </a:br>
            <a:r>
              <a:rPr lang="en-US" b="0" i="0" dirty="0">
                <a:solidFill>
                  <a:srgbClr val="666666"/>
                </a:solidFill>
                <a:effectLst/>
                <a:latin typeface="Trebuchet MS" panose="020B0603020202020204" pitchFamily="34" charset="0"/>
              </a:rPr>
              <a:t>7.How to activated the logical volume which in deactivated state ?</a:t>
            </a:r>
            <a:br>
              <a:rPr lang="en-US" b="0" i="0" dirty="0">
                <a:solidFill>
                  <a:srgbClr val="666666"/>
                </a:solidFill>
                <a:effectLst/>
                <a:latin typeface="Raleway" panose="020B0604020202020204" pitchFamily="2" charset="0"/>
              </a:rPr>
            </a:br>
            <a:r>
              <a:rPr lang="en-US" b="0" i="0" dirty="0">
                <a:solidFill>
                  <a:srgbClr val="666666"/>
                </a:solidFill>
                <a:effectLst/>
                <a:latin typeface="Trebuchet MS" panose="020B0603020202020204" pitchFamily="34" charset="0"/>
              </a:rPr>
              <a:t>Answer: “</a:t>
            </a:r>
            <a:r>
              <a:rPr lang="en-US" b="0" i="0" dirty="0" err="1">
                <a:solidFill>
                  <a:srgbClr val="666666"/>
                </a:solidFill>
                <a:effectLst/>
                <a:latin typeface="Trebuchet MS" panose="020B0603020202020204" pitchFamily="34" charset="0"/>
              </a:rPr>
              <a:t>lvchange</a:t>
            </a:r>
            <a:r>
              <a:rPr lang="en-US" b="0" i="0" dirty="0">
                <a:solidFill>
                  <a:srgbClr val="666666"/>
                </a:solidFill>
                <a:effectLst/>
                <a:latin typeface="Trebuchet MS" panose="020B0603020202020204" pitchFamily="34" charset="0"/>
              </a:rPr>
              <a:t> -ay /dev/</a:t>
            </a:r>
            <a:r>
              <a:rPr lang="en-US" b="0" i="0" dirty="0" err="1">
                <a:solidFill>
                  <a:srgbClr val="666666"/>
                </a:solidFill>
                <a:effectLst/>
                <a:latin typeface="Trebuchet MS" panose="020B0603020202020204" pitchFamily="34" charset="0"/>
              </a:rPr>
              <a:t>vg_name</a:t>
            </a:r>
            <a:r>
              <a:rPr lang="en-US" b="0" i="0" dirty="0">
                <a:solidFill>
                  <a:srgbClr val="666666"/>
                </a:solidFill>
                <a:effectLst/>
                <a:latin typeface="Trebuchet MS" panose="020B0603020202020204" pitchFamily="34" charset="0"/>
              </a:rPr>
              <a:t>/</a:t>
            </a:r>
            <a:r>
              <a:rPr lang="en-US" b="0" i="0" dirty="0" err="1">
                <a:solidFill>
                  <a:srgbClr val="666666"/>
                </a:solidFill>
                <a:effectLst/>
                <a:latin typeface="Trebuchet MS" panose="020B0603020202020204" pitchFamily="34" charset="0"/>
              </a:rPr>
              <a:t>lv_name</a:t>
            </a:r>
            <a:r>
              <a:rPr lang="en-US" b="0" i="0" dirty="0">
                <a:solidFill>
                  <a:srgbClr val="666666"/>
                </a:solidFill>
                <a:effectLst/>
                <a:latin typeface="Trebuchet MS" panose="020B0603020202020204" pitchFamily="34" charset="0"/>
              </a:rPr>
              <a:t>” .</a:t>
            </a:r>
            <a:br>
              <a:rPr lang="en-US" b="0" i="0" dirty="0">
                <a:solidFill>
                  <a:srgbClr val="666666"/>
                </a:solidFill>
                <a:effectLst/>
                <a:latin typeface="Raleway" panose="020B0604020202020204" pitchFamily="2" charset="0"/>
              </a:rPr>
            </a:br>
            <a:br>
              <a:rPr lang="en-US" b="0" i="0" dirty="0">
                <a:solidFill>
                  <a:srgbClr val="666666"/>
                </a:solidFill>
                <a:effectLst/>
                <a:latin typeface="Trebuchet MS" panose="020B0603020202020204" pitchFamily="34" charset="0"/>
              </a:rPr>
            </a:br>
            <a:r>
              <a:rPr lang="en-US" b="0" i="0" dirty="0">
                <a:solidFill>
                  <a:srgbClr val="666666"/>
                </a:solidFill>
                <a:effectLst/>
                <a:latin typeface="Trebuchet MS" panose="020B0603020202020204" pitchFamily="34" charset="0"/>
              </a:rPr>
              <a:t>8.How to disable the volume group ? or Deactivate the volume group ?</a:t>
            </a:r>
            <a:br>
              <a:rPr lang="en-US" b="0" i="0" dirty="0">
                <a:solidFill>
                  <a:srgbClr val="666666"/>
                </a:solidFill>
                <a:effectLst/>
                <a:latin typeface="Raleway" panose="020B0604020202020204" pitchFamily="2" charset="0"/>
              </a:rPr>
            </a:br>
            <a:r>
              <a:rPr lang="en-US" b="0" i="0" dirty="0">
                <a:solidFill>
                  <a:srgbClr val="666666"/>
                </a:solidFill>
                <a:effectLst/>
                <a:latin typeface="Trebuchet MS" panose="020B0603020202020204" pitchFamily="34" charset="0"/>
              </a:rPr>
              <a:t>Answer:”</a:t>
            </a:r>
            <a:r>
              <a:rPr lang="en-US" b="0" i="0" dirty="0" err="1">
                <a:solidFill>
                  <a:srgbClr val="666666"/>
                </a:solidFill>
                <a:effectLst/>
                <a:latin typeface="Trebuchet MS" panose="020B0603020202020204" pitchFamily="34" charset="0"/>
              </a:rPr>
              <a:t>vgchange</a:t>
            </a:r>
            <a:r>
              <a:rPr lang="en-US" b="0" i="0" dirty="0">
                <a:solidFill>
                  <a:srgbClr val="666666"/>
                </a:solidFill>
                <a:effectLst/>
                <a:latin typeface="Trebuchet MS" panose="020B0603020202020204" pitchFamily="34" charset="0"/>
              </a:rPr>
              <a:t> -an </a:t>
            </a:r>
            <a:r>
              <a:rPr lang="en-US" b="0" i="0" dirty="0" err="1">
                <a:solidFill>
                  <a:srgbClr val="666666"/>
                </a:solidFill>
                <a:effectLst/>
                <a:latin typeface="Trebuchet MS" panose="020B0603020202020204" pitchFamily="34" charset="0"/>
              </a:rPr>
              <a:t>volume_group_name</a:t>
            </a:r>
            <a:r>
              <a:rPr lang="en-US" b="0" i="0" dirty="0">
                <a:solidFill>
                  <a:srgbClr val="666666"/>
                </a:solidFill>
                <a:effectLst/>
                <a:latin typeface="Trebuchet MS" panose="020B0603020202020204" pitchFamily="34" charset="0"/>
              </a:rPr>
              <a:t>” .</a:t>
            </a:r>
            <a:br>
              <a:rPr lang="en-US" b="0" i="0" dirty="0">
                <a:solidFill>
                  <a:srgbClr val="666666"/>
                </a:solidFill>
                <a:effectLst/>
                <a:latin typeface="Raleway" panose="020B0604020202020204" pitchFamily="2" charset="0"/>
              </a:rPr>
            </a:br>
            <a:br>
              <a:rPr lang="en-US" b="0" i="0" dirty="0">
                <a:solidFill>
                  <a:srgbClr val="666666"/>
                </a:solidFill>
                <a:effectLst/>
                <a:latin typeface="Trebuchet MS" panose="020B0603020202020204" pitchFamily="34" charset="0"/>
              </a:rPr>
            </a:br>
            <a:r>
              <a:rPr lang="en-US" b="0" i="0" dirty="0">
                <a:solidFill>
                  <a:srgbClr val="666666"/>
                </a:solidFill>
                <a:effectLst/>
                <a:latin typeface="Trebuchet MS" panose="020B0603020202020204" pitchFamily="34" charset="0"/>
              </a:rPr>
              <a:t>9.How to enable the volume group ? or Activate the volume group ?</a:t>
            </a:r>
            <a:br>
              <a:rPr lang="en-US" b="0" i="0" dirty="0">
                <a:solidFill>
                  <a:srgbClr val="666666"/>
                </a:solidFill>
                <a:effectLst/>
                <a:latin typeface="Raleway" panose="020B0604020202020204" pitchFamily="2" charset="0"/>
              </a:rPr>
            </a:br>
            <a:r>
              <a:rPr lang="en-US" b="0" i="0" dirty="0">
                <a:solidFill>
                  <a:srgbClr val="666666"/>
                </a:solidFill>
                <a:effectLst/>
                <a:latin typeface="Trebuchet MS" panose="020B0603020202020204" pitchFamily="34" charset="0"/>
              </a:rPr>
              <a:t>Answer:”</a:t>
            </a:r>
            <a:r>
              <a:rPr lang="en-US" b="0" i="0" dirty="0" err="1">
                <a:solidFill>
                  <a:srgbClr val="666666"/>
                </a:solidFill>
                <a:effectLst/>
                <a:latin typeface="Trebuchet MS" panose="020B0603020202020204" pitchFamily="34" charset="0"/>
              </a:rPr>
              <a:t>vgchange</a:t>
            </a:r>
            <a:r>
              <a:rPr lang="en-US" b="0" i="0" dirty="0">
                <a:solidFill>
                  <a:srgbClr val="666666"/>
                </a:solidFill>
                <a:effectLst/>
                <a:latin typeface="Trebuchet MS" panose="020B0603020202020204" pitchFamily="34" charset="0"/>
              </a:rPr>
              <a:t> -ay </a:t>
            </a:r>
            <a:r>
              <a:rPr lang="en-US" b="0" i="0" dirty="0" err="1">
                <a:solidFill>
                  <a:srgbClr val="666666"/>
                </a:solidFill>
                <a:effectLst/>
                <a:latin typeface="Trebuchet MS" panose="020B0603020202020204" pitchFamily="34" charset="0"/>
              </a:rPr>
              <a:t>volume_group_name</a:t>
            </a:r>
            <a:r>
              <a:rPr lang="en-US" b="0" i="0" dirty="0">
                <a:solidFill>
                  <a:srgbClr val="666666"/>
                </a:solidFill>
                <a:effectLst/>
                <a:latin typeface="Trebuchet MS" panose="020B0603020202020204" pitchFamily="34" charset="0"/>
              </a:rPr>
              <a:t>” .</a:t>
            </a:r>
            <a:br>
              <a:rPr lang="en-US" b="0" i="0" dirty="0">
                <a:solidFill>
                  <a:srgbClr val="666666"/>
                </a:solidFill>
                <a:effectLst/>
                <a:latin typeface="Raleway" panose="020B0604020202020204" pitchFamily="2" charset="0"/>
              </a:rPr>
            </a:br>
            <a:br>
              <a:rPr lang="en-US" b="0" i="0" dirty="0">
                <a:solidFill>
                  <a:srgbClr val="666666"/>
                </a:solidFill>
                <a:effectLst/>
                <a:latin typeface="Trebuchet MS" panose="020B0603020202020204" pitchFamily="34" charset="0"/>
              </a:rPr>
            </a:br>
            <a:r>
              <a:rPr lang="en-US" b="0" i="0" dirty="0">
                <a:solidFill>
                  <a:srgbClr val="666666"/>
                </a:solidFill>
                <a:effectLst/>
                <a:latin typeface="Trebuchet MS" panose="020B0603020202020204" pitchFamily="34" charset="0"/>
              </a:rPr>
              <a:t>10.How do you find that what are the disks are used for  logical volume mirroring ? </a:t>
            </a:r>
            <a:br>
              <a:rPr lang="en-US" b="0" i="0" dirty="0">
                <a:solidFill>
                  <a:srgbClr val="666666"/>
                </a:solidFill>
                <a:effectLst/>
                <a:latin typeface="Raleway" panose="020B0604020202020204" pitchFamily="2" charset="0"/>
              </a:rPr>
            </a:br>
            <a:r>
              <a:rPr lang="en-US" b="0" i="0" dirty="0">
                <a:solidFill>
                  <a:srgbClr val="666666"/>
                </a:solidFill>
                <a:effectLst/>
                <a:latin typeface="Trebuchet MS" panose="020B0603020202020204" pitchFamily="34" charset="0"/>
              </a:rPr>
              <a:t>Answer: use “</a:t>
            </a:r>
            <a:r>
              <a:rPr lang="en-US" b="0" i="0" dirty="0" err="1">
                <a:solidFill>
                  <a:srgbClr val="666666"/>
                </a:solidFill>
                <a:effectLst/>
                <a:latin typeface="Trebuchet MS" panose="020B0603020202020204" pitchFamily="34" charset="0"/>
              </a:rPr>
              <a:t>lvs</a:t>
            </a:r>
            <a:r>
              <a:rPr lang="en-US" b="0" i="0" dirty="0">
                <a:solidFill>
                  <a:srgbClr val="666666"/>
                </a:solidFill>
                <a:effectLst/>
                <a:latin typeface="Trebuchet MS" panose="020B0603020202020204" pitchFamily="34" charset="0"/>
              </a:rPr>
              <a:t> -a -o +devices” </a:t>
            </a:r>
            <a:br>
              <a:rPr lang="en-US" b="0" i="0" dirty="0">
                <a:solidFill>
                  <a:srgbClr val="666666"/>
                </a:solidFill>
                <a:effectLst/>
                <a:latin typeface="Raleway" panose="020B0604020202020204" pitchFamily="2" charset="0"/>
              </a:rPr>
            </a:br>
            <a:br>
              <a:rPr lang="en-US" b="0" i="0" dirty="0">
                <a:solidFill>
                  <a:srgbClr val="666666"/>
                </a:solidFill>
                <a:effectLst/>
                <a:latin typeface="Trebuchet MS" panose="020B0603020202020204" pitchFamily="34" charset="0"/>
              </a:rPr>
            </a:br>
            <a:r>
              <a:rPr lang="en-US" b="0" i="0" dirty="0">
                <a:solidFill>
                  <a:srgbClr val="666666"/>
                </a:solidFill>
                <a:effectLst/>
                <a:latin typeface="Trebuchet MS" panose="020B0603020202020204" pitchFamily="34" charset="0"/>
              </a:rPr>
              <a:t>11. What are steps to perform in order to increase the logical volume on fly ? </a:t>
            </a:r>
            <a:br>
              <a:rPr lang="en-US" b="0" i="0" dirty="0">
                <a:solidFill>
                  <a:srgbClr val="666666"/>
                </a:solidFill>
                <a:effectLst/>
                <a:latin typeface="Raleway" panose="020B0604020202020204" pitchFamily="2" charset="0"/>
              </a:rPr>
            </a:br>
            <a:r>
              <a:rPr lang="en-US" b="0" i="0" dirty="0">
                <a:solidFill>
                  <a:srgbClr val="666666"/>
                </a:solidFill>
                <a:effectLst/>
                <a:latin typeface="Trebuchet MS" panose="020B0603020202020204" pitchFamily="34" charset="0"/>
              </a:rPr>
              <a:t>Answer:</a:t>
            </a:r>
            <a:endParaRPr lang="en-US" b="0" i="0" dirty="0">
              <a:solidFill>
                <a:srgbClr val="666666"/>
              </a:solidFill>
              <a:effectLst/>
              <a:latin typeface="Raleway" panose="020B0604020202020204" pitchFamily="2" charset="0"/>
            </a:endParaRPr>
          </a:p>
          <a:p>
            <a:pPr algn="l">
              <a:buFont typeface="Arial" panose="020B0604020202020204" pitchFamily="34" charset="0"/>
              <a:buChar char="•"/>
            </a:pPr>
            <a:r>
              <a:rPr lang="en-US" b="0" i="0" dirty="0">
                <a:solidFill>
                  <a:srgbClr val="666666"/>
                </a:solidFill>
                <a:effectLst/>
                <a:latin typeface="Trebuchet MS" panose="020B0603020202020204" pitchFamily="34" charset="0"/>
              </a:rPr>
              <a:t>      Extend the logical volume</a:t>
            </a:r>
            <a:endParaRPr lang="en-US" b="0" i="0" dirty="0">
              <a:solidFill>
                <a:srgbClr val="666666"/>
              </a:solidFill>
              <a:effectLst/>
              <a:latin typeface="Raleway" panose="020B0604020202020204" pitchFamily="2" charset="0"/>
            </a:endParaRPr>
          </a:p>
          <a:p>
            <a:pPr algn="l">
              <a:buFont typeface="Arial" panose="020B0604020202020204" pitchFamily="34" charset="0"/>
              <a:buChar char="•"/>
            </a:pPr>
            <a:r>
              <a:rPr lang="en-US" b="0" i="0" dirty="0">
                <a:solidFill>
                  <a:srgbClr val="666666"/>
                </a:solidFill>
                <a:effectLst/>
                <a:latin typeface="Trebuchet MS" panose="020B0603020202020204" pitchFamily="34" charset="0"/>
              </a:rPr>
              <a:t>      Increase the Filesystem size</a:t>
            </a:r>
            <a:endParaRPr lang="en-US" b="0" i="0" dirty="0">
              <a:solidFill>
                <a:srgbClr val="666666"/>
              </a:solidFill>
              <a:effectLst/>
              <a:latin typeface="Raleway" panose="020B0604020202020204" pitchFamily="2" charset="0"/>
            </a:endParaRPr>
          </a:p>
          <a:p>
            <a:pPr algn="l">
              <a:buFont typeface="Arial" panose="020B0604020202020204" pitchFamily="34" charset="0"/>
              <a:buChar char="•"/>
            </a:pPr>
            <a:r>
              <a:rPr lang="en-US" b="0" i="0" dirty="0">
                <a:solidFill>
                  <a:srgbClr val="666666"/>
                </a:solidFill>
                <a:effectLst/>
                <a:latin typeface="Trebuchet MS" panose="020B0603020202020204" pitchFamily="34" charset="0"/>
              </a:rPr>
              <a:t>      Verify the status using </a:t>
            </a:r>
            <a:r>
              <a:rPr lang="en-US" b="0" i="0" dirty="0" err="1">
                <a:solidFill>
                  <a:srgbClr val="666666"/>
                </a:solidFill>
                <a:effectLst/>
                <a:latin typeface="Trebuchet MS" panose="020B0603020202020204" pitchFamily="34" charset="0"/>
              </a:rPr>
              <a:t>df</a:t>
            </a:r>
            <a:r>
              <a:rPr lang="en-US" b="0" i="0" dirty="0">
                <a:solidFill>
                  <a:srgbClr val="666666"/>
                </a:solidFill>
                <a:effectLst/>
                <a:latin typeface="Trebuchet MS" panose="020B0603020202020204" pitchFamily="34" charset="0"/>
              </a:rPr>
              <a:t> command or </a:t>
            </a:r>
            <a:r>
              <a:rPr lang="en-US" b="0" i="0" dirty="0" err="1">
                <a:solidFill>
                  <a:srgbClr val="666666"/>
                </a:solidFill>
                <a:effectLst/>
                <a:latin typeface="Trebuchet MS" panose="020B0603020202020204" pitchFamily="34" charset="0"/>
              </a:rPr>
              <a:t>lvs</a:t>
            </a:r>
            <a:r>
              <a:rPr lang="en-US" b="0" i="0" dirty="0">
                <a:solidFill>
                  <a:srgbClr val="666666"/>
                </a:solidFill>
                <a:effectLst/>
                <a:latin typeface="Trebuchet MS" panose="020B0603020202020204" pitchFamily="34" charset="0"/>
              </a:rPr>
              <a:t> command.</a:t>
            </a:r>
            <a:endParaRPr lang="en-US" b="0" i="0" dirty="0">
              <a:solidFill>
                <a:srgbClr val="666666"/>
              </a:solidFill>
              <a:effectLst/>
              <a:latin typeface="Raleway" panose="020B0604020202020204" pitchFamily="2" charset="0"/>
            </a:endParaRPr>
          </a:p>
          <a:p>
            <a:pPr algn="l"/>
            <a:r>
              <a:rPr lang="en-US" b="0" i="0" dirty="0">
                <a:solidFill>
                  <a:srgbClr val="666666"/>
                </a:solidFill>
                <a:effectLst/>
                <a:latin typeface="Trebuchet MS" panose="020B0603020202020204" pitchFamily="34" charset="0"/>
              </a:rPr>
              <a:t>12.How to list the imported volume groups ?</a:t>
            </a:r>
            <a:br>
              <a:rPr lang="en-US" b="0" i="0" dirty="0">
                <a:solidFill>
                  <a:srgbClr val="666666"/>
                </a:solidFill>
                <a:effectLst/>
                <a:latin typeface="Raleway" panose="020B0604020202020204" pitchFamily="2" charset="0"/>
              </a:rPr>
            </a:br>
            <a:r>
              <a:rPr lang="en-US" b="0" i="0" dirty="0">
                <a:solidFill>
                  <a:srgbClr val="666666"/>
                </a:solidFill>
                <a:effectLst/>
                <a:latin typeface="Trebuchet MS" panose="020B0603020202020204" pitchFamily="34" charset="0"/>
              </a:rPr>
              <a:t>Answer: Use “</a:t>
            </a:r>
            <a:r>
              <a:rPr lang="en-US" b="0" i="0" dirty="0" err="1">
                <a:solidFill>
                  <a:srgbClr val="666666"/>
                </a:solidFill>
                <a:effectLst/>
                <a:latin typeface="Trebuchet MS" panose="020B0603020202020204" pitchFamily="34" charset="0"/>
              </a:rPr>
              <a:t>vgs</a:t>
            </a:r>
            <a:r>
              <a:rPr lang="en-US" b="0" i="0" dirty="0">
                <a:solidFill>
                  <a:srgbClr val="666666"/>
                </a:solidFill>
                <a:effectLst/>
                <a:latin typeface="Trebuchet MS" panose="020B0603020202020204" pitchFamily="34" charset="0"/>
              </a:rPr>
              <a:t>” command to display the imported volume group.</a:t>
            </a:r>
            <a:br>
              <a:rPr lang="en-US" b="0" i="0" dirty="0">
                <a:solidFill>
                  <a:srgbClr val="666666"/>
                </a:solidFill>
                <a:effectLst/>
                <a:latin typeface="Raleway" panose="020B0604020202020204" pitchFamily="2" charset="0"/>
              </a:rPr>
            </a:br>
            <a:br>
              <a:rPr lang="en-US" b="0" i="0" dirty="0">
                <a:solidFill>
                  <a:srgbClr val="666666"/>
                </a:solidFill>
                <a:effectLst/>
                <a:latin typeface="Trebuchet MS" panose="020B0603020202020204" pitchFamily="34" charset="0"/>
              </a:rPr>
            </a:br>
            <a:r>
              <a:rPr lang="en-US" b="0" i="0" dirty="0">
                <a:solidFill>
                  <a:srgbClr val="666666"/>
                </a:solidFill>
                <a:effectLst/>
                <a:latin typeface="Trebuchet MS" panose="020B0603020202020204" pitchFamily="34" charset="0"/>
              </a:rPr>
              <a:t>13.How to list the available logical volumes on the system?</a:t>
            </a:r>
            <a:br>
              <a:rPr lang="en-US" b="0" i="0" dirty="0">
                <a:solidFill>
                  <a:srgbClr val="666666"/>
                </a:solidFill>
                <a:effectLst/>
                <a:latin typeface="Raleway" panose="020B0604020202020204" pitchFamily="2" charset="0"/>
              </a:rPr>
            </a:br>
            <a:r>
              <a:rPr lang="en-US" b="0" i="0" dirty="0">
                <a:solidFill>
                  <a:srgbClr val="666666"/>
                </a:solidFill>
                <a:effectLst/>
                <a:latin typeface="Trebuchet MS" panose="020B0603020202020204" pitchFamily="34" charset="0"/>
              </a:rPr>
              <a:t>Answer: Use “</a:t>
            </a:r>
            <a:r>
              <a:rPr lang="en-US" b="0" i="0" dirty="0" err="1">
                <a:solidFill>
                  <a:srgbClr val="666666"/>
                </a:solidFill>
                <a:effectLst/>
                <a:latin typeface="Trebuchet MS" panose="020B0603020202020204" pitchFamily="34" charset="0"/>
              </a:rPr>
              <a:t>lvs</a:t>
            </a:r>
            <a:r>
              <a:rPr lang="en-US" b="0" i="0" dirty="0">
                <a:solidFill>
                  <a:srgbClr val="666666"/>
                </a:solidFill>
                <a:effectLst/>
                <a:latin typeface="Trebuchet MS" panose="020B0603020202020204" pitchFamily="34" charset="0"/>
              </a:rPr>
              <a:t>” command to list the available logical volumes on the system.</a:t>
            </a:r>
            <a:br>
              <a:rPr lang="en-US" b="0" i="0" dirty="0">
                <a:solidFill>
                  <a:srgbClr val="666666"/>
                </a:solidFill>
                <a:effectLst/>
                <a:latin typeface="Raleway" panose="020B0604020202020204" pitchFamily="2" charset="0"/>
              </a:rPr>
            </a:br>
            <a:br>
              <a:rPr lang="en-US" b="0" i="0" dirty="0">
                <a:solidFill>
                  <a:srgbClr val="666666"/>
                </a:solidFill>
                <a:effectLst/>
                <a:latin typeface="Trebuchet MS" panose="020B0603020202020204" pitchFamily="34" charset="0"/>
              </a:rPr>
            </a:br>
            <a:r>
              <a:rPr lang="en-US" b="0" i="0" dirty="0">
                <a:solidFill>
                  <a:srgbClr val="666666"/>
                </a:solidFill>
                <a:effectLst/>
                <a:latin typeface="Trebuchet MS" panose="020B0603020202020204" pitchFamily="34" charset="0"/>
              </a:rPr>
              <a:t>14.How to list the available physical volumes in LVM?</a:t>
            </a:r>
            <a:br>
              <a:rPr lang="en-US" b="0" i="0" dirty="0">
                <a:solidFill>
                  <a:srgbClr val="666666"/>
                </a:solidFill>
                <a:effectLst/>
                <a:latin typeface="Raleway" panose="020B0604020202020204" pitchFamily="2" charset="0"/>
              </a:rPr>
            </a:br>
            <a:r>
              <a:rPr lang="en-US" b="0" i="0" dirty="0">
                <a:solidFill>
                  <a:srgbClr val="666666"/>
                </a:solidFill>
                <a:effectLst/>
                <a:latin typeface="Trebuchet MS" panose="020B0603020202020204" pitchFamily="34" charset="0"/>
              </a:rPr>
              <a:t>Answer: Use “</a:t>
            </a:r>
            <a:r>
              <a:rPr lang="en-US" b="0" i="0" dirty="0" err="1">
                <a:solidFill>
                  <a:srgbClr val="666666"/>
                </a:solidFill>
                <a:effectLst/>
                <a:latin typeface="Trebuchet MS" panose="020B0603020202020204" pitchFamily="34" charset="0"/>
              </a:rPr>
              <a:t>pvs</a:t>
            </a:r>
            <a:r>
              <a:rPr lang="en-US" b="0" i="0" dirty="0">
                <a:solidFill>
                  <a:srgbClr val="666666"/>
                </a:solidFill>
                <a:effectLst/>
                <a:latin typeface="Trebuchet MS" panose="020B0603020202020204" pitchFamily="34" charset="0"/>
              </a:rPr>
              <a:t>” command to list the available physical volumes.</a:t>
            </a:r>
            <a:br>
              <a:rPr lang="en-US" b="0" i="0" dirty="0">
                <a:solidFill>
                  <a:srgbClr val="666666"/>
                </a:solidFill>
                <a:effectLst/>
                <a:latin typeface="Raleway" panose="020B0604020202020204" pitchFamily="2" charset="0"/>
              </a:rPr>
            </a:br>
            <a:br>
              <a:rPr lang="en-US" b="0" i="0" dirty="0">
                <a:solidFill>
                  <a:srgbClr val="666666"/>
                </a:solidFill>
                <a:effectLst/>
                <a:latin typeface="Trebuchet MS" panose="020B0603020202020204" pitchFamily="34" charset="0"/>
              </a:rPr>
            </a:br>
            <a:r>
              <a:rPr lang="en-US" b="0" i="0" dirty="0">
                <a:solidFill>
                  <a:srgbClr val="666666"/>
                </a:solidFill>
                <a:effectLst/>
                <a:latin typeface="Trebuchet MS" panose="020B0603020202020204" pitchFamily="34" charset="0"/>
              </a:rPr>
              <a:t>15.How to see the detailed volume group information ?</a:t>
            </a:r>
            <a:br>
              <a:rPr lang="en-US" b="0" i="0" dirty="0">
                <a:solidFill>
                  <a:srgbClr val="666666"/>
                </a:solidFill>
                <a:effectLst/>
                <a:latin typeface="Raleway" panose="020B0604020202020204" pitchFamily="2" charset="0"/>
              </a:rPr>
            </a:br>
            <a:r>
              <a:rPr lang="en-US" b="0" i="0" dirty="0">
                <a:solidFill>
                  <a:srgbClr val="666666"/>
                </a:solidFill>
                <a:effectLst/>
                <a:latin typeface="Trebuchet MS" panose="020B0603020202020204" pitchFamily="34" charset="0"/>
              </a:rPr>
              <a:t>Answer: Use “</a:t>
            </a:r>
            <a:r>
              <a:rPr lang="en-US" b="0" i="0" dirty="0" err="1">
                <a:solidFill>
                  <a:srgbClr val="666666"/>
                </a:solidFill>
                <a:effectLst/>
                <a:latin typeface="Trebuchet MS" panose="020B0603020202020204" pitchFamily="34" charset="0"/>
              </a:rPr>
              <a:t>vgdisplay</a:t>
            </a:r>
            <a:r>
              <a:rPr lang="en-US" b="0" i="0" dirty="0">
                <a:solidFill>
                  <a:srgbClr val="666666"/>
                </a:solidFill>
                <a:effectLst/>
                <a:latin typeface="Trebuchet MS" panose="020B0603020202020204" pitchFamily="34" charset="0"/>
              </a:rPr>
              <a:t>  </a:t>
            </a:r>
            <a:r>
              <a:rPr lang="en-US" b="0" i="0" dirty="0" err="1">
                <a:solidFill>
                  <a:srgbClr val="666666"/>
                </a:solidFill>
                <a:effectLst/>
                <a:latin typeface="Trebuchet MS" panose="020B0603020202020204" pitchFamily="34" charset="0"/>
              </a:rPr>
              <a:t>vg_name</a:t>
            </a:r>
            <a:r>
              <a:rPr lang="en-US" b="0" i="0" dirty="0">
                <a:solidFill>
                  <a:srgbClr val="666666"/>
                </a:solidFill>
                <a:effectLst/>
                <a:latin typeface="Trebuchet MS" panose="020B0603020202020204" pitchFamily="34" charset="0"/>
              </a:rPr>
              <a:t>”</a:t>
            </a:r>
            <a:br>
              <a:rPr lang="en-US" b="0" i="0" dirty="0">
                <a:solidFill>
                  <a:srgbClr val="666666"/>
                </a:solidFill>
                <a:effectLst/>
                <a:latin typeface="Raleway" panose="020B0604020202020204" pitchFamily="2" charset="0"/>
              </a:rPr>
            </a:br>
            <a:br>
              <a:rPr lang="en-US" b="0" i="0" dirty="0">
                <a:solidFill>
                  <a:srgbClr val="666666"/>
                </a:solidFill>
                <a:effectLst/>
                <a:latin typeface="Trebuchet MS" panose="020B0603020202020204" pitchFamily="34" charset="0"/>
              </a:rPr>
            </a:br>
            <a:r>
              <a:rPr lang="en-US" b="0" i="0" dirty="0">
                <a:solidFill>
                  <a:srgbClr val="666666"/>
                </a:solidFill>
                <a:effectLst/>
                <a:latin typeface="Trebuchet MS" panose="020B0603020202020204" pitchFamily="34" charset="0"/>
              </a:rPr>
              <a:t>16.How to see the detailed logical volume information ?</a:t>
            </a:r>
            <a:br>
              <a:rPr lang="en-US" b="0" i="0" dirty="0">
                <a:solidFill>
                  <a:srgbClr val="666666"/>
                </a:solidFill>
                <a:effectLst/>
                <a:latin typeface="Raleway" panose="020B0604020202020204" pitchFamily="2" charset="0"/>
              </a:rPr>
            </a:br>
            <a:r>
              <a:rPr lang="en-US" b="0" i="0" dirty="0">
                <a:solidFill>
                  <a:srgbClr val="666666"/>
                </a:solidFill>
                <a:effectLst/>
                <a:latin typeface="Trebuchet MS" panose="020B0603020202020204" pitchFamily="34" charset="0"/>
              </a:rPr>
              <a:t>Answer: Use “</a:t>
            </a:r>
            <a:r>
              <a:rPr lang="en-US" b="0" i="0" dirty="0" err="1">
                <a:solidFill>
                  <a:srgbClr val="666666"/>
                </a:solidFill>
                <a:effectLst/>
                <a:latin typeface="Trebuchet MS" panose="020B0603020202020204" pitchFamily="34" charset="0"/>
              </a:rPr>
              <a:t>lvdisplay</a:t>
            </a:r>
            <a:r>
              <a:rPr lang="en-US" b="0" i="0" dirty="0">
                <a:solidFill>
                  <a:srgbClr val="666666"/>
                </a:solidFill>
                <a:effectLst/>
                <a:latin typeface="Trebuchet MS" panose="020B0603020202020204" pitchFamily="34" charset="0"/>
              </a:rPr>
              <a:t>  /dev/</a:t>
            </a:r>
            <a:r>
              <a:rPr lang="en-US" b="0" i="0" dirty="0" err="1">
                <a:solidFill>
                  <a:srgbClr val="666666"/>
                </a:solidFill>
                <a:effectLst/>
                <a:latin typeface="Trebuchet MS" panose="020B0603020202020204" pitchFamily="34" charset="0"/>
              </a:rPr>
              <a:t>vg_name</a:t>
            </a:r>
            <a:r>
              <a:rPr lang="en-US" b="0" i="0" dirty="0">
                <a:solidFill>
                  <a:srgbClr val="666666"/>
                </a:solidFill>
                <a:effectLst/>
                <a:latin typeface="Trebuchet MS" panose="020B0603020202020204" pitchFamily="34" charset="0"/>
              </a:rPr>
              <a:t>/</a:t>
            </a:r>
            <a:r>
              <a:rPr lang="en-US" b="0" i="0" dirty="0" err="1">
                <a:solidFill>
                  <a:srgbClr val="666666"/>
                </a:solidFill>
                <a:effectLst/>
                <a:latin typeface="Trebuchet MS" panose="020B0603020202020204" pitchFamily="34" charset="0"/>
              </a:rPr>
              <a:t>lv_name</a:t>
            </a:r>
            <a:r>
              <a:rPr lang="en-US" b="0" i="0" dirty="0">
                <a:solidFill>
                  <a:srgbClr val="666666"/>
                </a:solidFill>
                <a:effectLst/>
                <a:latin typeface="Trebuchet MS" panose="020B0603020202020204" pitchFamily="34" charset="0"/>
              </a:rPr>
              <a:t>”</a:t>
            </a:r>
            <a:br>
              <a:rPr lang="en-US" b="0" i="0" dirty="0">
                <a:solidFill>
                  <a:srgbClr val="666666"/>
                </a:solidFill>
                <a:effectLst/>
                <a:latin typeface="Raleway" panose="020B0604020202020204" pitchFamily="2" charset="0"/>
              </a:rPr>
            </a:br>
            <a:br>
              <a:rPr lang="en-US" b="0" i="0" dirty="0">
                <a:solidFill>
                  <a:srgbClr val="666666"/>
                </a:solidFill>
                <a:effectLst/>
                <a:latin typeface="Trebuchet MS" panose="020B0603020202020204" pitchFamily="34" charset="0"/>
              </a:rPr>
            </a:br>
            <a:r>
              <a:rPr lang="en-US" b="0" i="0" dirty="0">
                <a:solidFill>
                  <a:srgbClr val="666666"/>
                </a:solidFill>
                <a:effectLst/>
                <a:latin typeface="Trebuchet MS" panose="020B0603020202020204" pitchFamily="34" charset="0"/>
              </a:rPr>
              <a:t>17.How to see the detailed physical volume information ?</a:t>
            </a:r>
            <a:br>
              <a:rPr lang="en-US" b="0" i="0" dirty="0">
                <a:solidFill>
                  <a:srgbClr val="666666"/>
                </a:solidFill>
                <a:effectLst/>
                <a:latin typeface="Raleway" panose="020B0604020202020204" pitchFamily="2" charset="0"/>
              </a:rPr>
            </a:br>
            <a:r>
              <a:rPr lang="en-US" b="0" i="0" dirty="0">
                <a:solidFill>
                  <a:srgbClr val="666666"/>
                </a:solidFill>
                <a:effectLst/>
                <a:latin typeface="Trebuchet MS" panose="020B0603020202020204" pitchFamily="34" charset="0"/>
              </a:rPr>
              <a:t>Answer: Use “</a:t>
            </a:r>
            <a:r>
              <a:rPr lang="en-US" b="0" i="0" dirty="0" err="1">
                <a:solidFill>
                  <a:srgbClr val="666666"/>
                </a:solidFill>
                <a:effectLst/>
                <a:latin typeface="Trebuchet MS" panose="020B0603020202020204" pitchFamily="34" charset="0"/>
              </a:rPr>
              <a:t>pvdisplay</a:t>
            </a:r>
            <a:r>
              <a:rPr lang="en-US" b="0" i="0" dirty="0">
                <a:solidFill>
                  <a:srgbClr val="666666"/>
                </a:solidFill>
                <a:effectLst/>
                <a:latin typeface="Trebuchet MS" panose="020B0603020202020204" pitchFamily="34" charset="0"/>
              </a:rPr>
              <a:t> /dev/</a:t>
            </a:r>
            <a:r>
              <a:rPr lang="en-US" b="0" i="0" dirty="0" err="1">
                <a:solidFill>
                  <a:srgbClr val="666666"/>
                </a:solidFill>
                <a:effectLst/>
                <a:latin typeface="Trebuchet MS" panose="020B0603020202020204" pitchFamily="34" charset="0"/>
              </a:rPr>
              <a:t>disk_name</a:t>
            </a:r>
            <a:r>
              <a:rPr lang="en-US" b="0" i="0" dirty="0">
                <a:solidFill>
                  <a:srgbClr val="666666"/>
                </a:solidFill>
                <a:effectLst/>
                <a:latin typeface="Trebuchet MS" panose="020B0603020202020204" pitchFamily="34" charset="0"/>
              </a:rPr>
              <a:t>”    Ex: </a:t>
            </a:r>
            <a:r>
              <a:rPr lang="en-US" b="0" i="0" dirty="0" err="1">
                <a:solidFill>
                  <a:srgbClr val="666666"/>
                </a:solidFill>
                <a:effectLst/>
                <a:latin typeface="Trebuchet MS" panose="020B0603020202020204" pitchFamily="34" charset="0"/>
              </a:rPr>
              <a:t>pvdisplay</a:t>
            </a:r>
            <a:r>
              <a:rPr lang="en-US" b="0" i="0" dirty="0">
                <a:solidFill>
                  <a:srgbClr val="666666"/>
                </a:solidFill>
                <a:effectLst/>
                <a:latin typeface="Trebuchet MS" panose="020B0603020202020204" pitchFamily="34" charset="0"/>
              </a:rPr>
              <a:t> /dev/</a:t>
            </a:r>
            <a:r>
              <a:rPr lang="en-US" b="0" i="0" dirty="0" err="1">
                <a:solidFill>
                  <a:srgbClr val="666666"/>
                </a:solidFill>
                <a:effectLst/>
                <a:latin typeface="Trebuchet MS" panose="020B0603020202020204" pitchFamily="34" charset="0"/>
              </a:rPr>
              <a:t>sde</a:t>
            </a:r>
            <a:br>
              <a:rPr lang="en-US" b="0" i="0" dirty="0">
                <a:solidFill>
                  <a:srgbClr val="666666"/>
                </a:solidFill>
                <a:effectLst/>
                <a:latin typeface="Raleway" panose="020B0604020202020204" pitchFamily="2" charset="0"/>
              </a:rPr>
            </a:br>
            <a:br>
              <a:rPr lang="en-US" b="0" i="0" dirty="0">
                <a:solidFill>
                  <a:srgbClr val="666666"/>
                </a:solidFill>
                <a:effectLst/>
                <a:latin typeface="Trebuchet MS" panose="020B0603020202020204" pitchFamily="34" charset="0"/>
              </a:rPr>
            </a:br>
            <a:r>
              <a:rPr lang="en-US" b="0" i="0" dirty="0">
                <a:solidFill>
                  <a:srgbClr val="666666"/>
                </a:solidFill>
                <a:effectLst/>
                <a:latin typeface="Trebuchet MS" panose="020B0603020202020204" pitchFamily="34" charset="0"/>
              </a:rPr>
              <a:t>18.How to rename volume Group ? can we rename the VG on fly ? </a:t>
            </a:r>
            <a:br>
              <a:rPr lang="en-US" b="0" i="0" dirty="0">
                <a:solidFill>
                  <a:srgbClr val="666666"/>
                </a:solidFill>
                <a:effectLst/>
                <a:latin typeface="Raleway" panose="020B0604020202020204" pitchFamily="2" charset="0"/>
              </a:rPr>
            </a:br>
            <a:r>
              <a:rPr lang="en-US" b="0" i="0" dirty="0" err="1">
                <a:solidFill>
                  <a:srgbClr val="666666"/>
                </a:solidFill>
                <a:effectLst/>
                <a:latin typeface="Trebuchet MS" panose="020B0603020202020204" pitchFamily="34" charset="0"/>
              </a:rPr>
              <a:t>Answer:Yes.Its</a:t>
            </a:r>
            <a:r>
              <a:rPr lang="en-US" b="0" i="0" dirty="0">
                <a:solidFill>
                  <a:srgbClr val="666666"/>
                </a:solidFill>
                <a:effectLst/>
                <a:latin typeface="Trebuchet MS" panose="020B0603020202020204" pitchFamily="34" charset="0"/>
              </a:rPr>
              <a:t> possible to rename the volume group on </a:t>
            </a:r>
            <a:r>
              <a:rPr lang="en-US" b="0" i="0" dirty="0" err="1">
                <a:solidFill>
                  <a:srgbClr val="666666"/>
                </a:solidFill>
                <a:effectLst/>
                <a:latin typeface="Trebuchet MS" panose="020B0603020202020204" pitchFamily="34" charset="0"/>
              </a:rPr>
              <a:t>fly.But</a:t>
            </a:r>
            <a:r>
              <a:rPr lang="en-US" b="0" i="0" dirty="0">
                <a:solidFill>
                  <a:srgbClr val="666666"/>
                </a:solidFill>
                <a:effectLst/>
                <a:latin typeface="Trebuchet MS" panose="020B0603020202020204" pitchFamily="34" charset="0"/>
              </a:rPr>
              <a:t> the mounted volumes will not reflect the same unless you re-mount the volume with new VG name.</a:t>
            </a:r>
            <a:br>
              <a:rPr lang="en-US" b="0" i="0" dirty="0">
                <a:solidFill>
                  <a:srgbClr val="666666"/>
                </a:solidFill>
                <a:effectLst/>
                <a:latin typeface="Raleway" panose="020B0604020202020204" pitchFamily="2" charset="0"/>
              </a:rPr>
            </a:br>
            <a:r>
              <a:rPr lang="en-US" b="0" i="0" dirty="0">
                <a:solidFill>
                  <a:srgbClr val="666666"/>
                </a:solidFill>
                <a:effectLst/>
                <a:latin typeface="Trebuchet MS" panose="020B0603020202020204" pitchFamily="34" charset="0"/>
              </a:rPr>
              <a:t>Need to update the /</a:t>
            </a:r>
            <a:r>
              <a:rPr lang="en-US" b="0" i="0" dirty="0" err="1">
                <a:solidFill>
                  <a:srgbClr val="666666"/>
                </a:solidFill>
                <a:effectLst/>
                <a:latin typeface="Trebuchet MS" panose="020B0603020202020204" pitchFamily="34" charset="0"/>
              </a:rPr>
              <a:t>etc</a:t>
            </a:r>
            <a:r>
              <a:rPr lang="en-US" b="0" i="0" dirty="0">
                <a:solidFill>
                  <a:srgbClr val="666666"/>
                </a:solidFill>
                <a:effectLst/>
                <a:latin typeface="Trebuchet MS" panose="020B0603020202020204" pitchFamily="34" charset="0"/>
              </a:rPr>
              <a:t>/</a:t>
            </a:r>
            <a:r>
              <a:rPr lang="en-US" b="0" i="0" dirty="0" err="1">
                <a:solidFill>
                  <a:srgbClr val="666666"/>
                </a:solidFill>
                <a:effectLst/>
                <a:latin typeface="Trebuchet MS" panose="020B0603020202020204" pitchFamily="34" charset="0"/>
              </a:rPr>
              <a:t>fstab</a:t>
            </a:r>
            <a:r>
              <a:rPr lang="en-US" b="0" i="0" dirty="0">
                <a:solidFill>
                  <a:srgbClr val="666666"/>
                </a:solidFill>
                <a:effectLst/>
                <a:latin typeface="Trebuchet MS" panose="020B0603020202020204" pitchFamily="34" charset="0"/>
              </a:rPr>
              <a:t> with new VG name to mount the volumes across the system reboot.</a:t>
            </a:r>
            <a:br>
              <a:rPr lang="en-US" b="0" i="0" dirty="0">
                <a:solidFill>
                  <a:srgbClr val="666666"/>
                </a:solidFill>
                <a:effectLst/>
                <a:latin typeface="Raleway" panose="020B0604020202020204" pitchFamily="2" charset="0"/>
              </a:rPr>
            </a:br>
            <a:br>
              <a:rPr lang="en-US" b="0" i="0" dirty="0">
                <a:solidFill>
                  <a:srgbClr val="666666"/>
                </a:solidFill>
                <a:effectLst/>
                <a:latin typeface="Trebuchet MS" panose="020B0603020202020204" pitchFamily="34" charset="0"/>
              </a:rPr>
            </a:br>
            <a:r>
              <a:rPr lang="en-US" b="0" i="0" dirty="0">
                <a:solidFill>
                  <a:srgbClr val="666666"/>
                </a:solidFill>
                <a:effectLst/>
                <a:latin typeface="Trebuchet MS" panose="020B0603020202020204" pitchFamily="34" charset="0"/>
              </a:rPr>
              <a:t>19.How to take a LVM configuration backup ?</a:t>
            </a:r>
            <a:br>
              <a:rPr lang="en-US" b="0" i="0" dirty="0">
                <a:solidFill>
                  <a:srgbClr val="666666"/>
                </a:solidFill>
                <a:effectLst/>
                <a:latin typeface="Raleway" panose="020B0604020202020204" pitchFamily="2" charset="0"/>
              </a:rPr>
            </a:br>
            <a:r>
              <a:rPr lang="en-US" b="0" i="0" dirty="0" err="1">
                <a:solidFill>
                  <a:srgbClr val="666666"/>
                </a:solidFill>
                <a:effectLst/>
                <a:latin typeface="Trebuchet MS" panose="020B0603020202020204" pitchFamily="34" charset="0"/>
              </a:rPr>
              <a:t>Answer:Use</a:t>
            </a:r>
            <a:r>
              <a:rPr lang="en-US" b="0" i="0" dirty="0">
                <a:solidFill>
                  <a:srgbClr val="666666"/>
                </a:solidFill>
                <a:effectLst/>
                <a:latin typeface="Trebuchet MS" panose="020B0603020202020204" pitchFamily="34" charset="0"/>
              </a:rPr>
              <a:t> “</a:t>
            </a:r>
            <a:r>
              <a:rPr lang="en-US" b="0" i="0" dirty="0" err="1">
                <a:solidFill>
                  <a:srgbClr val="666666"/>
                </a:solidFill>
                <a:effectLst/>
                <a:latin typeface="Trebuchet MS" panose="020B0603020202020204" pitchFamily="34" charset="0"/>
              </a:rPr>
              <a:t>vgcfgbackup</a:t>
            </a:r>
            <a:r>
              <a:rPr lang="en-US" b="0" i="0" dirty="0">
                <a:solidFill>
                  <a:srgbClr val="666666"/>
                </a:solidFill>
                <a:effectLst/>
                <a:latin typeface="Trebuchet MS" panose="020B0603020202020204" pitchFamily="34" charset="0"/>
              </a:rPr>
              <a:t> </a:t>
            </a:r>
            <a:r>
              <a:rPr lang="en-US" b="0" i="0" dirty="0" err="1">
                <a:solidFill>
                  <a:srgbClr val="666666"/>
                </a:solidFill>
                <a:effectLst/>
                <a:latin typeface="Trebuchet MS" panose="020B0603020202020204" pitchFamily="34" charset="0"/>
              </a:rPr>
              <a:t>vg_name</a:t>
            </a:r>
            <a:r>
              <a:rPr lang="en-US" b="0" i="0" dirty="0">
                <a:solidFill>
                  <a:srgbClr val="666666"/>
                </a:solidFill>
                <a:effectLst/>
                <a:latin typeface="Trebuchet MS" panose="020B0603020202020204" pitchFamily="34" charset="0"/>
              </a:rPr>
              <a:t>” to take the latest configuration backup of volume </a:t>
            </a:r>
            <a:r>
              <a:rPr lang="en-US" b="0" i="0" dirty="0" err="1">
                <a:solidFill>
                  <a:srgbClr val="666666"/>
                </a:solidFill>
                <a:effectLst/>
                <a:latin typeface="Trebuchet MS" panose="020B0603020202020204" pitchFamily="34" charset="0"/>
              </a:rPr>
              <a:t>group.The</a:t>
            </a:r>
            <a:r>
              <a:rPr lang="en-US" b="0" i="0" dirty="0">
                <a:solidFill>
                  <a:srgbClr val="666666"/>
                </a:solidFill>
                <a:effectLst/>
                <a:latin typeface="Trebuchet MS" panose="020B0603020202020204" pitchFamily="34" charset="0"/>
              </a:rPr>
              <a:t> default volume group backup location is “/</a:t>
            </a:r>
            <a:r>
              <a:rPr lang="en-US" b="0" i="0" dirty="0" err="1">
                <a:solidFill>
                  <a:srgbClr val="666666"/>
                </a:solidFill>
                <a:effectLst/>
                <a:latin typeface="Trebuchet MS" panose="020B0603020202020204" pitchFamily="34" charset="0"/>
              </a:rPr>
              <a:t>etc</a:t>
            </a:r>
            <a:r>
              <a:rPr lang="en-US" b="0" i="0" dirty="0">
                <a:solidFill>
                  <a:srgbClr val="666666"/>
                </a:solidFill>
                <a:effectLst/>
                <a:latin typeface="Trebuchet MS" panose="020B0603020202020204" pitchFamily="34" charset="0"/>
              </a:rPr>
              <a:t>/</a:t>
            </a:r>
            <a:r>
              <a:rPr lang="en-US" b="0" i="0" dirty="0" err="1">
                <a:solidFill>
                  <a:srgbClr val="666666"/>
                </a:solidFill>
                <a:effectLst/>
                <a:latin typeface="Trebuchet MS" panose="020B0603020202020204" pitchFamily="34" charset="0"/>
              </a:rPr>
              <a:t>lvm</a:t>
            </a:r>
            <a:r>
              <a:rPr lang="en-US" b="0" i="0" dirty="0">
                <a:solidFill>
                  <a:srgbClr val="666666"/>
                </a:solidFill>
                <a:effectLst/>
                <a:latin typeface="Trebuchet MS" panose="020B0603020202020204" pitchFamily="34" charset="0"/>
              </a:rPr>
              <a:t>/backup” .</a:t>
            </a:r>
            <a:br>
              <a:rPr lang="en-US" b="0" i="0" dirty="0">
                <a:solidFill>
                  <a:srgbClr val="666666"/>
                </a:solidFill>
                <a:effectLst/>
                <a:latin typeface="Raleway" panose="020B0604020202020204" pitchFamily="2" charset="0"/>
              </a:rPr>
            </a:br>
            <a:r>
              <a:rPr lang="en-US" b="0" i="0" dirty="0" err="1">
                <a:solidFill>
                  <a:srgbClr val="666666"/>
                </a:solidFill>
                <a:effectLst/>
                <a:latin typeface="Trebuchet MS" panose="020B0603020202020204" pitchFamily="34" charset="0"/>
              </a:rPr>
              <a:t>Refer:</a:t>
            </a:r>
            <a:r>
              <a:rPr lang="en-US" b="0" i="0" u="none" strike="noStrike" dirty="0" err="1">
                <a:solidFill>
                  <a:srgbClr val="FF0000"/>
                </a:solidFill>
                <a:effectLst/>
                <a:latin typeface="Trebuchet MS" panose="020B0603020202020204" pitchFamily="34" charset="0"/>
                <a:hlinkClick r:id="rId4"/>
              </a:rPr>
              <a:t>https</a:t>
            </a:r>
            <a:r>
              <a:rPr lang="en-US" b="0" i="0" u="none" strike="noStrike" dirty="0">
                <a:solidFill>
                  <a:srgbClr val="FF0000"/>
                </a:solidFill>
                <a:effectLst/>
                <a:latin typeface="Trebuchet MS" panose="020B0603020202020204" pitchFamily="34" charset="0"/>
                <a:hlinkClick r:id="rId4"/>
              </a:rPr>
              <a:t>://www.unixarena.com/2013/08/linux-lvm-volume-group-operations.html</a:t>
            </a:r>
            <a:endParaRPr lang="en-US" b="0" i="0" dirty="0">
              <a:solidFill>
                <a:srgbClr val="666666"/>
              </a:solidFill>
              <a:effectLst/>
              <a:latin typeface="Raleway" panose="020B0604020202020204" pitchFamily="2" charset="0"/>
            </a:endParaRPr>
          </a:p>
          <a:p>
            <a:pPr algn="l"/>
            <a:r>
              <a:rPr lang="en-US" b="0" i="0" dirty="0">
                <a:solidFill>
                  <a:srgbClr val="666666"/>
                </a:solidFill>
                <a:effectLst/>
                <a:latin typeface="Trebuchet MS" panose="020B0603020202020204" pitchFamily="34" charset="0"/>
              </a:rPr>
              <a:t>20.How to re-create the device files for LVM volumes ?</a:t>
            </a:r>
            <a:br>
              <a:rPr lang="en-US" b="0" i="0" dirty="0">
                <a:solidFill>
                  <a:srgbClr val="666666"/>
                </a:solidFill>
                <a:effectLst/>
                <a:latin typeface="Raleway" panose="020B0604020202020204" pitchFamily="2" charset="0"/>
              </a:rPr>
            </a:br>
            <a:r>
              <a:rPr lang="en-US" b="0" i="0" dirty="0" err="1">
                <a:solidFill>
                  <a:srgbClr val="666666"/>
                </a:solidFill>
                <a:effectLst/>
                <a:latin typeface="Trebuchet MS" panose="020B0603020202020204" pitchFamily="34" charset="0"/>
              </a:rPr>
              <a:t>Answer:Run</a:t>
            </a:r>
            <a:r>
              <a:rPr lang="en-US" b="0" i="0" dirty="0">
                <a:solidFill>
                  <a:srgbClr val="666666"/>
                </a:solidFill>
                <a:effectLst/>
                <a:latin typeface="Trebuchet MS" panose="020B0603020202020204" pitchFamily="34" charset="0"/>
              </a:rPr>
              <a:t> “</a:t>
            </a:r>
            <a:r>
              <a:rPr lang="en-US" b="0" i="0" dirty="0" err="1">
                <a:solidFill>
                  <a:srgbClr val="666666"/>
                </a:solidFill>
                <a:effectLst/>
                <a:latin typeface="Trebuchet MS" panose="020B0603020202020204" pitchFamily="34" charset="0"/>
              </a:rPr>
              <a:t>vgmknodes</a:t>
            </a:r>
            <a:r>
              <a:rPr lang="en-US" b="0" i="0" dirty="0">
                <a:solidFill>
                  <a:srgbClr val="666666"/>
                </a:solidFill>
                <a:effectLst/>
                <a:latin typeface="Trebuchet MS" panose="020B0603020202020204" pitchFamily="34" charset="0"/>
              </a:rPr>
              <a:t>” to recreate the LVM devices files.</a:t>
            </a:r>
            <a:br>
              <a:rPr lang="en-US" b="0" i="0" dirty="0">
                <a:solidFill>
                  <a:srgbClr val="666666"/>
                </a:solidFill>
                <a:effectLst/>
                <a:latin typeface="Raleway" panose="020B0604020202020204" pitchFamily="2" charset="0"/>
              </a:rPr>
            </a:br>
            <a:br>
              <a:rPr lang="en-US" b="0" i="0" dirty="0">
                <a:solidFill>
                  <a:srgbClr val="666666"/>
                </a:solidFill>
                <a:effectLst/>
                <a:latin typeface="Trebuchet MS" panose="020B0603020202020204" pitchFamily="34" charset="0"/>
              </a:rPr>
            </a:br>
            <a:r>
              <a:rPr lang="en-US" b="0" i="0" dirty="0">
                <a:solidFill>
                  <a:srgbClr val="666666"/>
                </a:solidFill>
                <a:effectLst/>
                <a:latin typeface="Trebuchet MS" panose="020B0603020202020204" pitchFamily="34" charset="0"/>
              </a:rPr>
              <a:t>21.What is </a:t>
            </a:r>
            <a:r>
              <a:rPr lang="en-US" b="0" i="0" dirty="0" err="1">
                <a:solidFill>
                  <a:srgbClr val="666666"/>
                </a:solidFill>
                <a:effectLst/>
                <a:latin typeface="Trebuchet MS" panose="020B0603020202020204" pitchFamily="34" charset="0"/>
              </a:rPr>
              <a:t>lvmdump</a:t>
            </a:r>
            <a:r>
              <a:rPr lang="en-US" b="0" i="0" dirty="0">
                <a:solidFill>
                  <a:srgbClr val="666666"/>
                </a:solidFill>
                <a:effectLst/>
                <a:latin typeface="Trebuchet MS" panose="020B0603020202020204" pitchFamily="34" charset="0"/>
              </a:rPr>
              <a:t> ? </a:t>
            </a:r>
            <a:br>
              <a:rPr lang="en-US" b="0" i="0" dirty="0">
                <a:solidFill>
                  <a:srgbClr val="666666"/>
                </a:solidFill>
                <a:effectLst/>
                <a:latin typeface="Raleway" panose="020B0604020202020204" pitchFamily="2" charset="0"/>
              </a:rPr>
            </a:br>
            <a:r>
              <a:rPr lang="en-US" b="0" i="0" dirty="0">
                <a:solidFill>
                  <a:srgbClr val="666666"/>
                </a:solidFill>
                <a:effectLst/>
                <a:latin typeface="Trebuchet MS" panose="020B0603020202020204" pitchFamily="34" charset="0"/>
              </a:rPr>
              <a:t>Answer: “</a:t>
            </a:r>
            <a:r>
              <a:rPr lang="en-US" b="0" i="0" dirty="0" err="1">
                <a:solidFill>
                  <a:srgbClr val="666666"/>
                </a:solidFill>
                <a:effectLst/>
                <a:latin typeface="Trebuchet MS" panose="020B0603020202020204" pitchFamily="34" charset="0"/>
              </a:rPr>
              <a:t>lvmdump</a:t>
            </a:r>
            <a:r>
              <a:rPr lang="en-US" b="0" i="0" dirty="0">
                <a:solidFill>
                  <a:srgbClr val="666666"/>
                </a:solidFill>
                <a:effectLst/>
                <a:latin typeface="Trebuchet MS" panose="020B0603020202020204" pitchFamily="34" charset="0"/>
              </a:rPr>
              <a:t>” is tool for LVM2 to collect the various information for diagnostic </a:t>
            </a:r>
            <a:r>
              <a:rPr lang="en-US" b="0" i="0" dirty="0" err="1">
                <a:solidFill>
                  <a:srgbClr val="666666"/>
                </a:solidFill>
                <a:effectLst/>
                <a:latin typeface="Trebuchet MS" panose="020B0603020202020204" pitchFamily="34" charset="0"/>
              </a:rPr>
              <a:t>purposes.By</a:t>
            </a:r>
            <a:r>
              <a:rPr lang="en-US" b="0" i="0" dirty="0">
                <a:solidFill>
                  <a:srgbClr val="666666"/>
                </a:solidFill>
                <a:effectLst/>
                <a:latin typeface="Trebuchet MS" panose="020B0603020202020204" pitchFamily="34" charset="0"/>
              </a:rPr>
              <a:t> default, it creates a </a:t>
            </a:r>
            <a:r>
              <a:rPr lang="en-US" b="0" i="0" dirty="0" err="1">
                <a:solidFill>
                  <a:srgbClr val="666666"/>
                </a:solidFill>
                <a:effectLst/>
                <a:latin typeface="Trebuchet MS" panose="020B0603020202020204" pitchFamily="34" charset="0"/>
              </a:rPr>
              <a:t>tarball</a:t>
            </a:r>
            <a:r>
              <a:rPr lang="en-US" b="0" i="0" dirty="0">
                <a:solidFill>
                  <a:srgbClr val="666666"/>
                </a:solidFill>
                <a:effectLst/>
                <a:latin typeface="Trebuchet MS" panose="020B0603020202020204" pitchFamily="34" charset="0"/>
              </a:rPr>
              <a:t> suitable for submission along with a problem report</a:t>
            </a:r>
            <a:br>
              <a:rPr lang="en-US" b="0" i="0" dirty="0">
                <a:solidFill>
                  <a:srgbClr val="666666"/>
                </a:solidFill>
                <a:effectLst/>
                <a:latin typeface="Raleway" panose="020B0604020202020204" pitchFamily="2" charset="0"/>
              </a:rPr>
            </a:br>
            <a:br>
              <a:rPr lang="en-US" b="0" i="0" dirty="0">
                <a:solidFill>
                  <a:srgbClr val="666666"/>
                </a:solidFill>
                <a:effectLst/>
                <a:latin typeface="Trebuchet MS" panose="020B0603020202020204" pitchFamily="34" charset="0"/>
              </a:rPr>
            </a:br>
            <a:r>
              <a:rPr lang="en-US" b="0" i="0" dirty="0">
                <a:solidFill>
                  <a:srgbClr val="666666"/>
                </a:solidFill>
                <a:effectLst/>
                <a:latin typeface="Trebuchet MS" panose="020B0603020202020204" pitchFamily="34" charset="0"/>
              </a:rPr>
              <a:t>22.How to replace the failed hard disk in LVM ? </a:t>
            </a:r>
            <a:br>
              <a:rPr lang="en-US" b="0" i="0" dirty="0">
                <a:solidFill>
                  <a:srgbClr val="666666"/>
                </a:solidFill>
                <a:effectLst/>
                <a:latin typeface="Raleway" panose="020B0604020202020204" pitchFamily="2" charset="0"/>
              </a:rPr>
            </a:br>
            <a:br>
              <a:rPr lang="en-US" b="0" i="0" dirty="0">
                <a:solidFill>
                  <a:srgbClr val="666666"/>
                </a:solidFill>
                <a:effectLst/>
                <a:latin typeface="Trebuchet MS" panose="020B0603020202020204" pitchFamily="34" charset="0"/>
              </a:rPr>
            </a:br>
            <a:r>
              <a:rPr lang="en-US" b="0" i="0" dirty="0">
                <a:solidFill>
                  <a:srgbClr val="666666"/>
                </a:solidFill>
                <a:effectLst/>
                <a:latin typeface="Trebuchet MS" panose="020B0603020202020204" pitchFamily="34" charset="0"/>
              </a:rPr>
              <a:t>23.How to create a mirrored logical volume ? </a:t>
            </a:r>
            <a:br>
              <a:rPr lang="en-US" b="0" i="0" dirty="0">
                <a:solidFill>
                  <a:srgbClr val="666666"/>
                </a:solidFill>
                <a:effectLst/>
                <a:latin typeface="Raleway" panose="020B0604020202020204" pitchFamily="2" charset="0"/>
              </a:rPr>
            </a:br>
            <a:br>
              <a:rPr lang="en-US" b="0" i="0" dirty="0">
                <a:solidFill>
                  <a:srgbClr val="666666"/>
                </a:solidFill>
                <a:effectLst/>
                <a:latin typeface="Trebuchet MS" panose="020B0603020202020204" pitchFamily="34" charset="0"/>
              </a:rPr>
            </a:br>
            <a:r>
              <a:rPr lang="en-US" b="0" i="0" dirty="0">
                <a:solidFill>
                  <a:srgbClr val="666666"/>
                </a:solidFill>
                <a:effectLst/>
                <a:latin typeface="Trebuchet MS" panose="020B0603020202020204" pitchFamily="34" charset="0"/>
              </a:rPr>
              <a:t>24.How to create a striped Logical volume ? </a:t>
            </a:r>
            <a:br>
              <a:rPr lang="en-US" b="0" i="0" dirty="0">
                <a:solidFill>
                  <a:srgbClr val="666666"/>
                </a:solidFill>
                <a:effectLst/>
                <a:latin typeface="Raleway" panose="020B0604020202020204" pitchFamily="2" charset="0"/>
              </a:rPr>
            </a:br>
            <a:br>
              <a:rPr lang="en-US" b="0" i="0" dirty="0">
                <a:solidFill>
                  <a:srgbClr val="666666"/>
                </a:solidFill>
                <a:effectLst/>
                <a:latin typeface="Trebuchet MS" panose="020B0603020202020204" pitchFamily="34" charset="0"/>
              </a:rPr>
            </a:br>
            <a:r>
              <a:rPr lang="en-US" b="0" i="0" dirty="0">
                <a:solidFill>
                  <a:srgbClr val="666666"/>
                </a:solidFill>
                <a:effectLst/>
                <a:latin typeface="Trebuchet MS" panose="020B0603020202020204" pitchFamily="34" charset="0"/>
              </a:rPr>
              <a:t>25.How to convert the linear volume to mirror volume ?</a:t>
            </a:r>
            <a:br>
              <a:rPr lang="en-US" b="0" i="0" dirty="0">
                <a:solidFill>
                  <a:srgbClr val="666666"/>
                </a:solidFill>
                <a:effectLst/>
                <a:latin typeface="Raleway" panose="020B0604020202020204" pitchFamily="2" charset="0"/>
              </a:rPr>
            </a:br>
            <a:br>
              <a:rPr lang="en-US" b="0" i="0" dirty="0">
                <a:solidFill>
                  <a:srgbClr val="666666"/>
                </a:solidFill>
                <a:effectLst/>
                <a:latin typeface="Trebuchet MS" panose="020B0603020202020204" pitchFamily="34" charset="0"/>
              </a:rPr>
            </a:br>
            <a:r>
              <a:rPr lang="en-US" b="0" i="0" dirty="0">
                <a:solidFill>
                  <a:srgbClr val="666666"/>
                </a:solidFill>
                <a:effectLst/>
                <a:latin typeface="Trebuchet MS" panose="020B0603020202020204" pitchFamily="34" charset="0"/>
              </a:rPr>
              <a:t>26.How are snapshots in LVM2 different from LVM1 in </a:t>
            </a:r>
            <a:r>
              <a:rPr lang="en-US" b="0" i="0" dirty="0" err="1">
                <a:solidFill>
                  <a:srgbClr val="666666"/>
                </a:solidFill>
                <a:effectLst/>
                <a:latin typeface="Trebuchet MS" panose="020B0603020202020204" pitchFamily="34" charset="0"/>
              </a:rPr>
              <a:t>Redhat</a:t>
            </a:r>
            <a:r>
              <a:rPr lang="en-US" b="0" i="0" dirty="0">
                <a:solidFill>
                  <a:srgbClr val="666666"/>
                </a:solidFill>
                <a:effectLst/>
                <a:latin typeface="Trebuchet MS" panose="020B0603020202020204" pitchFamily="34" charset="0"/>
              </a:rPr>
              <a:t> Linux?</a:t>
            </a:r>
            <a:br>
              <a:rPr lang="en-US" b="0" i="0" dirty="0">
                <a:solidFill>
                  <a:srgbClr val="666666"/>
                </a:solidFill>
                <a:effectLst/>
                <a:latin typeface="Raleway" panose="020B0604020202020204" pitchFamily="2" charset="0"/>
              </a:rPr>
            </a:br>
            <a:r>
              <a:rPr lang="en-US" b="0" i="0" dirty="0">
                <a:solidFill>
                  <a:srgbClr val="666666"/>
                </a:solidFill>
                <a:effectLst/>
                <a:latin typeface="Trebuchet MS" panose="020B0603020202020204" pitchFamily="34" charset="0"/>
              </a:rPr>
              <a:t>Answer:LVM1 snapshots are  </a:t>
            </a:r>
            <a:r>
              <a:rPr lang="en-US" b="0" i="0" dirty="0" err="1">
                <a:solidFill>
                  <a:srgbClr val="666666"/>
                </a:solidFill>
                <a:effectLst/>
                <a:latin typeface="Trebuchet MS" panose="020B0603020202020204" pitchFamily="34" charset="0"/>
              </a:rPr>
              <a:t>readonly</a:t>
            </a:r>
            <a:r>
              <a:rPr lang="en-US" b="0" i="0" dirty="0">
                <a:solidFill>
                  <a:srgbClr val="666666"/>
                </a:solidFill>
                <a:effectLst/>
                <a:latin typeface="Trebuchet MS" panose="020B0603020202020204" pitchFamily="34" charset="0"/>
              </a:rPr>
              <a:t> by default where LVM2 snapshots were read/write.</a:t>
            </a:r>
            <a:br>
              <a:rPr lang="en-US" b="0" i="0" dirty="0">
                <a:solidFill>
                  <a:srgbClr val="666666"/>
                </a:solidFill>
                <a:effectLst/>
                <a:latin typeface="Raleway" panose="020B0604020202020204" pitchFamily="2" charset="0"/>
              </a:rPr>
            </a:br>
            <a:br>
              <a:rPr lang="en-US" b="0" i="0" dirty="0">
                <a:solidFill>
                  <a:srgbClr val="666666"/>
                </a:solidFill>
                <a:effectLst/>
                <a:latin typeface="Trebuchet MS" panose="020B0603020202020204" pitchFamily="34" charset="0"/>
              </a:rPr>
            </a:br>
            <a:r>
              <a:rPr lang="en-US" b="0" i="0" dirty="0">
                <a:solidFill>
                  <a:srgbClr val="666666"/>
                </a:solidFill>
                <a:effectLst/>
                <a:latin typeface="Trebuchet MS" panose="020B0603020202020204" pitchFamily="34" charset="0"/>
              </a:rPr>
              <a:t>27.What are the steps involved to create the logical volume from scratch ?</a:t>
            </a:r>
            <a:br>
              <a:rPr lang="en-US" b="0" i="0" dirty="0">
                <a:solidFill>
                  <a:srgbClr val="666666"/>
                </a:solidFill>
                <a:effectLst/>
                <a:latin typeface="Raleway" panose="020B0604020202020204" pitchFamily="2" charset="0"/>
              </a:rPr>
            </a:br>
            <a:r>
              <a:rPr lang="en-US" b="0" i="0" dirty="0">
                <a:solidFill>
                  <a:srgbClr val="666666"/>
                </a:solidFill>
                <a:effectLst/>
                <a:latin typeface="Trebuchet MS" panose="020B0603020202020204" pitchFamily="34" charset="0"/>
              </a:rPr>
              <a:t>Answer: </a:t>
            </a:r>
            <a:br>
              <a:rPr lang="en-US" b="0" i="0" dirty="0">
                <a:solidFill>
                  <a:srgbClr val="666666"/>
                </a:solidFill>
                <a:effectLst/>
                <a:latin typeface="Raleway" panose="020B0604020202020204" pitchFamily="2" charset="0"/>
              </a:rPr>
            </a:br>
            <a:r>
              <a:rPr lang="en-US" b="0" i="0" dirty="0">
                <a:solidFill>
                  <a:srgbClr val="666666"/>
                </a:solidFill>
                <a:effectLst/>
                <a:latin typeface="Trebuchet MS" panose="020B0603020202020204" pitchFamily="34" charset="0"/>
              </a:rPr>
              <a:t>     </a:t>
            </a:r>
            <a:r>
              <a:rPr lang="en-US" b="0" i="0" dirty="0" err="1">
                <a:solidFill>
                  <a:srgbClr val="666666"/>
                </a:solidFill>
                <a:effectLst/>
                <a:latin typeface="Trebuchet MS" panose="020B0603020202020204" pitchFamily="34" charset="0"/>
              </a:rPr>
              <a:t>i.Create</a:t>
            </a:r>
            <a:r>
              <a:rPr lang="en-US" b="0" i="0" dirty="0">
                <a:solidFill>
                  <a:srgbClr val="666666"/>
                </a:solidFill>
                <a:effectLst/>
                <a:latin typeface="Trebuchet MS" panose="020B0603020202020204" pitchFamily="34" charset="0"/>
              </a:rPr>
              <a:t> a physical volume using </a:t>
            </a:r>
            <a:r>
              <a:rPr lang="en-US" b="0" i="0" dirty="0" err="1">
                <a:solidFill>
                  <a:srgbClr val="666666"/>
                </a:solidFill>
                <a:effectLst/>
                <a:latin typeface="Trebuchet MS" panose="020B0603020202020204" pitchFamily="34" charset="0"/>
              </a:rPr>
              <a:t>pvcreate</a:t>
            </a:r>
            <a:r>
              <a:rPr lang="en-US" b="0" i="0" dirty="0">
                <a:solidFill>
                  <a:srgbClr val="666666"/>
                </a:solidFill>
                <a:effectLst/>
                <a:latin typeface="Trebuchet MS" panose="020B0603020202020204" pitchFamily="34" charset="0"/>
              </a:rPr>
              <a:t> command.</a:t>
            </a:r>
            <a:br>
              <a:rPr lang="en-US" b="0" i="0" dirty="0">
                <a:solidFill>
                  <a:srgbClr val="666666"/>
                </a:solidFill>
                <a:effectLst/>
                <a:latin typeface="Raleway" panose="020B0604020202020204" pitchFamily="2" charset="0"/>
              </a:rPr>
            </a:br>
            <a:r>
              <a:rPr lang="en-US" b="0" i="0" dirty="0">
                <a:solidFill>
                  <a:srgbClr val="666666"/>
                </a:solidFill>
                <a:effectLst/>
                <a:latin typeface="Trebuchet MS" panose="020B0603020202020204" pitchFamily="34" charset="0"/>
              </a:rPr>
              <a:t>       #pvcreate /dev/</a:t>
            </a:r>
            <a:r>
              <a:rPr lang="en-US" b="0" i="0" dirty="0" err="1">
                <a:solidFill>
                  <a:srgbClr val="666666"/>
                </a:solidFill>
                <a:effectLst/>
                <a:latin typeface="Trebuchet MS" panose="020B0603020202020204" pitchFamily="34" charset="0"/>
              </a:rPr>
              <a:t>sdc</a:t>
            </a:r>
            <a:br>
              <a:rPr lang="en-US" b="0" i="0" dirty="0">
                <a:solidFill>
                  <a:srgbClr val="666666"/>
                </a:solidFill>
                <a:effectLst/>
                <a:latin typeface="Raleway" panose="020B0604020202020204" pitchFamily="2" charset="0"/>
              </a:rPr>
            </a:br>
            <a:r>
              <a:rPr lang="en-US" b="0" i="0" dirty="0">
                <a:solidFill>
                  <a:srgbClr val="666666"/>
                </a:solidFill>
                <a:effectLst/>
                <a:latin typeface="Trebuchet MS" panose="020B0603020202020204" pitchFamily="34" charset="0"/>
              </a:rPr>
              <a:t>    </a:t>
            </a:r>
            <a:r>
              <a:rPr lang="en-US" b="0" i="0" dirty="0" err="1">
                <a:solidFill>
                  <a:srgbClr val="666666"/>
                </a:solidFill>
                <a:effectLst/>
                <a:latin typeface="Trebuchet MS" panose="020B0603020202020204" pitchFamily="34" charset="0"/>
              </a:rPr>
              <a:t>ii.Create</a:t>
            </a:r>
            <a:r>
              <a:rPr lang="en-US" b="0" i="0" dirty="0">
                <a:solidFill>
                  <a:srgbClr val="666666"/>
                </a:solidFill>
                <a:effectLst/>
                <a:latin typeface="Trebuchet MS" panose="020B0603020202020204" pitchFamily="34" charset="0"/>
              </a:rPr>
              <a:t> a volume group using “</a:t>
            </a:r>
            <a:r>
              <a:rPr lang="en-US" b="0" i="0" dirty="0" err="1">
                <a:solidFill>
                  <a:srgbClr val="666666"/>
                </a:solidFill>
                <a:effectLst/>
                <a:latin typeface="Trebuchet MS" panose="020B0603020202020204" pitchFamily="34" charset="0"/>
              </a:rPr>
              <a:t>vgcreate</a:t>
            </a:r>
            <a:r>
              <a:rPr lang="en-US" b="0" i="0" dirty="0">
                <a:solidFill>
                  <a:srgbClr val="666666"/>
                </a:solidFill>
                <a:effectLst/>
                <a:latin typeface="Trebuchet MS" panose="020B0603020202020204" pitchFamily="34" charset="0"/>
              </a:rPr>
              <a:t>” command </a:t>
            </a:r>
            <a:br>
              <a:rPr lang="en-US" b="0" i="0" dirty="0">
                <a:solidFill>
                  <a:srgbClr val="666666"/>
                </a:solidFill>
                <a:effectLst/>
                <a:latin typeface="Raleway" panose="020B0604020202020204" pitchFamily="2" charset="0"/>
              </a:rPr>
            </a:br>
            <a:r>
              <a:rPr lang="en-US" b="0" i="0" dirty="0">
                <a:solidFill>
                  <a:srgbClr val="666666"/>
                </a:solidFill>
                <a:effectLst/>
                <a:latin typeface="Trebuchet MS" panose="020B0603020202020204" pitchFamily="34" charset="0"/>
              </a:rPr>
              <a:t>       #vgcreate vg02 /dev/</a:t>
            </a:r>
            <a:r>
              <a:rPr lang="en-US" b="0" i="0" dirty="0" err="1">
                <a:solidFill>
                  <a:srgbClr val="666666"/>
                </a:solidFill>
                <a:effectLst/>
                <a:latin typeface="Trebuchet MS" panose="020B0603020202020204" pitchFamily="34" charset="0"/>
              </a:rPr>
              <a:t>sdc</a:t>
            </a:r>
            <a:br>
              <a:rPr lang="en-US" b="0" i="0" dirty="0">
                <a:solidFill>
                  <a:srgbClr val="666666"/>
                </a:solidFill>
                <a:effectLst/>
                <a:latin typeface="Raleway" panose="020B0604020202020204" pitchFamily="2" charset="0"/>
              </a:rPr>
            </a:br>
            <a:r>
              <a:rPr lang="en-US" b="0" i="0" dirty="0">
                <a:solidFill>
                  <a:srgbClr val="666666"/>
                </a:solidFill>
                <a:effectLst/>
                <a:latin typeface="Trebuchet MS" panose="020B0603020202020204" pitchFamily="34" charset="0"/>
              </a:rPr>
              <a:t>   </a:t>
            </a:r>
            <a:r>
              <a:rPr lang="en-US" b="0" i="0" dirty="0" err="1">
                <a:solidFill>
                  <a:srgbClr val="666666"/>
                </a:solidFill>
                <a:effectLst/>
                <a:latin typeface="Trebuchet MS" panose="020B0603020202020204" pitchFamily="34" charset="0"/>
              </a:rPr>
              <a:t>iii.Create</a:t>
            </a:r>
            <a:r>
              <a:rPr lang="en-US" b="0" i="0" dirty="0">
                <a:solidFill>
                  <a:srgbClr val="666666"/>
                </a:solidFill>
                <a:effectLst/>
                <a:latin typeface="Trebuchet MS" panose="020B0603020202020204" pitchFamily="34" charset="0"/>
              </a:rPr>
              <a:t> a logical volume using “</a:t>
            </a:r>
            <a:r>
              <a:rPr lang="en-US" b="0" i="0" dirty="0" err="1">
                <a:solidFill>
                  <a:srgbClr val="666666"/>
                </a:solidFill>
                <a:effectLst/>
                <a:latin typeface="Trebuchet MS" panose="020B0603020202020204" pitchFamily="34" charset="0"/>
              </a:rPr>
              <a:t>lvcreate</a:t>
            </a:r>
            <a:r>
              <a:rPr lang="en-US" b="0" i="0" dirty="0">
                <a:solidFill>
                  <a:srgbClr val="666666"/>
                </a:solidFill>
                <a:effectLst/>
                <a:latin typeface="Trebuchet MS" panose="020B0603020202020204" pitchFamily="34" charset="0"/>
              </a:rPr>
              <a:t>” command</a:t>
            </a:r>
            <a:br>
              <a:rPr lang="en-US" b="0" i="0" dirty="0">
                <a:solidFill>
                  <a:srgbClr val="666666"/>
                </a:solidFill>
                <a:effectLst/>
                <a:latin typeface="Raleway" panose="020B0604020202020204" pitchFamily="2" charset="0"/>
              </a:rPr>
            </a:br>
            <a:r>
              <a:rPr lang="en-US" b="0" i="0" dirty="0">
                <a:solidFill>
                  <a:srgbClr val="666666"/>
                </a:solidFill>
                <a:effectLst/>
                <a:latin typeface="Trebuchet MS" panose="020B0603020202020204" pitchFamily="34" charset="0"/>
              </a:rPr>
              <a:t>       #lvcreate -L 100M -n vol1 vg02 </a:t>
            </a:r>
            <a:br>
              <a:rPr lang="en-US" b="0" i="0" dirty="0">
                <a:solidFill>
                  <a:srgbClr val="666666"/>
                </a:solidFill>
                <a:effectLst/>
                <a:latin typeface="Raleway" panose="020B0604020202020204" pitchFamily="2" charset="0"/>
              </a:rPr>
            </a:br>
            <a:r>
              <a:rPr lang="en-US" b="0" i="0" dirty="0">
                <a:solidFill>
                  <a:srgbClr val="666666"/>
                </a:solidFill>
                <a:effectLst/>
                <a:latin typeface="Trebuchet MS" panose="020B0603020202020204" pitchFamily="34" charset="0"/>
              </a:rPr>
              <a:t>    </a:t>
            </a:r>
            <a:r>
              <a:rPr lang="en-US" b="0" i="0" dirty="0" err="1">
                <a:solidFill>
                  <a:srgbClr val="666666"/>
                </a:solidFill>
                <a:effectLst/>
                <a:latin typeface="Trebuchet MS" panose="020B0603020202020204" pitchFamily="34" charset="0"/>
              </a:rPr>
              <a:t>iv.Create</a:t>
            </a:r>
            <a:r>
              <a:rPr lang="en-US" b="0" i="0" dirty="0">
                <a:solidFill>
                  <a:srgbClr val="666666"/>
                </a:solidFill>
                <a:effectLst/>
                <a:latin typeface="Trebuchet MS" panose="020B0603020202020204" pitchFamily="34" charset="0"/>
              </a:rPr>
              <a:t> a filesystem on logical volume using </a:t>
            </a:r>
            <a:r>
              <a:rPr lang="en-US" b="0" i="0" dirty="0" err="1">
                <a:solidFill>
                  <a:srgbClr val="666666"/>
                </a:solidFill>
                <a:effectLst/>
                <a:latin typeface="Trebuchet MS" panose="020B0603020202020204" pitchFamily="34" charset="0"/>
              </a:rPr>
              <a:t>mkfs</a:t>
            </a:r>
            <a:r>
              <a:rPr lang="en-US" b="0" i="0" dirty="0">
                <a:solidFill>
                  <a:srgbClr val="666666"/>
                </a:solidFill>
                <a:effectLst/>
                <a:latin typeface="Trebuchet MS" panose="020B0603020202020204" pitchFamily="34" charset="0"/>
              </a:rPr>
              <a:t> command.</a:t>
            </a:r>
            <a:br>
              <a:rPr lang="en-US" b="0" i="0" dirty="0">
                <a:solidFill>
                  <a:srgbClr val="666666"/>
                </a:solidFill>
                <a:effectLst/>
                <a:latin typeface="Raleway" panose="020B0604020202020204" pitchFamily="2" charset="0"/>
              </a:rPr>
            </a:br>
            <a:r>
              <a:rPr lang="en-US" b="0" i="0" dirty="0">
                <a:solidFill>
                  <a:srgbClr val="666666"/>
                </a:solidFill>
                <a:effectLst/>
                <a:latin typeface="Trebuchet MS" panose="020B0603020202020204" pitchFamily="34" charset="0"/>
              </a:rPr>
              <a:t>        #mkfs -t ext4 /dev/vg02/vol1</a:t>
            </a:r>
            <a:br>
              <a:rPr lang="en-US" b="0" i="0" dirty="0">
                <a:solidFill>
                  <a:srgbClr val="666666"/>
                </a:solidFill>
                <a:effectLst/>
                <a:latin typeface="Raleway" panose="020B0604020202020204" pitchFamily="2" charset="0"/>
              </a:rPr>
            </a:br>
            <a:r>
              <a:rPr lang="en-US" b="0" i="0" dirty="0">
                <a:solidFill>
                  <a:srgbClr val="666666"/>
                </a:solidFill>
                <a:effectLst/>
                <a:latin typeface="Trebuchet MS" panose="020B0603020202020204" pitchFamily="34" charset="0"/>
              </a:rPr>
              <a:t>     </a:t>
            </a:r>
            <a:r>
              <a:rPr lang="en-US" b="0" i="0" dirty="0" err="1">
                <a:solidFill>
                  <a:srgbClr val="666666"/>
                </a:solidFill>
                <a:effectLst/>
                <a:latin typeface="Trebuchet MS" panose="020B0603020202020204" pitchFamily="34" charset="0"/>
              </a:rPr>
              <a:t>v.Mount</a:t>
            </a:r>
            <a:r>
              <a:rPr lang="en-US" b="0" i="0" dirty="0">
                <a:solidFill>
                  <a:srgbClr val="666666"/>
                </a:solidFill>
                <a:effectLst/>
                <a:latin typeface="Trebuchet MS" panose="020B0603020202020204" pitchFamily="34" charset="0"/>
              </a:rPr>
              <a:t> the filesystem using mount command for use.</a:t>
            </a:r>
            <a:br>
              <a:rPr lang="en-US" b="0" i="0" dirty="0">
                <a:solidFill>
                  <a:srgbClr val="666666"/>
                </a:solidFill>
                <a:effectLst/>
                <a:latin typeface="Raleway" panose="020B0604020202020204" pitchFamily="2" charset="0"/>
              </a:rPr>
            </a:br>
            <a:r>
              <a:rPr lang="en-US" b="0" i="0" dirty="0">
                <a:solidFill>
                  <a:srgbClr val="666666"/>
                </a:solidFill>
                <a:effectLst/>
                <a:latin typeface="Trebuchet MS" panose="020B0603020202020204" pitchFamily="34" charset="0"/>
              </a:rPr>
              <a:t>        #mount -t ext4 /dev/vg02/vol1 /vol1</a:t>
            </a:r>
            <a:br>
              <a:rPr lang="en-US" b="0" i="0" dirty="0">
                <a:solidFill>
                  <a:srgbClr val="666666"/>
                </a:solidFill>
                <a:effectLst/>
                <a:latin typeface="Raleway" panose="020B0604020202020204" pitchFamily="2" charset="0"/>
              </a:rPr>
            </a:br>
            <a:br>
              <a:rPr lang="en-US" b="0" i="0" dirty="0">
                <a:solidFill>
                  <a:srgbClr val="666666"/>
                </a:solidFill>
                <a:effectLst/>
                <a:latin typeface="Trebuchet MS" panose="020B0603020202020204" pitchFamily="34" charset="0"/>
              </a:rPr>
            </a:br>
            <a:r>
              <a:rPr lang="en-US" b="0" i="0" dirty="0">
                <a:solidFill>
                  <a:srgbClr val="666666"/>
                </a:solidFill>
                <a:effectLst/>
                <a:latin typeface="Trebuchet MS" panose="020B0603020202020204" pitchFamily="34" charset="0"/>
              </a:rPr>
              <a:t>28.How to extent the volume group ? </a:t>
            </a:r>
            <a:br>
              <a:rPr lang="en-US" b="0" i="0" dirty="0">
                <a:solidFill>
                  <a:srgbClr val="666666"/>
                </a:solidFill>
                <a:effectLst/>
                <a:latin typeface="Raleway" panose="020B0604020202020204" pitchFamily="2" charset="0"/>
              </a:rPr>
            </a:br>
            <a:r>
              <a:rPr lang="en-US" b="0" i="0" dirty="0" err="1">
                <a:solidFill>
                  <a:srgbClr val="666666"/>
                </a:solidFill>
                <a:effectLst/>
                <a:latin typeface="Trebuchet MS" panose="020B0603020202020204" pitchFamily="34" charset="0"/>
              </a:rPr>
              <a:t>Answer:Using</a:t>
            </a:r>
            <a:r>
              <a:rPr lang="en-US" b="0" i="0" dirty="0">
                <a:solidFill>
                  <a:srgbClr val="666666"/>
                </a:solidFill>
                <a:effectLst/>
                <a:latin typeface="Trebuchet MS" panose="020B0603020202020204" pitchFamily="34" charset="0"/>
              </a:rPr>
              <a:t> “</a:t>
            </a:r>
            <a:r>
              <a:rPr lang="en-US" b="0" i="0" dirty="0" err="1">
                <a:solidFill>
                  <a:srgbClr val="666666"/>
                </a:solidFill>
                <a:effectLst/>
                <a:latin typeface="Trebuchet MS" panose="020B0603020202020204" pitchFamily="34" charset="0"/>
              </a:rPr>
              <a:t>vgextend</a:t>
            </a:r>
            <a:r>
              <a:rPr lang="en-US" b="0" i="0" dirty="0">
                <a:solidFill>
                  <a:srgbClr val="666666"/>
                </a:solidFill>
                <a:effectLst/>
                <a:latin typeface="Trebuchet MS" panose="020B0603020202020204" pitchFamily="34" charset="0"/>
              </a:rPr>
              <a:t>” we can increase the volume group.</a:t>
            </a:r>
            <a:br>
              <a:rPr lang="en-US" b="0" i="0" dirty="0">
                <a:solidFill>
                  <a:srgbClr val="666666"/>
                </a:solidFill>
                <a:effectLst/>
                <a:latin typeface="Raleway" panose="020B0604020202020204" pitchFamily="2" charset="0"/>
              </a:rPr>
            </a:br>
            <a:br>
              <a:rPr lang="en-US" b="0" i="0" dirty="0">
                <a:solidFill>
                  <a:srgbClr val="666666"/>
                </a:solidFill>
                <a:effectLst/>
                <a:latin typeface="Trebuchet MS" panose="020B0603020202020204" pitchFamily="34" charset="0"/>
              </a:rPr>
            </a:br>
            <a:r>
              <a:rPr lang="en-US" b="0" i="0" dirty="0">
                <a:solidFill>
                  <a:srgbClr val="666666"/>
                </a:solidFill>
                <a:effectLst/>
                <a:latin typeface="Trebuchet MS" panose="020B0603020202020204" pitchFamily="34" charset="0"/>
              </a:rPr>
              <a:t>29.Assume Volume group “vg02” is already </a:t>
            </a:r>
            <a:r>
              <a:rPr lang="en-US" b="0" i="0" dirty="0" err="1">
                <a:solidFill>
                  <a:srgbClr val="666666"/>
                </a:solidFill>
                <a:effectLst/>
                <a:latin typeface="Trebuchet MS" panose="020B0603020202020204" pitchFamily="34" charset="0"/>
              </a:rPr>
              <a:t>exists.How</a:t>
            </a:r>
            <a:r>
              <a:rPr lang="en-US" b="0" i="0" dirty="0">
                <a:solidFill>
                  <a:srgbClr val="666666"/>
                </a:solidFill>
                <a:effectLst/>
                <a:latin typeface="Trebuchet MS" panose="020B0603020202020204" pitchFamily="34" charset="0"/>
              </a:rPr>
              <a:t> do you extend the volume group with 50GB ? Provide all the steps with commands.</a:t>
            </a:r>
            <a:br>
              <a:rPr lang="en-US" b="0" i="0" dirty="0">
                <a:solidFill>
                  <a:srgbClr val="666666"/>
                </a:solidFill>
                <a:effectLst/>
                <a:latin typeface="Raleway" panose="020B0604020202020204" pitchFamily="2" charset="0"/>
              </a:rPr>
            </a:br>
            <a:r>
              <a:rPr lang="en-US" b="0" i="0" dirty="0">
                <a:solidFill>
                  <a:srgbClr val="666666"/>
                </a:solidFill>
                <a:effectLst/>
                <a:latin typeface="Trebuchet MS" panose="020B0603020202020204" pitchFamily="34" charset="0"/>
              </a:rPr>
              <a:t>Answer:</a:t>
            </a:r>
            <a:br>
              <a:rPr lang="en-US" b="0" i="0" dirty="0">
                <a:solidFill>
                  <a:srgbClr val="666666"/>
                </a:solidFill>
                <a:effectLst/>
                <a:latin typeface="Raleway" panose="020B0604020202020204" pitchFamily="2" charset="0"/>
              </a:rPr>
            </a:br>
            <a:r>
              <a:rPr lang="en-US" b="0" i="0" dirty="0">
                <a:solidFill>
                  <a:srgbClr val="666666"/>
                </a:solidFill>
                <a:effectLst/>
                <a:latin typeface="Trebuchet MS" panose="020B0603020202020204" pitchFamily="34" charset="0"/>
              </a:rPr>
              <a:t>      1.Get the 50GB </a:t>
            </a:r>
            <a:r>
              <a:rPr lang="en-US" b="0" i="0" dirty="0" err="1">
                <a:solidFill>
                  <a:srgbClr val="666666"/>
                </a:solidFill>
                <a:effectLst/>
                <a:latin typeface="Trebuchet MS" panose="020B0603020202020204" pitchFamily="34" charset="0"/>
              </a:rPr>
              <a:t>lun</a:t>
            </a:r>
            <a:r>
              <a:rPr lang="en-US" b="0" i="0" dirty="0">
                <a:solidFill>
                  <a:srgbClr val="666666"/>
                </a:solidFill>
                <a:effectLst/>
                <a:latin typeface="Trebuchet MS" panose="020B0603020202020204" pitchFamily="34" charset="0"/>
              </a:rPr>
              <a:t> from SAN team.(/dev/</a:t>
            </a:r>
            <a:r>
              <a:rPr lang="en-US" b="0" i="0" dirty="0" err="1">
                <a:solidFill>
                  <a:srgbClr val="666666"/>
                </a:solidFill>
                <a:effectLst/>
                <a:latin typeface="Trebuchet MS" panose="020B0603020202020204" pitchFamily="34" charset="0"/>
              </a:rPr>
              <a:t>sdd</a:t>
            </a:r>
            <a:r>
              <a:rPr lang="en-US" b="0" i="0" dirty="0">
                <a:solidFill>
                  <a:srgbClr val="666666"/>
                </a:solidFill>
                <a:effectLst/>
                <a:latin typeface="Trebuchet MS" panose="020B0603020202020204" pitchFamily="34" charset="0"/>
              </a:rPr>
              <a:t>)</a:t>
            </a:r>
            <a:br>
              <a:rPr lang="en-US" b="0" i="0" dirty="0">
                <a:solidFill>
                  <a:srgbClr val="666666"/>
                </a:solidFill>
                <a:effectLst/>
                <a:latin typeface="Raleway" panose="020B0604020202020204" pitchFamily="2" charset="0"/>
              </a:rPr>
            </a:br>
            <a:r>
              <a:rPr lang="en-US" b="0" i="0" dirty="0">
                <a:solidFill>
                  <a:srgbClr val="666666"/>
                </a:solidFill>
                <a:effectLst/>
                <a:latin typeface="Trebuchet MS" panose="020B0603020202020204" pitchFamily="34" charset="0"/>
              </a:rPr>
              <a:t>      2.Create </a:t>
            </a:r>
            <a:r>
              <a:rPr lang="en-US" b="0" i="0" dirty="0" err="1">
                <a:solidFill>
                  <a:srgbClr val="666666"/>
                </a:solidFill>
                <a:effectLst/>
                <a:latin typeface="Trebuchet MS" panose="020B0603020202020204" pitchFamily="34" charset="0"/>
              </a:rPr>
              <a:t>physcical</a:t>
            </a:r>
            <a:r>
              <a:rPr lang="en-US" b="0" i="0" dirty="0">
                <a:solidFill>
                  <a:srgbClr val="666666"/>
                </a:solidFill>
                <a:effectLst/>
                <a:latin typeface="Trebuchet MS" panose="020B0603020202020204" pitchFamily="34" charset="0"/>
              </a:rPr>
              <a:t> volume ( # </a:t>
            </a:r>
            <a:r>
              <a:rPr lang="en-US" b="0" i="0" dirty="0" err="1">
                <a:solidFill>
                  <a:srgbClr val="666666"/>
                </a:solidFill>
                <a:effectLst/>
                <a:latin typeface="Trebuchet MS" panose="020B0603020202020204" pitchFamily="34" charset="0"/>
              </a:rPr>
              <a:t>pvcreate</a:t>
            </a:r>
            <a:r>
              <a:rPr lang="en-US" b="0" i="0" dirty="0">
                <a:solidFill>
                  <a:srgbClr val="666666"/>
                </a:solidFill>
                <a:effectLst/>
                <a:latin typeface="Trebuchet MS" panose="020B0603020202020204" pitchFamily="34" charset="0"/>
              </a:rPr>
              <a:t> /dev/</a:t>
            </a:r>
            <a:r>
              <a:rPr lang="en-US" b="0" i="0" dirty="0" err="1">
                <a:solidFill>
                  <a:srgbClr val="666666"/>
                </a:solidFill>
                <a:effectLst/>
                <a:latin typeface="Trebuchet MS" panose="020B0603020202020204" pitchFamily="34" charset="0"/>
              </a:rPr>
              <a:t>sdd</a:t>
            </a:r>
            <a:r>
              <a:rPr lang="en-US" b="0" i="0" dirty="0">
                <a:solidFill>
                  <a:srgbClr val="666666"/>
                </a:solidFill>
                <a:effectLst/>
                <a:latin typeface="Trebuchet MS" panose="020B0603020202020204" pitchFamily="34" charset="0"/>
              </a:rPr>
              <a:t> )</a:t>
            </a:r>
            <a:br>
              <a:rPr lang="en-US" b="0" i="0" dirty="0">
                <a:solidFill>
                  <a:srgbClr val="666666"/>
                </a:solidFill>
                <a:effectLst/>
                <a:latin typeface="Raleway" panose="020B0604020202020204" pitchFamily="2" charset="0"/>
              </a:rPr>
            </a:br>
            <a:r>
              <a:rPr lang="en-US" b="0" i="0" dirty="0">
                <a:solidFill>
                  <a:srgbClr val="666666"/>
                </a:solidFill>
                <a:effectLst/>
                <a:latin typeface="Trebuchet MS" panose="020B0603020202020204" pitchFamily="34" charset="0"/>
              </a:rPr>
              <a:t>      2.Extend the volume group (# </a:t>
            </a:r>
            <a:r>
              <a:rPr lang="en-US" b="0" i="0" dirty="0" err="1">
                <a:solidFill>
                  <a:srgbClr val="666666"/>
                </a:solidFill>
                <a:effectLst/>
                <a:latin typeface="Trebuchet MS" panose="020B0603020202020204" pitchFamily="34" charset="0"/>
              </a:rPr>
              <a:t>vgextend</a:t>
            </a:r>
            <a:r>
              <a:rPr lang="en-US" b="0" i="0" dirty="0">
                <a:solidFill>
                  <a:srgbClr val="666666"/>
                </a:solidFill>
                <a:effectLst/>
                <a:latin typeface="Trebuchet MS" panose="020B0603020202020204" pitchFamily="34" charset="0"/>
              </a:rPr>
              <a:t> vg02 /dev/</a:t>
            </a:r>
            <a:r>
              <a:rPr lang="en-US" b="0" i="0" dirty="0" err="1">
                <a:solidFill>
                  <a:srgbClr val="666666"/>
                </a:solidFill>
                <a:effectLst/>
                <a:latin typeface="Trebuchet MS" panose="020B0603020202020204" pitchFamily="34" charset="0"/>
              </a:rPr>
              <a:t>sdd</a:t>
            </a:r>
            <a:r>
              <a:rPr lang="en-US" b="0" i="0" dirty="0">
                <a:solidFill>
                  <a:srgbClr val="666666"/>
                </a:solidFill>
                <a:effectLst/>
                <a:latin typeface="Trebuchet MS" panose="020B0603020202020204" pitchFamily="34" charset="0"/>
              </a:rPr>
              <a:t>)</a:t>
            </a:r>
            <a:br>
              <a:rPr lang="en-US" b="0" i="0" dirty="0">
                <a:solidFill>
                  <a:srgbClr val="666666"/>
                </a:solidFill>
                <a:effectLst/>
                <a:latin typeface="Raleway" panose="020B0604020202020204" pitchFamily="2" charset="0"/>
              </a:rPr>
            </a:br>
            <a:br>
              <a:rPr lang="en-US" b="0" i="0" dirty="0">
                <a:solidFill>
                  <a:srgbClr val="666666"/>
                </a:solidFill>
                <a:effectLst/>
                <a:latin typeface="Trebuchet MS" panose="020B0603020202020204" pitchFamily="34" charset="0"/>
              </a:rPr>
            </a:br>
            <a:r>
              <a:rPr lang="en-US" b="0" i="0" dirty="0">
                <a:solidFill>
                  <a:srgbClr val="666666"/>
                </a:solidFill>
                <a:effectLst/>
                <a:latin typeface="Trebuchet MS" panose="020B0603020202020204" pitchFamily="34" charset="0"/>
              </a:rPr>
              <a:t>30.If the vg02 has two physical volumes called /dev/</a:t>
            </a:r>
            <a:r>
              <a:rPr lang="en-US" b="0" i="0" dirty="0" err="1">
                <a:solidFill>
                  <a:srgbClr val="666666"/>
                </a:solidFill>
                <a:effectLst/>
                <a:latin typeface="Trebuchet MS" panose="020B0603020202020204" pitchFamily="34" charset="0"/>
              </a:rPr>
              <a:t>sdc</a:t>
            </a:r>
            <a:r>
              <a:rPr lang="en-US" b="0" i="0" dirty="0">
                <a:solidFill>
                  <a:srgbClr val="666666"/>
                </a:solidFill>
                <a:effectLst/>
                <a:latin typeface="Trebuchet MS" panose="020B0603020202020204" pitchFamily="34" charset="0"/>
              </a:rPr>
              <a:t>/ &amp; /dev/</a:t>
            </a:r>
            <a:r>
              <a:rPr lang="en-US" b="0" i="0" dirty="0" err="1">
                <a:solidFill>
                  <a:srgbClr val="666666"/>
                </a:solidFill>
                <a:effectLst/>
                <a:latin typeface="Trebuchet MS" panose="020B0603020202020204" pitchFamily="34" charset="0"/>
              </a:rPr>
              <a:t>sdd</a:t>
            </a:r>
            <a:r>
              <a:rPr lang="en-US" b="0" i="0" dirty="0">
                <a:solidFill>
                  <a:srgbClr val="666666"/>
                </a:solidFill>
                <a:effectLst/>
                <a:latin typeface="Trebuchet MS" panose="020B0603020202020204" pitchFamily="34" charset="0"/>
              </a:rPr>
              <a:t>. How do you remove /dev/</a:t>
            </a:r>
            <a:r>
              <a:rPr lang="en-US" b="0" i="0" dirty="0" err="1">
                <a:solidFill>
                  <a:srgbClr val="666666"/>
                </a:solidFill>
                <a:effectLst/>
                <a:latin typeface="Trebuchet MS" panose="020B0603020202020204" pitchFamily="34" charset="0"/>
              </a:rPr>
              <a:t>sdd</a:t>
            </a:r>
            <a:r>
              <a:rPr lang="en-US" b="0" i="0" dirty="0">
                <a:solidFill>
                  <a:srgbClr val="666666"/>
                </a:solidFill>
                <a:effectLst/>
                <a:latin typeface="Trebuchet MS" panose="020B0603020202020204" pitchFamily="34" charset="0"/>
              </a:rPr>
              <a:t> from vg02. </a:t>
            </a:r>
            <a:br>
              <a:rPr lang="en-US" b="0" i="0" dirty="0">
                <a:solidFill>
                  <a:srgbClr val="666666"/>
                </a:solidFill>
                <a:effectLst/>
                <a:latin typeface="Raleway" panose="020B0604020202020204" pitchFamily="2" charset="0"/>
              </a:rPr>
            </a:br>
            <a:r>
              <a:rPr lang="en-US" b="0" i="0" dirty="0">
                <a:solidFill>
                  <a:srgbClr val="666666"/>
                </a:solidFill>
                <a:effectLst/>
                <a:latin typeface="Trebuchet MS" panose="020B0603020202020204" pitchFamily="34" charset="0"/>
              </a:rPr>
              <a:t>Answer: “</a:t>
            </a:r>
            <a:r>
              <a:rPr lang="en-US" b="0" i="0" dirty="0" err="1">
                <a:solidFill>
                  <a:srgbClr val="666666"/>
                </a:solidFill>
                <a:effectLst/>
                <a:latin typeface="Trebuchet MS" panose="020B0603020202020204" pitchFamily="34" charset="0"/>
              </a:rPr>
              <a:t>vgreduce</a:t>
            </a:r>
            <a:r>
              <a:rPr lang="en-US" b="0" i="0" dirty="0">
                <a:solidFill>
                  <a:srgbClr val="666666"/>
                </a:solidFill>
                <a:effectLst/>
                <a:latin typeface="Trebuchet MS" panose="020B0603020202020204" pitchFamily="34" charset="0"/>
              </a:rPr>
              <a:t> vg02 /dev/</a:t>
            </a:r>
            <a:r>
              <a:rPr lang="en-US" b="0" i="0" dirty="0" err="1">
                <a:solidFill>
                  <a:srgbClr val="666666"/>
                </a:solidFill>
                <a:effectLst/>
                <a:latin typeface="Trebuchet MS" panose="020B0603020202020204" pitchFamily="34" charset="0"/>
              </a:rPr>
              <a:t>sdd</a:t>
            </a:r>
            <a:r>
              <a:rPr lang="en-US" b="0" i="0" dirty="0">
                <a:solidFill>
                  <a:srgbClr val="666666"/>
                </a:solidFill>
                <a:effectLst/>
                <a:latin typeface="Trebuchet MS" panose="020B0603020202020204" pitchFamily="34" charset="0"/>
              </a:rPr>
              <a:t>/”</a:t>
            </a:r>
            <a:br>
              <a:rPr lang="en-US" b="0" i="0" dirty="0">
                <a:solidFill>
                  <a:srgbClr val="666666"/>
                </a:solidFill>
                <a:effectLst/>
                <a:latin typeface="Raleway" panose="020B0604020202020204" pitchFamily="2" charset="0"/>
              </a:rPr>
            </a:br>
            <a:br>
              <a:rPr lang="en-US" b="0" i="0" dirty="0">
                <a:solidFill>
                  <a:srgbClr val="666666"/>
                </a:solidFill>
                <a:effectLst/>
                <a:latin typeface="Trebuchet MS" panose="020B0603020202020204" pitchFamily="34" charset="0"/>
              </a:rPr>
            </a:br>
            <a:r>
              <a:rPr lang="en-US" b="0" i="0" dirty="0">
                <a:solidFill>
                  <a:srgbClr val="666666"/>
                </a:solidFill>
                <a:effectLst/>
                <a:latin typeface="Trebuchet MS" panose="020B0603020202020204" pitchFamily="34" charset="0"/>
              </a:rPr>
              <a:t>31.How to decommission/remove  LVM completely from the host ?</a:t>
            </a:r>
            <a:br>
              <a:rPr lang="en-US" b="0" i="0" dirty="0">
                <a:solidFill>
                  <a:srgbClr val="666666"/>
                </a:solidFill>
                <a:effectLst/>
                <a:latin typeface="Raleway" panose="020B0604020202020204" pitchFamily="2" charset="0"/>
              </a:rPr>
            </a:br>
            <a:r>
              <a:rPr lang="en-US" b="0" i="0" dirty="0">
                <a:solidFill>
                  <a:srgbClr val="666666"/>
                </a:solidFill>
                <a:effectLst/>
                <a:latin typeface="Trebuchet MS" panose="020B0603020202020204" pitchFamily="34" charset="0"/>
              </a:rPr>
              <a:t>Answer:</a:t>
            </a:r>
            <a:br>
              <a:rPr lang="en-US" b="0" i="0" dirty="0">
                <a:solidFill>
                  <a:srgbClr val="666666"/>
                </a:solidFill>
                <a:effectLst/>
                <a:latin typeface="Raleway" panose="020B0604020202020204" pitchFamily="2" charset="0"/>
              </a:rPr>
            </a:br>
            <a:r>
              <a:rPr lang="en-US" b="0" i="0" dirty="0">
                <a:solidFill>
                  <a:srgbClr val="666666"/>
                </a:solidFill>
                <a:effectLst/>
                <a:latin typeface="Trebuchet MS" panose="020B0603020202020204" pitchFamily="34" charset="0"/>
              </a:rPr>
              <a:t>          1.Un-mount all the logical filesystems</a:t>
            </a:r>
            <a:br>
              <a:rPr lang="en-US" b="0" i="0" dirty="0">
                <a:solidFill>
                  <a:srgbClr val="666666"/>
                </a:solidFill>
                <a:effectLst/>
                <a:latin typeface="Raleway" panose="020B0604020202020204" pitchFamily="2" charset="0"/>
              </a:rPr>
            </a:br>
            <a:r>
              <a:rPr lang="en-US" b="0" i="0" dirty="0">
                <a:solidFill>
                  <a:srgbClr val="666666"/>
                </a:solidFill>
                <a:effectLst/>
                <a:latin typeface="Trebuchet MS" panose="020B0603020202020204" pitchFamily="34" charset="0"/>
              </a:rPr>
              <a:t>          2.Remove the logical volumes using “</a:t>
            </a:r>
            <a:r>
              <a:rPr lang="en-US" b="0" i="0" dirty="0" err="1">
                <a:solidFill>
                  <a:srgbClr val="666666"/>
                </a:solidFill>
                <a:effectLst/>
                <a:latin typeface="Trebuchet MS" panose="020B0603020202020204" pitchFamily="34" charset="0"/>
              </a:rPr>
              <a:t>lvremove</a:t>
            </a:r>
            <a:r>
              <a:rPr lang="en-US" b="0" i="0" dirty="0">
                <a:solidFill>
                  <a:srgbClr val="666666"/>
                </a:solidFill>
                <a:effectLst/>
                <a:latin typeface="Trebuchet MS" panose="020B0603020202020204" pitchFamily="34" charset="0"/>
              </a:rPr>
              <a:t>” command.</a:t>
            </a:r>
            <a:br>
              <a:rPr lang="en-US" b="0" i="0" dirty="0">
                <a:solidFill>
                  <a:srgbClr val="666666"/>
                </a:solidFill>
                <a:effectLst/>
                <a:latin typeface="Raleway" panose="020B0604020202020204" pitchFamily="2" charset="0"/>
              </a:rPr>
            </a:br>
            <a:r>
              <a:rPr lang="en-US" b="0" i="0" dirty="0">
                <a:solidFill>
                  <a:srgbClr val="666666"/>
                </a:solidFill>
                <a:effectLst/>
                <a:latin typeface="Trebuchet MS" panose="020B0603020202020204" pitchFamily="34" charset="0"/>
              </a:rPr>
              <a:t>          3.Destroy the volume group using “</a:t>
            </a:r>
            <a:r>
              <a:rPr lang="en-US" b="0" i="0" dirty="0" err="1">
                <a:solidFill>
                  <a:srgbClr val="666666"/>
                </a:solidFill>
                <a:effectLst/>
                <a:latin typeface="Trebuchet MS" panose="020B0603020202020204" pitchFamily="34" charset="0"/>
              </a:rPr>
              <a:t>vgremove</a:t>
            </a:r>
            <a:r>
              <a:rPr lang="en-US" b="0" i="0" dirty="0">
                <a:solidFill>
                  <a:srgbClr val="666666"/>
                </a:solidFill>
                <a:effectLst/>
                <a:latin typeface="Trebuchet MS" panose="020B0603020202020204" pitchFamily="34" charset="0"/>
              </a:rPr>
              <a:t>”  command.</a:t>
            </a:r>
            <a:br>
              <a:rPr lang="en-US" b="0" i="0" dirty="0">
                <a:solidFill>
                  <a:srgbClr val="666666"/>
                </a:solidFill>
                <a:effectLst/>
                <a:latin typeface="Raleway" panose="020B0604020202020204" pitchFamily="2" charset="0"/>
              </a:rPr>
            </a:br>
            <a:r>
              <a:rPr lang="en-US" b="0" i="0" dirty="0">
                <a:solidFill>
                  <a:srgbClr val="666666"/>
                </a:solidFill>
                <a:effectLst/>
                <a:latin typeface="Trebuchet MS" panose="020B0603020202020204" pitchFamily="34" charset="0"/>
              </a:rPr>
              <a:t>          4.Use “</a:t>
            </a:r>
            <a:r>
              <a:rPr lang="en-US" b="0" i="0" dirty="0" err="1">
                <a:solidFill>
                  <a:srgbClr val="666666"/>
                </a:solidFill>
                <a:effectLst/>
                <a:latin typeface="Trebuchet MS" panose="020B0603020202020204" pitchFamily="34" charset="0"/>
              </a:rPr>
              <a:t>pvremove</a:t>
            </a:r>
            <a:r>
              <a:rPr lang="en-US" b="0" i="0" dirty="0">
                <a:solidFill>
                  <a:srgbClr val="666666"/>
                </a:solidFill>
                <a:effectLst/>
                <a:latin typeface="Trebuchet MS" panose="020B0603020202020204" pitchFamily="34" charset="0"/>
              </a:rPr>
              <a:t>” command remove the physical volumes from the system.</a:t>
            </a:r>
            <a:br>
              <a:rPr lang="en-US" b="0" i="0" dirty="0">
                <a:solidFill>
                  <a:srgbClr val="666666"/>
                </a:solidFill>
                <a:effectLst/>
                <a:latin typeface="Raleway" panose="020B0604020202020204" pitchFamily="2" charset="0"/>
              </a:rPr>
            </a:br>
            <a:br>
              <a:rPr lang="en-US" b="0" i="0" dirty="0">
                <a:solidFill>
                  <a:srgbClr val="666666"/>
                </a:solidFill>
                <a:effectLst/>
                <a:latin typeface="Trebuchet MS" panose="020B0603020202020204" pitchFamily="34" charset="0"/>
              </a:rPr>
            </a:br>
            <a:r>
              <a:rPr lang="en-US" b="0" i="0" dirty="0">
                <a:solidFill>
                  <a:srgbClr val="666666"/>
                </a:solidFill>
                <a:effectLst/>
                <a:latin typeface="Trebuchet MS" panose="020B0603020202020204" pitchFamily="34" charset="0"/>
              </a:rPr>
              <a:t>Many more to come …..</a:t>
            </a:r>
            <a:endParaRPr lang="en-US" b="0" i="0" dirty="0">
              <a:solidFill>
                <a:srgbClr val="666666"/>
              </a:solidFill>
              <a:effectLst/>
              <a:latin typeface="Raleway" panose="020B0604020202020204" pitchFamily="2" charset="0"/>
            </a:endParaRPr>
          </a:p>
          <a:p>
            <a:pPr algn="l"/>
            <a:r>
              <a:rPr lang="en-US" b="0" i="0" dirty="0">
                <a:solidFill>
                  <a:srgbClr val="666666"/>
                </a:solidFill>
                <a:effectLst/>
                <a:latin typeface="Trebuchet MS" panose="020B0603020202020204" pitchFamily="34" charset="0"/>
              </a:rPr>
              <a:t>Thank you for reading this article.</a:t>
            </a:r>
            <a:endParaRPr lang="en-US" b="0" i="0" dirty="0">
              <a:solidFill>
                <a:srgbClr val="666666"/>
              </a:solidFill>
              <a:effectLst/>
              <a:latin typeface="Raleway" panose="020B0604020202020204" pitchFamily="2" charset="0"/>
            </a:endParaRPr>
          </a:p>
          <a:p>
            <a:endParaRPr lang="en-US" dirty="0"/>
          </a:p>
        </p:txBody>
      </p:sp>
      <p:sp>
        <p:nvSpPr>
          <p:cNvPr id="4" name="Slide Number Placeholder 3"/>
          <p:cNvSpPr>
            <a:spLocks noGrp="1"/>
          </p:cNvSpPr>
          <p:nvPr>
            <p:ph type="sldNum" sz="quarter" idx="5"/>
          </p:nvPr>
        </p:nvSpPr>
        <p:spPr/>
        <p:txBody>
          <a:bodyPr/>
          <a:lstStyle/>
          <a:p>
            <a:fld id="{39EBEC11-8109-470B-9E75-6379604A4F27}" type="slidenum">
              <a:rPr lang="en-US" smtClean="0"/>
              <a:t>2</a:t>
            </a:fld>
            <a:endParaRPr lang="en-US"/>
          </a:p>
        </p:txBody>
      </p:sp>
    </p:spTree>
    <p:extLst>
      <p:ext uri="{BB962C8B-B14F-4D97-AF65-F5344CB8AC3E}">
        <p14:creationId xmlns:p14="http://schemas.microsoft.com/office/powerpoint/2010/main" val="5820220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https://www.howtogeek.com/howto/38125/htg-explains-what-is-the-linux-fstab-and-how-does-it-work/</a:t>
            </a:r>
          </a:p>
        </p:txBody>
      </p:sp>
      <p:sp>
        <p:nvSpPr>
          <p:cNvPr id="4" name="Slide Number Placeholder 3"/>
          <p:cNvSpPr>
            <a:spLocks noGrp="1"/>
          </p:cNvSpPr>
          <p:nvPr>
            <p:ph type="sldNum" sz="quarter" idx="5"/>
          </p:nvPr>
        </p:nvSpPr>
        <p:spPr/>
        <p:txBody>
          <a:bodyPr/>
          <a:lstStyle/>
          <a:p>
            <a:fld id="{39EBEC11-8109-470B-9E75-6379604A4F27}" type="slidenum">
              <a:rPr lang="en-US" smtClean="0"/>
              <a:t>20</a:t>
            </a:fld>
            <a:endParaRPr lang="en-US"/>
          </a:p>
        </p:txBody>
      </p:sp>
    </p:spTree>
    <p:extLst>
      <p:ext uri="{BB962C8B-B14F-4D97-AF65-F5344CB8AC3E}">
        <p14:creationId xmlns:p14="http://schemas.microsoft.com/office/powerpoint/2010/main" val="12126889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Pvs</a:t>
            </a:r>
            <a:r>
              <a:rPr lang="en-US" dirty="0"/>
              <a:t>, </a:t>
            </a:r>
            <a:r>
              <a:rPr lang="en-US" dirty="0" err="1"/>
              <a:t>pvdisplay</a:t>
            </a:r>
            <a:r>
              <a:rPr lang="en-US" dirty="0"/>
              <a:t> and </a:t>
            </a:r>
            <a:r>
              <a:rPr lang="en-US" dirty="0" err="1"/>
              <a:t>pvscan</a:t>
            </a:r>
            <a:r>
              <a:rPr lang="en-US" dirty="0"/>
              <a:t> can be used to display physical volumes. </a:t>
            </a:r>
          </a:p>
          <a:p>
            <a:endParaRPr lang="en-US" dirty="0"/>
          </a:p>
          <a:p>
            <a:r>
              <a:rPr lang="en-US" dirty="0"/>
              <a:t>https://access.redhat.com/documentation/en-us/red_hat_enterprise_linux/6/html/logical_volume_manager_administration/physvol_display</a:t>
            </a:r>
          </a:p>
          <a:p>
            <a:endParaRPr lang="en-US" dirty="0"/>
          </a:p>
          <a:p>
            <a:endParaRPr lang="en-US" dirty="0"/>
          </a:p>
        </p:txBody>
      </p:sp>
      <p:sp>
        <p:nvSpPr>
          <p:cNvPr id="4" name="Slide Number Placeholder 3"/>
          <p:cNvSpPr>
            <a:spLocks noGrp="1"/>
          </p:cNvSpPr>
          <p:nvPr>
            <p:ph type="sldNum" sz="quarter" idx="5"/>
          </p:nvPr>
        </p:nvSpPr>
        <p:spPr/>
        <p:txBody>
          <a:bodyPr/>
          <a:lstStyle/>
          <a:p>
            <a:fld id="{39EBEC11-8109-470B-9E75-6379604A4F27}" type="slidenum">
              <a:rPr lang="en-US" smtClean="0"/>
              <a:t>21</a:t>
            </a:fld>
            <a:endParaRPr lang="en-US"/>
          </a:p>
        </p:txBody>
      </p:sp>
    </p:spTree>
    <p:extLst>
      <p:ext uri="{BB962C8B-B14F-4D97-AF65-F5344CB8AC3E}">
        <p14:creationId xmlns:p14="http://schemas.microsoft.com/office/powerpoint/2010/main" val="28090349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a:t>Expand:</a:t>
            </a:r>
          </a:p>
          <a:p>
            <a:pPr marL="228600" indent="-228600">
              <a:buAutoNum type="arabicPeriod"/>
            </a:pPr>
            <a:r>
              <a:rPr lang="en-US" sz="1200" dirty="0"/>
              <a:t>Make your physical volume: create partition</a:t>
            </a:r>
          </a:p>
          <a:p>
            <a:pPr marL="228600" indent="-228600">
              <a:buAutoNum type="arabicPeriod"/>
            </a:pPr>
            <a:r>
              <a:rPr lang="en-US" sz="1200" dirty="0"/>
              <a:t>Add it to the volume group: </a:t>
            </a:r>
            <a:r>
              <a:rPr lang="en-US" sz="1200" dirty="0" err="1"/>
              <a:t>vgextend</a:t>
            </a:r>
            <a:r>
              <a:rPr lang="en-US" sz="1200" dirty="0"/>
              <a:t> (Not a brand new, we do not have to </a:t>
            </a:r>
            <a:r>
              <a:rPr lang="en-US" sz="2903" dirty="0"/>
              <a:t>create a new one by command </a:t>
            </a:r>
            <a:r>
              <a:rPr lang="en-US" sz="2903" b="1" dirty="0" err="1">
                <a:latin typeface="Courier New" panose="02070309020205020404" pitchFamily="49" charset="0"/>
                <a:cs typeface="Courier New" panose="02070309020205020404" pitchFamily="49" charset="0"/>
              </a:rPr>
              <a:t>vgcreate</a:t>
            </a:r>
            <a:r>
              <a:rPr lang="en-US" sz="2903" b="1" dirty="0">
                <a:latin typeface="Courier New" panose="02070309020205020404" pitchFamily="49" charset="0"/>
                <a:cs typeface="Courier New" panose="02070309020205020404" pitchFamily="49" charset="0"/>
              </a:rPr>
              <a:t> &lt;</a:t>
            </a:r>
            <a:r>
              <a:rPr lang="en-US" sz="2903" b="1" dirty="0" err="1">
                <a:latin typeface="Courier New" panose="02070309020205020404" pitchFamily="49" charset="0"/>
                <a:cs typeface="Courier New" panose="02070309020205020404" pitchFamily="49" charset="0"/>
              </a:rPr>
              <a:t>vgname</a:t>
            </a:r>
            <a:r>
              <a:rPr lang="en-US" sz="2903" b="1" dirty="0">
                <a:latin typeface="Courier New" panose="02070309020205020404" pitchFamily="49" charset="0"/>
                <a:cs typeface="Courier New" panose="02070309020205020404" pitchFamily="49" charset="0"/>
              </a:rPr>
              <a:t>&gt; &lt;</a:t>
            </a:r>
            <a:r>
              <a:rPr lang="en-US" sz="2903" b="1" dirty="0" err="1">
                <a:latin typeface="Courier New" panose="02070309020205020404" pitchFamily="49" charset="0"/>
                <a:cs typeface="Courier New" panose="02070309020205020404" pitchFamily="49" charset="0"/>
              </a:rPr>
              <a:t>pvname</a:t>
            </a:r>
            <a:r>
              <a:rPr lang="en-US" sz="2903" b="1" dirty="0">
                <a:latin typeface="Courier New" panose="02070309020205020404" pitchFamily="49" charset="0"/>
                <a:cs typeface="Courier New" panose="02070309020205020404" pitchFamily="49" charset="0"/>
              </a:rPr>
              <a:t>&gt;)</a:t>
            </a:r>
          </a:p>
          <a:p>
            <a:pPr marL="228600" indent="-228600">
              <a:buAutoNum type="arabicPeriod"/>
            </a:pPr>
            <a:r>
              <a:rPr lang="en-US" sz="2903" b="0" dirty="0">
                <a:latin typeface="Courier New" panose="02070309020205020404" pitchFamily="49" charset="0"/>
                <a:cs typeface="Courier New" panose="02070309020205020404" pitchFamily="49" charset="0"/>
              </a:rPr>
              <a:t>E</a:t>
            </a:r>
            <a:r>
              <a:rPr lang="en-US" sz="1200" dirty="0"/>
              <a:t>xpand your logical volume: </a:t>
            </a:r>
            <a:r>
              <a:rPr lang="en-US" sz="1200" dirty="0" err="1"/>
              <a:t>lvextend</a:t>
            </a:r>
            <a:r>
              <a:rPr lang="en-US" sz="1200" dirty="0"/>
              <a:t> (see options of this command)</a:t>
            </a:r>
          </a:p>
          <a:p>
            <a:pPr marL="228600" indent="-228600">
              <a:buAutoNum type="arabicPeriod"/>
            </a:pPr>
            <a:endParaRPr lang="en-US" sz="1200" dirty="0"/>
          </a:p>
          <a:p>
            <a:pPr marL="0" indent="0">
              <a:buNone/>
            </a:pPr>
            <a:endParaRPr lang="en-US" sz="1200" dirty="0"/>
          </a:p>
          <a:p>
            <a:pPr marL="0" indent="0">
              <a:buNone/>
            </a:pPr>
            <a:r>
              <a:rPr lang="en-US" sz="1200" dirty="0"/>
              <a:t>Shrink (reduce)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Shrink the logical volume, -  command </a:t>
            </a:r>
            <a:r>
              <a:rPr lang="en-US" sz="1200" dirty="0" err="1"/>
              <a:t>lvreduce</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Shrink the volume group - </a:t>
            </a:r>
            <a:r>
              <a:rPr lang="en-US" sz="1200" dirty="0" err="1"/>
              <a:t>vgreduce</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Remove the physical volume: </a:t>
            </a:r>
            <a:r>
              <a:rPr lang="en-US" sz="1200" dirty="0" err="1"/>
              <a:t>pvremove</a:t>
            </a:r>
            <a:r>
              <a:rPr lang="en-US" sz="1200" dirty="0"/>
              <a:t> or </a:t>
            </a:r>
            <a:r>
              <a:rPr lang="en-US" sz="1200" dirty="0" err="1"/>
              <a:t>pvreduce</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Please be familiar with </a:t>
            </a:r>
            <a:r>
              <a:rPr lang="en-US" sz="1200" dirty="0" err="1"/>
              <a:t>pvmove</a:t>
            </a:r>
            <a:r>
              <a:rPr lang="en-US" sz="1200" dirty="0"/>
              <a:t> or </a:t>
            </a:r>
            <a:r>
              <a:rPr lang="en-US" sz="1200" dirty="0" err="1"/>
              <a:t>pvresize</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t>https://access.redhat.com/documentation/en-us/red_hat_enterprise_linux/6/html/logical_volume_manager_administration/pv_remove</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dirty="0"/>
          </a:p>
          <a:p>
            <a:pPr marL="0" indent="0">
              <a:buNone/>
            </a:pPr>
            <a:endParaRPr lang="en-US" sz="1200" dirty="0"/>
          </a:p>
          <a:p>
            <a:pPr marL="0" indent="0">
              <a:buNone/>
            </a:pPr>
            <a:endParaRPr lang="en-US" sz="1200" dirty="0"/>
          </a:p>
          <a:p>
            <a:pPr marL="0" indent="0">
              <a:buNone/>
            </a:pPr>
            <a:endParaRPr lang="en-US" dirty="0"/>
          </a:p>
        </p:txBody>
      </p:sp>
      <p:sp>
        <p:nvSpPr>
          <p:cNvPr id="4" name="Slide Number Placeholder 3"/>
          <p:cNvSpPr>
            <a:spLocks noGrp="1"/>
          </p:cNvSpPr>
          <p:nvPr>
            <p:ph type="sldNum" sz="quarter" idx="5"/>
          </p:nvPr>
        </p:nvSpPr>
        <p:spPr/>
        <p:txBody>
          <a:bodyPr/>
          <a:lstStyle/>
          <a:p>
            <a:fld id="{39EBEC11-8109-470B-9E75-6379604A4F27}" type="slidenum">
              <a:rPr lang="en-US" smtClean="0"/>
              <a:t>22</a:t>
            </a:fld>
            <a:endParaRPr lang="en-US"/>
          </a:p>
        </p:txBody>
      </p:sp>
    </p:spTree>
    <p:extLst>
      <p:ext uri="{BB962C8B-B14F-4D97-AF65-F5344CB8AC3E}">
        <p14:creationId xmlns:p14="http://schemas.microsoft.com/office/powerpoint/2010/main" val="10048839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find out how to use disk encryption by </a:t>
            </a:r>
            <a:r>
              <a:rPr lang="en-US" b="0" i="0" dirty="0">
                <a:solidFill>
                  <a:srgbClr val="000000"/>
                </a:solidFill>
                <a:effectLst/>
                <a:latin typeface="Red Hat Text"/>
              </a:rPr>
              <a:t>the Linux Unified Key Setup (</a:t>
            </a:r>
            <a:r>
              <a:rPr lang="en-US" b="0" i="0" u="none" strike="noStrike" dirty="0">
                <a:solidFill>
                  <a:srgbClr val="0080A3"/>
                </a:solidFill>
                <a:effectLst/>
                <a:latin typeface="Red Hat Text"/>
                <a:hlinkClick r:id="rId3"/>
              </a:rPr>
              <a:t>LUKS</a:t>
            </a:r>
            <a:r>
              <a:rPr lang="en-US" b="0" i="0" dirty="0">
                <a:solidFill>
                  <a:srgbClr val="000000"/>
                </a:solidFill>
                <a:effectLst/>
                <a:latin typeface="Red Hat Text"/>
              </a:rPr>
              <a:t>) encryption toolchain. Try it in one of your VMs if you want. </a:t>
            </a:r>
            <a:endParaRPr lang="en-US" dirty="0"/>
          </a:p>
        </p:txBody>
      </p:sp>
      <p:sp>
        <p:nvSpPr>
          <p:cNvPr id="4" name="Slide Number Placeholder 3"/>
          <p:cNvSpPr>
            <a:spLocks noGrp="1"/>
          </p:cNvSpPr>
          <p:nvPr>
            <p:ph type="sldNum" sz="quarter" idx="5"/>
          </p:nvPr>
        </p:nvSpPr>
        <p:spPr/>
        <p:txBody>
          <a:bodyPr/>
          <a:lstStyle/>
          <a:p>
            <a:fld id="{39EBEC11-8109-470B-9E75-6379604A4F27}" type="slidenum">
              <a:rPr lang="en-US" smtClean="0"/>
              <a:t>23</a:t>
            </a:fld>
            <a:endParaRPr lang="en-US"/>
          </a:p>
        </p:txBody>
      </p:sp>
    </p:spTree>
    <p:extLst>
      <p:ext uri="{BB962C8B-B14F-4D97-AF65-F5344CB8AC3E}">
        <p14:creationId xmlns:p14="http://schemas.microsoft.com/office/powerpoint/2010/main" val="29681635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is good. But, I like this:</a:t>
            </a:r>
          </a:p>
          <a:p>
            <a:r>
              <a:rPr lang="en-US" dirty="0"/>
              <a:t>https://access.redhat.com/documentation/en-us/red_hat_enterprise_linux/6/html/logical_volume_manager_administration/index</a:t>
            </a:r>
          </a:p>
          <a:p>
            <a:endParaRPr lang="en-US" dirty="0"/>
          </a:p>
        </p:txBody>
      </p:sp>
      <p:sp>
        <p:nvSpPr>
          <p:cNvPr id="4" name="Slide Number Placeholder 3"/>
          <p:cNvSpPr>
            <a:spLocks noGrp="1"/>
          </p:cNvSpPr>
          <p:nvPr>
            <p:ph type="sldNum" sz="quarter" idx="5"/>
          </p:nvPr>
        </p:nvSpPr>
        <p:spPr/>
        <p:txBody>
          <a:bodyPr/>
          <a:lstStyle/>
          <a:p>
            <a:fld id="{39EBEC11-8109-470B-9E75-6379604A4F27}" type="slidenum">
              <a:rPr lang="en-US" smtClean="0"/>
              <a:t>24</a:t>
            </a:fld>
            <a:endParaRPr lang="en-US"/>
          </a:p>
        </p:txBody>
      </p:sp>
    </p:spTree>
    <p:extLst>
      <p:ext uri="{BB962C8B-B14F-4D97-AF65-F5344CB8AC3E}">
        <p14:creationId xmlns:p14="http://schemas.microsoft.com/office/powerpoint/2010/main" val="19062581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you still recall where the awk was from? </a:t>
            </a:r>
            <a:r>
              <a:rPr lang="en-US" dirty="0">
                <a:sym typeface="Wingdings" panose="05000000000000000000" pitchFamily="2" charset="2"/>
              </a:rPr>
              <a:t></a:t>
            </a:r>
          </a:p>
          <a:p>
            <a:r>
              <a:rPr lang="en-US" dirty="0"/>
              <a:t>https://www.howtogeek.com/562941/how-to-use-the-awk-command-on-linux/</a:t>
            </a:r>
            <a:endParaRPr lang="en-US" dirty="0">
              <a:sym typeface="Wingdings" panose="05000000000000000000" pitchFamily="2" charset="2"/>
            </a:endParaRPr>
          </a:p>
          <a:p>
            <a:endParaRPr lang="en-US" dirty="0">
              <a:sym typeface="Wingdings" panose="05000000000000000000" pitchFamily="2" charset="2"/>
            </a:endParaRPr>
          </a:p>
          <a:p>
            <a:endParaRPr lang="en-US" dirty="0">
              <a:sym typeface="Wingdings" panose="05000000000000000000" pitchFamily="2" charset="2"/>
            </a:endParaRPr>
          </a:p>
          <a:p>
            <a:r>
              <a:rPr lang="en-US" dirty="0">
                <a:sym typeface="Wingdings" panose="05000000000000000000" pitchFamily="2" charset="2"/>
              </a:rPr>
              <a:t>Do you recall below sample code? </a:t>
            </a:r>
          </a:p>
          <a:p>
            <a:r>
              <a:rPr lang="en-US" dirty="0"/>
              <a:t>who | awk '{print $1}’</a:t>
            </a:r>
            <a:endParaRPr lang="en-US" dirty="0">
              <a:sym typeface="Wingdings" panose="05000000000000000000" pitchFamily="2" charset="2"/>
            </a:endParaRPr>
          </a:p>
          <a:p>
            <a:r>
              <a:rPr lang="en-US" dirty="0">
                <a:sym typeface="Wingdings" panose="05000000000000000000" pitchFamily="2" charset="2"/>
              </a:rPr>
              <a:t>Note, the $1 is the first field. </a:t>
            </a:r>
          </a:p>
          <a:p>
            <a:pPr algn="l">
              <a:buFont typeface="Arial" panose="020B0604020202020204" pitchFamily="34" charset="0"/>
              <a:buChar char="•"/>
            </a:pPr>
            <a:r>
              <a:rPr lang="en-US" b="1" i="0" dirty="0">
                <a:solidFill>
                  <a:srgbClr val="404040"/>
                </a:solidFill>
                <a:effectLst/>
                <a:latin typeface="Roboto" panose="02000000000000000000" pitchFamily="2" charset="0"/>
              </a:rPr>
              <a:t>$0</a:t>
            </a:r>
            <a:r>
              <a:rPr lang="en-US" b="0" i="0" dirty="0">
                <a:solidFill>
                  <a:srgbClr val="404040"/>
                </a:solidFill>
                <a:effectLst/>
                <a:latin typeface="Roboto" panose="02000000000000000000" pitchFamily="2" charset="0"/>
              </a:rPr>
              <a:t>: Represents the entire line of text.</a:t>
            </a:r>
          </a:p>
          <a:p>
            <a:pPr algn="l">
              <a:buFont typeface="Arial" panose="020B0604020202020204" pitchFamily="34" charset="0"/>
              <a:buChar char="•"/>
            </a:pPr>
            <a:r>
              <a:rPr lang="en-US" b="1" i="0" dirty="0">
                <a:solidFill>
                  <a:srgbClr val="404040"/>
                </a:solidFill>
                <a:effectLst/>
                <a:latin typeface="Roboto" panose="02000000000000000000" pitchFamily="2" charset="0"/>
              </a:rPr>
              <a:t>$1</a:t>
            </a:r>
            <a:r>
              <a:rPr lang="en-US" b="0" i="0" dirty="0">
                <a:solidFill>
                  <a:srgbClr val="404040"/>
                </a:solidFill>
                <a:effectLst/>
                <a:latin typeface="Roboto" panose="02000000000000000000" pitchFamily="2" charset="0"/>
              </a:rPr>
              <a:t>: Represents the first field.</a:t>
            </a:r>
          </a:p>
          <a:p>
            <a:pPr algn="l">
              <a:buFont typeface="Arial" panose="020B0604020202020204" pitchFamily="34" charset="0"/>
              <a:buChar char="•"/>
            </a:pPr>
            <a:r>
              <a:rPr lang="en-US" b="1" i="0" dirty="0">
                <a:solidFill>
                  <a:srgbClr val="404040"/>
                </a:solidFill>
                <a:effectLst/>
                <a:latin typeface="Roboto" panose="02000000000000000000" pitchFamily="2" charset="0"/>
              </a:rPr>
              <a:t>$2</a:t>
            </a:r>
            <a:r>
              <a:rPr lang="en-US" b="0" i="0" dirty="0">
                <a:solidFill>
                  <a:srgbClr val="404040"/>
                </a:solidFill>
                <a:effectLst/>
                <a:latin typeface="Roboto" panose="02000000000000000000" pitchFamily="2" charset="0"/>
              </a:rPr>
              <a:t>: Represents the second field.</a:t>
            </a:r>
          </a:p>
          <a:p>
            <a:pPr algn="l">
              <a:buFont typeface="Arial" panose="020B0604020202020204" pitchFamily="34" charset="0"/>
              <a:buChar char="•"/>
            </a:pPr>
            <a:r>
              <a:rPr lang="en-US" b="1" i="0" dirty="0">
                <a:solidFill>
                  <a:srgbClr val="404040"/>
                </a:solidFill>
                <a:effectLst/>
                <a:latin typeface="Roboto" panose="02000000000000000000" pitchFamily="2" charset="0"/>
              </a:rPr>
              <a:t>$7</a:t>
            </a:r>
            <a:r>
              <a:rPr lang="en-US" b="0" i="0" dirty="0">
                <a:solidFill>
                  <a:srgbClr val="404040"/>
                </a:solidFill>
                <a:effectLst/>
                <a:latin typeface="Roboto" panose="02000000000000000000" pitchFamily="2" charset="0"/>
              </a:rPr>
              <a:t>: Represents the seventh field.</a:t>
            </a:r>
          </a:p>
          <a:p>
            <a:pPr algn="l">
              <a:buFont typeface="Arial" panose="020B0604020202020204" pitchFamily="34" charset="0"/>
              <a:buChar char="•"/>
            </a:pPr>
            <a:r>
              <a:rPr lang="en-US" b="1" i="0" dirty="0">
                <a:solidFill>
                  <a:srgbClr val="404040"/>
                </a:solidFill>
                <a:effectLst/>
                <a:latin typeface="Roboto" panose="02000000000000000000" pitchFamily="2" charset="0"/>
              </a:rPr>
              <a:t>$45</a:t>
            </a:r>
            <a:r>
              <a:rPr lang="en-US" b="0" i="0" dirty="0">
                <a:solidFill>
                  <a:srgbClr val="404040"/>
                </a:solidFill>
                <a:effectLst/>
                <a:latin typeface="Roboto" panose="02000000000000000000" pitchFamily="2" charset="0"/>
              </a:rPr>
              <a:t>: Represents the 45th field.</a:t>
            </a:r>
          </a:p>
          <a:p>
            <a:pPr algn="l">
              <a:buFont typeface="Arial" panose="020B0604020202020204" pitchFamily="34" charset="0"/>
              <a:buChar char="•"/>
            </a:pPr>
            <a:r>
              <a:rPr lang="en-US" b="1" i="0" dirty="0">
                <a:solidFill>
                  <a:srgbClr val="404040"/>
                </a:solidFill>
                <a:effectLst/>
                <a:latin typeface="Roboto" panose="02000000000000000000" pitchFamily="2" charset="0"/>
              </a:rPr>
              <a:t>$NF</a:t>
            </a:r>
            <a:r>
              <a:rPr lang="en-US" b="0" i="0" dirty="0">
                <a:solidFill>
                  <a:srgbClr val="404040"/>
                </a:solidFill>
                <a:effectLst/>
                <a:latin typeface="Roboto" panose="02000000000000000000" pitchFamily="2" charset="0"/>
              </a:rPr>
              <a:t>: Stands for “number of fields,” and represents the last field.</a:t>
            </a:r>
          </a:p>
          <a:p>
            <a:endParaRPr lang="en-US" dirty="0">
              <a:sym typeface="Wingdings" panose="05000000000000000000" pitchFamily="2" charset="2"/>
            </a:endParaRPr>
          </a:p>
          <a:p>
            <a:endParaRPr lang="en-US" dirty="0"/>
          </a:p>
        </p:txBody>
      </p:sp>
      <p:sp>
        <p:nvSpPr>
          <p:cNvPr id="4" name="Slide Number Placeholder 3"/>
          <p:cNvSpPr>
            <a:spLocks noGrp="1"/>
          </p:cNvSpPr>
          <p:nvPr>
            <p:ph type="sldNum" sz="quarter" idx="5"/>
          </p:nvPr>
        </p:nvSpPr>
        <p:spPr/>
        <p:txBody>
          <a:bodyPr/>
          <a:lstStyle/>
          <a:p>
            <a:fld id="{39EBEC11-8109-470B-9E75-6379604A4F27}" type="slidenum">
              <a:rPr lang="en-US" smtClean="0"/>
              <a:t>25</a:t>
            </a:fld>
            <a:endParaRPr lang="en-US"/>
          </a:p>
        </p:txBody>
      </p:sp>
    </p:spTree>
    <p:extLst>
      <p:ext uri="{BB962C8B-B14F-4D97-AF65-F5344CB8AC3E}">
        <p14:creationId xmlns:p14="http://schemas.microsoft.com/office/powerpoint/2010/main" val="13949902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04040"/>
                </a:solidFill>
                <a:effectLst/>
                <a:latin typeface="Roboto" panose="02000000000000000000" pitchFamily="2" charset="0"/>
              </a:rPr>
              <a:t>A </a:t>
            </a:r>
            <a:r>
              <a:rPr lang="en-US" dirty="0"/>
              <a:t>BEGIN</a:t>
            </a:r>
            <a:r>
              <a:rPr lang="en-US" b="0" i="0" dirty="0">
                <a:solidFill>
                  <a:srgbClr val="404040"/>
                </a:solidFill>
                <a:effectLst/>
                <a:latin typeface="Roboto" panose="02000000000000000000" pitchFamily="2" charset="0"/>
              </a:rPr>
              <a:t> rule is executed once before any text processing starts. In fact, it’s executed before </a:t>
            </a:r>
            <a:r>
              <a:rPr lang="en-US" dirty="0"/>
              <a:t>awk</a:t>
            </a:r>
            <a:r>
              <a:rPr lang="en-US" b="0" i="0" dirty="0">
                <a:solidFill>
                  <a:srgbClr val="404040"/>
                </a:solidFill>
                <a:effectLst/>
                <a:latin typeface="Roboto" panose="02000000000000000000" pitchFamily="2" charset="0"/>
              </a:rPr>
              <a:t> even reads any text. </a:t>
            </a:r>
          </a:p>
          <a:p>
            <a:r>
              <a:rPr lang="en-US" b="0" i="0" dirty="0">
                <a:solidFill>
                  <a:srgbClr val="404040"/>
                </a:solidFill>
                <a:effectLst/>
                <a:latin typeface="Roboto" panose="02000000000000000000" pitchFamily="2" charset="0"/>
              </a:rPr>
              <a:t>An </a:t>
            </a:r>
            <a:r>
              <a:rPr lang="en-US" dirty="0"/>
              <a:t>END</a:t>
            </a:r>
            <a:r>
              <a:rPr lang="en-US" b="0" i="0" dirty="0">
                <a:solidFill>
                  <a:srgbClr val="404040"/>
                </a:solidFill>
                <a:effectLst/>
                <a:latin typeface="Roboto" panose="02000000000000000000" pitchFamily="2" charset="0"/>
              </a:rPr>
              <a:t> rule is executed after all processing has completed. </a:t>
            </a:r>
          </a:p>
          <a:p>
            <a:r>
              <a:rPr lang="en-US" b="0" i="0" dirty="0">
                <a:solidFill>
                  <a:srgbClr val="404040"/>
                </a:solidFill>
                <a:effectLst/>
                <a:latin typeface="Roboto" panose="02000000000000000000" pitchFamily="2" charset="0"/>
              </a:rPr>
              <a:t>You can have multiple </a:t>
            </a:r>
            <a:r>
              <a:rPr lang="en-US" dirty="0"/>
              <a:t>BEGIN</a:t>
            </a:r>
            <a:r>
              <a:rPr lang="en-US" b="0" i="0" dirty="0">
                <a:solidFill>
                  <a:srgbClr val="404040"/>
                </a:solidFill>
                <a:effectLst/>
                <a:latin typeface="Roboto" panose="02000000000000000000" pitchFamily="2" charset="0"/>
              </a:rPr>
              <a:t> and </a:t>
            </a:r>
            <a:r>
              <a:rPr lang="en-US" dirty="0"/>
              <a:t>END</a:t>
            </a:r>
            <a:r>
              <a:rPr lang="en-US" b="0" i="0" dirty="0">
                <a:solidFill>
                  <a:srgbClr val="404040"/>
                </a:solidFill>
                <a:effectLst/>
                <a:latin typeface="Roboto" panose="02000000000000000000" pitchFamily="2" charset="0"/>
              </a:rPr>
              <a:t> rules, and they’ll execute in order.</a:t>
            </a:r>
            <a:endParaRPr lang="en-US" dirty="0"/>
          </a:p>
        </p:txBody>
      </p:sp>
      <p:sp>
        <p:nvSpPr>
          <p:cNvPr id="4" name="Slide Number Placeholder 3"/>
          <p:cNvSpPr>
            <a:spLocks noGrp="1"/>
          </p:cNvSpPr>
          <p:nvPr>
            <p:ph type="sldNum" sz="quarter" idx="5"/>
          </p:nvPr>
        </p:nvSpPr>
        <p:spPr/>
        <p:txBody>
          <a:bodyPr/>
          <a:lstStyle/>
          <a:p>
            <a:fld id="{39EBEC11-8109-470B-9E75-6379604A4F27}" type="slidenum">
              <a:rPr lang="en-US" smtClean="0"/>
              <a:t>26</a:t>
            </a:fld>
            <a:endParaRPr lang="en-US"/>
          </a:p>
        </p:txBody>
      </p:sp>
    </p:spTree>
    <p:extLst>
      <p:ext uri="{BB962C8B-B14F-4D97-AF65-F5344CB8AC3E}">
        <p14:creationId xmlns:p14="http://schemas.microsoft.com/office/powerpoint/2010/main" val="39783692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9EBEC11-8109-470B-9E75-6379604A4F27}" type="slidenum">
              <a:rPr lang="en-US" smtClean="0"/>
              <a:t>29</a:t>
            </a:fld>
            <a:endParaRPr lang="en-US"/>
          </a:p>
        </p:txBody>
      </p:sp>
    </p:spTree>
    <p:extLst>
      <p:ext uri="{BB962C8B-B14F-4D97-AF65-F5344CB8AC3E}">
        <p14:creationId xmlns:p14="http://schemas.microsoft.com/office/powerpoint/2010/main" val="36793615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different switches of awk. Please be aware of them.</a:t>
            </a:r>
          </a:p>
          <a:p>
            <a:endParaRPr lang="en-US" dirty="0"/>
          </a:p>
          <a:p>
            <a:endParaRPr lang="en-US" dirty="0"/>
          </a:p>
        </p:txBody>
      </p:sp>
      <p:sp>
        <p:nvSpPr>
          <p:cNvPr id="4" name="Slide Number Placeholder 3"/>
          <p:cNvSpPr>
            <a:spLocks noGrp="1"/>
          </p:cNvSpPr>
          <p:nvPr>
            <p:ph type="sldNum" sz="quarter" idx="5"/>
          </p:nvPr>
        </p:nvSpPr>
        <p:spPr/>
        <p:txBody>
          <a:bodyPr/>
          <a:lstStyle/>
          <a:p>
            <a:fld id="{39EBEC11-8109-470B-9E75-6379604A4F27}" type="slidenum">
              <a:rPr lang="en-US" smtClean="0"/>
              <a:t>31</a:t>
            </a:fld>
            <a:endParaRPr lang="en-US"/>
          </a:p>
        </p:txBody>
      </p:sp>
    </p:spTree>
    <p:extLst>
      <p:ext uri="{BB962C8B-B14F-4D97-AF65-F5344CB8AC3E}">
        <p14:creationId xmlns:p14="http://schemas.microsoft.com/office/powerpoint/2010/main" val="9389058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real life, we actually have better or easier way than awk to manipulate files. </a:t>
            </a:r>
            <a:br>
              <a:rPr lang="en-US" dirty="0"/>
            </a:br>
            <a:r>
              <a:rPr lang="en-US" dirty="0"/>
              <a:t>We will learn how </a:t>
            </a:r>
            <a:r>
              <a:rPr lang="en-US" dirty="0" err="1"/>
              <a:t>topn</a:t>
            </a:r>
            <a:r>
              <a:rPr lang="en-US" dirty="0"/>
              <a:t>, read, close file by Python later. </a:t>
            </a:r>
          </a:p>
          <a:p>
            <a:endParaRPr lang="en-US" dirty="0"/>
          </a:p>
          <a:p>
            <a:r>
              <a:rPr lang="en-US" dirty="0"/>
              <a:t>awk '/^UUID/ {print $1}' /</a:t>
            </a:r>
            <a:r>
              <a:rPr lang="en-US" dirty="0" err="1"/>
              <a:t>etc</a:t>
            </a:r>
            <a:r>
              <a:rPr lang="en-US" dirty="0"/>
              <a:t>/</a:t>
            </a:r>
            <a:r>
              <a:rPr lang="en-US" dirty="0" err="1"/>
              <a:t>fstab</a:t>
            </a:r>
            <a:endParaRPr lang="en-US" dirty="0"/>
          </a:p>
        </p:txBody>
      </p:sp>
      <p:sp>
        <p:nvSpPr>
          <p:cNvPr id="4" name="Slide Number Placeholder 3"/>
          <p:cNvSpPr>
            <a:spLocks noGrp="1"/>
          </p:cNvSpPr>
          <p:nvPr>
            <p:ph type="sldNum" sz="quarter" idx="5"/>
          </p:nvPr>
        </p:nvSpPr>
        <p:spPr/>
        <p:txBody>
          <a:bodyPr/>
          <a:lstStyle/>
          <a:p>
            <a:fld id="{39EBEC11-8109-470B-9E75-6379604A4F27}" type="slidenum">
              <a:rPr lang="en-US" smtClean="0"/>
              <a:t>32</a:t>
            </a:fld>
            <a:endParaRPr lang="en-US"/>
          </a:p>
        </p:txBody>
      </p:sp>
    </p:spTree>
    <p:extLst>
      <p:ext uri="{BB962C8B-B14F-4D97-AF65-F5344CB8AC3E}">
        <p14:creationId xmlns:p14="http://schemas.microsoft.com/office/powerpoint/2010/main" val="7245650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cannot answer below, find info in this class:</a:t>
            </a:r>
          </a:p>
          <a:p>
            <a:pPr algn="l">
              <a:buFont typeface="Arial" panose="020B0604020202020204" pitchFamily="34" charset="0"/>
              <a:buChar char="•"/>
            </a:pPr>
            <a:r>
              <a:rPr lang="en-US" b="0" i="0" dirty="0">
                <a:solidFill>
                  <a:srgbClr val="444444"/>
                </a:solidFill>
                <a:effectLst/>
                <a:latin typeface="Source Serif Pro" panose="02040603050405020204" pitchFamily="18" charset="0"/>
              </a:rPr>
              <a:t>How to install LVM on major Linux distros</a:t>
            </a:r>
          </a:p>
          <a:p>
            <a:pPr algn="l">
              <a:buFont typeface="Arial" panose="020B0604020202020204" pitchFamily="34" charset="0"/>
              <a:buChar char="•"/>
            </a:pPr>
            <a:r>
              <a:rPr lang="en-US" b="0" i="0" dirty="0">
                <a:solidFill>
                  <a:srgbClr val="444444"/>
                </a:solidFill>
                <a:effectLst/>
                <a:latin typeface="Source Serif Pro" panose="02040603050405020204" pitchFamily="18" charset="0"/>
              </a:rPr>
              <a:t>How to create partitions</a:t>
            </a:r>
          </a:p>
          <a:p>
            <a:pPr algn="l">
              <a:buFont typeface="Arial" panose="020B0604020202020204" pitchFamily="34" charset="0"/>
              <a:buChar char="•"/>
            </a:pPr>
            <a:r>
              <a:rPr lang="en-US" b="0" i="0" dirty="0">
                <a:solidFill>
                  <a:srgbClr val="444444"/>
                </a:solidFill>
                <a:effectLst/>
                <a:latin typeface="Source Serif Pro" panose="02040603050405020204" pitchFamily="18" charset="0"/>
              </a:rPr>
              <a:t>How to create physical volumes</a:t>
            </a:r>
          </a:p>
          <a:p>
            <a:pPr algn="l">
              <a:buFont typeface="Arial" panose="020B0604020202020204" pitchFamily="34" charset="0"/>
              <a:buChar char="•"/>
            </a:pPr>
            <a:r>
              <a:rPr lang="en-US" b="0" i="0" dirty="0">
                <a:solidFill>
                  <a:srgbClr val="444444"/>
                </a:solidFill>
                <a:effectLst/>
                <a:latin typeface="Source Serif Pro" panose="02040603050405020204" pitchFamily="18" charset="0"/>
              </a:rPr>
              <a:t>How to create a virtual group</a:t>
            </a:r>
          </a:p>
          <a:p>
            <a:pPr algn="l">
              <a:buFont typeface="Arial" panose="020B0604020202020204" pitchFamily="34" charset="0"/>
              <a:buChar char="•"/>
            </a:pPr>
            <a:r>
              <a:rPr lang="en-US" b="0" i="0" dirty="0">
                <a:solidFill>
                  <a:srgbClr val="444444"/>
                </a:solidFill>
                <a:effectLst/>
                <a:latin typeface="Source Serif Pro" panose="02040603050405020204" pitchFamily="18" charset="0"/>
              </a:rPr>
              <a:t>How to create logical volumes</a:t>
            </a:r>
          </a:p>
          <a:p>
            <a:pPr algn="l">
              <a:buFont typeface="Arial" panose="020B0604020202020204" pitchFamily="34" charset="0"/>
              <a:buChar char="•"/>
            </a:pPr>
            <a:r>
              <a:rPr lang="en-US" b="0" i="0" dirty="0">
                <a:solidFill>
                  <a:srgbClr val="444444"/>
                </a:solidFill>
                <a:effectLst/>
                <a:latin typeface="Source Serif Pro" panose="02040603050405020204" pitchFamily="18" charset="0"/>
              </a:rPr>
              <a:t>How to create a filesystem on logical volumes</a:t>
            </a:r>
          </a:p>
          <a:p>
            <a:pPr algn="l">
              <a:buFont typeface="Arial" panose="020B0604020202020204" pitchFamily="34" charset="0"/>
              <a:buChar char="•"/>
            </a:pPr>
            <a:r>
              <a:rPr lang="en-US" b="0" i="0" dirty="0">
                <a:solidFill>
                  <a:srgbClr val="444444"/>
                </a:solidFill>
                <a:effectLst/>
                <a:latin typeface="Source Serif Pro" panose="02040603050405020204" pitchFamily="18" charset="0"/>
              </a:rPr>
              <a:t>How to edit </a:t>
            </a:r>
            <a:r>
              <a:rPr lang="en-US" b="0" i="0" dirty="0" err="1">
                <a:solidFill>
                  <a:srgbClr val="444444"/>
                </a:solidFill>
                <a:effectLst/>
                <a:latin typeface="Source Serif Pro" panose="02040603050405020204" pitchFamily="18" charset="0"/>
              </a:rPr>
              <a:t>fstab</a:t>
            </a:r>
            <a:r>
              <a:rPr lang="en-US" b="0" i="0" dirty="0">
                <a:solidFill>
                  <a:srgbClr val="444444"/>
                </a:solidFill>
                <a:effectLst/>
                <a:latin typeface="Source Serif Pro" panose="02040603050405020204" pitchFamily="18" charset="0"/>
              </a:rPr>
              <a:t> to automatically mount partitions</a:t>
            </a:r>
          </a:p>
          <a:p>
            <a:pPr algn="l">
              <a:buFont typeface="Arial" panose="020B0604020202020204" pitchFamily="34" charset="0"/>
              <a:buChar char="•"/>
            </a:pPr>
            <a:r>
              <a:rPr lang="en-US" b="0" i="0" dirty="0">
                <a:solidFill>
                  <a:srgbClr val="444444"/>
                </a:solidFill>
                <a:effectLst/>
                <a:latin typeface="Source Serif Pro" panose="02040603050405020204" pitchFamily="18" charset="0"/>
              </a:rPr>
              <a:t>How to mount logical volumes</a:t>
            </a:r>
          </a:p>
          <a:p>
            <a:pPr algn="l">
              <a:buFont typeface="Arial" panose="020B0604020202020204" pitchFamily="34" charset="0"/>
              <a:buChar char="•"/>
            </a:pPr>
            <a:r>
              <a:rPr lang="en-US" b="0" i="0" dirty="0">
                <a:solidFill>
                  <a:srgbClr val="444444"/>
                </a:solidFill>
                <a:effectLst/>
                <a:latin typeface="Source Serif Pro" panose="02040603050405020204" pitchFamily="18" charset="0"/>
              </a:rPr>
              <a:t>How to extend a logical volume</a:t>
            </a:r>
          </a:p>
          <a:p>
            <a:pPr algn="l">
              <a:buFont typeface="Arial" panose="020B0604020202020204" pitchFamily="34" charset="0"/>
              <a:buChar char="•"/>
            </a:pPr>
            <a:r>
              <a:rPr lang="en-US" b="0" i="0" dirty="0">
                <a:solidFill>
                  <a:srgbClr val="444444"/>
                </a:solidFill>
                <a:effectLst/>
                <a:latin typeface="Source Serif Pro" panose="02040603050405020204" pitchFamily="18" charset="0"/>
              </a:rPr>
              <a:t>How to remove a logical volume</a:t>
            </a:r>
          </a:p>
          <a:p>
            <a:endParaRPr lang="en-US" dirty="0"/>
          </a:p>
        </p:txBody>
      </p:sp>
      <p:sp>
        <p:nvSpPr>
          <p:cNvPr id="4" name="Slide Number Placeholder 3"/>
          <p:cNvSpPr>
            <a:spLocks noGrp="1"/>
          </p:cNvSpPr>
          <p:nvPr>
            <p:ph type="sldNum" sz="quarter" idx="5"/>
          </p:nvPr>
        </p:nvSpPr>
        <p:spPr/>
        <p:txBody>
          <a:bodyPr/>
          <a:lstStyle/>
          <a:p>
            <a:fld id="{39EBEC11-8109-470B-9E75-6379604A4F27}" type="slidenum">
              <a:rPr lang="en-US" smtClean="0"/>
              <a:t>3</a:t>
            </a:fld>
            <a:endParaRPr lang="en-US"/>
          </a:p>
        </p:txBody>
      </p:sp>
    </p:spTree>
    <p:extLst>
      <p:ext uri="{BB962C8B-B14F-4D97-AF65-F5344CB8AC3E}">
        <p14:creationId xmlns:p14="http://schemas.microsoft.com/office/powerpoint/2010/main" val="36417383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Details are in https://www.howtogeek.com/562941/how-to-use-the-awk-command-on-linux/</a:t>
            </a:r>
          </a:p>
          <a:p>
            <a:endParaRPr lang="en-US" dirty="0"/>
          </a:p>
        </p:txBody>
      </p:sp>
      <p:sp>
        <p:nvSpPr>
          <p:cNvPr id="4" name="Slide Number Placeholder 3"/>
          <p:cNvSpPr>
            <a:spLocks noGrp="1"/>
          </p:cNvSpPr>
          <p:nvPr>
            <p:ph type="sldNum" sz="quarter" idx="5"/>
          </p:nvPr>
        </p:nvSpPr>
        <p:spPr/>
        <p:txBody>
          <a:bodyPr/>
          <a:lstStyle/>
          <a:p>
            <a:fld id="{39EBEC11-8109-470B-9E75-6379604A4F27}" type="slidenum">
              <a:rPr lang="en-US" smtClean="0"/>
              <a:t>34</a:t>
            </a:fld>
            <a:endParaRPr lang="en-US"/>
          </a:p>
        </p:txBody>
      </p:sp>
    </p:spTree>
    <p:extLst>
      <p:ext uri="{BB962C8B-B14F-4D97-AF65-F5344CB8AC3E}">
        <p14:creationId xmlns:p14="http://schemas.microsoft.com/office/powerpoint/2010/main" val="15891485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https://www.tutorialspoint.com/unix_commands/awk.htm</a:t>
            </a:r>
          </a:p>
          <a:p>
            <a:endParaRPr lang="en-US" dirty="0"/>
          </a:p>
        </p:txBody>
      </p:sp>
      <p:sp>
        <p:nvSpPr>
          <p:cNvPr id="4" name="Slide Number Placeholder 3"/>
          <p:cNvSpPr>
            <a:spLocks noGrp="1"/>
          </p:cNvSpPr>
          <p:nvPr>
            <p:ph type="sldNum" sz="quarter" idx="5"/>
          </p:nvPr>
        </p:nvSpPr>
        <p:spPr/>
        <p:txBody>
          <a:bodyPr/>
          <a:lstStyle/>
          <a:p>
            <a:fld id="{39EBEC11-8109-470B-9E75-6379604A4F27}" type="slidenum">
              <a:rPr lang="en-US" smtClean="0"/>
              <a:t>35</a:t>
            </a:fld>
            <a:endParaRPr lang="en-US"/>
          </a:p>
        </p:txBody>
      </p:sp>
    </p:spTree>
    <p:extLst>
      <p:ext uri="{BB962C8B-B14F-4D97-AF65-F5344CB8AC3E}">
        <p14:creationId xmlns:p14="http://schemas.microsoft.com/office/powerpoint/2010/main" val="37360243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cannot promise you to answer your email the same day. But, I will answer your question in the class now. </a:t>
            </a:r>
            <a:r>
              <a:rPr lang="en-US" dirty="0">
                <a:sym typeface="Wingdings" panose="05000000000000000000" pitchFamily="2" charset="2"/>
              </a:rPr>
              <a:t></a:t>
            </a:r>
            <a:endParaRPr lang="en-US" dirty="0"/>
          </a:p>
        </p:txBody>
      </p:sp>
      <p:sp>
        <p:nvSpPr>
          <p:cNvPr id="4" name="Slide Number Placeholder 3"/>
          <p:cNvSpPr>
            <a:spLocks noGrp="1"/>
          </p:cNvSpPr>
          <p:nvPr>
            <p:ph type="sldNum" sz="quarter" idx="5"/>
          </p:nvPr>
        </p:nvSpPr>
        <p:spPr/>
        <p:txBody>
          <a:bodyPr/>
          <a:lstStyle/>
          <a:p>
            <a:fld id="{39EBEC11-8109-470B-9E75-6379604A4F27}" type="slidenum">
              <a:rPr lang="en-US" smtClean="0"/>
              <a:t>36</a:t>
            </a:fld>
            <a:endParaRPr lang="en-US"/>
          </a:p>
        </p:txBody>
      </p:sp>
    </p:spTree>
    <p:extLst>
      <p:ext uri="{BB962C8B-B14F-4D97-AF65-F5344CB8AC3E}">
        <p14:creationId xmlns:p14="http://schemas.microsoft.com/office/powerpoint/2010/main" val="32754471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Practice is the key to learn and build muscle memory. </a:t>
            </a:r>
          </a:p>
        </p:txBody>
      </p:sp>
      <p:sp>
        <p:nvSpPr>
          <p:cNvPr id="4" name="Slide Number Placeholder 3"/>
          <p:cNvSpPr>
            <a:spLocks noGrp="1"/>
          </p:cNvSpPr>
          <p:nvPr>
            <p:ph type="sldNum" sz="quarter" idx="5"/>
          </p:nvPr>
        </p:nvSpPr>
        <p:spPr/>
        <p:txBody>
          <a:bodyPr/>
          <a:lstStyle/>
          <a:p>
            <a:fld id="{39EBEC11-8109-470B-9E75-6379604A4F27}" type="slidenum">
              <a:rPr lang="en-US" smtClean="0"/>
              <a:t>37</a:t>
            </a:fld>
            <a:endParaRPr lang="en-US"/>
          </a:p>
        </p:txBody>
      </p:sp>
    </p:spTree>
    <p:extLst>
      <p:ext uri="{BB962C8B-B14F-4D97-AF65-F5344CB8AC3E}">
        <p14:creationId xmlns:p14="http://schemas.microsoft.com/office/powerpoint/2010/main" val="1672406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Two layers.</a:t>
            </a:r>
          </a:p>
          <a:p>
            <a:r>
              <a:rPr lang="en-US" dirty="0"/>
              <a:t>You can mount (link) them. </a:t>
            </a:r>
          </a:p>
        </p:txBody>
      </p:sp>
      <p:sp>
        <p:nvSpPr>
          <p:cNvPr id="4" name="Slide Number Placeholder 3"/>
          <p:cNvSpPr>
            <a:spLocks noGrp="1"/>
          </p:cNvSpPr>
          <p:nvPr>
            <p:ph type="sldNum" sz="quarter" idx="5"/>
          </p:nvPr>
        </p:nvSpPr>
        <p:spPr/>
        <p:txBody>
          <a:bodyPr/>
          <a:lstStyle/>
          <a:p>
            <a:fld id="{39EBEC11-8109-470B-9E75-6379604A4F27}" type="slidenum">
              <a:rPr lang="en-US" smtClean="0"/>
              <a:t>4</a:t>
            </a:fld>
            <a:endParaRPr lang="en-US"/>
          </a:p>
        </p:txBody>
      </p:sp>
    </p:spTree>
    <p:extLst>
      <p:ext uri="{BB962C8B-B14F-4D97-AF65-F5344CB8AC3E}">
        <p14:creationId xmlns:p14="http://schemas.microsoft.com/office/powerpoint/2010/main" val="5630714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44444"/>
                </a:solidFill>
                <a:effectLst/>
                <a:latin typeface="Source Serif Pro" panose="02040603050405020204" pitchFamily="18" charset="0"/>
              </a:rPr>
              <a:t>The first thing we will do is create partitions on our disk. This is to facilitate the creation of physical volumes in the next section, which can either be created on raw, unpartitioned block devices or single partitions. So, use </a:t>
            </a:r>
            <a:r>
              <a:rPr lang="en-US" b="0" i="0" dirty="0" err="1">
                <a:solidFill>
                  <a:srgbClr val="444444"/>
                </a:solidFill>
                <a:effectLst/>
                <a:latin typeface="Source Serif Pro" panose="02040603050405020204" pitchFamily="18" charset="0"/>
              </a:rPr>
              <a:t>fdisk</a:t>
            </a:r>
            <a:r>
              <a:rPr lang="en-US" b="0" i="0" dirty="0">
                <a:solidFill>
                  <a:srgbClr val="444444"/>
                </a:solidFill>
                <a:effectLst/>
                <a:latin typeface="Source Serif Pro" panose="02040603050405020204" pitchFamily="18" charset="0"/>
              </a:rPr>
              <a:t> command first to find information of the disks we are going to use. </a:t>
            </a:r>
            <a:endParaRPr lang="en-US" dirty="0"/>
          </a:p>
        </p:txBody>
      </p:sp>
      <p:sp>
        <p:nvSpPr>
          <p:cNvPr id="4" name="Slide Number Placeholder 3"/>
          <p:cNvSpPr>
            <a:spLocks noGrp="1"/>
          </p:cNvSpPr>
          <p:nvPr>
            <p:ph type="sldNum" sz="quarter" idx="5"/>
          </p:nvPr>
        </p:nvSpPr>
        <p:spPr/>
        <p:txBody>
          <a:bodyPr/>
          <a:lstStyle/>
          <a:p>
            <a:fld id="{39EBEC11-8109-470B-9E75-6379604A4F27}" type="slidenum">
              <a:rPr lang="en-US" smtClean="0"/>
              <a:t>5</a:t>
            </a:fld>
            <a:endParaRPr lang="en-US"/>
          </a:p>
        </p:txBody>
      </p:sp>
    </p:spTree>
    <p:extLst>
      <p:ext uri="{BB962C8B-B14F-4D97-AF65-F5344CB8AC3E}">
        <p14:creationId xmlns:p14="http://schemas.microsoft.com/office/powerpoint/2010/main" val="4282677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you recall RAID? It is not the same. But, volume group allows you to make use of all disks. </a:t>
            </a:r>
            <a:r>
              <a:rPr lang="en-US" dirty="0">
                <a:sym typeface="Wingdings" panose="05000000000000000000" pitchFamily="2" charset="2"/>
              </a:rPr>
              <a:t></a:t>
            </a:r>
          </a:p>
          <a:p>
            <a:endParaRPr lang="en-US" dirty="0"/>
          </a:p>
        </p:txBody>
      </p:sp>
      <p:sp>
        <p:nvSpPr>
          <p:cNvPr id="4" name="Slide Number Placeholder 3"/>
          <p:cNvSpPr>
            <a:spLocks noGrp="1"/>
          </p:cNvSpPr>
          <p:nvPr>
            <p:ph type="sldNum" sz="quarter" idx="5"/>
          </p:nvPr>
        </p:nvSpPr>
        <p:spPr/>
        <p:txBody>
          <a:bodyPr/>
          <a:lstStyle/>
          <a:p>
            <a:fld id="{39EBEC11-8109-470B-9E75-6379604A4F27}" type="slidenum">
              <a:rPr lang="en-US" smtClean="0"/>
              <a:t>6</a:t>
            </a:fld>
            <a:endParaRPr lang="en-US"/>
          </a:p>
        </p:txBody>
      </p:sp>
    </p:spTree>
    <p:extLst>
      <p:ext uri="{BB962C8B-B14F-4D97-AF65-F5344CB8AC3E}">
        <p14:creationId xmlns:p14="http://schemas.microsoft.com/office/powerpoint/2010/main" val="38162736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Think about basic disk system and dynamic disk system in Windows environment. </a:t>
            </a:r>
          </a:p>
        </p:txBody>
      </p:sp>
      <p:sp>
        <p:nvSpPr>
          <p:cNvPr id="4" name="Slide Number Placeholder 3"/>
          <p:cNvSpPr>
            <a:spLocks noGrp="1"/>
          </p:cNvSpPr>
          <p:nvPr>
            <p:ph type="sldNum" sz="quarter" idx="5"/>
          </p:nvPr>
        </p:nvSpPr>
        <p:spPr/>
        <p:txBody>
          <a:bodyPr/>
          <a:lstStyle/>
          <a:p>
            <a:fld id="{39EBEC11-8109-470B-9E75-6379604A4F27}" type="slidenum">
              <a:rPr lang="en-US" smtClean="0"/>
              <a:t>7</a:t>
            </a:fld>
            <a:endParaRPr lang="en-US"/>
          </a:p>
        </p:txBody>
      </p:sp>
    </p:spTree>
    <p:extLst>
      <p:ext uri="{BB962C8B-B14F-4D97-AF65-F5344CB8AC3E}">
        <p14:creationId xmlns:p14="http://schemas.microsoft.com/office/powerpoint/2010/main" val="26248530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 can you tell if LVM was installed and is up running? </a:t>
            </a:r>
            <a:r>
              <a:rPr lang="en-US" dirty="0">
                <a:sym typeface="Wingdings" panose="05000000000000000000" pitchFamily="2" charset="2"/>
              </a:rPr>
              <a:t></a:t>
            </a:r>
          </a:p>
          <a:p>
            <a:pPr algn="l"/>
            <a:r>
              <a:rPr lang="en-US" b="0" i="0" dirty="0">
                <a:solidFill>
                  <a:srgbClr val="444444"/>
                </a:solidFill>
                <a:effectLst/>
                <a:latin typeface="Source Serif Pro" panose="02040603050405020204" pitchFamily="18" charset="0"/>
              </a:rPr>
              <a:t>(DNF is the next generation of YUM and will replace YUM in RPM based systems)</a:t>
            </a:r>
          </a:p>
          <a:p>
            <a:pPr algn="l"/>
            <a:endParaRPr lang="en-US" b="0" i="0" dirty="0">
              <a:solidFill>
                <a:srgbClr val="444444"/>
              </a:solidFill>
              <a:effectLst/>
              <a:latin typeface="Source Serif Pro" panose="02040603050405020204" pitchFamily="18" charset="0"/>
            </a:endParaRPr>
          </a:p>
          <a:p>
            <a:pPr algn="l"/>
            <a:r>
              <a:rPr lang="en-US" b="0" i="0" dirty="0">
                <a:solidFill>
                  <a:srgbClr val="444444"/>
                </a:solidFill>
                <a:effectLst/>
                <a:latin typeface="Source Serif Pro" panose="02040603050405020204" pitchFamily="18" charset="0"/>
              </a:rPr>
              <a:t>To install LVM on </a:t>
            </a:r>
            <a:r>
              <a:rPr lang="en-US" b="0" i="0" u="none" strike="noStrike" dirty="0">
                <a:solidFill>
                  <a:srgbClr val="3498DB"/>
                </a:solidFill>
                <a:effectLst/>
                <a:latin typeface="Source Serif Pro" panose="02040603050405020204" pitchFamily="18" charset="0"/>
                <a:hlinkClick r:id="rId3"/>
              </a:rPr>
              <a:t>Ubuntu</a:t>
            </a:r>
            <a:r>
              <a:rPr lang="en-US" b="0" i="0" dirty="0">
                <a:solidFill>
                  <a:srgbClr val="444444"/>
                </a:solidFill>
                <a:effectLst/>
                <a:latin typeface="Source Serif Pro" panose="02040603050405020204" pitchFamily="18" charset="0"/>
              </a:rPr>
              <a:t>, </a:t>
            </a:r>
            <a:r>
              <a:rPr lang="en-US" b="0" i="0" u="none" strike="noStrike" dirty="0">
                <a:solidFill>
                  <a:srgbClr val="3498DB"/>
                </a:solidFill>
                <a:effectLst/>
                <a:latin typeface="Source Serif Pro" panose="02040603050405020204" pitchFamily="18" charset="0"/>
                <a:hlinkClick r:id="rId4"/>
              </a:rPr>
              <a:t>Debian</a:t>
            </a:r>
            <a:r>
              <a:rPr lang="en-US" b="0" i="0" dirty="0">
                <a:solidFill>
                  <a:srgbClr val="444444"/>
                </a:solidFill>
                <a:effectLst/>
                <a:latin typeface="Source Serif Pro" panose="02040603050405020204" pitchFamily="18" charset="0"/>
              </a:rPr>
              <a:t>, and </a:t>
            </a:r>
            <a:r>
              <a:rPr lang="en-US" b="0" i="0" u="none" strike="noStrike" dirty="0">
                <a:solidFill>
                  <a:srgbClr val="E0314F"/>
                </a:solidFill>
                <a:effectLst/>
                <a:latin typeface="Source Serif Pro" panose="02040603050405020204" pitchFamily="18" charset="0"/>
                <a:hlinkClick r:id="rId5"/>
              </a:rPr>
              <a:t>Linux Mint</a:t>
            </a:r>
            <a:r>
              <a:rPr lang="en-US" b="0" i="0" dirty="0">
                <a:solidFill>
                  <a:srgbClr val="444444"/>
                </a:solidFill>
                <a:effectLst/>
                <a:latin typeface="Source Serif Pro" panose="02040603050405020204" pitchFamily="18" charset="0"/>
              </a:rPr>
              <a:t>:</a:t>
            </a:r>
          </a:p>
          <a:p>
            <a:pPr algn="l"/>
            <a:r>
              <a:rPr lang="en-US" dirty="0"/>
              <a:t>$ </a:t>
            </a:r>
            <a:r>
              <a:rPr lang="en-US" dirty="0" err="1"/>
              <a:t>sudo</a:t>
            </a:r>
            <a:r>
              <a:rPr lang="en-US" dirty="0"/>
              <a:t> apt install lvm2 </a:t>
            </a:r>
            <a:endParaRPr lang="en-US" b="0" i="0" dirty="0">
              <a:solidFill>
                <a:srgbClr val="444444"/>
              </a:solidFill>
              <a:effectLst/>
              <a:latin typeface="Source Serif Pro" panose="02040603050405020204" pitchFamily="18" charset="0"/>
            </a:endParaRPr>
          </a:p>
          <a:p>
            <a:pPr algn="l"/>
            <a:endParaRPr lang="en-US" b="0" i="0" dirty="0">
              <a:solidFill>
                <a:srgbClr val="444444"/>
              </a:solidFill>
              <a:effectLst/>
              <a:latin typeface="Source Serif Pro" panose="02040603050405020204" pitchFamily="18" charset="0"/>
            </a:endParaRPr>
          </a:p>
          <a:p>
            <a:pPr algn="l"/>
            <a:r>
              <a:rPr lang="en-US" b="0" i="0" dirty="0">
                <a:solidFill>
                  <a:srgbClr val="444444"/>
                </a:solidFill>
                <a:effectLst/>
                <a:latin typeface="Source Serif Pro" panose="02040603050405020204" pitchFamily="18" charset="0"/>
              </a:rPr>
              <a:t>To install LVM on </a:t>
            </a:r>
            <a:r>
              <a:rPr lang="en-US" b="0" i="0" u="none" strike="noStrike" dirty="0">
                <a:solidFill>
                  <a:srgbClr val="3498DB"/>
                </a:solidFill>
                <a:effectLst/>
                <a:latin typeface="Source Serif Pro" panose="02040603050405020204" pitchFamily="18" charset="0"/>
                <a:hlinkClick r:id="rId6"/>
              </a:rPr>
              <a:t>CentOS</a:t>
            </a:r>
            <a:r>
              <a:rPr lang="en-US" b="0" i="0" dirty="0">
                <a:solidFill>
                  <a:srgbClr val="444444"/>
                </a:solidFill>
                <a:effectLst/>
                <a:latin typeface="Source Serif Pro" panose="02040603050405020204" pitchFamily="18" charset="0"/>
              </a:rPr>
              <a:t>, </a:t>
            </a:r>
            <a:r>
              <a:rPr lang="en-US" b="0" i="0" u="none" strike="noStrike" dirty="0">
                <a:solidFill>
                  <a:srgbClr val="3498DB"/>
                </a:solidFill>
                <a:effectLst/>
                <a:latin typeface="Source Serif Pro" panose="02040603050405020204" pitchFamily="18" charset="0"/>
                <a:hlinkClick r:id="rId7"/>
              </a:rPr>
              <a:t>Fedora</a:t>
            </a:r>
            <a:r>
              <a:rPr lang="en-US" b="0" i="0" dirty="0">
                <a:solidFill>
                  <a:srgbClr val="444444"/>
                </a:solidFill>
                <a:effectLst/>
                <a:latin typeface="Source Serif Pro" panose="02040603050405020204" pitchFamily="18" charset="0"/>
              </a:rPr>
              <a:t>, </a:t>
            </a:r>
            <a:r>
              <a:rPr lang="en-US" b="0" i="0" u="none" strike="noStrike" dirty="0" err="1">
                <a:solidFill>
                  <a:srgbClr val="3498DB"/>
                </a:solidFill>
                <a:effectLst/>
                <a:latin typeface="Source Serif Pro" panose="02040603050405020204" pitchFamily="18" charset="0"/>
                <a:hlinkClick r:id="rId8"/>
              </a:rPr>
              <a:t>AlmaLinux</a:t>
            </a:r>
            <a:r>
              <a:rPr lang="en-US" b="0" i="0" dirty="0">
                <a:solidFill>
                  <a:srgbClr val="444444"/>
                </a:solidFill>
                <a:effectLst/>
                <a:latin typeface="Source Serif Pro" panose="02040603050405020204" pitchFamily="18" charset="0"/>
              </a:rPr>
              <a:t>, and </a:t>
            </a:r>
            <a:r>
              <a:rPr lang="en-US" b="0" i="0" u="none" strike="noStrike" dirty="0">
                <a:solidFill>
                  <a:srgbClr val="3498DB"/>
                </a:solidFill>
                <a:effectLst/>
                <a:latin typeface="Source Serif Pro" panose="02040603050405020204" pitchFamily="18" charset="0"/>
                <a:hlinkClick r:id="rId9"/>
              </a:rPr>
              <a:t>Red Hat</a:t>
            </a:r>
            <a:r>
              <a:rPr lang="en-US" b="0" i="0" dirty="0">
                <a:solidFill>
                  <a:srgbClr val="444444"/>
                </a:solidFill>
                <a:effectLst/>
                <a:latin typeface="Source Serif Pro" panose="02040603050405020204" pitchFamily="18" charset="0"/>
              </a:rPr>
              <a:t>:</a:t>
            </a:r>
          </a:p>
          <a:p>
            <a:pPr algn="l"/>
            <a:r>
              <a:rPr lang="en-US" dirty="0"/>
              <a:t>$ </a:t>
            </a:r>
            <a:r>
              <a:rPr lang="en-US" dirty="0" err="1"/>
              <a:t>sudo</a:t>
            </a:r>
            <a:r>
              <a:rPr lang="en-US" dirty="0"/>
              <a:t> </a:t>
            </a:r>
            <a:r>
              <a:rPr lang="en-US" dirty="0" err="1"/>
              <a:t>dnf</a:t>
            </a:r>
            <a:r>
              <a:rPr lang="en-US" dirty="0"/>
              <a:t> install lvm2 </a:t>
            </a:r>
          </a:p>
          <a:p>
            <a:pPr algn="l"/>
            <a:endParaRPr lang="en-US" b="0" i="0" dirty="0">
              <a:solidFill>
                <a:srgbClr val="444444"/>
              </a:solidFill>
              <a:effectLst/>
              <a:latin typeface="Source Serif Pro" panose="02040603050405020204" pitchFamily="18" charset="0"/>
            </a:endParaRPr>
          </a:p>
          <a:p>
            <a:pPr algn="l"/>
            <a:r>
              <a:rPr lang="en-US" b="0" i="0" dirty="0">
                <a:solidFill>
                  <a:srgbClr val="444444"/>
                </a:solidFill>
                <a:effectLst/>
                <a:latin typeface="Source Serif Pro" panose="02040603050405020204" pitchFamily="18" charset="0"/>
              </a:rPr>
              <a:t>Our lab is to use </a:t>
            </a:r>
            <a:r>
              <a:rPr lang="en-US" b="1" i="0" dirty="0" err="1">
                <a:solidFill>
                  <a:srgbClr val="3366CC"/>
                </a:solidFill>
                <a:effectLst/>
                <a:latin typeface="Arial" panose="020B0604020202020204" pitchFamily="34" charset="0"/>
              </a:rPr>
              <a:t>sudo</a:t>
            </a:r>
            <a:r>
              <a:rPr lang="en-US" b="1" i="0" dirty="0">
                <a:solidFill>
                  <a:srgbClr val="3366CC"/>
                </a:solidFill>
                <a:effectLst/>
                <a:latin typeface="Arial" panose="020B0604020202020204" pitchFamily="34" charset="0"/>
              </a:rPr>
              <a:t> yum install system-storage-manager</a:t>
            </a:r>
            <a:endParaRPr lang="en-US" b="0" i="0" dirty="0">
              <a:solidFill>
                <a:srgbClr val="444444"/>
              </a:solidFill>
              <a:effectLst/>
              <a:latin typeface="Source Serif Pro" panose="02040603050405020204" pitchFamily="18" charset="0"/>
            </a:endParaRPr>
          </a:p>
          <a:p>
            <a:pPr algn="l"/>
            <a:endParaRPr lang="en-US" b="0" i="0" dirty="0">
              <a:solidFill>
                <a:srgbClr val="444444"/>
              </a:solidFill>
              <a:effectLst/>
              <a:latin typeface="Source Serif Pro" panose="02040603050405020204" pitchFamily="18" charset="0"/>
            </a:endParaRPr>
          </a:p>
          <a:p>
            <a:pPr algn="l"/>
            <a:r>
              <a:rPr lang="en-US" b="0" i="0" dirty="0">
                <a:solidFill>
                  <a:srgbClr val="444444"/>
                </a:solidFill>
                <a:effectLst/>
                <a:latin typeface="Source Serif Pro" panose="02040603050405020204" pitchFamily="18" charset="0"/>
              </a:rPr>
              <a:t>To install LVM on </a:t>
            </a:r>
            <a:r>
              <a:rPr lang="en-US" b="0" i="0" u="none" strike="noStrike" dirty="0">
                <a:solidFill>
                  <a:srgbClr val="3498DB"/>
                </a:solidFill>
                <a:effectLst/>
                <a:latin typeface="Source Serif Pro" panose="02040603050405020204" pitchFamily="18" charset="0"/>
                <a:hlinkClick r:id="rId10"/>
              </a:rPr>
              <a:t>Arch Linux</a:t>
            </a:r>
            <a:r>
              <a:rPr lang="en-US" b="0" i="0" dirty="0">
                <a:solidFill>
                  <a:srgbClr val="444444"/>
                </a:solidFill>
                <a:effectLst/>
                <a:latin typeface="Source Serif Pro" panose="02040603050405020204" pitchFamily="18" charset="0"/>
              </a:rPr>
              <a:t> and </a:t>
            </a:r>
            <a:r>
              <a:rPr lang="en-US" b="0" i="0" u="none" strike="noStrike" dirty="0" err="1">
                <a:solidFill>
                  <a:srgbClr val="3498DB"/>
                </a:solidFill>
                <a:effectLst/>
                <a:latin typeface="Source Serif Pro" panose="02040603050405020204" pitchFamily="18" charset="0"/>
                <a:hlinkClick r:id="rId11"/>
              </a:rPr>
              <a:t>Manjaro</a:t>
            </a:r>
            <a:r>
              <a:rPr lang="en-US" b="0" i="0" dirty="0">
                <a:solidFill>
                  <a:srgbClr val="444444"/>
                </a:solidFill>
                <a:effectLst/>
                <a:latin typeface="Source Serif Pro" panose="02040603050405020204" pitchFamily="18" charset="0"/>
              </a:rPr>
              <a:t>:</a:t>
            </a:r>
          </a:p>
          <a:p>
            <a:r>
              <a:rPr lang="en-US" dirty="0"/>
              <a:t>$ </a:t>
            </a:r>
            <a:r>
              <a:rPr lang="en-US" dirty="0" err="1"/>
              <a:t>sudo</a:t>
            </a:r>
            <a:r>
              <a:rPr lang="en-US" dirty="0"/>
              <a:t> </a:t>
            </a:r>
            <a:r>
              <a:rPr lang="en-US" dirty="0" err="1"/>
              <a:t>pacman</a:t>
            </a:r>
            <a:r>
              <a:rPr lang="en-US" dirty="0"/>
              <a:t> -S lvm2</a:t>
            </a:r>
          </a:p>
          <a:p>
            <a:endParaRPr lang="en-US" dirty="0"/>
          </a:p>
          <a:p>
            <a:endParaRPr lang="en-US" dirty="0"/>
          </a:p>
        </p:txBody>
      </p:sp>
      <p:sp>
        <p:nvSpPr>
          <p:cNvPr id="4" name="Slide Number Placeholder 3"/>
          <p:cNvSpPr>
            <a:spLocks noGrp="1"/>
          </p:cNvSpPr>
          <p:nvPr>
            <p:ph type="sldNum" sz="quarter" idx="5"/>
          </p:nvPr>
        </p:nvSpPr>
        <p:spPr/>
        <p:txBody>
          <a:bodyPr/>
          <a:lstStyle/>
          <a:p>
            <a:fld id="{39EBEC11-8109-470B-9E75-6379604A4F27}" type="slidenum">
              <a:rPr lang="en-US" smtClean="0"/>
              <a:t>8</a:t>
            </a:fld>
            <a:endParaRPr lang="en-US"/>
          </a:p>
        </p:txBody>
      </p:sp>
    </p:spTree>
    <p:extLst>
      <p:ext uri="{BB962C8B-B14F-4D97-AF65-F5344CB8AC3E}">
        <p14:creationId xmlns:p14="http://schemas.microsoft.com/office/powerpoint/2010/main" val="28204841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313131"/>
                </a:solidFill>
                <a:effectLst/>
                <a:latin typeface="Open Sans" panose="020B0606030504020204" pitchFamily="34" charset="0"/>
              </a:rPr>
              <a:t>DNF</a:t>
            </a:r>
            <a:r>
              <a:rPr lang="en-US" b="0" i="0" dirty="0">
                <a:solidFill>
                  <a:srgbClr val="313131"/>
                </a:solidFill>
                <a:effectLst/>
                <a:latin typeface="Open Sans" panose="020B0606030504020204" pitchFamily="34" charset="0"/>
              </a:rPr>
              <a:t> (short for “</a:t>
            </a:r>
            <a:r>
              <a:rPr lang="en-US" b="1" i="0" dirty="0" err="1">
                <a:solidFill>
                  <a:srgbClr val="313131"/>
                </a:solidFill>
                <a:effectLst/>
                <a:latin typeface="Open Sans" panose="020B0606030504020204" pitchFamily="34" charset="0"/>
              </a:rPr>
              <a:t>D</a:t>
            </a:r>
            <a:r>
              <a:rPr lang="en-US" b="0" i="0" dirty="0" err="1">
                <a:solidFill>
                  <a:srgbClr val="313131"/>
                </a:solidFill>
                <a:effectLst/>
                <a:latin typeface="Open Sans" panose="020B0606030504020204" pitchFamily="34" charset="0"/>
              </a:rPr>
              <a:t>a</a:t>
            </a:r>
            <a:r>
              <a:rPr lang="en-US" b="1" i="0" dirty="0" err="1">
                <a:solidFill>
                  <a:srgbClr val="313131"/>
                </a:solidFill>
                <a:effectLst/>
                <a:latin typeface="Open Sans" panose="020B0606030504020204" pitchFamily="34" charset="0"/>
              </a:rPr>
              <a:t>N</a:t>
            </a:r>
            <a:r>
              <a:rPr lang="en-US" b="0" i="0" dirty="0" err="1">
                <a:solidFill>
                  <a:srgbClr val="313131"/>
                </a:solidFill>
                <a:effectLst/>
                <a:latin typeface="Open Sans" panose="020B0606030504020204" pitchFamily="34" charset="0"/>
              </a:rPr>
              <a:t>di</a:t>
            </a:r>
            <a:r>
              <a:rPr lang="en-US" b="1" i="0" dirty="0" err="1">
                <a:solidFill>
                  <a:srgbClr val="313131"/>
                </a:solidFill>
                <a:effectLst/>
                <a:latin typeface="Open Sans" panose="020B0606030504020204" pitchFamily="34" charset="0"/>
              </a:rPr>
              <a:t>F</a:t>
            </a:r>
            <a:r>
              <a:rPr lang="en-US" b="0" i="0" dirty="0" err="1">
                <a:solidFill>
                  <a:srgbClr val="313131"/>
                </a:solidFill>
                <a:effectLst/>
                <a:latin typeface="Open Sans" panose="020B0606030504020204" pitchFamily="34" charset="0"/>
              </a:rPr>
              <a:t>ied</a:t>
            </a:r>
            <a:r>
              <a:rPr lang="en-US" b="0" i="0" dirty="0">
                <a:solidFill>
                  <a:srgbClr val="313131"/>
                </a:solidFill>
                <a:effectLst/>
                <a:latin typeface="Open Sans" panose="020B0606030504020204" pitchFamily="34" charset="0"/>
              </a:rPr>
              <a:t> Yum”) is the next upcoming major version of </a:t>
            </a:r>
            <a:r>
              <a:rPr lang="en-US" b="1" i="0" dirty="0">
                <a:solidFill>
                  <a:srgbClr val="313131"/>
                </a:solidFill>
                <a:effectLst/>
                <a:latin typeface="Open Sans" panose="020B0606030504020204" pitchFamily="34" charset="0"/>
              </a:rPr>
              <a:t>Yum</a:t>
            </a:r>
            <a:r>
              <a:rPr lang="en-US" b="0" i="0" dirty="0">
                <a:solidFill>
                  <a:srgbClr val="313131"/>
                </a:solidFill>
                <a:effectLst/>
                <a:latin typeface="Open Sans" panose="020B0606030504020204" pitchFamily="34" charset="0"/>
              </a:rPr>
              <a:t>, a package manager for RPM-based Linux distributions, such as RHEL, CentOS, and Fedora. DNF is first introduced in Fedora 18, and it has became the default package manager from Fedora 25 version. It is not in Centos 7. But, you can find information to install DNF on CentOS 7 / RHEL 7 versions.</a:t>
            </a:r>
            <a:endParaRPr lang="en-US" dirty="0"/>
          </a:p>
        </p:txBody>
      </p:sp>
      <p:sp>
        <p:nvSpPr>
          <p:cNvPr id="4" name="Slide Number Placeholder 3"/>
          <p:cNvSpPr>
            <a:spLocks noGrp="1"/>
          </p:cNvSpPr>
          <p:nvPr>
            <p:ph type="sldNum" sz="quarter" idx="5"/>
          </p:nvPr>
        </p:nvSpPr>
        <p:spPr/>
        <p:txBody>
          <a:bodyPr/>
          <a:lstStyle/>
          <a:p>
            <a:fld id="{39EBEC11-8109-470B-9E75-6379604A4F27}" type="slidenum">
              <a:rPr lang="en-US" smtClean="0"/>
              <a:t>9</a:t>
            </a:fld>
            <a:endParaRPr lang="en-US"/>
          </a:p>
        </p:txBody>
      </p:sp>
    </p:spTree>
    <p:extLst>
      <p:ext uri="{BB962C8B-B14F-4D97-AF65-F5344CB8AC3E}">
        <p14:creationId xmlns:p14="http://schemas.microsoft.com/office/powerpoint/2010/main" val="3721139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D470-B88B-AF83-3E2D-A103E6C667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BB5DE9D-ADE1-56F0-DE25-D401229C66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4F8525B-44DE-E0EF-D1A7-8962C33B7936}"/>
              </a:ext>
            </a:extLst>
          </p:cNvPr>
          <p:cNvSpPr>
            <a:spLocks noGrp="1"/>
          </p:cNvSpPr>
          <p:nvPr>
            <p:ph type="dt" sz="half" idx="10"/>
          </p:nvPr>
        </p:nvSpPr>
        <p:spPr/>
        <p:txBody>
          <a:bodyPr/>
          <a:lstStyle/>
          <a:p>
            <a:fld id="{957B670D-DE0A-4871-8D02-C71BF9F2C728}" type="datetimeFigureOut">
              <a:rPr lang="en-US" smtClean="0"/>
              <a:t>6/12/2022</a:t>
            </a:fld>
            <a:endParaRPr lang="en-US"/>
          </a:p>
        </p:txBody>
      </p:sp>
      <p:sp>
        <p:nvSpPr>
          <p:cNvPr id="5" name="Footer Placeholder 4">
            <a:extLst>
              <a:ext uri="{FF2B5EF4-FFF2-40B4-BE49-F238E27FC236}">
                <a16:creationId xmlns:a16="http://schemas.microsoft.com/office/drawing/2014/main" id="{23FA7794-3DBD-4641-D313-1D6C91ED67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E433CF-0432-331C-8D52-B2BD66E9078D}"/>
              </a:ext>
            </a:extLst>
          </p:cNvPr>
          <p:cNvSpPr>
            <a:spLocks noGrp="1"/>
          </p:cNvSpPr>
          <p:nvPr>
            <p:ph type="sldNum" sz="quarter" idx="12"/>
          </p:nvPr>
        </p:nvSpPr>
        <p:spPr/>
        <p:txBody>
          <a:bodyPr/>
          <a:lstStyle/>
          <a:p>
            <a:fld id="{698D8788-3B19-4715-AB99-48A224D84ADE}" type="slidenum">
              <a:rPr lang="en-US" smtClean="0"/>
              <a:t>‹#›</a:t>
            </a:fld>
            <a:endParaRPr lang="en-US"/>
          </a:p>
        </p:txBody>
      </p:sp>
    </p:spTree>
    <p:extLst>
      <p:ext uri="{BB962C8B-B14F-4D97-AF65-F5344CB8AC3E}">
        <p14:creationId xmlns:p14="http://schemas.microsoft.com/office/powerpoint/2010/main" val="1296710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70EB8-D3B5-D2D6-8257-93F861E8183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AC120F8-7BEC-8074-00DB-64240FDF51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DB79B3-D516-D9BD-FACD-B30C96A32022}"/>
              </a:ext>
            </a:extLst>
          </p:cNvPr>
          <p:cNvSpPr>
            <a:spLocks noGrp="1"/>
          </p:cNvSpPr>
          <p:nvPr>
            <p:ph type="dt" sz="half" idx="10"/>
          </p:nvPr>
        </p:nvSpPr>
        <p:spPr/>
        <p:txBody>
          <a:bodyPr/>
          <a:lstStyle/>
          <a:p>
            <a:fld id="{957B670D-DE0A-4871-8D02-C71BF9F2C728}" type="datetimeFigureOut">
              <a:rPr lang="en-US" smtClean="0"/>
              <a:t>6/12/2022</a:t>
            </a:fld>
            <a:endParaRPr lang="en-US"/>
          </a:p>
        </p:txBody>
      </p:sp>
      <p:sp>
        <p:nvSpPr>
          <p:cNvPr id="5" name="Footer Placeholder 4">
            <a:extLst>
              <a:ext uri="{FF2B5EF4-FFF2-40B4-BE49-F238E27FC236}">
                <a16:creationId xmlns:a16="http://schemas.microsoft.com/office/drawing/2014/main" id="{32025053-AE9E-D26E-90A5-54C52CB1AF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A45A19-D3FD-EFEC-A3DA-78BE1ECDCC33}"/>
              </a:ext>
            </a:extLst>
          </p:cNvPr>
          <p:cNvSpPr>
            <a:spLocks noGrp="1"/>
          </p:cNvSpPr>
          <p:nvPr>
            <p:ph type="sldNum" sz="quarter" idx="12"/>
          </p:nvPr>
        </p:nvSpPr>
        <p:spPr/>
        <p:txBody>
          <a:bodyPr/>
          <a:lstStyle/>
          <a:p>
            <a:fld id="{698D8788-3B19-4715-AB99-48A224D84ADE}" type="slidenum">
              <a:rPr lang="en-US" smtClean="0"/>
              <a:t>‹#›</a:t>
            </a:fld>
            <a:endParaRPr lang="en-US"/>
          </a:p>
        </p:txBody>
      </p:sp>
    </p:spTree>
    <p:extLst>
      <p:ext uri="{BB962C8B-B14F-4D97-AF65-F5344CB8AC3E}">
        <p14:creationId xmlns:p14="http://schemas.microsoft.com/office/powerpoint/2010/main" val="3904254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8A2F09-3A40-8DA4-ECD0-6A348B9CFE4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6DF6F88-9E9F-DCCA-99A2-EAE0074ACA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45D53B-D310-6DD3-9B1E-CB08DD969DE9}"/>
              </a:ext>
            </a:extLst>
          </p:cNvPr>
          <p:cNvSpPr>
            <a:spLocks noGrp="1"/>
          </p:cNvSpPr>
          <p:nvPr>
            <p:ph type="dt" sz="half" idx="10"/>
          </p:nvPr>
        </p:nvSpPr>
        <p:spPr/>
        <p:txBody>
          <a:bodyPr/>
          <a:lstStyle/>
          <a:p>
            <a:fld id="{957B670D-DE0A-4871-8D02-C71BF9F2C728}" type="datetimeFigureOut">
              <a:rPr lang="en-US" smtClean="0"/>
              <a:t>6/12/2022</a:t>
            </a:fld>
            <a:endParaRPr lang="en-US"/>
          </a:p>
        </p:txBody>
      </p:sp>
      <p:sp>
        <p:nvSpPr>
          <p:cNvPr id="5" name="Footer Placeholder 4">
            <a:extLst>
              <a:ext uri="{FF2B5EF4-FFF2-40B4-BE49-F238E27FC236}">
                <a16:creationId xmlns:a16="http://schemas.microsoft.com/office/drawing/2014/main" id="{8964CA6E-1DE9-A34D-DA81-0C35182103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38B6F1-0998-BBE3-8EDF-2BB964065B3A}"/>
              </a:ext>
            </a:extLst>
          </p:cNvPr>
          <p:cNvSpPr>
            <a:spLocks noGrp="1"/>
          </p:cNvSpPr>
          <p:nvPr>
            <p:ph type="sldNum" sz="quarter" idx="12"/>
          </p:nvPr>
        </p:nvSpPr>
        <p:spPr/>
        <p:txBody>
          <a:bodyPr/>
          <a:lstStyle/>
          <a:p>
            <a:fld id="{698D8788-3B19-4715-AB99-48A224D84ADE}" type="slidenum">
              <a:rPr lang="en-US" smtClean="0"/>
              <a:t>‹#›</a:t>
            </a:fld>
            <a:endParaRPr lang="en-US"/>
          </a:p>
        </p:txBody>
      </p:sp>
    </p:spTree>
    <p:extLst>
      <p:ext uri="{BB962C8B-B14F-4D97-AF65-F5344CB8AC3E}">
        <p14:creationId xmlns:p14="http://schemas.microsoft.com/office/powerpoint/2010/main" val="25721206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562" y="261232"/>
            <a:ext cx="8489895" cy="1131569"/>
          </a:xfrm>
          <a:prstGeom prst="rect">
            <a:avLst/>
          </a:prstGeom>
        </p:spPr>
        <p:txBody>
          <a:bodyPr lIns="0" tIns="0" rIns="0" bIns="0" anchor="ctr"/>
          <a:lstStyle/>
          <a:p>
            <a:pPr algn="ctr"/>
            <a:endParaRPr lang="en-CA" sz="5321" b="0" strike="noStrike" spc="-1">
              <a:solidFill>
                <a:srgbClr val="000000"/>
              </a:solidFill>
              <a:uFill>
                <a:solidFill>
                  <a:srgbClr val="FFFFFF"/>
                </a:solidFill>
              </a:uFill>
              <a:latin typeface="Arial"/>
            </a:endParaRPr>
          </a:p>
        </p:txBody>
      </p:sp>
      <p:sp>
        <p:nvSpPr>
          <p:cNvPr id="45" name="PlaceHolder 2"/>
          <p:cNvSpPr>
            <a:spLocks noGrp="1"/>
          </p:cNvSpPr>
          <p:nvPr>
            <p:ph type="body"/>
          </p:nvPr>
        </p:nvSpPr>
        <p:spPr>
          <a:xfrm>
            <a:off x="609562" y="1654468"/>
            <a:ext cx="10971684" cy="3976383"/>
          </a:xfrm>
          <a:prstGeom prst="rect">
            <a:avLst/>
          </a:prstGeom>
        </p:spPr>
        <p:txBody>
          <a:bodyPr lIns="0" tIns="0" rIns="0" bIns="0">
            <a:normAutofit/>
          </a:bodyPr>
          <a:lstStyle/>
          <a:p>
            <a:endParaRPr lang="en-CA" sz="387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3281619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943F9-0D73-934C-6A54-7940E2F2D9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2F52AF-A606-A2E9-98B2-7F3B865EE7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DFAAB6-D17B-8D01-FC1C-8BD6FB4E2B73}"/>
              </a:ext>
            </a:extLst>
          </p:cNvPr>
          <p:cNvSpPr>
            <a:spLocks noGrp="1"/>
          </p:cNvSpPr>
          <p:nvPr>
            <p:ph type="dt" sz="half" idx="10"/>
          </p:nvPr>
        </p:nvSpPr>
        <p:spPr/>
        <p:txBody>
          <a:bodyPr/>
          <a:lstStyle/>
          <a:p>
            <a:fld id="{957B670D-DE0A-4871-8D02-C71BF9F2C728}" type="datetimeFigureOut">
              <a:rPr lang="en-US" smtClean="0"/>
              <a:t>6/12/2022</a:t>
            </a:fld>
            <a:endParaRPr lang="en-US"/>
          </a:p>
        </p:txBody>
      </p:sp>
      <p:sp>
        <p:nvSpPr>
          <p:cNvPr id="5" name="Footer Placeholder 4">
            <a:extLst>
              <a:ext uri="{FF2B5EF4-FFF2-40B4-BE49-F238E27FC236}">
                <a16:creationId xmlns:a16="http://schemas.microsoft.com/office/drawing/2014/main" id="{C4084B21-9E65-A3A2-C7CC-287F9BBA33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6AF387-D136-8545-2643-633EC5F54ADD}"/>
              </a:ext>
            </a:extLst>
          </p:cNvPr>
          <p:cNvSpPr>
            <a:spLocks noGrp="1"/>
          </p:cNvSpPr>
          <p:nvPr>
            <p:ph type="sldNum" sz="quarter" idx="12"/>
          </p:nvPr>
        </p:nvSpPr>
        <p:spPr/>
        <p:txBody>
          <a:bodyPr/>
          <a:lstStyle/>
          <a:p>
            <a:fld id="{698D8788-3B19-4715-AB99-48A224D84ADE}" type="slidenum">
              <a:rPr lang="en-US" smtClean="0"/>
              <a:t>‹#›</a:t>
            </a:fld>
            <a:endParaRPr lang="en-US"/>
          </a:p>
        </p:txBody>
      </p:sp>
    </p:spTree>
    <p:extLst>
      <p:ext uri="{BB962C8B-B14F-4D97-AF65-F5344CB8AC3E}">
        <p14:creationId xmlns:p14="http://schemas.microsoft.com/office/powerpoint/2010/main" val="848782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CD079-9093-C388-9DC2-72F4DCD11C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640CB34-D767-BBA2-C89C-9C8E176442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D87579-4DE5-705B-B1D0-C97F92199A53}"/>
              </a:ext>
            </a:extLst>
          </p:cNvPr>
          <p:cNvSpPr>
            <a:spLocks noGrp="1"/>
          </p:cNvSpPr>
          <p:nvPr>
            <p:ph type="dt" sz="half" idx="10"/>
          </p:nvPr>
        </p:nvSpPr>
        <p:spPr/>
        <p:txBody>
          <a:bodyPr/>
          <a:lstStyle/>
          <a:p>
            <a:fld id="{957B670D-DE0A-4871-8D02-C71BF9F2C728}" type="datetimeFigureOut">
              <a:rPr lang="en-US" smtClean="0"/>
              <a:t>6/12/2022</a:t>
            </a:fld>
            <a:endParaRPr lang="en-US"/>
          </a:p>
        </p:txBody>
      </p:sp>
      <p:sp>
        <p:nvSpPr>
          <p:cNvPr id="5" name="Footer Placeholder 4">
            <a:extLst>
              <a:ext uri="{FF2B5EF4-FFF2-40B4-BE49-F238E27FC236}">
                <a16:creationId xmlns:a16="http://schemas.microsoft.com/office/drawing/2014/main" id="{940B5FBB-1D84-A4EC-2BD4-638815137A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BB1483-796C-DE33-AD5F-72004CA7BC07}"/>
              </a:ext>
            </a:extLst>
          </p:cNvPr>
          <p:cNvSpPr>
            <a:spLocks noGrp="1"/>
          </p:cNvSpPr>
          <p:nvPr>
            <p:ph type="sldNum" sz="quarter" idx="12"/>
          </p:nvPr>
        </p:nvSpPr>
        <p:spPr/>
        <p:txBody>
          <a:bodyPr/>
          <a:lstStyle/>
          <a:p>
            <a:fld id="{698D8788-3B19-4715-AB99-48A224D84ADE}" type="slidenum">
              <a:rPr lang="en-US" smtClean="0"/>
              <a:t>‹#›</a:t>
            </a:fld>
            <a:endParaRPr lang="en-US"/>
          </a:p>
        </p:txBody>
      </p:sp>
    </p:spTree>
    <p:extLst>
      <p:ext uri="{BB962C8B-B14F-4D97-AF65-F5344CB8AC3E}">
        <p14:creationId xmlns:p14="http://schemas.microsoft.com/office/powerpoint/2010/main" val="3346906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630E9-1C87-64A9-9D86-C4CC8FF742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BE108C-3710-972C-CEED-73C7C0A2AF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5F54B71-5745-2AD7-F0D1-466FDE97A5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7146D1-6004-74B6-FE1F-F3232DDA4069}"/>
              </a:ext>
            </a:extLst>
          </p:cNvPr>
          <p:cNvSpPr>
            <a:spLocks noGrp="1"/>
          </p:cNvSpPr>
          <p:nvPr>
            <p:ph type="dt" sz="half" idx="10"/>
          </p:nvPr>
        </p:nvSpPr>
        <p:spPr/>
        <p:txBody>
          <a:bodyPr/>
          <a:lstStyle/>
          <a:p>
            <a:fld id="{957B670D-DE0A-4871-8D02-C71BF9F2C728}" type="datetimeFigureOut">
              <a:rPr lang="en-US" smtClean="0"/>
              <a:t>6/12/2022</a:t>
            </a:fld>
            <a:endParaRPr lang="en-US"/>
          </a:p>
        </p:txBody>
      </p:sp>
      <p:sp>
        <p:nvSpPr>
          <p:cNvPr id="6" name="Footer Placeholder 5">
            <a:extLst>
              <a:ext uri="{FF2B5EF4-FFF2-40B4-BE49-F238E27FC236}">
                <a16:creationId xmlns:a16="http://schemas.microsoft.com/office/drawing/2014/main" id="{0CC112E1-0E1B-0ACA-CDAB-5EC83D9833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1C9A98-EB11-D423-93CB-EB669B490753}"/>
              </a:ext>
            </a:extLst>
          </p:cNvPr>
          <p:cNvSpPr>
            <a:spLocks noGrp="1"/>
          </p:cNvSpPr>
          <p:nvPr>
            <p:ph type="sldNum" sz="quarter" idx="12"/>
          </p:nvPr>
        </p:nvSpPr>
        <p:spPr/>
        <p:txBody>
          <a:bodyPr/>
          <a:lstStyle/>
          <a:p>
            <a:fld id="{698D8788-3B19-4715-AB99-48A224D84ADE}" type="slidenum">
              <a:rPr lang="en-US" smtClean="0"/>
              <a:t>‹#›</a:t>
            </a:fld>
            <a:endParaRPr lang="en-US"/>
          </a:p>
        </p:txBody>
      </p:sp>
    </p:spTree>
    <p:extLst>
      <p:ext uri="{BB962C8B-B14F-4D97-AF65-F5344CB8AC3E}">
        <p14:creationId xmlns:p14="http://schemas.microsoft.com/office/powerpoint/2010/main" val="3459260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B3683-8D77-6380-EE89-B7B60553723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F5BBE42-C0DA-E4EF-D219-F242A01B46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D300CF-C20D-DC1A-CF90-8A2C212543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434D96-679F-2476-7067-5A5EAC87E6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AF9BD7-ADCC-2F08-5A77-FEA6A939AD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78485BE-BB61-1C5A-60ED-796599B63B32}"/>
              </a:ext>
            </a:extLst>
          </p:cNvPr>
          <p:cNvSpPr>
            <a:spLocks noGrp="1"/>
          </p:cNvSpPr>
          <p:nvPr>
            <p:ph type="dt" sz="half" idx="10"/>
          </p:nvPr>
        </p:nvSpPr>
        <p:spPr/>
        <p:txBody>
          <a:bodyPr/>
          <a:lstStyle/>
          <a:p>
            <a:fld id="{957B670D-DE0A-4871-8D02-C71BF9F2C728}" type="datetimeFigureOut">
              <a:rPr lang="en-US" smtClean="0"/>
              <a:t>6/12/2022</a:t>
            </a:fld>
            <a:endParaRPr lang="en-US"/>
          </a:p>
        </p:txBody>
      </p:sp>
      <p:sp>
        <p:nvSpPr>
          <p:cNvPr id="8" name="Footer Placeholder 7">
            <a:extLst>
              <a:ext uri="{FF2B5EF4-FFF2-40B4-BE49-F238E27FC236}">
                <a16:creationId xmlns:a16="http://schemas.microsoft.com/office/drawing/2014/main" id="{6F4BB33C-6D50-9AE6-8AA7-9DD60B5811D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01E66A0-38E3-25FB-A8DF-30780B16B564}"/>
              </a:ext>
            </a:extLst>
          </p:cNvPr>
          <p:cNvSpPr>
            <a:spLocks noGrp="1"/>
          </p:cNvSpPr>
          <p:nvPr>
            <p:ph type="sldNum" sz="quarter" idx="12"/>
          </p:nvPr>
        </p:nvSpPr>
        <p:spPr/>
        <p:txBody>
          <a:bodyPr/>
          <a:lstStyle/>
          <a:p>
            <a:fld id="{698D8788-3B19-4715-AB99-48A224D84ADE}" type="slidenum">
              <a:rPr lang="en-US" smtClean="0"/>
              <a:t>‹#›</a:t>
            </a:fld>
            <a:endParaRPr lang="en-US"/>
          </a:p>
        </p:txBody>
      </p:sp>
    </p:spTree>
    <p:extLst>
      <p:ext uri="{BB962C8B-B14F-4D97-AF65-F5344CB8AC3E}">
        <p14:creationId xmlns:p14="http://schemas.microsoft.com/office/powerpoint/2010/main" val="588651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7967F-D71F-7B8C-75BD-00B8138B049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570B1F-390E-7561-79FD-CE615ABC9BEF}"/>
              </a:ext>
            </a:extLst>
          </p:cNvPr>
          <p:cNvSpPr>
            <a:spLocks noGrp="1"/>
          </p:cNvSpPr>
          <p:nvPr>
            <p:ph type="dt" sz="half" idx="10"/>
          </p:nvPr>
        </p:nvSpPr>
        <p:spPr/>
        <p:txBody>
          <a:bodyPr/>
          <a:lstStyle/>
          <a:p>
            <a:fld id="{957B670D-DE0A-4871-8D02-C71BF9F2C728}" type="datetimeFigureOut">
              <a:rPr lang="en-US" smtClean="0"/>
              <a:t>6/12/2022</a:t>
            </a:fld>
            <a:endParaRPr lang="en-US"/>
          </a:p>
        </p:txBody>
      </p:sp>
      <p:sp>
        <p:nvSpPr>
          <p:cNvPr id="4" name="Footer Placeholder 3">
            <a:extLst>
              <a:ext uri="{FF2B5EF4-FFF2-40B4-BE49-F238E27FC236}">
                <a16:creationId xmlns:a16="http://schemas.microsoft.com/office/drawing/2014/main" id="{CAD2AF4F-9E99-C417-B6AB-2A1ECFF4C37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226E6AB-9426-0777-3082-2A1123EB337B}"/>
              </a:ext>
            </a:extLst>
          </p:cNvPr>
          <p:cNvSpPr>
            <a:spLocks noGrp="1"/>
          </p:cNvSpPr>
          <p:nvPr>
            <p:ph type="sldNum" sz="quarter" idx="12"/>
          </p:nvPr>
        </p:nvSpPr>
        <p:spPr/>
        <p:txBody>
          <a:bodyPr/>
          <a:lstStyle/>
          <a:p>
            <a:fld id="{698D8788-3B19-4715-AB99-48A224D84ADE}" type="slidenum">
              <a:rPr lang="en-US" smtClean="0"/>
              <a:t>‹#›</a:t>
            </a:fld>
            <a:endParaRPr lang="en-US"/>
          </a:p>
        </p:txBody>
      </p:sp>
    </p:spTree>
    <p:extLst>
      <p:ext uri="{BB962C8B-B14F-4D97-AF65-F5344CB8AC3E}">
        <p14:creationId xmlns:p14="http://schemas.microsoft.com/office/powerpoint/2010/main" val="3399689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55F3DE-6F9F-2CC3-FBE5-F06A0BD37C54}"/>
              </a:ext>
            </a:extLst>
          </p:cNvPr>
          <p:cNvSpPr>
            <a:spLocks noGrp="1"/>
          </p:cNvSpPr>
          <p:nvPr>
            <p:ph type="dt" sz="half" idx="10"/>
          </p:nvPr>
        </p:nvSpPr>
        <p:spPr/>
        <p:txBody>
          <a:bodyPr/>
          <a:lstStyle/>
          <a:p>
            <a:fld id="{957B670D-DE0A-4871-8D02-C71BF9F2C728}" type="datetimeFigureOut">
              <a:rPr lang="en-US" smtClean="0"/>
              <a:t>6/12/2022</a:t>
            </a:fld>
            <a:endParaRPr lang="en-US"/>
          </a:p>
        </p:txBody>
      </p:sp>
      <p:sp>
        <p:nvSpPr>
          <p:cNvPr id="3" name="Footer Placeholder 2">
            <a:extLst>
              <a:ext uri="{FF2B5EF4-FFF2-40B4-BE49-F238E27FC236}">
                <a16:creationId xmlns:a16="http://schemas.microsoft.com/office/drawing/2014/main" id="{230E2400-8578-8107-4DB6-007A018A07E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1560FEA-CDDD-9D98-2CF2-0C9CB0190A76}"/>
              </a:ext>
            </a:extLst>
          </p:cNvPr>
          <p:cNvSpPr>
            <a:spLocks noGrp="1"/>
          </p:cNvSpPr>
          <p:nvPr>
            <p:ph type="sldNum" sz="quarter" idx="12"/>
          </p:nvPr>
        </p:nvSpPr>
        <p:spPr/>
        <p:txBody>
          <a:bodyPr/>
          <a:lstStyle/>
          <a:p>
            <a:fld id="{698D8788-3B19-4715-AB99-48A224D84ADE}" type="slidenum">
              <a:rPr lang="en-US" smtClean="0"/>
              <a:t>‹#›</a:t>
            </a:fld>
            <a:endParaRPr lang="en-US"/>
          </a:p>
        </p:txBody>
      </p:sp>
    </p:spTree>
    <p:extLst>
      <p:ext uri="{BB962C8B-B14F-4D97-AF65-F5344CB8AC3E}">
        <p14:creationId xmlns:p14="http://schemas.microsoft.com/office/powerpoint/2010/main" val="2232535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10370-D692-5D86-83C5-E1FCBACC16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55B9741-132A-6548-A003-808D008C8F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76FD3E-70BC-9C3D-8833-1149EE4082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EEF656-D98D-1B8E-4376-5D3CA54EECAE}"/>
              </a:ext>
            </a:extLst>
          </p:cNvPr>
          <p:cNvSpPr>
            <a:spLocks noGrp="1"/>
          </p:cNvSpPr>
          <p:nvPr>
            <p:ph type="dt" sz="half" idx="10"/>
          </p:nvPr>
        </p:nvSpPr>
        <p:spPr/>
        <p:txBody>
          <a:bodyPr/>
          <a:lstStyle/>
          <a:p>
            <a:fld id="{957B670D-DE0A-4871-8D02-C71BF9F2C728}" type="datetimeFigureOut">
              <a:rPr lang="en-US" smtClean="0"/>
              <a:t>6/12/2022</a:t>
            </a:fld>
            <a:endParaRPr lang="en-US"/>
          </a:p>
        </p:txBody>
      </p:sp>
      <p:sp>
        <p:nvSpPr>
          <p:cNvPr id="6" name="Footer Placeholder 5">
            <a:extLst>
              <a:ext uri="{FF2B5EF4-FFF2-40B4-BE49-F238E27FC236}">
                <a16:creationId xmlns:a16="http://schemas.microsoft.com/office/drawing/2014/main" id="{A51E7BD5-AF64-09DC-EEE5-6CD0AC1640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3F1E54-7D94-862E-F9FF-55AE4251F022}"/>
              </a:ext>
            </a:extLst>
          </p:cNvPr>
          <p:cNvSpPr>
            <a:spLocks noGrp="1"/>
          </p:cNvSpPr>
          <p:nvPr>
            <p:ph type="sldNum" sz="quarter" idx="12"/>
          </p:nvPr>
        </p:nvSpPr>
        <p:spPr/>
        <p:txBody>
          <a:bodyPr/>
          <a:lstStyle/>
          <a:p>
            <a:fld id="{698D8788-3B19-4715-AB99-48A224D84ADE}" type="slidenum">
              <a:rPr lang="en-US" smtClean="0"/>
              <a:t>‹#›</a:t>
            </a:fld>
            <a:endParaRPr lang="en-US"/>
          </a:p>
        </p:txBody>
      </p:sp>
    </p:spTree>
    <p:extLst>
      <p:ext uri="{BB962C8B-B14F-4D97-AF65-F5344CB8AC3E}">
        <p14:creationId xmlns:p14="http://schemas.microsoft.com/office/powerpoint/2010/main" val="1247309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69C2B-1E94-28D3-D514-FC46977CF0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9E6E91F-3FFE-F46E-EABB-6D0497005E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5A95F3E-DED7-1798-E614-AE07E6D993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420A1E-B201-A0C1-7E00-6E49C7B31168}"/>
              </a:ext>
            </a:extLst>
          </p:cNvPr>
          <p:cNvSpPr>
            <a:spLocks noGrp="1"/>
          </p:cNvSpPr>
          <p:nvPr>
            <p:ph type="dt" sz="half" idx="10"/>
          </p:nvPr>
        </p:nvSpPr>
        <p:spPr/>
        <p:txBody>
          <a:bodyPr/>
          <a:lstStyle/>
          <a:p>
            <a:fld id="{957B670D-DE0A-4871-8D02-C71BF9F2C728}" type="datetimeFigureOut">
              <a:rPr lang="en-US" smtClean="0"/>
              <a:t>6/12/2022</a:t>
            </a:fld>
            <a:endParaRPr lang="en-US"/>
          </a:p>
        </p:txBody>
      </p:sp>
      <p:sp>
        <p:nvSpPr>
          <p:cNvPr id="6" name="Footer Placeholder 5">
            <a:extLst>
              <a:ext uri="{FF2B5EF4-FFF2-40B4-BE49-F238E27FC236}">
                <a16:creationId xmlns:a16="http://schemas.microsoft.com/office/drawing/2014/main" id="{0DA6DCD7-E4E4-EED8-680D-CC95FE826B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EEB9BB-7CDE-644C-0064-CCFDBB961E84}"/>
              </a:ext>
            </a:extLst>
          </p:cNvPr>
          <p:cNvSpPr>
            <a:spLocks noGrp="1"/>
          </p:cNvSpPr>
          <p:nvPr>
            <p:ph type="sldNum" sz="quarter" idx="12"/>
          </p:nvPr>
        </p:nvSpPr>
        <p:spPr/>
        <p:txBody>
          <a:bodyPr/>
          <a:lstStyle/>
          <a:p>
            <a:fld id="{698D8788-3B19-4715-AB99-48A224D84ADE}" type="slidenum">
              <a:rPr lang="en-US" smtClean="0"/>
              <a:t>‹#›</a:t>
            </a:fld>
            <a:endParaRPr lang="en-US"/>
          </a:p>
        </p:txBody>
      </p:sp>
    </p:spTree>
    <p:extLst>
      <p:ext uri="{BB962C8B-B14F-4D97-AF65-F5344CB8AC3E}">
        <p14:creationId xmlns:p14="http://schemas.microsoft.com/office/powerpoint/2010/main" val="3713743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2DF953-1EDF-C74A-E1F1-3184E7BDEF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3C4E413-7EFA-C406-3C8C-1F687A226E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D1B68A-48FE-79FC-AB64-A59F2C5F69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7B670D-DE0A-4871-8D02-C71BF9F2C728}" type="datetimeFigureOut">
              <a:rPr lang="en-US" smtClean="0"/>
              <a:t>6/12/2022</a:t>
            </a:fld>
            <a:endParaRPr lang="en-US"/>
          </a:p>
        </p:txBody>
      </p:sp>
      <p:sp>
        <p:nvSpPr>
          <p:cNvPr id="5" name="Footer Placeholder 4">
            <a:extLst>
              <a:ext uri="{FF2B5EF4-FFF2-40B4-BE49-F238E27FC236}">
                <a16:creationId xmlns:a16="http://schemas.microsoft.com/office/drawing/2014/main" id="{447488D2-3AB4-9BC4-581E-658A596B0B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F5E712-A736-FB63-FFD6-9B876034BC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8D8788-3B19-4715-AB99-48A224D84ADE}" type="slidenum">
              <a:rPr lang="en-US" smtClean="0"/>
              <a:t>‹#›</a:t>
            </a:fld>
            <a:endParaRPr lang="en-US"/>
          </a:p>
        </p:txBody>
      </p:sp>
    </p:spTree>
    <p:extLst>
      <p:ext uri="{BB962C8B-B14F-4D97-AF65-F5344CB8AC3E}">
        <p14:creationId xmlns:p14="http://schemas.microsoft.com/office/powerpoint/2010/main" val="26871854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hyperlink" Target="https://www.digitalocean.com/community/tutorials/an-introduction-to-lvm-concepts-terminology-and-operations" TargetMode="External"/><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7C4B8-3B88-F76B-1705-2187C72A18E4}"/>
              </a:ext>
            </a:extLst>
          </p:cNvPr>
          <p:cNvSpPr>
            <a:spLocks noGrp="1"/>
          </p:cNvSpPr>
          <p:nvPr>
            <p:ph type="ctrTitle"/>
          </p:nvPr>
        </p:nvSpPr>
        <p:spPr/>
        <p:txBody>
          <a:bodyPr/>
          <a:lstStyle/>
          <a:p>
            <a:r>
              <a:rPr lang="en-US" dirty="0"/>
              <a:t>OPS245 Week 9</a:t>
            </a:r>
          </a:p>
        </p:txBody>
      </p:sp>
      <p:sp>
        <p:nvSpPr>
          <p:cNvPr id="3" name="Subtitle 2">
            <a:extLst>
              <a:ext uri="{FF2B5EF4-FFF2-40B4-BE49-F238E27FC236}">
                <a16:creationId xmlns:a16="http://schemas.microsoft.com/office/drawing/2014/main" id="{A5E95C11-997F-4FA4-C27B-912FB0EF239B}"/>
              </a:ext>
            </a:extLst>
          </p:cNvPr>
          <p:cNvSpPr>
            <a:spLocks noGrp="1"/>
          </p:cNvSpPr>
          <p:nvPr>
            <p:ph type="subTitle" idx="1"/>
          </p:nvPr>
        </p:nvSpPr>
        <p:spPr/>
        <p:txBody>
          <a:bodyPr/>
          <a:lstStyle/>
          <a:p>
            <a:r>
              <a:rPr lang="en-US" dirty="0"/>
              <a:t>Jonathan.ye@senecacollege.ca</a:t>
            </a:r>
          </a:p>
        </p:txBody>
      </p:sp>
    </p:spTree>
    <p:extLst>
      <p:ext uri="{BB962C8B-B14F-4D97-AF65-F5344CB8AC3E}">
        <p14:creationId xmlns:p14="http://schemas.microsoft.com/office/powerpoint/2010/main" val="796103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Devices</a:t>
            </a:r>
            <a:endParaRPr lang="en-CA" dirty="0"/>
          </a:p>
        </p:txBody>
      </p:sp>
      <p:sp>
        <p:nvSpPr>
          <p:cNvPr id="3" name="Text Placeholder 2"/>
          <p:cNvSpPr>
            <a:spLocks noGrp="1"/>
          </p:cNvSpPr>
          <p:nvPr>
            <p:ph type="body"/>
          </p:nvPr>
        </p:nvSpPr>
        <p:spPr>
          <a:xfrm>
            <a:off x="428015" y="1828934"/>
            <a:ext cx="11507747" cy="4676837"/>
          </a:xfrm>
        </p:spPr>
        <p:txBody>
          <a:bodyPr vert="horz" lIns="0" tIns="0" rIns="0" bIns="0" rtlCol="0" anchor="t" anchorCtr="0">
            <a:normAutofit/>
          </a:bodyPr>
          <a:lstStyle/>
          <a:p>
            <a:pPr marL="414703" indent="-414703">
              <a:lnSpc>
                <a:spcPct val="100000"/>
              </a:lnSpc>
              <a:spcBef>
                <a:spcPts val="363"/>
              </a:spcBef>
              <a:spcAft>
                <a:spcPts val="363"/>
              </a:spcAft>
              <a:buFont typeface="Arial" panose="020B0604020202020204" pitchFamily="34" charset="0"/>
              <a:buChar char="•"/>
            </a:pPr>
            <a:r>
              <a:rPr lang="en-CA" sz="2661" dirty="0"/>
              <a:t>File systems reside on specially formatted files called block devices.</a:t>
            </a:r>
          </a:p>
          <a:p>
            <a:pPr marL="414703" indent="-414703">
              <a:lnSpc>
                <a:spcPct val="100000"/>
              </a:lnSpc>
              <a:spcBef>
                <a:spcPts val="363"/>
              </a:spcBef>
              <a:spcAft>
                <a:spcPts val="363"/>
              </a:spcAft>
              <a:buFont typeface="Arial" panose="020B0604020202020204" pitchFamily="34" charset="0"/>
              <a:buChar char="•"/>
            </a:pPr>
            <a:r>
              <a:rPr lang="en-CA" sz="2661" dirty="0"/>
              <a:t>Block device files are stored in </a:t>
            </a:r>
            <a:r>
              <a:rPr lang="en-CA" sz="2661" b="1" dirty="0"/>
              <a:t>/dev</a:t>
            </a:r>
            <a:r>
              <a:rPr lang="en-CA" sz="2661" dirty="0"/>
              <a:t>.</a:t>
            </a:r>
          </a:p>
          <a:p>
            <a:pPr marL="414703" indent="-414703">
              <a:lnSpc>
                <a:spcPct val="100000"/>
              </a:lnSpc>
              <a:spcBef>
                <a:spcPts val="363"/>
              </a:spcBef>
              <a:spcAft>
                <a:spcPts val="363"/>
              </a:spcAft>
              <a:buFont typeface="Arial" panose="020B0604020202020204" pitchFamily="34" charset="0"/>
              <a:buChar char="•"/>
            </a:pPr>
            <a:r>
              <a:rPr lang="en-CA" sz="2661" dirty="0"/>
              <a:t>The first SATA/PATA, SAS, SCSI, or USB attached hard drive is </a:t>
            </a:r>
            <a:r>
              <a:rPr lang="en-CA" sz="2661" b="1" dirty="0" err="1"/>
              <a:t>sda</a:t>
            </a:r>
            <a:r>
              <a:rPr lang="en-CA" sz="2661" dirty="0"/>
              <a:t>, the second will be </a:t>
            </a:r>
            <a:r>
              <a:rPr lang="en-CA" sz="2661" b="1" dirty="0" err="1"/>
              <a:t>sdb</a:t>
            </a:r>
            <a:r>
              <a:rPr lang="en-CA" sz="2661" dirty="0"/>
              <a:t>, then </a:t>
            </a:r>
            <a:r>
              <a:rPr lang="en-CA" sz="2661" b="1" dirty="0" err="1"/>
              <a:t>sdc</a:t>
            </a:r>
            <a:r>
              <a:rPr lang="en-CA" sz="2661" dirty="0"/>
              <a:t>, etc.  That name represents the entire drive. </a:t>
            </a:r>
          </a:p>
          <a:p>
            <a:pPr marL="414703" lvl="2" indent="-414703">
              <a:spcBef>
                <a:spcPts val="363"/>
              </a:spcBef>
              <a:spcAft>
                <a:spcPts val="363"/>
              </a:spcAft>
              <a:buFont typeface="Arial" panose="020B0604020202020204" pitchFamily="34" charset="0"/>
              <a:buChar char="•"/>
            </a:pPr>
            <a:r>
              <a:rPr lang="en-CA" sz="2661" dirty="0"/>
              <a:t>Partitions &amp; Physical Volumes on those drives will be numbered, starting with 1 (e.g. </a:t>
            </a:r>
            <a:r>
              <a:rPr lang="en-CA" sz="2661" b="1" dirty="0"/>
              <a:t>sda1</a:t>
            </a:r>
            <a:r>
              <a:rPr lang="en-CA" sz="2661" dirty="0"/>
              <a:t>, </a:t>
            </a:r>
            <a:r>
              <a:rPr lang="en-CA" sz="2661" b="1" dirty="0"/>
              <a:t>sda2</a:t>
            </a:r>
            <a:r>
              <a:rPr lang="en-CA" sz="2661" dirty="0"/>
              <a:t>, etc.). Those numbers are unique to each drive, so you can have </a:t>
            </a:r>
            <a:r>
              <a:rPr lang="en-CA" sz="2661" b="1" dirty="0"/>
              <a:t>sda1</a:t>
            </a:r>
            <a:r>
              <a:rPr lang="en-CA" sz="2661" dirty="0"/>
              <a:t>, </a:t>
            </a:r>
            <a:r>
              <a:rPr lang="en-CA" sz="2661" b="1" dirty="0"/>
              <a:t>sdb1</a:t>
            </a:r>
            <a:r>
              <a:rPr lang="en-CA" sz="2661" dirty="0"/>
              <a:t>, </a:t>
            </a:r>
            <a:r>
              <a:rPr lang="en-CA" sz="2661" b="1" dirty="0"/>
              <a:t>sdc1</a:t>
            </a:r>
            <a:r>
              <a:rPr lang="en-CA" sz="2661" dirty="0"/>
              <a:t>, etc.</a:t>
            </a:r>
          </a:p>
          <a:p>
            <a:pPr marL="414703" indent="-414703">
              <a:lnSpc>
                <a:spcPct val="100000"/>
              </a:lnSpc>
              <a:spcBef>
                <a:spcPts val="363"/>
              </a:spcBef>
              <a:spcAft>
                <a:spcPts val="363"/>
              </a:spcAft>
              <a:buFont typeface="Arial" panose="020B0604020202020204" pitchFamily="34" charset="0"/>
              <a:buChar char="•"/>
            </a:pPr>
            <a:r>
              <a:rPr lang="en-CA" sz="2661" dirty="0"/>
              <a:t>Virtualized storage uses </a:t>
            </a:r>
            <a:r>
              <a:rPr lang="en-CA" sz="2661" b="1" dirty="0" err="1"/>
              <a:t>vd</a:t>
            </a:r>
            <a:r>
              <a:rPr lang="en-CA" sz="2661" dirty="0"/>
              <a:t> as the prefix (so, </a:t>
            </a:r>
            <a:r>
              <a:rPr lang="en-CA" sz="2661" b="1" dirty="0" err="1"/>
              <a:t>vda</a:t>
            </a:r>
            <a:r>
              <a:rPr lang="en-CA" sz="2661" dirty="0"/>
              <a:t>, </a:t>
            </a:r>
            <a:r>
              <a:rPr lang="en-CA" sz="2661" b="1" dirty="0" err="1"/>
              <a:t>vdb</a:t>
            </a:r>
            <a:r>
              <a:rPr lang="en-CA" sz="2661" dirty="0"/>
              <a:t>, </a:t>
            </a:r>
            <a:r>
              <a:rPr lang="en-CA" sz="2661" dirty="0" err="1"/>
              <a:t>etc</a:t>
            </a:r>
            <a:r>
              <a:rPr lang="en-CA" sz="2661" dirty="0"/>
              <a:t>).</a:t>
            </a:r>
          </a:p>
          <a:p>
            <a:pPr marL="414703" lvl="1" indent="-414703">
              <a:spcBef>
                <a:spcPts val="363"/>
              </a:spcBef>
              <a:spcAft>
                <a:spcPts val="363"/>
              </a:spcAft>
              <a:buFont typeface="Arial" panose="020B0604020202020204" pitchFamily="34" charset="0"/>
              <a:buChar char="•"/>
            </a:pPr>
            <a:r>
              <a:rPr lang="en-US" sz="2661" dirty="0"/>
              <a:t>There are a few other letters you might see, but they are beyond this course.</a:t>
            </a:r>
            <a:endParaRPr lang="en-CA" sz="2661" dirty="0"/>
          </a:p>
          <a:p>
            <a:pPr marL="414703" indent="-414703">
              <a:lnSpc>
                <a:spcPct val="100000"/>
              </a:lnSpc>
              <a:spcBef>
                <a:spcPts val="363"/>
              </a:spcBef>
              <a:spcAft>
                <a:spcPts val="363"/>
              </a:spcAft>
              <a:buFont typeface="Arial" panose="020B0604020202020204" pitchFamily="34" charset="0"/>
              <a:buChar char="•"/>
            </a:pPr>
            <a:endParaRPr lang="en-CA" sz="2661" dirty="0"/>
          </a:p>
        </p:txBody>
      </p:sp>
    </p:spTree>
    <p:extLst>
      <p:ext uri="{BB962C8B-B14F-4D97-AF65-F5344CB8AC3E}">
        <p14:creationId xmlns:p14="http://schemas.microsoft.com/office/powerpoint/2010/main" val="431276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Physical Volumes</a:t>
            </a:r>
            <a:endParaRPr lang="en-CA" dirty="0"/>
          </a:p>
        </p:txBody>
      </p:sp>
      <p:sp>
        <p:nvSpPr>
          <p:cNvPr id="3" name="Text Placeholder 2"/>
          <p:cNvSpPr>
            <a:spLocks noGrp="1"/>
          </p:cNvSpPr>
          <p:nvPr>
            <p:ph type="body"/>
          </p:nvPr>
        </p:nvSpPr>
        <p:spPr>
          <a:xfrm>
            <a:off x="480238" y="2151985"/>
            <a:ext cx="11226376" cy="4363747"/>
          </a:xfrm>
        </p:spPr>
        <p:txBody>
          <a:bodyPr vert="horz" lIns="0" tIns="0" rIns="0" bIns="0" rtlCol="0" anchor="t" anchorCtr="0">
            <a:normAutofit/>
          </a:bodyPr>
          <a:lstStyle/>
          <a:p>
            <a:pPr marL="414703" indent="-414703">
              <a:lnSpc>
                <a:spcPct val="100000"/>
              </a:lnSpc>
              <a:spcBef>
                <a:spcPts val="726"/>
              </a:spcBef>
              <a:spcAft>
                <a:spcPts val="726"/>
              </a:spcAft>
              <a:buFont typeface="Arial" panose="020B0604020202020204" pitchFamily="34" charset="0"/>
              <a:buChar char="•"/>
            </a:pPr>
            <a:r>
              <a:rPr lang="en-US" sz="2903" dirty="0"/>
              <a:t>Before you can use LVM, your block devices need to be physical volumes.</a:t>
            </a:r>
          </a:p>
          <a:p>
            <a:pPr lvl="1">
              <a:spcBef>
                <a:spcPts val="726"/>
              </a:spcBef>
              <a:spcAft>
                <a:spcPts val="726"/>
              </a:spcAft>
            </a:pPr>
            <a:r>
              <a:rPr lang="en-US" sz="2903" dirty="0"/>
              <a:t>	</a:t>
            </a:r>
            <a:r>
              <a:rPr lang="en-US" sz="2903" b="1" dirty="0" err="1">
                <a:latin typeface="Courier New" panose="02070309020205020404" pitchFamily="49" charset="0"/>
                <a:cs typeface="Courier New" panose="02070309020205020404" pitchFamily="49" charset="0"/>
              </a:rPr>
              <a:t>fdisk</a:t>
            </a:r>
            <a:r>
              <a:rPr lang="en-US" sz="2903" dirty="0"/>
              <a:t> – format disk – creates a partition</a:t>
            </a:r>
          </a:p>
          <a:p>
            <a:pPr lvl="1">
              <a:spcBef>
                <a:spcPts val="726"/>
              </a:spcBef>
              <a:spcAft>
                <a:spcPts val="726"/>
              </a:spcAft>
            </a:pPr>
            <a:r>
              <a:rPr lang="en-US" sz="2903" dirty="0"/>
              <a:t>	</a:t>
            </a:r>
            <a:r>
              <a:rPr lang="en-US" sz="2903" b="1" dirty="0" err="1">
                <a:latin typeface="Courier New" panose="02070309020205020404" pitchFamily="49" charset="0"/>
                <a:cs typeface="Courier New" panose="02070309020205020404" pitchFamily="49" charset="0"/>
              </a:rPr>
              <a:t>pvcreate</a:t>
            </a:r>
            <a:r>
              <a:rPr lang="en-US" sz="2903" dirty="0"/>
              <a:t> – creates a Physical Volume</a:t>
            </a:r>
          </a:p>
          <a:p>
            <a:pPr lvl="2">
              <a:spcBef>
                <a:spcPts val="726"/>
              </a:spcBef>
              <a:spcAft>
                <a:spcPts val="726"/>
              </a:spcAft>
            </a:pPr>
            <a:r>
              <a:rPr lang="en-US" sz="2903" dirty="0"/>
              <a:t>		e.g. </a:t>
            </a:r>
            <a:r>
              <a:rPr lang="en-US" sz="2903" b="1" dirty="0" err="1">
                <a:latin typeface="Courier New" panose="02070309020205020404" pitchFamily="49" charset="0"/>
                <a:cs typeface="Courier New" panose="02070309020205020404" pitchFamily="49" charset="0"/>
              </a:rPr>
              <a:t>pvcreate</a:t>
            </a:r>
            <a:r>
              <a:rPr lang="en-US" sz="2903" b="1" dirty="0">
                <a:latin typeface="Courier New" panose="02070309020205020404" pitchFamily="49" charset="0"/>
                <a:cs typeface="Courier New" panose="02070309020205020404" pitchFamily="49" charset="0"/>
              </a:rPr>
              <a:t> &lt;block device&gt;</a:t>
            </a:r>
          </a:p>
        </p:txBody>
      </p:sp>
    </p:spTree>
    <p:extLst>
      <p:ext uri="{BB962C8B-B14F-4D97-AF65-F5344CB8AC3E}">
        <p14:creationId xmlns:p14="http://schemas.microsoft.com/office/powerpoint/2010/main" val="1934518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Adding Physical Volumes to a Volume Group</a:t>
            </a:r>
            <a:endParaRPr lang="en-CA" dirty="0"/>
          </a:p>
        </p:txBody>
      </p:sp>
      <p:sp>
        <p:nvSpPr>
          <p:cNvPr id="3" name="Text Placeholder 2"/>
          <p:cNvSpPr>
            <a:spLocks noGrp="1"/>
          </p:cNvSpPr>
          <p:nvPr>
            <p:ph type="body"/>
          </p:nvPr>
        </p:nvSpPr>
        <p:spPr>
          <a:xfrm>
            <a:off x="530051" y="2072281"/>
            <a:ext cx="11126749" cy="4363748"/>
          </a:xfrm>
        </p:spPr>
        <p:txBody>
          <a:bodyPr vert="horz" lIns="0" tIns="0" rIns="0" bIns="0" rtlCol="0" anchor="t" anchorCtr="0">
            <a:normAutofit/>
          </a:bodyPr>
          <a:lstStyle/>
          <a:p>
            <a:pPr marL="414703" indent="-414703">
              <a:lnSpc>
                <a:spcPct val="100000"/>
              </a:lnSpc>
              <a:spcBef>
                <a:spcPts val="1451"/>
              </a:spcBef>
              <a:spcAft>
                <a:spcPts val="1451"/>
              </a:spcAft>
              <a:buFont typeface="Arial" panose="020B0604020202020204" pitchFamily="34" charset="0"/>
              <a:buChar char="•"/>
            </a:pPr>
            <a:r>
              <a:rPr lang="en-US" sz="2903" dirty="0"/>
              <a:t>Once you have your physical volumes, add them to a volume group.</a:t>
            </a:r>
          </a:p>
          <a:p>
            <a:pPr lvl="3"/>
            <a:r>
              <a:rPr lang="en-US" sz="2903" dirty="0"/>
              <a:t>	One that exists:</a:t>
            </a:r>
          </a:p>
          <a:p>
            <a:pPr lvl="4"/>
            <a:r>
              <a:rPr lang="en-US" sz="2903" dirty="0"/>
              <a:t>		</a:t>
            </a:r>
            <a:r>
              <a:rPr lang="en-US" sz="2903" b="1" dirty="0" err="1">
                <a:latin typeface="Courier New" panose="02070309020205020404" pitchFamily="49" charset="0"/>
                <a:cs typeface="Courier New" panose="02070309020205020404" pitchFamily="49" charset="0"/>
              </a:rPr>
              <a:t>vgextend</a:t>
            </a:r>
            <a:r>
              <a:rPr lang="en-US" sz="2903" b="1" dirty="0">
                <a:latin typeface="Courier New" panose="02070309020205020404" pitchFamily="49" charset="0"/>
                <a:cs typeface="Courier New" panose="02070309020205020404" pitchFamily="49" charset="0"/>
              </a:rPr>
              <a:t> &lt;</a:t>
            </a:r>
            <a:r>
              <a:rPr lang="en-US" sz="2903" b="1" dirty="0" err="1">
                <a:latin typeface="Courier New" panose="02070309020205020404" pitchFamily="49" charset="0"/>
                <a:cs typeface="Courier New" panose="02070309020205020404" pitchFamily="49" charset="0"/>
              </a:rPr>
              <a:t>vgname</a:t>
            </a:r>
            <a:r>
              <a:rPr lang="en-US" sz="2903" b="1" dirty="0">
                <a:latin typeface="Courier New" panose="02070309020205020404" pitchFamily="49" charset="0"/>
                <a:cs typeface="Courier New" panose="02070309020205020404" pitchFamily="49" charset="0"/>
              </a:rPr>
              <a:t>&gt; &lt;</a:t>
            </a:r>
            <a:r>
              <a:rPr lang="en-US" sz="2903" b="1" dirty="0" err="1">
                <a:latin typeface="Courier New" panose="02070309020205020404" pitchFamily="49" charset="0"/>
                <a:cs typeface="Courier New" panose="02070309020205020404" pitchFamily="49" charset="0"/>
              </a:rPr>
              <a:t>pvname</a:t>
            </a:r>
            <a:r>
              <a:rPr lang="en-US" sz="2903" b="1" dirty="0">
                <a:latin typeface="Courier New" panose="02070309020205020404" pitchFamily="49" charset="0"/>
                <a:cs typeface="Courier New" panose="02070309020205020404" pitchFamily="49" charset="0"/>
              </a:rPr>
              <a:t>&gt;</a:t>
            </a:r>
          </a:p>
          <a:p>
            <a:pPr lvl="3"/>
            <a:r>
              <a:rPr lang="en-US" sz="2903" dirty="0"/>
              <a:t>	Or create a new one:</a:t>
            </a:r>
          </a:p>
          <a:p>
            <a:pPr lvl="4"/>
            <a:r>
              <a:rPr lang="en-US" sz="2903" dirty="0"/>
              <a:t>		</a:t>
            </a:r>
            <a:r>
              <a:rPr lang="en-US" sz="2903" b="1" dirty="0" err="1">
                <a:latin typeface="Courier New" panose="02070309020205020404" pitchFamily="49" charset="0"/>
                <a:cs typeface="Courier New" panose="02070309020205020404" pitchFamily="49" charset="0"/>
              </a:rPr>
              <a:t>vgcreate</a:t>
            </a:r>
            <a:r>
              <a:rPr lang="en-US" sz="2903" b="1" dirty="0">
                <a:latin typeface="Courier New" panose="02070309020205020404" pitchFamily="49" charset="0"/>
                <a:cs typeface="Courier New" panose="02070309020205020404" pitchFamily="49" charset="0"/>
              </a:rPr>
              <a:t> &lt;</a:t>
            </a:r>
            <a:r>
              <a:rPr lang="en-US" sz="2903" b="1" dirty="0" err="1">
                <a:latin typeface="Courier New" panose="02070309020205020404" pitchFamily="49" charset="0"/>
                <a:cs typeface="Courier New" panose="02070309020205020404" pitchFamily="49" charset="0"/>
              </a:rPr>
              <a:t>vgname</a:t>
            </a:r>
            <a:r>
              <a:rPr lang="en-US" sz="2903" b="1" dirty="0">
                <a:latin typeface="Courier New" panose="02070309020205020404" pitchFamily="49" charset="0"/>
                <a:cs typeface="Courier New" panose="02070309020205020404" pitchFamily="49" charset="0"/>
              </a:rPr>
              <a:t>&gt; &lt;</a:t>
            </a:r>
            <a:r>
              <a:rPr lang="en-US" sz="2903" b="1" dirty="0" err="1">
                <a:latin typeface="Courier New" panose="02070309020205020404" pitchFamily="49" charset="0"/>
                <a:cs typeface="Courier New" panose="02070309020205020404" pitchFamily="49" charset="0"/>
              </a:rPr>
              <a:t>pvname</a:t>
            </a:r>
            <a:r>
              <a:rPr lang="en-US" sz="2903" b="1" dirty="0">
                <a:latin typeface="Courier New" panose="02070309020205020404" pitchFamily="49" charset="0"/>
                <a:cs typeface="Courier New" panose="02070309020205020404" pitchFamily="49" charset="0"/>
              </a:rPr>
              <a:t>&gt;</a:t>
            </a:r>
          </a:p>
          <a:p>
            <a:pPr marL="414703" indent="-414703">
              <a:lnSpc>
                <a:spcPct val="100000"/>
              </a:lnSpc>
              <a:spcBef>
                <a:spcPts val="1451"/>
              </a:spcBef>
              <a:spcAft>
                <a:spcPts val="1451"/>
              </a:spcAft>
              <a:buFont typeface="Arial" panose="020B0604020202020204" pitchFamily="34" charset="0"/>
              <a:buChar char="•"/>
            </a:pPr>
            <a:r>
              <a:rPr lang="en-US" sz="2903" dirty="0"/>
              <a:t>A volume group can have one or more PVs</a:t>
            </a:r>
            <a:endParaRPr lang="en-CA" sz="2903" dirty="0"/>
          </a:p>
        </p:txBody>
      </p:sp>
    </p:spTree>
    <p:extLst>
      <p:ext uri="{BB962C8B-B14F-4D97-AF65-F5344CB8AC3E}">
        <p14:creationId xmlns:p14="http://schemas.microsoft.com/office/powerpoint/2010/main" val="995778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38" dirty="0"/>
              <a:t>Removing Physical Volumes from a Volume Group</a:t>
            </a:r>
            <a:endParaRPr lang="en-CA" sz="4838" dirty="0"/>
          </a:p>
        </p:txBody>
      </p:sp>
      <p:sp>
        <p:nvSpPr>
          <p:cNvPr id="3" name="Text Placeholder 2"/>
          <p:cNvSpPr>
            <a:spLocks noGrp="1"/>
          </p:cNvSpPr>
          <p:nvPr>
            <p:ph type="body"/>
          </p:nvPr>
        </p:nvSpPr>
        <p:spPr>
          <a:xfrm>
            <a:off x="609755" y="1992579"/>
            <a:ext cx="10837825" cy="4483303"/>
          </a:xfrm>
        </p:spPr>
        <p:txBody>
          <a:bodyPr vert="horz" lIns="0" tIns="0" rIns="0" bIns="0" rtlCol="0" anchor="t" anchorCtr="0">
            <a:normAutofit/>
          </a:bodyPr>
          <a:lstStyle/>
          <a:p>
            <a:pPr marL="414703" indent="-414703">
              <a:lnSpc>
                <a:spcPct val="100000"/>
              </a:lnSpc>
              <a:spcBef>
                <a:spcPts val="1451"/>
              </a:spcBef>
              <a:spcAft>
                <a:spcPts val="1451"/>
              </a:spcAft>
              <a:buFont typeface="Arial" panose="020B0604020202020204" pitchFamily="34" charset="0"/>
              <a:buChar char="•"/>
            </a:pPr>
            <a:r>
              <a:rPr lang="en-US" sz="2903" dirty="0"/>
              <a:t>If you ever need to remove a physical volume, you can do so with </a:t>
            </a:r>
            <a:r>
              <a:rPr lang="en-US" sz="2903" b="1" dirty="0" err="1"/>
              <a:t>vgreduce</a:t>
            </a:r>
            <a:endParaRPr lang="en-US" sz="2903" dirty="0"/>
          </a:p>
          <a:p>
            <a:pPr lvl="1"/>
            <a:r>
              <a:rPr lang="en-US" sz="2903" dirty="0"/>
              <a:t>	</a:t>
            </a:r>
            <a:r>
              <a:rPr lang="en-US" sz="2903" b="1" dirty="0" err="1">
                <a:latin typeface="Courier New" panose="02070309020205020404" pitchFamily="49" charset="0"/>
                <a:cs typeface="Courier New" panose="02070309020205020404" pitchFamily="49" charset="0"/>
              </a:rPr>
              <a:t>vgreduce</a:t>
            </a:r>
            <a:r>
              <a:rPr lang="en-US" sz="2903" b="1" dirty="0">
                <a:latin typeface="Courier New" panose="02070309020205020404" pitchFamily="49" charset="0"/>
                <a:cs typeface="Courier New" panose="02070309020205020404" pitchFamily="49" charset="0"/>
              </a:rPr>
              <a:t> &lt;volume group&gt; &lt;block device&gt;</a:t>
            </a:r>
          </a:p>
          <a:p>
            <a:pPr marL="414703" indent="-414703">
              <a:lnSpc>
                <a:spcPct val="100000"/>
              </a:lnSpc>
              <a:spcBef>
                <a:spcPts val="1451"/>
              </a:spcBef>
              <a:spcAft>
                <a:spcPts val="1451"/>
              </a:spcAft>
              <a:buFont typeface="Arial" panose="020B0604020202020204" pitchFamily="34" charset="0"/>
              <a:buChar char="•"/>
            </a:pPr>
            <a:r>
              <a:rPr lang="en-US" sz="2903" b="1" dirty="0"/>
              <a:t>Note</a:t>
            </a:r>
            <a:r>
              <a:rPr lang="en-US" sz="2903" dirty="0"/>
              <a:t>: this will only work if the volume group still has enough storage for all its logical volumes without this physical volume.</a:t>
            </a:r>
            <a:endParaRPr lang="en-CA" sz="2903" dirty="0"/>
          </a:p>
        </p:txBody>
      </p:sp>
    </p:spTree>
    <p:extLst>
      <p:ext uri="{BB962C8B-B14F-4D97-AF65-F5344CB8AC3E}">
        <p14:creationId xmlns:p14="http://schemas.microsoft.com/office/powerpoint/2010/main" val="2552220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Logical Volumes</a:t>
            </a:r>
            <a:endParaRPr lang="en-CA" dirty="0"/>
          </a:p>
        </p:txBody>
      </p:sp>
      <p:sp>
        <p:nvSpPr>
          <p:cNvPr id="3" name="Text Placeholder 2"/>
          <p:cNvSpPr>
            <a:spLocks noGrp="1"/>
          </p:cNvSpPr>
          <p:nvPr>
            <p:ph type="body"/>
          </p:nvPr>
        </p:nvSpPr>
        <p:spPr>
          <a:xfrm>
            <a:off x="424538" y="2024664"/>
            <a:ext cx="11650704" cy="4700291"/>
          </a:xfrm>
        </p:spPr>
        <p:txBody>
          <a:bodyPr vert="horz" lIns="0" tIns="0" rIns="0" bIns="0" rtlCol="0" anchor="t" anchorCtr="0">
            <a:normAutofit/>
          </a:bodyPr>
          <a:lstStyle/>
          <a:p>
            <a:pPr marL="414703" indent="-414703">
              <a:lnSpc>
                <a:spcPct val="100000"/>
              </a:lnSpc>
              <a:spcBef>
                <a:spcPts val="1451"/>
              </a:spcBef>
              <a:spcAft>
                <a:spcPts val="1451"/>
              </a:spcAft>
              <a:buFont typeface="Arial" panose="020B0604020202020204" pitchFamily="34" charset="0"/>
              <a:buChar char="•"/>
            </a:pPr>
            <a:r>
              <a:rPr lang="en-US" sz="2903" dirty="0"/>
              <a:t>Now that you have storage available in your volume group, you can divide it into one or more logical volumes:</a:t>
            </a:r>
          </a:p>
          <a:p>
            <a:pPr marL="414703" lvl="1" indent="-414703">
              <a:buFont typeface="Arial" panose="020B0604020202020204" pitchFamily="34" charset="0"/>
              <a:buChar char="•"/>
            </a:pPr>
            <a:r>
              <a:rPr lang="en-US" sz="2903" dirty="0"/>
              <a:t>To create a new logical volume:</a:t>
            </a:r>
          </a:p>
          <a:p>
            <a:pPr lvl="2"/>
            <a:r>
              <a:rPr lang="en-US" sz="2903" b="1" spc="-181" dirty="0">
                <a:latin typeface="Courier New" panose="02070309020205020404" pitchFamily="49" charset="0"/>
                <a:cs typeface="Courier New" panose="02070309020205020404" pitchFamily="49" charset="0"/>
              </a:rPr>
              <a:t>  </a:t>
            </a:r>
            <a:r>
              <a:rPr lang="en-US" sz="2903" b="1" spc="-181" dirty="0" err="1">
                <a:latin typeface="Courier New" panose="02070309020205020404" pitchFamily="49" charset="0"/>
                <a:cs typeface="Courier New" panose="02070309020205020404" pitchFamily="49" charset="0"/>
              </a:rPr>
              <a:t>lvcreate</a:t>
            </a:r>
            <a:r>
              <a:rPr lang="en-US" sz="2903" b="1" spc="-181" dirty="0">
                <a:latin typeface="Courier New" panose="02070309020205020404" pitchFamily="49" charset="0"/>
                <a:cs typeface="Courier New" panose="02070309020205020404" pitchFamily="49" charset="0"/>
              </a:rPr>
              <a:t> -–size &lt;size&gt;&lt;unit&gt; -n &lt;name&gt; &lt;volume group&gt;</a:t>
            </a:r>
          </a:p>
          <a:p>
            <a:pPr marL="896604" lvl="4" indent="-414703">
              <a:buFont typeface="Wingdings" panose="05000000000000000000" pitchFamily="2" charset="2"/>
              <a:buChar char="§"/>
            </a:pPr>
            <a:r>
              <a:rPr lang="en-US" sz="2903" dirty="0"/>
              <a:t>where </a:t>
            </a:r>
            <a:r>
              <a:rPr lang="en-US" sz="2903" b="1" dirty="0">
                <a:latin typeface="Courier New" panose="02070309020205020404" pitchFamily="49" charset="0"/>
                <a:cs typeface="Courier New" panose="02070309020205020404" pitchFamily="49" charset="0"/>
              </a:rPr>
              <a:t>&lt;size&gt; </a:t>
            </a:r>
            <a:r>
              <a:rPr lang="en-US" sz="2903" dirty="0"/>
              <a:t>is a number, and </a:t>
            </a:r>
            <a:r>
              <a:rPr lang="en-US" sz="2903" b="1" dirty="0">
                <a:latin typeface="Courier New" panose="02070309020205020404" pitchFamily="49" charset="0"/>
                <a:cs typeface="Courier New" panose="02070309020205020404" pitchFamily="49" charset="0"/>
              </a:rPr>
              <a:t>&lt;unit&gt; </a:t>
            </a:r>
            <a:r>
              <a:rPr lang="en-US" sz="2903" dirty="0"/>
              <a:t>is a scale unit (e.g. </a:t>
            </a:r>
            <a:r>
              <a:rPr lang="en-US" sz="2903" b="1" dirty="0"/>
              <a:t>M</a:t>
            </a:r>
            <a:r>
              <a:rPr lang="en-US" sz="2903" dirty="0"/>
              <a:t> for </a:t>
            </a:r>
            <a:r>
              <a:rPr lang="en-US" sz="2903" dirty="0" err="1"/>
              <a:t>MegaBytes</a:t>
            </a:r>
            <a:r>
              <a:rPr lang="en-US" sz="2903" dirty="0"/>
              <a:t>, </a:t>
            </a:r>
            <a:r>
              <a:rPr lang="en-US" sz="2903" b="1" dirty="0"/>
              <a:t>G</a:t>
            </a:r>
            <a:r>
              <a:rPr lang="en-US" sz="2903" dirty="0"/>
              <a:t> for </a:t>
            </a:r>
            <a:r>
              <a:rPr lang="en-US" sz="2903" dirty="0" err="1"/>
              <a:t>GigaBytes</a:t>
            </a:r>
            <a:r>
              <a:rPr lang="en-US" sz="2903" dirty="0"/>
              <a:t>, </a:t>
            </a:r>
            <a:r>
              <a:rPr lang="en-US" sz="2903" dirty="0" err="1"/>
              <a:t>etc</a:t>
            </a:r>
            <a:r>
              <a:rPr lang="en-US" sz="2903" dirty="0"/>
              <a:t>, like 2G or 512M).</a:t>
            </a:r>
          </a:p>
          <a:p>
            <a:pPr marL="896604" lvl="4" indent="-414703">
              <a:buFont typeface="Wingdings" panose="05000000000000000000" pitchFamily="2" charset="2"/>
              <a:buChar char="§"/>
            </a:pPr>
            <a:r>
              <a:rPr lang="en-US" sz="2903" b="1" dirty="0">
                <a:latin typeface="Courier New" panose="02070309020205020404" pitchFamily="49" charset="0"/>
                <a:cs typeface="Courier New" panose="02070309020205020404" pitchFamily="49" charset="0"/>
              </a:rPr>
              <a:t>&lt;name&gt; </a:t>
            </a:r>
            <a:r>
              <a:rPr lang="en-US" sz="2903" dirty="0"/>
              <a:t>is the name you want to give this volume.</a:t>
            </a:r>
          </a:p>
          <a:p>
            <a:pPr marL="896604" lvl="4" indent="-414703">
              <a:buFont typeface="Wingdings" panose="05000000000000000000" pitchFamily="2" charset="2"/>
              <a:buChar char="§"/>
            </a:pPr>
            <a:r>
              <a:rPr lang="en-US" sz="2903" b="1" dirty="0">
                <a:latin typeface="Courier New" panose="02070309020205020404" pitchFamily="49" charset="0"/>
                <a:cs typeface="Courier New" panose="02070309020205020404" pitchFamily="49" charset="0"/>
              </a:rPr>
              <a:t>&lt;volume group&gt;</a:t>
            </a:r>
            <a:r>
              <a:rPr lang="en-US" sz="2903" b="1" dirty="0"/>
              <a:t> </a:t>
            </a:r>
            <a:r>
              <a:rPr lang="en-US" sz="2903" dirty="0"/>
              <a:t>is the volume group this will be created in.</a:t>
            </a:r>
          </a:p>
          <a:p>
            <a:pPr marL="481901" lvl="5">
              <a:spcBef>
                <a:spcPts val="1451"/>
              </a:spcBef>
            </a:pPr>
            <a:r>
              <a:rPr lang="pt-BR" sz="2903" dirty="0">
                <a:latin typeface="+mj-lt"/>
                <a:cs typeface="Courier New" panose="02070309020205020404" pitchFamily="49" charset="0"/>
              </a:rPr>
              <a:t>e.g</a:t>
            </a:r>
            <a:r>
              <a:rPr lang="pt-BR" sz="2903">
                <a:latin typeface="+mj-lt"/>
                <a:cs typeface="Courier New" panose="02070309020205020404" pitchFamily="49" charset="0"/>
              </a:rPr>
              <a:t>. </a:t>
            </a:r>
            <a:r>
              <a:rPr lang="pt-BR" sz="2903" b="1">
                <a:highlight>
                  <a:srgbClr val="C0C0C0"/>
                </a:highlight>
                <a:latin typeface="Courier New" panose="02070309020205020404" pitchFamily="49" charset="0"/>
                <a:cs typeface="Courier New" panose="02070309020205020404" pitchFamily="49" charset="0"/>
              </a:rPr>
              <a:t>lvcreate </a:t>
            </a:r>
            <a:r>
              <a:rPr lang="pt-BR" sz="2903" b="1" dirty="0">
                <a:highlight>
                  <a:srgbClr val="C0C0C0"/>
                </a:highlight>
                <a:latin typeface="Courier New" panose="02070309020205020404" pitchFamily="49" charset="0"/>
                <a:cs typeface="Courier New" panose="02070309020205020404" pitchFamily="49" charset="0"/>
              </a:rPr>
              <a:t>--size 2G -n archive centos_centos2</a:t>
            </a:r>
            <a:endParaRPr lang="en-CA" sz="2903" b="1" dirty="0">
              <a:highlight>
                <a:srgbClr val="C0C0C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34223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Formatting The Logical Volume</a:t>
            </a:r>
            <a:endParaRPr lang="en-CA" dirty="0"/>
          </a:p>
        </p:txBody>
      </p:sp>
      <p:sp>
        <p:nvSpPr>
          <p:cNvPr id="3" name="Text Placeholder 2"/>
          <p:cNvSpPr>
            <a:spLocks noGrp="1"/>
          </p:cNvSpPr>
          <p:nvPr>
            <p:ph type="body"/>
          </p:nvPr>
        </p:nvSpPr>
        <p:spPr>
          <a:xfrm>
            <a:off x="609755" y="2032430"/>
            <a:ext cx="11076935" cy="4483303"/>
          </a:xfrm>
        </p:spPr>
        <p:txBody>
          <a:bodyPr vert="horz" lIns="0" tIns="0" rIns="0" bIns="0" rtlCol="0" anchor="t" anchorCtr="0">
            <a:normAutofit/>
          </a:bodyPr>
          <a:lstStyle/>
          <a:p>
            <a:pPr marL="414703" indent="-414703">
              <a:lnSpc>
                <a:spcPct val="100000"/>
              </a:lnSpc>
              <a:spcBef>
                <a:spcPts val="1451"/>
              </a:spcBef>
              <a:spcAft>
                <a:spcPts val="1451"/>
              </a:spcAft>
              <a:buFont typeface="Arial" panose="020B0604020202020204" pitchFamily="34" charset="0"/>
              <a:buChar char="•"/>
            </a:pPr>
            <a:r>
              <a:rPr lang="en-US" sz="2903" dirty="0"/>
              <a:t>Your Logical Volume is almost ready to use, but it needs to be formatted in a recognizable </a:t>
            </a:r>
            <a:r>
              <a:rPr lang="en-US" sz="2903" dirty="0" err="1"/>
              <a:t>filesystem</a:t>
            </a:r>
            <a:r>
              <a:rPr lang="en-US" sz="2903" dirty="0"/>
              <a:t> type first.</a:t>
            </a:r>
          </a:p>
          <a:p>
            <a:pPr lvl="2">
              <a:spcBef>
                <a:spcPts val="1451"/>
              </a:spcBef>
              <a:spcAft>
                <a:spcPts val="1451"/>
              </a:spcAft>
            </a:pPr>
            <a:r>
              <a:rPr lang="en-US" sz="2903" dirty="0">
                <a:latin typeface="Courier New" panose="02070309020205020404" pitchFamily="49" charset="0"/>
                <a:cs typeface="Courier New" panose="02070309020205020404" pitchFamily="49" charset="0"/>
              </a:rPr>
              <a:t>	</a:t>
            </a:r>
            <a:r>
              <a:rPr lang="en-US" sz="3386" b="1" dirty="0" err="1">
                <a:latin typeface="Courier New" panose="02070309020205020404" pitchFamily="49" charset="0"/>
                <a:cs typeface="Courier New" panose="02070309020205020404" pitchFamily="49" charset="0"/>
              </a:rPr>
              <a:t>mkfs</a:t>
            </a:r>
            <a:r>
              <a:rPr lang="en-US" sz="3386" b="1" dirty="0">
                <a:latin typeface="Courier New" panose="02070309020205020404" pitchFamily="49" charset="0"/>
                <a:cs typeface="Courier New" panose="02070309020205020404" pitchFamily="49" charset="0"/>
              </a:rPr>
              <a:t> –t &lt;type&gt; &lt;logical volume&gt;</a:t>
            </a:r>
          </a:p>
          <a:p>
            <a:pPr marL="1105875" lvl="1" indent="-414703">
              <a:buFont typeface="Wingdings" panose="05000000000000000000" pitchFamily="2" charset="2"/>
              <a:buChar char="§"/>
            </a:pPr>
            <a:r>
              <a:rPr lang="en-US" sz="2903" dirty="0"/>
              <a:t>where </a:t>
            </a:r>
            <a:r>
              <a:rPr lang="en-US" sz="2903" b="1" dirty="0">
                <a:latin typeface="Courier New" panose="02070309020205020404" pitchFamily="49" charset="0"/>
                <a:cs typeface="Courier New" panose="02070309020205020404" pitchFamily="49" charset="0"/>
              </a:rPr>
              <a:t>&lt;type&gt; </a:t>
            </a:r>
            <a:r>
              <a:rPr lang="en-US" sz="2903" dirty="0"/>
              <a:t>is a filesystem type (</a:t>
            </a:r>
            <a:r>
              <a:rPr lang="en-US" sz="2903" dirty="0" err="1"/>
              <a:t>e.g</a:t>
            </a:r>
            <a:r>
              <a:rPr lang="en-US" sz="2903" dirty="0"/>
              <a:t> ext4, </a:t>
            </a:r>
            <a:r>
              <a:rPr lang="en-US" sz="2903" dirty="0" err="1"/>
              <a:t>xfs</a:t>
            </a:r>
            <a:r>
              <a:rPr lang="en-US" sz="2903" dirty="0"/>
              <a:t>)</a:t>
            </a:r>
          </a:p>
          <a:p>
            <a:pPr marL="1105875" lvl="1" indent="-414703">
              <a:buFont typeface="Wingdings" panose="05000000000000000000" pitchFamily="2" charset="2"/>
              <a:buChar char="§"/>
            </a:pPr>
            <a:r>
              <a:rPr lang="en-US" sz="2903" b="1" dirty="0">
                <a:latin typeface="Courier New" panose="02070309020205020404" pitchFamily="49" charset="0"/>
                <a:cs typeface="Courier New" panose="02070309020205020404" pitchFamily="49" charset="0"/>
              </a:rPr>
              <a:t>&lt;logical volume&gt; </a:t>
            </a:r>
            <a:r>
              <a:rPr lang="en-US" sz="2903" dirty="0"/>
              <a:t>is the path to the logical volume you are creating the filesystem in (a combination of the path to the volume group, and the name of the logical volume).</a:t>
            </a:r>
          </a:p>
          <a:p>
            <a:pPr marL="691172" lvl="1">
              <a:spcBef>
                <a:spcPts val="1451"/>
              </a:spcBef>
            </a:pPr>
            <a:r>
              <a:rPr lang="pt-BR" sz="2903" dirty="0">
                <a:latin typeface="Courier New" panose="02070309020205020404" pitchFamily="49" charset="0"/>
                <a:cs typeface="Courier New" panose="02070309020205020404" pitchFamily="49" charset="0"/>
              </a:rPr>
              <a:t>e.g. </a:t>
            </a:r>
            <a:r>
              <a:rPr lang="pt-BR" sz="2903" b="1" dirty="0">
                <a:highlight>
                  <a:srgbClr val="C0C0C0"/>
                </a:highlight>
                <a:latin typeface="Courier New" panose="02070309020205020404" pitchFamily="49" charset="0"/>
                <a:cs typeface="Courier New" panose="02070309020205020404" pitchFamily="49" charset="0"/>
              </a:rPr>
              <a:t>mkfs -t ext4 /dev/centos_centos2/archive</a:t>
            </a:r>
            <a:endParaRPr lang="en-US" sz="2903" b="1" dirty="0">
              <a:highlight>
                <a:srgbClr val="C0C0C0"/>
              </a:highlight>
            </a:endParaRPr>
          </a:p>
        </p:txBody>
      </p:sp>
    </p:spTree>
    <p:extLst>
      <p:ext uri="{BB962C8B-B14F-4D97-AF65-F5344CB8AC3E}">
        <p14:creationId xmlns:p14="http://schemas.microsoft.com/office/powerpoint/2010/main" val="34534775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Resizing Logical Volumes</a:t>
            </a:r>
            <a:endParaRPr lang="en-CA" dirty="0"/>
          </a:p>
        </p:txBody>
      </p:sp>
      <p:sp>
        <p:nvSpPr>
          <p:cNvPr id="3" name="Text Placeholder 2"/>
          <p:cNvSpPr>
            <a:spLocks noGrp="1"/>
          </p:cNvSpPr>
          <p:nvPr>
            <p:ph type="body"/>
          </p:nvPr>
        </p:nvSpPr>
        <p:spPr>
          <a:xfrm>
            <a:off x="450348" y="1715814"/>
            <a:ext cx="11355896" cy="4880954"/>
          </a:xfrm>
        </p:spPr>
        <p:txBody>
          <a:bodyPr vert="horz" lIns="0" tIns="0" rIns="0" bIns="0" rtlCol="0" anchor="t" anchorCtr="0">
            <a:normAutofit lnSpcReduction="10000"/>
          </a:bodyPr>
          <a:lstStyle/>
          <a:p>
            <a:pPr marL="414703" indent="-414703">
              <a:lnSpc>
                <a:spcPct val="100000"/>
              </a:lnSpc>
              <a:spcBef>
                <a:spcPts val="363"/>
              </a:spcBef>
              <a:spcAft>
                <a:spcPts val="363"/>
              </a:spcAft>
              <a:buFont typeface="Arial" panose="020B0604020202020204" pitchFamily="34" charset="0"/>
              <a:buChar char="•"/>
            </a:pPr>
            <a:r>
              <a:rPr lang="en-US" sz="2661" dirty="0"/>
              <a:t>If you need to change the size of a logical volume, there are three commands to pick from:</a:t>
            </a:r>
          </a:p>
          <a:p>
            <a:pPr marL="418543">
              <a:lnSpc>
                <a:spcPct val="100000"/>
              </a:lnSpc>
              <a:spcBef>
                <a:spcPts val="363"/>
              </a:spcBef>
              <a:spcAft>
                <a:spcPts val="363"/>
              </a:spcAft>
            </a:pPr>
            <a:r>
              <a:rPr lang="en-US" sz="2661" b="1" dirty="0" err="1">
                <a:latin typeface="Courier New" panose="02070309020205020404" pitchFamily="49" charset="0"/>
                <a:cs typeface="Courier New" panose="02070309020205020404" pitchFamily="49" charset="0"/>
              </a:rPr>
              <a:t>lvreduce</a:t>
            </a:r>
            <a:r>
              <a:rPr lang="en-US" sz="2661" b="1" dirty="0">
                <a:latin typeface="Courier New" panose="02070309020205020404" pitchFamily="49" charset="0"/>
                <a:cs typeface="Courier New" panose="02070309020205020404" pitchFamily="49" charset="0"/>
              </a:rPr>
              <a:t> -r --size [-]&lt;size&gt;&lt;unit&gt; &lt;logical volume&gt;</a:t>
            </a:r>
          </a:p>
          <a:p>
            <a:pPr marL="418543">
              <a:lnSpc>
                <a:spcPct val="100000"/>
              </a:lnSpc>
              <a:spcBef>
                <a:spcPts val="363"/>
              </a:spcBef>
              <a:spcAft>
                <a:spcPts val="363"/>
              </a:spcAft>
            </a:pPr>
            <a:r>
              <a:rPr lang="en-US" sz="2661" b="1" dirty="0" err="1">
                <a:latin typeface="Courier New" panose="02070309020205020404" pitchFamily="49" charset="0"/>
                <a:cs typeface="Courier New" panose="02070309020205020404" pitchFamily="49" charset="0"/>
              </a:rPr>
              <a:t>lvresize</a:t>
            </a:r>
            <a:r>
              <a:rPr lang="en-US" sz="2661" b="1" dirty="0">
                <a:latin typeface="Courier New" panose="02070309020205020404" pitchFamily="49" charset="0"/>
                <a:cs typeface="Courier New" panose="02070309020205020404" pitchFamily="49" charset="0"/>
              </a:rPr>
              <a:t> –r --size [+-]&lt;size&gt;&lt;unit&gt; &lt;logical volume&gt;</a:t>
            </a:r>
          </a:p>
          <a:p>
            <a:pPr marL="418543">
              <a:lnSpc>
                <a:spcPct val="100000"/>
              </a:lnSpc>
              <a:spcBef>
                <a:spcPts val="363"/>
              </a:spcBef>
              <a:spcAft>
                <a:spcPts val="363"/>
              </a:spcAft>
            </a:pPr>
            <a:r>
              <a:rPr lang="en-US" sz="2661" b="1" dirty="0" err="1">
                <a:latin typeface="Courier New" panose="02070309020205020404" pitchFamily="49" charset="0"/>
                <a:cs typeface="Courier New" panose="02070309020205020404" pitchFamily="49" charset="0"/>
              </a:rPr>
              <a:t>lvextend</a:t>
            </a:r>
            <a:r>
              <a:rPr lang="en-US" sz="2661" b="1" dirty="0">
                <a:latin typeface="Courier New" panose="02070309020205020404" pitchFamily="49" charset="0"/>
                <a:cs typeface="Courier New" panose="02070309020205020404" pitchFamily="49" charset="0"/>
              </a:rPr>
              <a:t> -r --size [+]&lt;size&gt;&lt;unit&gt; &lt;logical volume&gt;</a:t>
            </a:r>
          </a:p>
          <a:p>
            <a:pPr marL="414703" indent="-414703">
              <a:lnSpc>
                <a:spcPct val="100000"/>
              </a:lnSpc>
              <a:spcBef>
                <a:spcPts val="363"/>
              </a:spcBef>
              <a:spcAft>
                <a:spcPts val="363"/>
              </a:spcAft>
              <a:buFont typeface="Arial" panose="020B0604020202020204" pitchFamily="34" charset="0"/>
              <a:buChar char="•"/>
            </a:pPr>
            <a:r>
              <a:rPr lang="en-US" sz="2661" b="1" dirty="0"/>
              <a:t>NOTE: </a:t>
            </a:r>
            <a:r>
              <a:rPr lang="en-US" sz="2661" b="1" dirty="0">
                <a:solidFill>
                  <a:srgbClr val="FF0000"/>
                </a:solidFill>
              </a:rPr>
              <a:t>+</a:t>
            </a:r>
            <a:r>
              <a:rPr lang="en-US" sz="2661" dirty="0"/>
              <a:t> and </a:t>
            </a:r>
            <a:r>
              <a:rPr lang="en-US" sz="2661" b="1" dirty="0">
                <a:solidFill>
                  <a:srgbClr val="FF0000"/>
                </a:solidFill>
              </a:rPr>
              <a:t>–</a:t>
            </a:r>
            <a:r>
              <a:rPr lang="en-US" sz="2661" dirty="0"/>
              <a:t> indicate resizing by that much (e.g. -500M would be </a:t>
            </a:r>
            <a:r>
              <a:rPr lang="en-US" sz="2661" u="sng" dirty="0"/>
              <a:t>shrink</a:t>
            </a:r>
            <a:r>
              <a:rPr lang="en-US" sz="2661" dirty="0"/>
              <a:t> </a:t>
            </a:r>
            <a:r>
              <a:rPr lang="en-US" sz="2661" b="1" dirty="0"/>
              <a:t>by</a:t>
            </a:r>
            <a:r>
              <a:rPr lang="en-US" sz="2661" dirty="0"/>
              <a:t> 500 </a:t>
            </a:r>
            <a:r>
              <a:rPr lang="en-US" sz="2661" dirty="0" err="1"/>
              <a:t>MegaBytes</a:t>
            </a:r>
            <a:r>
              <a:rPr lang="en-US" sz="2661" dirty="0"/>
              <a:t>). If you don’t put them in, you are indicating the desired size of the volume (e.g. 2G would be resize </a:t>
            </a:r>
            <a:r>
              <a:rPr lang="en-US" sz="2661" b="1" dirty="0"/>
              <a:t>to be </a:t>
            </a:r>
            <a:r>
              <a:rPr lang="en-US" sz="2661" dirty="0"/>
              <a:t>2 Gigabytes, however much of a change that requires).</a:t>
            </a:r>
          </a:p>
          <a:p>
            <a:pPr marL="414703" indent="-414703">
              <a:lnSpc>
                <a:spcPct val="100000"/>
              </a:lnSpc>
              <a:spcBef>
                <a:spcPts val="363"/>
              </a:spcBef>
              <a:spcAft>
                <a:spcPts val="363"/>
              </a:spcAft>
              <a:buFont typeface="Arial" panose="020B0604020202020204" pitchFamily="34" charset="0"/>
              <a:buChar char="•"/>
            </a:pPr>
            <a:r>
              <a:rPr lang="en-US" sz="2661" b="1" dirty="0"/>
              <a:t>NOTE: </a:t>
            </a:r>
            <a:r>
              <a:rPr lang="en-US" sz="2661" b="1" dirty="0" err="1"/>
              <a:t>lvreduce</a:t>
            </a:r>
            <a:r>
              <a:rPr lang="en-US" sz="2661" dirty="0"/>
              <a:t> and </a:t>
            </a:r>
            <a:r>
              <a:rPr lang="en-US" sz="2661" b="1" dirty="0" err="1"/>
              <a:t>lvextend</a:t>
            </a:r>
            <a:r>
              <a:rPr lang="en-US" sz="2661" dirty="0"/>
              <a:t> are specialized forms of </a:t>
            </a:r>
            <a:r>
              <a:rPr lang="en-US" sz="2661" b="1" dirty="0" err="1"/>
              <a:t>lvresize</a:t>
            </a:r>
            <a:r>
              <a:rPr lang="en-US" sz="2661" dirty="0"/>
              <a:t>. They will fail if you try to change size the wrong way.</a:t>
            </a:r>
            <a:endParaRPr lang="en-CA" sz="2661" dirty="0"/>
          </a:p>
        </p:txBody>
      </p:sp>
    </p:spTree>
    <p:extLst>
      <p:ext uri="{BB962C8B-B14F-4D97-AF65-F5344CB8AC3E}">
        <p14:creationId xmlns:p14="http://schemas.microsoft.com/office/powerpoint/2010/main" val="15666362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Mounting Your Volumes</a:t>
            </a:r>
            <a:endParaRPr lang="en-CA" dirty="0"/>
          </a:p>
        </p:txBody>
      </p:sp>
      <p:sp>
        <p:nvSpPr>
          <p:cNvPr id="3" name="Text Placeholder 2"/>
          <p:cNvSpPr>
            <a:spLocks noGrp="1"/>
          </p:cNvSpPr>
          <p:nvPr>
            <p:ph type="body"/>
          </p:nvPr>
        </p:nvSpPr>
        <p:spPr>
          <a:xfrm>
            <a:off x="530051" y="1705851"/>
            <a:ext cx="11106824" cy="4799919"/>
          </a:xfrm>
        </p:spPr>
        <p:txBody>
          <a:bodyPr vert="horz" lIns="0" tIns="0" rIns="0" bIns="0" rtlCol="0" anchor="t" anchorCtr="0">
            <a:normAutofit/>
          </a:bodyPr>
          <a:lstStyle/>
          <a:p>
            <a:pPr marL="414703" indent="-414703">
              <a:lnSpc>
                <a:spcPct val="100000"/>
              </a:lnSpc>
              <a:spcBef>
                <a:spcPts val="1451"/>
              </a:spcBef>
              <a:spcAft>
                <a:spcPts val="1451"/>
              </a:spcAft>
              <a:buFont typeface="Arial" panose="020B0604020202020204" pitchFamily="34" charset="0"/>
              <a:buChar char="•"/>
            </a:pPr>
            <a:r>
              <a:rPr lang="en-US" sz="2903" dirty="0"/>
              <a:t>In general use, file systems are automatically mounted during boot-up by Linux. It does so by referring to a file, </a:t>
            </a:r>
            <a:r>
              <a:rPr lang="en-US" sz="2903" b="1" dirty="0"/>
              <a:t>/</a:t>
            </a:r>
            <a:r>
              <a:rPr lang="en-US" sz="2903" b="1" dirty="0" err="1"/>
              <a:t>etc</a:t>
            </a:r>
            <a:r>
              <a:rPr lang="en-US" sz="2903" b="1" dirty="0"/>
              <a:t>/</a:t>
            </a:r>
            <a:r>
              <a:rPr lang="en-US" sz="2903" b="1" dirty="0" err="1"/>
              <a:t>fstab</a:t>
            </a:r>
            <a:r>
              <a:rPr lang="en-US" sz="2903" dirty="0"/>
              <a:t>. You can take a look at this file yourself and modify it to manually add or remove volumes from auto-mounting. </a:t>
            </a:r>
          </a:p>
          <a:p>
            <a:pPr marL="414703" indent="-414703">
              <a:lnSpc>
                <a:spcPct val="100000"/>
              </a:lnSpc>
              <a:spcBef>
                <a:spcPts val="1451"/>
              </a:spcBef>
              <a:spcAft>
                <a:spcPts val="1451"/>
              </a:spcAft>
              <a:buFont typeface="Arial" panose="020B0604020202020204" pitchFamily="34" charset="0"/>
              <a:buChar char="•"/>
            </a:pPr>
            <a:r>
              <a:rPr lang="en-US" sz="2903" dirty="0"/>
              <a:t>If you’re removing an entry, best practice is to simply comment it out, in case you want to bring it back later. (just add a </a:t>
            </a:r>
            <a:r>
              <a:rPr lang="en-US" sz="2903" b="1" dirty="0"/>
              <a:t>#</a:t>
            </a:r>
            <a:r>
              <a:rPr lang="en-US" sz="2903" dirty="0"/>
              <a:t> at the beginning of the line.)</a:t>
            </a:r>
          </a:p>
          <a:p>
            <a:pPr>
              <a:lnSpc>
                <a:spcPct val="100000"/>
              </a:lnSpc>
              <a:spcBef>
                <a:spcPts val="1451"/>
              </a:spcBef>
              <a:spcAft>
                <a:spcPts val="1451"/>
              </a:spcAft>
            </a:pPr>
            <a:r>
              <a:rPr lang="en-US" sz="2903" dirty="0">
                <a:latin typeface="Courier New" panose="02070309020205020404" pitchFamily="49" charset="0"/>
                <a:cs typeface="Courier New" panose="02070309020205020404" pitchFamily="49" charset="0"/>
              </a:rPr>
              <a:t>	</a:t>
            </a:r>
            <a:r>
              <a:rPr lang="en-US" sz="2903" b="1" dirty="0">
                <a:latin typeface="Courier New" panose="02070309020205020404" pitchFamily="49" charset="0"/>
                <a:cs typeface="Courier New" panose="02070309020205020404" pitchFamily="49" charset="0"/>
              </a:rPr>
              <a:t>vi /</a:t>
            </a:r>
            <a:r>
              <a:rPr lang="en-US" sz="2903" b="1" dirty="0" err="1">
                <a:latin typeface="Courier New" panose="02070309020205020404" pitchFamily="49" charset="0"/>
                <a:cs typeface="Courier New" panose="02070309020205020404" pitchFamily="49" charset="0"/>
              </a:rPr>
              <a:t>etc</a:t>
            </a:r>
            <a:r>
              <a:rPr lang="en-US" sz="2903" b="1" dirty="0">
                <a:latin typeface="Courier New" panose="02070309020205020404" pitchFamily="49" charset="0"/>
                <a:cs typeface="Courier New" panose="02070309020205020404" pitchFamily="49" charset="0"/>
              </a:rPr>
              <a:t>/</a:t>
            </a:r>
            <a:r>
              <a:rPr lang="en-US" sz="2903" b="1" dirty="0" err="1">
                <a:latin typeface="Courier New" panose="02070309020205020404" pitchFamily="49" charset="0"/>
                <a:cs typeface="Courier New" panose="02070309020205020404" pitchFamily="49" charset="0"/>
              </a:rPr>
              <a:t>fstab</a:t>
            </a:r>
            <a:endParaRPr lang="en-CA" sz="2903"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916009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err="1"/>
              <a:t>etc</a:t>
            </a:r>
            <a:r>
              <a:rPr lang="en-US" dirty="0"/>
              <a:t>/</a:t>
            </a:r>
            <a:r>
              <a:rPr lang="en-US" dirty="0" err="1"/>
              <a:t>fstab</a:t>
            </a:r>
            <a:r>
              <a:rPr lang="en-US" dirty="0"/>
              <a:t> Format</a:t>
            </a:r>
            <a:endParaRPr lang="en-CA" dirty="0"/>
          </a:p>
        </p:txBody>
      </p:sp>
      <p:sp>
        <p:nvSpPr>
          <p:cNvPr id="3" name="Text Placeholder 2"/>
          <p:cNvSpPr>
            <a:spLocks noGrp="1"/>
          </p:cNvSpPr>
          <p:nvPr>
            <p:ph type="body"/>
          </p:nvPr>
        </p:nvSpPr>
        <p:spPr>
          <a:xfrm>
            <a:off x="323405" y="1705850"/>
            <a:ext cx="11741875" cy="5152150"/>
          </a:xfrm>
        </p:spPr>
        <p:txBody>
          <a:bodyPr vert="horz" lIns="0" tIns="0" rIns="0" bIns="0" rtlCol="0" anchor="t" anchorCtr="0">
            <a:normAutofit/>
          </a:bodyPr>
          <a:lstStyle/>
          <a:p>
            <a:pPr marL="414703" indent="-414703">
              <a:lnSpc>
                <a:spcPct val="100000"/>
              </a:lnSpc>
              <a:spcBef>
                <a:spcPts val="363"/>
              </a:spcBef>
              <a:spcAft>
                <a:spcPts val="363"/>
              </a:spcAft>
              <a:buFont typeface="Arial" panose="020B0604020202020204" pitchFamily="34" charset="0"/>
              <a:buChar char="•"/>
            </a:pPr>
            <a:r>
              <a:rPr lang="en-US" sz="2419" dirty="0"/>
              <a:t>Each line in </a:t>
            </a:r>
            <a:r>
              <a:rPr lang="en-US" sz="2419" b="1" dirty="0"/>
              <a:t>/</a:t>
            </a:r>
            <a:r>
              <a:rPr lang="en-US" sz="2419" b="1" dirty="0" err="1"/>
              <a:t>etc</a:t>
            </a:r>
            <a:r>
              <a:rPr lang="en-US" sz="2419" b="1" dirty="0"/>
              <a:t>/</a:t>
            </a:r>
            <a:r>
              <a:rPr lang="en-US" sz="2419" b="1" dirty="0" err="1"/>
              <a:t>fstab</a:t>
            </a:r>
            <a:r>
              <a:rPr lang="en-US" sz="2419" b="1" dirty="0"/>
              <a:t> </a:t>
            </a:r>
            <a:r>
              <a:rPr lang="en-US" sz="2419" dirty="0"/>
              <a:t>represents one volume to mount, and the place in your system to mount it to. Along with some other options:</a:t>
            </a:r>
          </a:p>
          <a:p>
            <a:pPr>
              <a:lnSpc>
                <a:spcPct val="100000"/>
              </a:lnSpc>
              <a:spcBef>
                <a:spcPts val="363"/>
              </a:spcBef>
              <a:spcAft>
                <a:spcPts val="363"/>
              </a:spcAft>
            </a:pPr>
            <a:r>
              <a:rPr lang="en-US" sz="2661" dirty="0">
                <a:latin typeface="Courier New" panose="02070309020205020404" pitchFamily="49" charset="0"/>
                <a:cs typeface="Courier New" panose="02070309020205020404" pitchFamily="49" charset="0"/>
              </a:rPr>
              <a:t>	</a:t>
            </a:r>
            <a:r>
              <a:rPr lang="en-US" sz="2661" b="1" dirty="0">
                <a:latin typeface="Courier New" panose="02070309020205020404" pitchFamily="49" charset="0"/>
                <a:cs typeface="Courier New" panose="02070309020205020404" pitchFamily="49" charset="0"/>
              </a:rPr>
              <a:t>volume mount-point </a:t>
            </a:r>
            <a:r>
              <a:rPr lang="en-US" sz="2661" b="1" dirty="0" err="1">
                <a:latin typeface="Courier New" panose="02070309020205020404" pitchFamily="49" charset="0"/>
                <a:cs typeface="Courier New" panose="02070309020205020404" pitchFamily="49" charset="0"/>
              </a:rPr>
              <a:t>fstype</a:t>
            </a:r>
            <a:r>
              <a:rPr lang="en-US" sz="2661" b="1" dirty="0">
                <a:latin typeface="Courier New" panose="02070309020205020404" pitchFamily="49" charset="0"/>
                <a:cs typeface="Courier New" panose="02070309020205020404" pitchFamily="49" charset="0"/>
              </a:rPr>
              <a:t> options backup sequence</a:t>
            </a:r>
          </a:p>
          <a:p>
            <a:pPr marL="896604" lvl="2" indent="-414703">
              <a:buFont typeface="Wingdings" panose="05000000000000000000" pitchFamily="2" charset="2"/>
              <a:buChar char="§"/>
            </a:pPr>
            <a:r>
              <a:rPr lang="en-US" sz="2298" dirty="0">
                <a:latin typeface="Courier New" panose="02070309020205020404" pitchFamily="49" charset="0"/>
                <a:cs typeface="Courier New" panose="02070309020205020404" pitchFamily="49" charset="0"/>
              </a:rPr>
              <a:t>volume</a:t>
            </a:r>
            <a:r>
              <a:rPr lang="en-US" sz="2298" dirty="0"/>
              <a:t> is the identifier for the volume to mount (e.g. the path to logical volume)</a:t>
            </a:r>
          </a:p>
          <a:p>
            <a:pPr marL="896604" lvl="2" indent="-414703">
              <a:buFont typeface="Wingdings" panose="05000000000000000000" pitchFamily="2" charset="2"/>
              <a:buChar char="§"/>
            </a:pPr>
            <a:r>
              <a:rPr lang="en-US" sz="2298" dirty="0">
                <a:latin typeface="Courier New" panose="02070309020205020404" pitchFamily="49" charset="0"/>
                <a:cs typeface="Courier New" panose="02070309020205020404" pitchFamily="49" charset="0"/>
              </a:rPr>
              <a:t>mount-point</a:t>
            </a:r>
            <a:r>
              <a:rPr lang="en-US" sz="2298" dirty="0"/>
              <a:t> is the directory to attach it to.</a:t>
            </a:r>
          </a:p>
          <a:p>
            <a:pPr marL="896604" lvl="2" indent="-414703">
              <a:buFont typeface="Wingdings" panose="05000000000000000000" pitchFamily="2" charset="2"/>
              <a:buChar char="§"/>
            </a:pPr>
            <a:r>
              <a:rPr lang="en-US" sz="2298" dirty="0" err="1">
                <a:latin typeface="Courier New" panose="02070309020205020404" pitchFamily="49" charset="0"/>
                <a:cs typeface="Courier New" panose="02070309020205020404" pitchFamily="49" charset="0"/>
              </a:rPr>
              <a:t>fstype</a:t>
            </a:r>
            <a:r>
              <a:rPr lang="en-US" sz="2298" dirty="0"/>
              <a:t> is the file-system type (e.g. ext4, </a:t>
            </a:r>
            <a:r>
              <a:rPr lang="en-US" sz="2298" dirty="0" err="1"/>
              <a:t>xfs</a:t>
            </a:r>
            <a:r>
              <a:rPr lang="en-US" sz="2298" dirty="0"/>
              <a:t>, swap).</a:t>
            </a:r>
          </a:p>
          <a:p>
            <a:pPr marL="896604" lvl="2" indent="-414703">
              <a:buFont typeface="Wingdings" panose="05000000000000000000" pitchFamily="2" charset="2"/>
              <a:buChar char="§"/>
            </a:pPr>
            <a:r>
              <a:rPr lang="en-US" sz="2298" dirty="0">
                <a:latin typeface="Courier New" panose="02070309020205020404" pitchFamily="49" charset="0"/>
                <a:cs typeface="Courier New" panose="02070309020205020404" pitchFamily="49" charset="0"/>
              </a:rPr>
              <a:t>options</a:t>
            </a:r>
            <a:r>
              <a:rPr lang="en-US" sz="2298" dirty="0"/>
              <a:t> includes mounting options that can make it read-only, or mountable by some users.  We will leave this as ‘</a:t>
            </a:r>
            <a:r>
              <a:rPr lang="en-US" sz="2298" dirty="0">
                <a:latin typeface="Courier New" panose="02070309020205020404" pitchFamily="49" charset="0"/>
                <a:cs typeface="Courier New" panose="02070309020205020404" pitchFamily="49" charset="0"/>
              </a:rPr>
              <a:t>defaults</a:t>
            </a:r>
            <a:r>
              <a:rPr lang="en-US" sz="2298" dirty="0"/>
              <a:t>’.</a:t>
            </a:r>
          </a:p>
          <a:p>
            <a:pPr marL="896604" lvl="2" indent="-414703">
              <a:buFont typeface="Wingdings" panose="05000000000000000000" pitchFamily="2" charset="2"/>
              <a:buChar char="§"/>
            </a:pPr>
            <a:r>
              <a:rPr lang="en-US" sz="2298" dirty="0">
                <a:latin typeface="Courier New" panose="02070309020205020404" pitchFamily="49" charset="0"/>
                <a:cs typeface="Courier New" panose="02070309020205020404" pitchFamily="49" charset="0"/>
              </a:rPr>
              <a:t>backup</a:t>
            </a:r>
            <a:r>
              <a:rPr lang="en-US" sz="2298" dirty="0"/>
              <a:t> is a 1 (to include this in when backing up the system), or 0 (to not backup). This relates to tools beyond this course.</a:t>
            </a:r>
          </a:p>
          <a:p>
            <a:pPr marL="896604" lvl="2" indent="-414703">
              <a:buFont typeface="Wingdings" panose="05000000000000000000" pitchFamily="2" charset="2"/>
              <a:buChar char="§"/>
            </a:pPr>
            <a:r>
              <a:rPr lang="en-US" sz="2298" dirty="0">
                <a:latin typeface="Courier New" panose="02070309020205020404" pitchFamily="49" charset="0"/>
                <a:cs typeface="Courier New" panose="02070309020205020404" pitchFamily="49" charset="0"/>
              </a:rPr>
              <a:t>sequence</a:t>
            </a:r>
            <a:r>
              <a:rPr lang="en-US" sz="2298" dirty="0"/>
              <a:t> is the order in which to perform file-system checks when booting.  0 means don’t, 1 is first, then 2, and so on. </a:t>
            </a:r>
          </a:p>
          <a:p>
            <a:pPr marL="481901" lvl="2">
              <a:spcBef>
                <a:spcPts val="1451"/>
              </a:spcBef>
            </a:pPr>
            <a:r>
              <a:rPr lang="pt-BR" sz="2298" b="1" dirty="0">
                <a:highlight>
                  <a:srgbClr val="C0C0C0"/>
                </a:highlight>
                <a:latin typeface="Courier New" panose="02070309020205020404" pitchFamily="49" charset="0"/>
                <a:cs typeface="Courier New" panose="02070309020205020404" pitchFamily="49" charset="0"/>
              </a:rPr>
              <a:t>/dev/centos_centos2/archive   /archive   ext4   defaults  1  2</a:t>
            </a:r>
            <a:endParaRPr lang="en-CA" sz="2298" b="1" dirty="0">
              <a:highlight>
                <a:srgbClr val="C0C0C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117681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Mount Points</a:t>
            </a:r>
            <a:endParaRPr lang="en-CA" dirty="0"/>
          </a:p>
        </p:txBody>
      </p:sp>
      <p:sp>
        <p:nvSpPr>
          <p:cNvPr id="3" name="Text Placeholder 2"/>
          <p:cNvSpPr>
            <a:spLocks noGrp="1"/>
          </p:cNvSpPr>
          <p:nvPr>
            <p:ph type="body"/>
          </p:nvPr>
        </p:nvSpPr>
        <p:spPr>
          <a:xfrm>
            <a:off x="709382" y="1896479"/>
            <a:ext cx="10987269" cy="4340293"/>
          </a:xfrm>
        </p:spPr>
        <p:txBody>
          <a:bodyPr vert="horz" lIns="0" tIns="0" rIns="0" bIns="0" rtlCol="0" anchor="t" anchorCtr="0">
            <a:normAutofit/>
          </a:bodyPr>
          <a:lstStyle/>
          <a:p>
            <a:pPr marL="414703" indent="-414703">
              <a:lnSpc>
                <a:spcPct val="100000"/>
              </a:lnSpc>
              <a:spcBef>
                <a:spcPts val="1451"/>
              </a:spcBef>
              <a:spcAft>
                <a:spcPts val="1451"/>
              </a:spcAft>
              <a:buFont typeface="Arial" panose="020B0604020202020204" pitchFamily="34" charset="0"/>
              <a:buChar char="•"/>
            </a:pPr>
            <a:r>
              <a:rPr lang="en-CA" sz="2903" dirty="0"/>
              <a:t>In order for a file system to be available as part of the hierarchy, it must be mounted in mount point.</a:t>
            </a:r>
          </a:p>
          <a:p>
            <a:pPr marL="414703" indent="-414703">
              <a:lnSpc>
                <a:spcPct val="100000"/>
              </a:lnSpc>
              <a:spcBef>
                <a:spcPts val="1451"/>
              </a:spcBef>
              <a:spcAft>
                <a:spcPts val="1451"/>
              </a:spcAft>
              <a:buFont typeface="Arial" panose="020B0604020202020204" pitchFamily="34" charset="0"/>
              <a:buChar char="•"/>
            </a:pPr>
            <a:r>
              <a:rPr lang="en-CA" sz="2903" dirty="0"/>
              <a:t>A mount point is just a directory. Ideally empty, because anything that was in it when you mount a file system onto, it will not be available until the file system is unmounted.</a:t>
            </a:r>
          </a:p>
          <a:p>
            <a:pPr marL="414703" indent="-414703">
              <a:lnSpc>
                <a:spcPct val="100000"/>
              </a:lnSpc>
              <a:spcBef>
                <a:spcPts val="1451"/>
              </a:spcBef>
              <a:spcAft>
                <a:spcPts val="1451"/>
              </a:spcAft>
              <a:buFont typeface="Arial" panose="020B0604020202020204" pitchFamily="34" charset="0"/>
              <a:buChar char="•"/>
            </a:pPr>
            <a:r>
              <a:rPr lang="en-CA" sz="2903" dirty="0"/>
              <a:t>Some file systems are automatically mounted as part of the system(s) boot process.</a:t>
            </a:r>
          </a:p>
          <a:p>
            <a:pPr marL="414703" indent="-414703">
              <a:lnSpc>
                <a:spcPct val="100000"/>
              </a:lnSpc>
              <a:spcBef>
                <a:spcPts val="1451"/>
              </a:spcBef>
              <a:spcAft>
                <a:spcPts val="1451"/>
              </a:spcAft>
              <a:buFont typeface="Arial" panose="020B0604020202020204" pitchFamily="34" charset="0"/>
              <a:buChar char="•"/>
            </a:pPr>
            <a:endParaRPr lang="en-CA" sz="2903" dirty="0"/>
          </a:p>
        </p:txBody>
      </p:sp>
    </p:spTree>
    <p:extLst>
      <p:ext uri="{BB962C8B-B14F-4D97-AF65-F5344CB8AC3E}">
        <p14:creationId xmlns:p14="http://schemas.microsoft.com/office/powerpoint/2010/main" val="2079224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of LVM</a:t>
            </a:r>
            <a:endParaRPr lang="en-CA" dirty="0"/>
          </a:p>
        </p:txBody>
      </p:sp>
      <p:sp>
        <p:nvSpPr>
          <p:cNvPr id="4" name="Text Placeholder 3"/>
          <p:cNvSpPr>
            <a:spLocks noGrp="1"/>
          </p:cNvSpPr>
          <p:nvPr>
            <p:ph type="body"/>
          </p:nvPr>
        </p:nvSpPr>
        <p:spPr>
          <a:xfrm>
            <a:off x="500162" y="2012504"/>
            <a:ext cx="10997232" cy="4373711"/>
          </a:xfrm>
        </p:spPr>
        <p:txBody>
          <a:bodyPr vert="horz" lIns="0" tIns="0" rIns="0" bIns="0" rtlCol="0" anchor="t" anchorCtr="0">
            <a:normAutofit/>
          </a:bodyPr>
          <a:lstStyle/>
          <a:p>
            <a:pPr marL="414703" indent="-414703">
              <a:lnSpc>
                <a:spcPct val="100000"/>
              </a:lnSpc>
              <a:spcBef>
                <a:spcPts val="1451"/>
              </a:spcBef>
              <a:spcAft>
                <a:spcPts val="1451"/>
              </a:spcAft>
              <a:buFont typeface="Arial" panose="020B0604020202020204" pitchFamily="34" charset="0"/>
              <a:buChar char="•"/>
            </a:pPr>
            <a:r>
              <a:rPr lang="en-US" sz="2903" dirty="0"/>
              <a:t>In this lesson you will learn about Logical Volume Management (LVM).</a:t>
            </a:r>
          </a:p>
          <a:p>
            <a:pPr marL="414703" indent="-414703">
              <a:lnSpc>
                <a:spcPct val="100000"/>
              </a:lnSpc>
              <a:spcBef>
                <a:spcPts val="1451"/>
              </a:spcBef>
              <a:spcAft>
                <a:spcPts val="1451"/>
              </a:spcAft>
              <a:buFont typeface="Arial" panose="020B0604020202020204" pitchFamily="34" charset="0"/>
              <a:buChar char="•"/>
            </a:pPr>
            <a:r>
              <a:rPr lang="en-US" sz="2903" dirty="0"/>
              <a:t>This will allow you to flexibly manage the storage available to your machines.</a:t>
            </a:r>
            <a:endParaRPr lang="en-CA" sz="2903"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953" y="261232"/>
            <a:ext cx="9191102" cy="1131569"/>
          </a:xfrm>
        </p:spPr>
        <p:txBody>
          <a:bodyPr/>
          <a:lstStyle/>
          <a:p>
            <a:r>
              <a:rPr lang="en-US" dirty="0"/>
              <a:t>Best Practices with /</a:t>
            </a:r>
            <a:r>
              <a:rPr lang="en-US" dirty="0" err="1"/>
              <a:t>etc</a:t>
            </a:r>
            <a:r>
              <a:rPr lang="en-US" dirty="0"/>
              <a:t>/</a:t>
            </a:r>
            <a:r>
              <a:rPr lang="en-US" dirty="0" err="1"/>
              <a:t>fstab</a:t>
            </a:r>
            <a:endParaRPr lang="en-CA" dirty="0"/>
          </a:p>
        </p:txBody>
      </p:sp>
      <p:sp>
        <p:nvSpPr>
          <p:cNvPr id="3" name="Text Placeholder 2"/>
          <p:cNvSpPr>
            <a:spLocks noGrp="1"/>
          </p:cNvSpPr>
          <p:nvPr>
            <p:ph type="body"/>
          </p:nvPr>
        </p:nvSpPr>
        <p:spPr>
          <a:xfrm>
            <a:off x="510704" y="2082245"/>
            <a:ext cx="11175985" cy="4333860"/>
          </a:xfrm>
        </p:spPr>
        <p:txBody>
          <a:bodyPr vert="horz" lIns="0" tIns="0" rIns="0" bIns="0" rtlCol="0" anchor="t" anchorCtr="0">
            <a:normAutofit/>
          </a:bodyPr>
          <a:lstStyle/>
          <a:p>
            <a:pPr marL="414703" indent="-414703">
              <a:lnSpc>
                <a:spcPct val="100000"/>
              </a:lnSpc>
              <a:spcBef>
                <a:spcPts val="726"/>
              </a:spcBef>
              <a:spcAft>
                <a:spcPts val="726"/>
              </a:spcAft>
              <a:buFont typeface="Arial" panose="020B0604020202020204" pitchFamily="34" charset="0"/>
              <a:buChar char="•"/>
            </a:pPr>
            <a:r>
              <a:rPr lang="en-US" sz="2903" dirty="0"/>
              <a:t>Any time you make a change to </a:t>
            </a:r>
            <a:r>
              <a:rPr lang="en-US" sz="2903" b="1" dirty="0"/>
              <a:t>/</a:t>
            </a:r>
            <a:r>
              <a:rPr lang="en-US" sz="2903" b="1" dirty="0" err="1"/>
              <a:t>etc</a:t>
            </a:r>
            <a:r>
              <a:rPr lang="en-US" sz="2903" b="1" dirty="0"/>
              <a:t>/</a:t>
            </a:r>
            <a:r>
              <a:rPr lang="en-US" sz="2903" b="1" dirty="0" err="1"/>
              <a:t>fstab</a:t>
            </a:r>
            <a:r>
              <a:rPr lang="en-US" sz="2903" dirty="0"/>
              <a:t>, run the command</a:t>
            </a:r>
          </a:p>
          <a:p>
            <a:pPr>
              <a:lnSpc>
                <a:spcPct val="100000"/>
              </a:lnSpc>
              <a:spcBef>
                <a:spcPts val="726"/>
              </a:spcBef>
              <a:spcAft>
                <a:spcPts val="726"/>
              </a:spcAft>
            </a:pPr>
            <a:r>
              <a:rPr lang="en-US" sz="2903" b="1" dirty="0"/>
              <a:t>	</a:t>
            </a:r>
            <a:r>
              <a:rPr lang="en-US" sz="2903" b="1" dirty="0">
                <a:latin typeface="Courier New" panose="02070309020205020404" pitchFamily="49" charset="0"/>
                <a:cs typeface="Courier New" panose="02070309020205020404" pitchFamily="49" charset="0"/>
              </a:rPr>
              <a:t>mount –a</a:t>
            </a:r>
          </a:p>
          <a:p>
            <a:pPr marL="414703" lvl="1" indent="-414703">
              <a:spcBef>
                <a:spcPts val="726"/>
              </a:spcBef>
              <a:spcAft>
                <a:spcPts val="726"/>
              </a:spcAft>
              <a:buFont typeface="Arial" panose="020B0604020202020204" pitchFamily="34" charset="0"/>
              <a:buChar char="•"/>
            </a:pPr>
            <a:r>
              <a:rPr lang="en-US" sz="2903" kern="1200" dirty="0">
                <a:solidFill>
                  <a:schemeClr val="tx1"/>
                </a:solidFill>
                <a:latin typeface="+mj-lt"/>
                <a:ea typeface="+mj-ea"/>
                <a:cs typeface="+mj-cs"/>
              </a:rPr>
              <a:t>This will attempt to mount all </a:t>
            </a:r>
            <a:r>
              <a:rPr lang="en-US" sz="2903" kern="1200" dirty="0" err="1">
                <a:solidFill>
                  <a:schemeClr val="tx1"/>
                </a:solidFill>
                <a:latin typeface="+mj-lt"/>
                <a:ea typeface="+mj-ea"/>
                <a:cs typeface="+mj-cs"/>
              </a:rPr>
              <a:t>filesystems</a:t>
            </a:r>
            <a:r>
              <a:rPr lang="en-US" sz="2903" kern="1200" dirty="0">
                <a:solidFill>
                  <a:schemeClr val="tx1"/>
                </a:solidFill>
                <a:latin typeface="+mj-lt"/>
                <a:ea typeface="+mj-ea"/>
                <a:cs typeface="+mj-cs"/>
              </a:rPr>
              <a:t> listed in it.</a:t>
            </a:r>
          </a:p>
          <a:p>
            <a:pPr marL="414703" lvl="1" indent="-414703">
              <a:spcBef>
                <a:spcPts val="726"/>
              </a:spcBef>
              <a:spcAft>
                <a:spcPts val="726"/>
              </a:spcAft>
              <a:buFont typeface="Arial" panose="020B0604020202020204" pitchFamily="34" charset="0"/>
              <a:buChar char="•"/>
            </a:pPr>
            <a:r>
              <a:rPr lang="en-US" sz="2903" kern="1200" dirty="0">
                <a:solidFill>
                  <a:schemeClr val="tx1"/>
                </a:solidFill>
                <a:latin typeface="+mj-lt"/>
                <a:ea typeface="+mj-ea"/>
                <a:cs typeface="+mj-cs"/>
              </a:rPr>
              <a:t>If there are any errors (</a:t>
            </a:r>
            <a:r>
              <a:rPr lang="en-US" sz="2903" kern="1200" dirty="0" err="1">
                <a:solidFill>
                  <a:schemeClr val="tx1"/>
                </a:solidFill>
                <a:latin typeface="+mj-lt"/>
                <a:ea typeface="+mj-ea"/>
                <a:cs typeface="+mj-cs"/>
              </a:rPr>
              <a:t>e.g</a:t>
            </a:r>
            <a:r>
              <a:rPr lang="en-US" sz="2903" kern="1200" dirty="0">
                <a:solidFill>
                  <a:schemeClr val="tx1"/>
                </a:solidFill>
                <a:latin typeface="+mj-lt"/>
                <a:ea typeface="+mj-ea"/>
                <a:cs typeface="+mj-cs"/>
              </a:rPr>
              <a:t> typos), it will let you know.</a:t>
            </a:r>
          </a:p>
          <a:p>
            <a:pPr marL="414703" lvl="1" indent="-414703">
              <a:spcBef>
                <a:spcPts val="726"/>
              </a:spcBef>
              <a:spcAft>
                <a:spcPts val="726"/>
              </a:spcAft>
              <a:buFont typeface="Arial" panose="020B0604020202020204" pitchFamily="34" charset="0"/>
              <a:buChar char="•"/>
            </a:pPr>
            <a:r>
              <a:rPr lang="en-US" sz="2903" kern="1200" dirty="0">
                <a:solidFill>
                  <a:schemeClr val="tx1"/>
                </a:solidFill>
                <a:latin typeface="+mj-lt"/>
                <a:ea typeface="+mj-ea"/>
                <a:cs typeface="+mj-cs"/>
              </a:rPr>
              <a:t>Fix them before you reboot, otherwise you may end up in a recovery shell trying to debug.</a:t>
            </a:r>
            <a:endParaRPr lang="en-CA" sz="2903" kern="1200" dirty="0">
              <a:solidFill>
                <a:schemeClr val="tx1"/>
              </a:solidFill>
              <a:latin typeface="+mj-lt"/>
              <a:ea typeface="+mj-ea"/>
              <a:cs typeface="+mj-cs"/>
            </a:endParaRPr>
          </a:p>
        </p:txBody>
      </p:sp>
    </p:spTree>
    <p:extLst>
      <p:ext uri="{BB962C8B-B14F-4D97-AF65-F5344CB8AC3E}">
        <p14:creationId xmlns:p14="http://schemas.microsoft.com/office/powerpoint/2010/main" val="3763459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Manually Mounting and Unmounting </a:t>
            </a:r>
            <a:r>
              <a:rPr lang="en-US" dirty="0" err="1"/>
              <a:t>FileSystems</a:t>
            </a:r>
            <a:endParaRPr lang="en-CA" dirty="0"/>
          </a:p>
        </p:txBody>
      </p:sp>
      <p:sp>
        <p:nvSpPr>
          <p:cNvPr id="3" name="Text Placeholder 2"/>
          <p:cNvSpPr>
            <a:spLocks noGrp="1"/>
          </p:cNvSpPr>
          <p:nvPr>
            <p:ph type="body"/>
          </p:nvPr>
        </p:nvSpPr>
        <p:spPr>
          <a:xfrm>
            <a:off x="420460" y="1892950"/>
            <a:ext cx="11176563" cy="4592893"/>
          </a:xfrm>
        </p:spPr>
        <p:txBody>
          <a:bodyPr vert="horz" lIns="0" tIns="0" rIns="0" bIns="0" rtlCol="0" anchor="t" anchorCtr="0">
            <a:normAutofit/>
          </a:bodyPr>
          <a:lstStyle/>
          <a:p>
            <a:pPr marL="414703" indent="-414703">
              <a:lnSpc>
                <a:spcPct val="100000"/>
              </a:lnSpc>
              <a:spcBef>
                <a:spcPts val="726"/>
              </a:spcBef>
              <a:spcAft>
                <a:spcPts val="726"/>
              </a:spcAft>
              <a:buFont typeface="Arial" panose="020B0604020202020204" pitchFamily="34" charset="0"/>
              <a:buChar char="•"/>
            </a:pPr>
            <a:r>
              <a:rPr lang="en-US" sz="2903" dirty="0"/>
              <a:t>To mount or unmount a volume yourself (instead of at boot time), you can do that too. Simply refer to the device pathname. You must be root to do this:</a:t>
            </a:r>
          </a:p>
          <a:p>
            <a:pPr lvl="2">
              <a:spcBef>
                <a:spcPts val="726"/>
              </a:spcBef>
              <a:spcAft>
                <a:spcPts val="726"/>
              </a:spcAft>
            </a:pPr>
            <a:r>
              <a:rPr lang="en-US" sz="2903" kern="1200" dirty="0">
                <a:solidFill>
                  <a:schemeClr val="tx1"/>
                </a:solidFill>
                <a:latin typeface="Courier New" panose="02070309020205020404" pitchFamily="49" charset="0"/>
                <a:ea typeface="+mj-ea"/>
                <a:cs typeface="Courier New" panose="02070309020205020404" pitchFamily="49" charset="0"/>
              </a:rPr>
              <a:t>	</a:t>
            </a:r>
            <a:r>
              <a:rPr lang="en-US" sz="2903" b="1" kern="1200" dirty="0">
                <a:solidFill>
                  <a:schemeClr val="tx1"/>
                </a:solidFill>
                <a:latin typeface="Courier New" panose="02070309020205020404" pitchFamily="49" charset="0"/>
                <a:ea typeface="+mj-ea"/>
                <a:cs typeface="Courier New" panose="02070309020205020404" pitchFamily="49" charset="0"/>
              </a:rPr>
              <a:t>mount /dev/vda3</a:t>
            </a:r>
          </a:p>
          <a:p>
            <a:pPr lvl="2">
              <a:spcBef>
                <a:spcPts val="726"/>
              </a:spcBef>
              <a:spcAft>
                <a:spcPts val="726"/>
              </a:spcAft>
            </a:pPr>
            <a:r>
              <a:rPr lang="en-US" sz="2903" b="1" kern="1200" dirty="0">
                <a:solidFill>
                  <a:schemeClr val="tx1"/>
                </a:solidFill>
                <a:latin typeface="Courier New" panose="02070309020205020404" pitchFamily="49" charset="0"/>
                <a:ea typeface="+mj-ea"/>
                <a:cs typeface="Courier New" panose="02070309020205020404" pitchFamily="49" charset="0"/>
              </a:rPr>
              <a:t>	</a:t>
            </a:r>
            <a:r>
              <a:rPr lang="en-US" sz="2903" b="1" kern="1200" dirty="0" err="1">
                <a:solidFill>
                  <a:schemeClr val="tx1"/>
                </a:solidFill>
                <a:latin typeface="Courier New" panose="02070309020205020404" pitchFamily="49" charset="0"/>
                <a:ea typeface="+mj-ea"/>
                <a:cs typeface="Courier New" panose="02070309020205020404" pitchFamily="49" charset="0"/>
              </a:rPr>
              <a:t>umount</a:t>
            </a:r>
            <a:r>
              <a:rPr lang="en-US" sz="2903" b="1" kern="1200" dirty="0">
                <a:solidFill>
                  <a:schemeClr val="tx1"/>
                </a:solidFill>
                <a:latin typeface="Courier New" panose="02070309020205020404" pitchFamily="49" charset="0"/>
                <a:ea typeface="+mj-ea"/>
                <a:cs typeface="Courier New" panose="02070309020205020404" pitchFamily="49" charset="0"/>
              </a:rPr>
              <a:t> /dev/vda3</a:t>
            </a:r>
          </a:p>
          <a:p>
            <a:pPr marL="414703" indent="-414703">
              <a:lnSpc>
                <a:spcPct val="100000"/>
              </a:lnSpc>
              <a:spcBef>
                <a:spcPts val="726"/>
              </a:spcBef>
              <a:spcAft>
                <a:spcPts val="726"/>
              </a:spcAft>
              <a:buFont typeface="Arial" panose="020B0604020202020204" pitchFamily="34" charset="0"/>
              <a:buChar char="•"/>
            </a:pPr>
            <a:r>
              <a:rPr lang="en-US" sz="2903" dirty="0"/>
              <a:t>Mounting and unmounting disks with these commands are </a:t>
            </a:r>
            <a:r>
              <a:rPr lang="en-US" sz="2903" b="1" u="sng" dirty="0"/>
              <a:t>not</a:t>
            </a:r>
            <a:r>
              <a:rPr lang="en-US" sz="2903" dirty="0"/>
              <a:t> persistent. When you restart, the system will mount or not mount a file system based on what’s in </a:t>
            </a:r>
            <a:r>
              <a:rPr lang="en-US" sz="2903" b="1" dirty="0"/>
              <a:t>/</a:t>
            </a:r>
            <a:r>
              <a:rPr lang="en-US" sz="2903" b="1" dirty="0" err="1"/>
              <a:t>etc</a:t>
            </a:r>
            <a:r>
              <a:rPr lang="en-US" sz="2903" b="1" dirty="0"/>
              <a:t>/</a:t>
            </a:r>
            <a:r>
              <a:rPr lang="en-US" sz="2903" b="1" dirty="0" err="1"/>
              <a:t>fstab</a:t>
            </a:r>
            <a:r>
              <a:rPr lang="en-US" sz="2903" dirty="0"/>
              <a:t>.</a:t>
            </a:r>
            <a:endParaRPr lang="en-CA" sz="2903" dirty="0"/>
          </a:p>
        </p:txBody>
      </p:sp>
    </p:spTree>
    <p:extLst>
      <p:ext uri="{BB962C8B-B14F-4D97-AF65-F5344CB8AC3E}">
        <p14:creationId xmlns:p14="http://schemas.microsoft.com/office/powerpoint/2010/main" val="15134938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Final Concerns</a:t>
            </a:r>
            <a:endParaRPr lang="en-CA" dirty="0"/>
          </a:p>
        </p:txBody>
      </p:sp>
      <p:sp>
        <p:nvSpPr>
          <p:cNvPr id="3" name="Text Placeholder 2"/>
          <p:cNvSpPr>
            <a:spLocks noGrp="1"/>
          </p:cNvSpPr>
          <p:nvPr>
            <p:ph type="body"/>
          </p:nvPr>
        </p:nvSpPr>
        <p:spPr>
          <a:xfrm>
            <a:off x="609754" y="1992579"/>
            <a:ext cx="10778048" cy="4443450"/>
          </a:xfrm>
        </p:spPr>
        <p:txBody>
          <a:bodyPr vert="horz" lIns="0" tIns="0" rIns="0" bIns="0" rtlCol="0" anchor="t" anchorCtr="0">
            <a:normAutofit/>
          </a:bodyPr>
          <a:lstStyle/>
          <a:p>
            <a:pPr marL="414703" indent="-414703">
              <a:spcBef>
                <a:spcPts val="1451"/>
              </a:spcBef>
              <a:spcAft>
                <a:spcPts val="1451"/>
              </a:spcAft>
              <a:buFont typeface="Arial" panose="020B0604020202020204" pitchFamily="34" charset="0"/>
              <a:buChar char="•"/>
            </a:pPr>
            <a:r>
              <a:rPr lang="en-US" sz="2903" dirty="0"/>
              <a:t>When expanding storage, work from the </a:t>
            </a:r>
            <a:r>
              <a:rPr lang="en-US" sz="2903" b="1" dirty="0"/>
              <a:t>outside in</a:t>
            </a:r>
            <a:r>
              <a:rPr lang="en-US" sz="2903" dirty="0"/>
              <a:t>:</a:t>
            </a:r>
          </a:p>
          <a:p>
            <a:pPr marL="902364" lvl="1" indent="-414703">
              <a:buFont typeface="Wingdings" panose="05000000000000000000" pitchFamily="2" charset="2"/>
              <a:buChar char="§"/>
            </a:pPr>
            <a:r>
              <a:rPr lang="en-US" sz="2903" dirty="0"/>
              <a:t>First make your physical volume, then add it to the volume group, and expand your logical volume.</a:t>
            </a:r>
          </a:p>
          <a:p>
            <a:pPr marL="414703" indent="-414703">
              <a:spcBef>
                <a:spcPts val="1451"/>
              </a:spcBef>
              <a:spcAft>
                <a:spcPts val="1451"/>
              </a:spcAft>
              <a:buFont typeface="Arial" panose="020B0604020202020204" pitchFamily="34" charset="0"/>
              <a:buChar char="•"/>
            </a:pPr>
            <a:r>
              <a:rPr lang="en-US" sz="2903" dirty="0"/>
              <a:t>When shrinking storage, work from the </a:t>
            </a:r>
            <a:r>
              <a:rPr lang="en-US" sz="2903" b="1" dirty="0"/>
              <a:t>inside out</a:t>
            </a:r>
            <a:r>
              <a:rPr lang="en-US" sz="2903" dirty="0"/>
              <a:t>:</a:t>
            </a:r>
          </a:p>
          <a:p>
            <a:pPr marL="902364" lvl="1" indent="-414703">
              <a:buFont typeface="Wingdings" panose="05000000000000000000" pitchFamily="2" charset="2"/>
              <a:buChar char="§"/>
            </a:pPr>
            <a:r>
              <a:rPr lang="en-US" sz="2903" dirty="0"/>
              <a:t>First shrink the logical volume, then shrink the volume group, and remove the physical volume.</a:t>
            </a:r>
            <a:endParaRPr lang="en-CA" sz="2903" dirty="0"/>
          </a:p>
        </p:txBody>
      </p:sp>
    </p:spTree>
    <p:extLst>
      <p:ext uri="{BB962C8B-B14F-4D97-AF65-F5344CB8AC3E}">
        <p14:creationId xmlns:p14="http://schemas.microsoft.com/office/powerpoint/2010/main" val="31043291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p:nvPr>
        </p:nvSpPr>
        <p:spPr>
          <a:xfrm>
            <a:off x="978382" y="2054552"/>
            <a:ext cx="10240052" cy="4421329"/>
          </a:xfrm>
        </p:spPr>
        <p:txBody>
          <a:bodyPr vert="horz" lIns="0" tIns="0" rIns="0" bIns="0" rtlCol="0" anchor="t" anchorCtr="0">
            <a:normAutofit/>
          </a:bodyPr>
          <a:lstStyle/>
          <a:p>
            <a:pPr marL="414703" indent="-414703" algn="just">
              <a:lnSpc>
                <a:spcPct val="100000"/>
              </a:lnSpc>
              <a:spcBef>
                <a:spcPts val="1451"/>
              </a:spcBef>
              <a:spcAft>
                <a:spcPts val="1451"/>
              </a:spcAft>
              <a:buFont typeface="Arial" panose="020B0604020202020204" pitchFamily="34" charset="0"/>
              <a:buChar char="•"/>
            </a:pPr>
            <a:r>
              <a:rPr lang="en-US" sz="2903" dirty="0"/>
              <a:t>In this lesson you have learned the underlying concepts of LVM, as well as a number of commands that you will use to manage your volumes.</a:t>
            </a:r>
          </a:p>
          <a:p>
            <a:pPr marL="414703" indent="-414703" algn="just">
              <a:lnSpc>
                <a:spcPct val="100000"/>
              </a:lnSpc>
              <a:spcBef>
                <a:spcPts val="1451"/>
              </a:spcBef>
              <a:spcAft>
                <a:spcPts val="1451"/>
              </a:spcAft>
              <a:buFont typeface="Arial" panose="020B0604020202020204" pitchFamily="34" charset="0"/>
              <a:buChar char="•"/>
            </a:pPr>
            <a:r>
              <a:rPr lang="en-US" sz="2903" dirty="0"/>
              <a:t>These will allow you to configure the storage available to machines under your control.</a:t>
            </a:r>
            <a:endParaRPr lang="en-CA" sz="2903" dirty="0"/>
          </a:p>
        </p:txBody>
      </p:sp>
      <p:sp>
        <p:nvSpPr>
          <p:cNvPr id="6" name="Title 5"/>
          <p:cNvSpPr>
            <a:spLocks noGrp="1"/>
          </p:cNvSpPr>
          <p:nvPr>
            <p:ph type="title"/>
          </p:nvPr>
        </p:nvSpPr>
        <p:spPr/>
        <p:txBody>
          <a:bodyPr/>
          <a:lstStyle/>
          <a:p>
            <a:r>
              <a:rPr lang="en-US" dirty="0"/>
              <a:t>Summary</a:t>
            </a:r>
            <a:endParaRPr lang="en-CA" dirty="0"/>
          </a:p>
        </p:txBody>
      </p:sp>
    </p:spTree>
    <p:extLst>
      <p:ext uri="{BB962C8B-B14F-4D97-AF65-F5344CB8AC3E}">
        <p14:creationId xmlns:p14="http://schemas.microsoft.com/office/powerpoint/2010/main" val="53074639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endParaRPr lang="en-CA" dirty="0"/>
          </a:p>
        </p:txBody>
      </p:sp>
      <p:sp>
        <p:nvSpPr>
          <p:cNvPr id="3" name="Text Placeholder 2"/>
          <p:cNvSpPr>
            <a:spLocks noGrp="1"/>
          </p:cNvSpPr>
          <p:nvPr>
            <p:ph type="body"/>
          </p:nvPr>
        </p:nvSpPr>
        <p:spPr>
          <a:xfrm>
            <a:off x="709383" y="2134257"/>
            <a:ext cx="9572538" cy="3295521"/>
          </a:xfrm>
        </p:spPr>
        <p:txBody>
          <a:bodyPr vert="horz" lIns="0" tIns="0" rIns="0" bIns="0" rtlCol="0" anchor="t" anchorCtr="0">
            <a:normAutofit/>
          </a:bodyPr>
          <a:lstStyle/>
          <a:p>
            <a:pPr marL="414703" indent="-414703">
              <a:spcBef>
                <a:spcPts val="1451"/>
              </a:spcBef>
              <a:spcAft>
                <a:spcPts val="1451"/>
              </a:spcAft>
              <a:buFont typeface="Arial" panose="020B0604020202020204" pitchFamily="34" charset="0"/>
              <a:buChar char="•"/>
            </a:pPr>
            <a:r>
              <a:rPr lang="en-US" sz="2903" dirty="0">
                <a:hlinkClick r:id="rId3"/>
              </a:rPr>
              <a:t>A good tutorial on LVM</a:t>
            </a:r>
            <a:r>
              <a:rPr lang="en-US" sz="2903" dirty="0"/>
              <a:t>:</a:t>
            </a:r>
          </a:p>
          <a:p>
            <a:pPr>
              <a:spcBef>
                <a:spcPts val="1451"/>
              </a:spcBef>
              <a:spcAft>
                <a:spcPts val="1451"/>
              </a:spcAft>
            </a:pPr>
            <a:r>
              <a:rPr lang="en-CA" sz="2903" dirty="0">
                <a:hlinkClick r:id="rId3"/>
              </a:rPr>
              <a:t>https://www.digitalocean.com/community/tutorials/an-introduction-to-lvm-concepts-terminology-and-operations</a:t>
            </a:r>
            <a:r>
              <a:rPr lang="en-US" sz="2903" dirty="0"/>
              <a:t> </a:t>
            </a:r>
            <a:endParaRPr lang="en-CA" sz="2903" dirty="0"/>
          </a:p>
        </p:txBody>
      </p:sp>
    </p:spTree>
    <p:extLst>
      <p:ext uri="{BB962C8B-B14F-4D97-AF65-F5344CB8AC3E}">
        <p14:creationId xmlns:p14="http://schemas.microsoft.com/office/powerpoint/2010/main" val="31587852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of awk</a:t>
            </a:r>
            <a:endParaRPr lang="en-CA" dirty="0"/>
          </a:p>
        </p:txBody>
      </p:sp>
      <p:sp>
        <p:nvSpPr>
          <p:cNvPr id="4" name="Text Placeholder 3"/>
          <p:cNvSpPr>
            <a:spLocks noGrp="1"/>
          </p:cNvSpPr>
          <p:nvPr>
            <p:ph type="body"/>
          </p:nvPr>
        </p:nvSpPr>
        <p:spPr>
          <a:xfrm>
            <a:off x="400533" y="1972652"/>
            <a:ext cx="11076935" cy="4442895"/>
          </a:xfrm>
        </p:spPr>
        <p:txBody>
          <a:bodyPr>
            <a:normAutofit/>
          </a:bodyPr>
          <a:lstStyle/>
          <a:p>
            <a:pPr marL="552938" indent="-552938">
              <a:spcBef>
                <a:spcPts val="726"/>
              </a:spcBef>
              <a:spcAft>
                <a:spcPts val="726"/>
              </a:spcAft>
              <a:buFont typeface="Arial" panose="020B0604020202020204" pitchFamily="34" charset="0"/>
              <a:buChar char="•"/>
            </a:pPr>
            <a:r>
              <a:rPr lang="en-US" sz="3144" dirty="0"/>
              <a:t>In this lesson you will build on the functionality for </a:t>
            </a:r>
            <a:r>
              <a:rPr lang="en-US" sz="3144" b="1" dirty="0" err="1"/>
              <a:t>awk</a:t>
            </a:r>
            <a:r>
              <a:rPr lang="en-US" sz="3144" dirty="0"/>
              <a:t> that you learned in </a:t>
            </a:r>
            <a:r>
              <a:rPr lang="en-US" sz="3144" b="1" dirty="0"/>
              <a:t>ULI101</a:t>
            </a:r>
            <a:r>
              <a:rPr lang="en-US" sz="3144" dirty="0"/>
              <a:t>.</a:t>
            </a:r>
          </a:p>
          <a:p>
            <a:pPr marL="552938" indent="-552938">
              <a:spcBef>
                <a:spcPts val="726"/>
              </a:spcBef>
              <a:spcAft>
                <a:spcPts val="726"/>
              </a:spcAft>
              <a:buFont typeface="Arial" panose="020B0604020202020204" pitchFamily="34" charset="0"/>
              <a:buChar char="•"/>
            </a:pPr>
            <a:r>
              <a:rPr lang="en-US" sz="3144" dirty="0"/>
              <a:t>What you already learned was quite powerful, allowing you to create custom and complicated filters for text.</a:t>
            </a:r>
          </a:p>
          <a:p>
            <a:pPr marL="552938" indent="-552938">
              <a:spcBef>
                <a:spcPts val="726"/>
              </a:spcBef>
              <a:spcAft>
                <a:spcPts val="726"/>
              </a:spcAft>
              <a:buFont typeface="Arial" panose="020B0604020202020204" pitchFamily="34" charset="0"/>
              <a:buChar char="•"/>
            </a:pPr>
            <a:endParaRPr lang="en-US" sz="3144" dirty="0"/>
          </a:p>
          <a:p>
            <a:pPr marL="552938" indent="-552938">
              <a:spcBef>
                <a:spcPts val="726"/>
              </a:spcBef>
              <a:spcAft>
                <a:spcPts val="726"/>
              </a:spcAft>
              <a:buFont typeface="Arial" panose="020B0604020202020204" pitchFamily="34" charset="0"/>
              <a:buChar char="•"/>
            </a:pPr>
            <a:r>
              <a:rPr lang="en-US" sz="3144" dirty="0"/>
              <a:t>awk - Finds and Replaces text, database sort/validate/index</a:t>
            </a:r>
          </a:p>
          <a:p>
            <a:pPr marL="552938" indent="-552938">
              <a:spcBef>
                <a:spcPts val="726"/>
              </a:spcBef>
              <a:spcAft>
                <a:spcPts val="726"/>
              </a:spcAft>
              <a:buFont typeface="Arial" panose="020B0604020202020204" pitchFamily="34" charset="0"/>
              <a:buChar char="•"/>
            </a:pPr>
            <a:endParaRPr lang="en-CA" sz="3144"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 Conditions</a:t>
            </a:r>
            <a:endParaRPr lang="en-CA" dirty="0"/>
          </a:p>
        </p:txBody>
      </p:sp>
      <p:sp>
        <p:nvSpPr>
          <p:cNvPr id="3" name="Text Placeholder 2"/>
          <p:cNvSpPr>
            <a:spLocks noGrp="1"/>
          </p:cNvSpPr>
          <p:nvPr>
            <p:ph type="body"/>
          </p:nvPr>
        </p:nvSpPr>
        <p:spPr>
          <a:xfrm>
            <a:off x="609755" y="1663805"/>
            <a:ext cx="10957380" cy="4932963"/>
          </a:xfrm>
        </p:spPr>
        <p:txBody>
          <a:bodyPr>
            <a:normAutofit lnSpcReduction="10000"/>
          </a:bodyPr>
          <a:lstStyle/>
          <a:p>
            <a:pPr marL="414703" indent="-414703">
              <a:spcBef>
                <a:spcPts val="726"/>
              </a:spcBef>
              <a:spcAft>
                <a:spcPts val="726"/>
              </a:spcAft>
              <a:buFont typeface="Arial" panose="020B0604020202020204" pitchFamily="34" charset="0"/>
              <a:buChar char="•"/>
            </a:pPr>
            <a:r>
              <a:rPr lang="en-US" sz="2903" dirty="0"/>
              <a:t>There are two special conditions which you can use that both always happen once.</a:t>
            </a:r>
          </a:p>
          <a:p>
            <a:pPr>
              <a:spcBef>
                <a:spcPts val="726"/>
              </a:spcBef>
              <a:spcAft>
                <a:spcPts val="726"/>
              </a:spcAft>
            </a:pPr>
            <a:r>
              <a:rPr lang="en-CA" sz="2903" b="1" dirty="0">
                <a:latin typeface="Courier New" panose="02070309020205020404" pitchFamily="49" charset="0"/>
                <a:cs typeface="Courier New" panose="02070309020205020404" pitchFamily="49" charset="0"/>
              </a:rPr>
              <a:t>	BEGIN</a:t>
            </a:r>
            <a:r>
              <a:rPr lang="en-CA" sz="2903" dirty="0">
                <a:latin typeface="Courier New" panose="02070309020205020404" pitchFamily="49" charset="0"/>
                <a:cs typeface="Courier New" panose="02070309020205020404" pitchFamily="49" charset="0"/>
              </a:rPr>
              <a:t> </a:t>
            </a:r>
          </a:p>
          <a:p>
            <a:pPr>
              <a:spcBef>
                <a:spcPts val="726"/>
              </a:spcBef>
              <a:spcAft>
                <a:spcPts val="726"/>
              </a:spcAft>
            </a:pPr>
            <a:r>
              <a:rPr lang="en-US" sz="2903" dirty="0"/>
              <a:t>		Happens at the beginning, before awk reads any</a:t>
            </a:r>
          </a:p>
          <a:p>
            <a:pPr>
              <a:spcBef>
                <a:spcPts val="726"/>
              </a:spcBef>
              <a:spcAft>
                <a:spcPts val="726"/>
              </a:spcAft>
            </a:pPr>
            <a:r>
              <a:rPr lang="en-US" sz="2903" dirty="0"/>
              <a:t>		data from a file.</a:t>
            </a:r>
          </a:p>
          <a:p>
            <a:pPr>
              <a:spcBef>
                <a:spcPts val="726"/>
              </a:spcBef>
              <a:spcAft>
                <a:spcPts val="726"/>
              </a:spcAft>
            </a:pPr>
            <a:r>
              <a:rPr lang="en-CA" sz="2903" b="1" dirty="0">
                <a:latin typeface="Courier New" panose="02070309020205020404" pitchFamily="49" charset="0"/>
                <a:cs typeface="Courier New" panose="02070309020205020404" pitchFamily="49" charset="0"/>
              </a:rPr>
              <a:t>	END</a:t>
            </a:r>
          </a:p>
          <a:p>
            <a:pPr lvl="1">
              <a:spcBef>
                <a:spcPts val="726"/>
              </a:spcBef>
              <a:spcAft>
                <a:spcPts val="726"/>
              </a:spcAft>
            </a:pPr>
            <a:r>
              <a:rPr lang="en-US" sz="2903" dirty="0"/>
              <a:t>		Happens last, after awk has finished reading all data.</a:t>
            </a:r>
          </a:p>
          <a:p>
            <a:pPr marL="414703" indent="-414703">
              <a:spcBef>
                <a:spcPts val="726"/>
              </a:spcBef>
              <a:spcAft>
                <a:spcPts val="726"/>
              </a:spcAft>
              <a:buFont typeface="Arial" panose="020B0604020202020204" pitchFamily="34" charset="0"/>
              <a:buChar char="•"/>
            </a:pPr>
            <a:r>
              <a:rPr lang="en-US" sz="2903" dirty="0"/>
              <a:t>These are very useful for setting up and outputting variables.</a:t>
            </a:r>
          </a:p>
          <a:p>
            <a:pPr marL="414703" indent="-414703">
              <a:spcBef>
                <a:spcPts val="726"/>
              </a:spcBef>
              <a:spcAft>
                <a:spcPts val="726"/>
              </a:spcAft>
              <a:buFont typeface="Arial" panose="020B0604020202020204" pitchFamily="34" charset="0"/>
              <a:buChar char="•"/>
            </a:pPr>
            <a:r>
              <a:rPr lang="en-US" sz="2903" dirty="0"/>
              <a:t>To use them all effectively we need to know how to include multiple expressions.</a:t>
            </a:r>
            <a:endParaRPr lang="en-CA" sz="2903" dirty="0"/>
          </a:p>
        </p:txBody>
      </p:sp>
    </p:spTree>
    <p:extLst>
      <p:ext uri="{BB962C8B-B14F-4D97-AF65-F5344CB8AC3E}">
        <p14:creationId xmlns:p14="http://schemas.microsoft.com/office/powerpoint/2010/main" val="18483396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Expressions</a:t>
            </a:r>
            <a:endParaRPr lang="en-CA" dirty="0"/>
          </a:p>
        </p:txBody>
      </p:sp>
      <p:sp>
        <p:nvSpPr>
          <p:cNvPr id="3" name="Text Placeholder 2"/>
          <p:cNvSpPr>
            <a:spLocks noGrp="1"/>
          </p:cNvSpPr>
          <p:nvPr>
            <p:ph type="body"/>
          </p:nvPr>
        </p:nvSpPr>
        <p:spPr>
          <a:xfrm>
            <a:off x="370645" y="1703654"/>
            <a:ext cx="11475450" cy="4893114"/>
          </a:xfrm>
        </p:spPr>
        <p:txBody>
          <a:bodyPr>
            <a:normAutofit/>
          </a:bodyPr>
          <a:lstStyle/>
          <a:p>
            <a:pPr marL="414703" indent="-414703">
              <a:spcBef>
                <a:spcPts val="726"/>
              </a:spcBef>
              <a:spcAft>
                <a:spcPts val="726"/>
              </a:spcAft>
              <a:buFont typeface="Arial" panose="020B0604020202020204" pitchFamily="34" charset="0"/>
              <a:buChar char="•"/>
            </a:pPr>
            <a:r>
              <a:rPr lang="en-US" sz="2903" dirty="0"/>
              <a:t>Because you can't do a whole lot with one statement, you can include multiple expressions.</a:t>
            </a:r>
          </a:p>
          <a:p>
            <a:pPr marL="414703" indent="-414703">
              <a:spcBef>
                <a:spcPts val="726"/>
              </a:spcBef>
              <a:spcAft>
                <a:spcPts val="726"/>
              </a:spcAft>
              <a:buFont typeface="Arial" panose="020B0604020202020204" pitchFamily="34" charset="0"/>
              <a:buChar char="•"/>
            </a:pPr>
            <a:r>
              <a:rPr lang="en-CA" sz="2903" dirty="0"/>
              <a:t>Separate them with </a:t>
            </a:r>
            <a:r>
              <a:rPr lang="en-CA" sz="2903" b="1" dirty="0"/>
              <a:t>;</a:t>
            </a:r>
          </a:p>
          <a:p>
            <a:pPr marL="414703" lvl="1" indent="-414703">
              <a:spcBef>
                <a:spcPts val="726"/>
              </a:spcBef>
              <a:spcAft>
                <a:spcPts val="726"/>
              </a:spcAft>
              <a:buFont typeface="Arial" panose="020B0604020202020204" pitchFamily="34" charset="0"/>
              <a:buChar char="•"/>
            </a:pPr>
            <a:r>
              <a:rPr lang="en-US" sz="2903" dirty="0"/>
              <a:t>It isn't 100% required, but it explicitly tells </a:t>
            </a:r>
            <a:r>
              <a:rPr lang="en-US" sz="2903" b="1" dirty="0" err="1"/>
              <a:t>awk</a:t>
            </a:r>
            <a:r>
              <a:rPr lang="en-US" sz="2903" dirty="0"/>
              <a:t> that it is the end of an expression.</a:t>
            </a:r>
          </a:p>
          <a:p>
            <a:pPr marL="414703" indent="-414703">
              <a:spcBef>
                <a:spcPts val="726"/>
              </a:spcBef>
              <a:spcAft>
                <a:spcPts val="726"/>
              </a:spcAft>
              <a:buFont typeface="Arial" panose="020B0604020202020204" pitchFamily="34" charset="0"/>
              <a:buChar char="•"/>
            </a:pPr>
            <a:r>
              <a:rPr lang="en-US" sz="2903" dirty="0"/>
              <a:t>If you use either the default condition or instruction, you will need it to keep </a:t>
            </a:r>
            <a:r>
              <a:rPr lang="en-US" sz="2903" b="1" dirty="0" err="1"/>
              <a:t>awk</a:t>
            </a:r>
            <a:r>
              <a:rPr lang="en-US" sz="2903" dirty="0"/>
              <a:t> from getting confused.</a:t>
            </a:r>
          </a:p>
          <a:p>
            <a:pPr>
              <a:spcBef>
                <a:spcPts val="726"/>
              </a:spcBef>
              <a:spcAft>
                <a:spcPts val="726"/>
              </a:spcAft>
            </a:pPr>
            <a:r>
              <a:rPr lang="en-CA" sz="2419" dirty="0">
                <a:latin typeface="Courier New" panose="02070309020205020404" pitchFamily="49" charset="0"/>
                <a:cs typeface="Courier New" panose="02070309020205020404" pitchFamily="49" charset="0"/>
              </a:rPr>
              <a:t>   </a:t>
            </a:r>
            <a:r>
              <a:rPr lang="en-CA" sz="2419" b="1" dirty="0">
                <a:latin typeface="Courier New" panose="02070309020205020404" pitchFamily="49" charset="0"/>
                <a:cs typeface="Courier New" panose="02070309020205020404" pitchFamily="49" charset="0"/>
              </a:rPr>
              <a:t>awk '$1 ~ /ford/ {print $2}; $5 &lt; 6000 {print $1,$2}' cars</a:t>
            </a:r>
          </a:p>
        </p:txBody>
      </p:sp>
    </p:spTree>
    <p:extLst>
      <p:ext uri="{BB962C8B-B14F-4D97-AF65-F5344CB8AC3E}">
        <p14:creationId xmlns:p14="http://schemas.microsoft.com/office/powerpoint/2010/main" val="15277838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Multiple Expressions</a:t>
            </a:r>
            <a:endParaRPr lang="en-CA" dirty="0"/>
          </a:p>
        </p:txBody>
      </p:sp>
      <p:sp>
        <p:nvSpPr>
          <p:cNvPr id="3" name="Text Placeholder 2"/>
          <p:cNvSpPr>
            <a:spLocks noGrp="1"/>
          </p:cNvSpPr>
          <p:nvPr>
            <p:ph type="body"/>
          </p:nvPr>
        </p:nvSpPr>
        <p:spPr>
          <a:xfrm>
            <a:off x="487792" y="1733544"/>
            <a:ext cx="11216416" cy="4740142"/>
          </a:xfrm>
        </p:spPr>
        <p:txBody>
          <a:bodyPr>
            <a:normAutofit/>
          </a:bodyPr>
          <a:lstStyle/>
          <a:p>
            <a:pPr marL="414703" indent="-414703">
              <a:spcBef>
                <a:spcPts val="726"/>
              </a:spcBef>
              <a:spcAft>
                <a:spcPts val="726"/>
              </a:spcAft>
              <a:buFont typeface="Arial" panose="020B0604020202020204" pitchFamily="34" charset="0"/>
              <a:buChar char="•"/>
            </a:pPr>
            <a:r>
              <a:rPr lang="en-US" sz="2903" dirty="0"/>
              <a:t>Note when using multiple expressions </a:t>
            </a:r>
            <a:r>
              <a:rPr lang="en-US" sz="2903" b="1" dirty="0" err="1"/>
              <a:t>awk</a:t>
            </a:r>
            <a:r>
              <a:rPr lang="en-US" sz="2903" dirty="0"/>
              <a:t> works similarly to </a:t>
            </a:r>
            <a:r>
              <a:rPr lang="en-US" sz="2903" b="1" dirty="0"/>
              <a:t>sed</a:t>
            </a:r>
            <a:r>
              <a:rPr lang="en-US" sz="2903" dirty="0"/>
              <a:t>.</a:t>
            </a:r>
          </a:p>
          <a:p>
            <a:pPr marL="414703" indent="-414703">
              <a:spcBef>
                <a:spcPts val="726"/>
              </a:spcBef>
              <a:spcAft>
                <a:spcPts val="726"/>
              </a:spcAft>
              <a:buFont typeface="Arial" panose="020B0604020202020204" pitchFamily="34" charset="0"/>
              <a:buChar char="•"/>
            </a:pPr>
            <a:r>
              <a:rPr lang="en-US" sz="2903" dirty="0"/>
              <a:t>It reads a record, runs it through each expression (if the condition is true, it runs the instruction), then reads another record.</a:t>
            </a:r>
          </a:p>
          <a:p>
            <a:pPr marL="414703" indent="-414703">
              <a:spcBef>
                <a:spcPts val="726"/>
              </a:spcBef>
              <a:spcAft>
                <a:spcPts val="726"/>
              </a:spcAft>
              <a:buFont typeface="Arial" panose="020B0604020202020204" pitchFamily="34" charset="0"/>
              <a:buChar char="•"/>
            </a:pPr>
            <a:r>
              <a:rPr lang="en-US" sz="2903" dirty="0"/>
              <a:t>When it is out of records, </a:t>
            </a:r>
            <a:r>
              <a:rPr lang="en-US" sz="2903" b="1" dirty="0" err="1"/>
              <a:t>awk</a:t>
            </a:r>
            <a:r>
              <a:rPr lang="en-US" sz="2903" dirty="0"/>
              <a:t> is done.</a:t>
            </a:r>
          </a:p>
          <a:p>
            <a:pPr marL="414703" indent="-414703">
              <a:spcBef>
                <a:spcPts val="726"/>
              </a:spcBef>
              <a:spcAft>
                <a:spcPts val="726"/>
              </a:spcAft>
              <a:buFont typeface="Arial" panose="020B0604020202020204" pitchFamily="34" charset="0"/>
              <a:buChar char="•"/>
            </a:pPr>
            <a:r>
              <a:rPr lang="en-US" sz="2903" b="1" dirty="0"/>
              <a:t>BEGIN</a:t>
            </a:r>
            <a:r>
              <a:rPr lang="en-US" sz="2903" dirty="0"/>
              <a:t> and </a:t>
            </a:r>
            <a:r>
              <a:rPr lang="en-US" sz="2903" b="1" dirty="0"/>
              <a:t>END</a:t>
            </a:r>
            <a:r>
              <a:rPr lang="en-US" sz="2903" dirty="0"/>
              <a:t> are the exceptions to this</a:t>
            </a:r>
          </a:p>
          <a:p>
            <a:pPr marL="414703" indent="-414703">
              <a:spcBef>
                <a:spcPts val="726"/>
              </a:spcBef>
              <a:spcAft>
                <a:spcPts val="726"/>
              </a:spcAft>
              <a:buFont typeface="Arial" panose="020B0604020202020204" pitchFamily="34" charset="0"/>
              <a:buChar char="•"/>
            </a:pPr>
            <a:r>
              <a:rPr lang="en-US" sz="2903" b="1" dirty="0"/>
              <a:t>BEGIN</a:t>
            </a:r>
            <a:r>
              <a:rPr lang="en-US" sz="2903" dirty="0"/>
              <a:t> runs once (and only once) before the first record is read.</a:t>
            </a:r>
          </a:p>
          <a:p>
            <a:pPr marL="414703" indent="-414703">
              <a:spcBef>
                <a:spcPts val="726"/>
              </a:spcBef>
              <a:spcAft>
                <a:spcPts val="726"/>
              </a:spcAft>
              <a:buFont typeface="Arial" panose="020B0604020202020204" pitchFamily="34" charset="0"/>
              <a:buChar char="•"/>
            </a:pPr>
            <a:r>
              <a:rPr lang="en-US" sz="2903" b="1" dirty="0"/>
              <a:t>END</a:t>
            </a:r>
            <a:r>
              <a:rPr lang="en-US" sz="2903" dirty="0"/>
              <a:t> runs once (and only once) after all records have been read.</a:t>
            </a:r>
          </a:p>
        </p:txBody>
      </p:sp>
    </p:spTree>
    <p:extLst>
      <p:ext uri="{BB962C8B-B14F-4D97-AF65-F5344CB8AC3E}">
        <p14:creationId xmlns:p14="http://schemas.microsoft.com/office/powerpoint/2010/main" val="24684006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BEGIN and END</a:t>
            </a:r>
            <a:endParaRPr lang="en-CA" dirty="0"/>
          </a:p>
        </p:txBody>
      </p:sp>
      <p:sp>
        <p:nvSpPr>
          <p:cNvPr id="3" name="Text Placeholder 2"/>
          <p:cNvSpPr>
            <a:spLocks noGrp="1"/>
          </p:cNvSpPr>
          <p:nvPr>
            <p:ph type="body"/>
          </p:nvPr>
        </p:nvSpPr>
        <p:spPr>
          <a:xfrm>
            <a:off x="410497" y="1745703"/>
            <a:ext cx="11445562" cy="4851065"/>
          </a:xfrm>
        </p:spPr>
        <p:txBody>
          <a:bodyPr>
            <a:normAutofit/>
          </a:bodyPr>
          <a:lstStyle/>
          <a:p>
            <a:pPr marL="414703" indent="-414703">
              <a:spcBef>
                <a:spcPts val="726"/>
              </a:spcBef>
              <a:spcAft>
                <a:spcPts val="726"/>
              </a:spcAft>
              <a:buFont typeface="Arial" panose="020B0604020202020204" pitchFamily="34" charset="0"/>
              <a:buChar char="•"/>
            </a:pPr>
            <a:r>
              <a:rPr lang="en-US" sz="2903" b="1" dirty="0"/>
              <a:t>BEGIN</a:t>
            </a:r>
            <a:r>
              <a:rPr lang="en-US" sz="2903" dirty="0"/>
              <a:t> is often used to initialize variables or to create a header for a report.</a:t>
            </a:r>
          </a:p>
          <a:p>
            <a:pPr marL="414703" indent="-414703">
              <a:spcBef>
                <a:spcPts val="726"/>
              </a:spcBef>
              <a:spcAft>
                <a:spcPts val="726"/>
              </a:spcAft>
              <a:buFont typeface="Arial" panose="020B0604020202020204" pitchFamily="34" charset="0"/>
              <a:buChar char="•"/>
            </a:pPr>
            <a:r>
              <a:rPr lang="en-US" sz="2903" b="1" dirty="0"/>
              <a:t>END</a:t>
            </a:r>
            <a:r>
              <a:rPr lang="en-US" sz="2903" dirty="0"/>
              <a:t> is often used to create a footer for a report (probably printing variables that may have been changed by each record)</a:t>
            </a:r>
          </a:p>
          <a:p>
            <a:pPr marL="418543">
              <a:spcBef>
                <a:spcPts val="726"/>
              </a:spcBef>
              <a:spcAft>
                <a:spcPts val="726"/>
              </a:spcAft>
            </a:pPr>
            <a:r>
              <a:rPr lang="en-US" sz="2903" dirty="0">
                <a:latin typeface="Courier New" panose="02070309020205020404" pitchFamily="49" charset="0"/>
                <a:cs typeface="Courier New" panose="02070309020205020404" pitchFamily="49" charset="0"/>
              </a:rPr>
              <a:t>awk 'BEGIN {</a:t>
            </a:r>
            <a:r>
              <a:rPr lang="en-US" sz="2903" dirty="0" err="1">
                <a:latin typeface="Courier New" panose="02070309020205020404" pitchFamily="49" charset="0"/>
                <a:cs typeface="Courier New" panose="02070309020205020404" pitchFamily="49" charset="0"/>
              </a:rPr>
              <a:t>totalValue</a:t>
            </a:r>
            <a:r>
              <a:rPr lang="en-US" sz="2903" dirty="0">
                <a:latin typeface="Courier New" panose="02070309020205020404" pitchFamily="49" charset="0"/>
                <a:cs typeface="Courier New" panose="02070309020205020404" pitchFamily="49" charset="0"/>
              </a:rPr>
              <a:t>=0}; {</a:t>
            </a:r>
            <a:r>
              <a:rPr lang="en-US" sz="2903" dirty="0" err="1">
                <a:latin typeface="Courier New" panose="02070309020205020404" pitchFamily="49" charset="0"/>
                <a:cs typeface="Courier New" panose="02070309020205020404" pitchFamily="49" charset="0"/>
              </a:rPr>
              <a:t>totalValue</a:t>
            </a:r>
            <a:r>
              <a:rPr lang="en-US" sz="2903" dirty="0">
                <a:latin typeface="Courier New" panose="02070309020205020404" pitchFamily="49" charset="0"/>
                <a:cs typeface="Courier New" panose="02070309020205020404" pitchFamily="49" charset="0"/>
              </a:rPr>
              <a:t>+=$5}; END {print “Total Value of all cars: $” </a:t>
            </a:r>
            <a:r>
              <a:rPr lang="en-US" sz="2903" dirty="0" err="1">
                <a:latin typeface="Courier New" panose="02070309020205020404" pitchFamily="49" charset="0"/>
                <a:cs typeface="Courier New" panose="02070309020205020404" pitchFamily="49" charset="0"/>
              </a:rPr>
              <a:t>totalValue</a:t>
            </a:r>
            <a:r>
              <a:rPr lang="en-US" sz="2903" dirty="0">
                <a:latin typeface="Courier New" panose="02070309020205020404" pitchFamily="49" charset="0"/>
                <a:cs typeface="Courier New" panose="02070309020205020404" pitchFamily="49" charset="0"/>
              </a:rPr>
              <a:t>}' cars</a:t>
            </a:r>
          </a:p>
          <a:p>
            <a:pPr marL="414703" indent="-414703">
              <a:spcBef>
                <a:spcPts val="726"/>
              </a:spcBef>
              <a:spcAft>
                <a:spcPts val="726"/>
              </a:spcAft>
              <a:buFont typeface="Arial" panose="020B0604020202020204" pitchFamily="34" charset="0"/>
              <a:buChar char="•"/>
            </a:pPr>
            <a:r>
              <a:rPr lang="en-US" sz="2903" dirty="0"/>
              <a:t>You could also use </a:t>
            </a:r>
            <a:r>
              <a:rPr lang="en-US" sz="2903" b="1" dirty="0"/>
              <a:t>-v </a:t>
            </a:r>
            <a:r>
              <a:rPr lang="en-US" sz="2903" dirty="0"/>
              <a:t>to create the variable</a:t>
            </a:r>
          </a:p>
          <a:p>
            <a:pPr marL="418543">
              <a:spcBef>
                <a:spcPts val="726"/>
              </a:spcBef>
              <a:spcAft>
                <a:spcPts val="726"/>
              </a:spcAft>
            </a:pPr>
            <a:r>
              <a:rPr lang="en-US" sz="2903" dirty="0">
                <a:latin typeface="Courier New" panose="02070309020205020404" pitchFamily="49" charset="0"/>
                <a:cs typeface="Courier New" panose="02070309020205020404" pitchFamily="49" charset="0"/>
              </a:rPr>
              <a:t>awk –v </a:t>
            </a:r>
            <a:r>
              <a:rPr lang="en-US" sz="2903" dirty="0" err="1">
                <a:latin typeface="Courier New" panose="02070309020205020404" pitchFamily="49" charset="0"/>
                <a:cs typeface="Courier New" panose="02070309020205020404" pitchFamily="49" charset="0"/>
              </a:rPr>
              <a:t>totalValue</a:t>
            </a:r>
            <a:r>
              <a:rPr lang="en-US" sz="2903" dirty="0">
                <a:latin typeface="Courier New" panose="02070309020205020404" pitchFamily="49" charset="0"/>
                <a:cs typeface="Courier New" panose="02070309020205020404" pitchFamily="49" charset="0"/>
              </a:rPr>
              <a:t>=0 '{</a:t>
            </a:r>
            <a:r>
              <a:rPr lang="en-US" sz="2903" dirty="0" err="1">
                <a:latin typeface="Courier New" panose="02070309020205020404" pitchFamily="49" charset="0"/>
                <a:cs typeface="Courier New" panose="02070309020205020404" pitchFamily="49" charset="0"/>
              </a:rPr>
              <a:t>totalValue</a:t>
            </a:r>
            <a:r>
              <a:rPr lang="en-US" sz="2903" dirty="0">
                <a:latin typeface="Courier New" panose="02070309020205020404" pitchFamily="49" charset="0"/>
                <a:cs typeface="Courier New" panose="02070309020205020404" pitchFamily="49" charset="0"/>
              </a:rPr>
              <a:t>+=$5}; END {print “Total Value of all cars: $” </a:t>
            </a:r>
            <a:r>
              <a:rPr lang="en-US" sz="2903" dirty="0" err="1">
                <a:latin typeface="Courier New" panose="02070309020205020404" pitchFamily="49" charset="0"/>
                <a:cs typeface="Courier New" panose="02070309020205020404" pitchFamily="49" charset="0"/>
              </a:rPr>
              <a:t>totalValue</a:t>
            </a:r>
            <a:r>
              <a:rPr lang="en-US" sz="2903" dirty="0">
                <a:latin typeface="Courier New" panose="02070309020205020404" pitchFamily="49" charset="0"/>
                <a:cs typeface="Courier New" panose="02070309020205020404" pitchFamily="49" charset="0"/>
              </a:rPr>
              <a:t>}' cars</a:t>
            </a:r>
          </a:p>
        </p:txBody>
      </p:sp>
    </p:spTree>
    <p:extLst>
      <p:ext uri="{BB962C8B-B14F-4D97-AF65-F5344CB8AC3E}">
        <p14:creationId xmlns:p14="http://schemas.microsoft.com/office/powerpoint/2010/main" val="2876114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416" y="261232"/>
            <a:ext cx="8982214" cy="1131569"/>
          </a:xfrm>
        </p:spPr>
        <p:txBody>
          <a:bodyPr/>
          <a:lstStyle/>
          <a:p>
            <a:r>
              <a:rPr lang="en-US" dirty="0"/>
              <a:t>Logical Volume Management</a:t>
            </a:r>
            <a:endParaRPr lang="en-CA" dirty="0"/>
          </a:p>
        </p:txBody>
      </p:sp>
      <p:sp>
        <p:nvSpPr>
          <p:cNvPr id="3" name="Text Placeholder 2"/>
          <p:cNvSpPr>
            <a:spLocks noGrp="1"/>
          </p:cNvSpPr>
          <p:nvPr>
            <p:ph type="body"/>
          </p:nvPr>
        </p:nvSpPr>
        <p:spPr>
          <a:xfrm>
            <a:off x="510126" y="1825406"/>
            <a:ext cx="11216414" cy="4680364"/>
          </a:xfrm>
        </p:spPr>
        <p:txBody>
          <a:bodyPr vert="horz" lIns="0" tIns="0" rIns="0" bIns="0" rtlCol="0" anchor="t" anchorCtr="0">
            <a:normAutofit/>
          </a:bodyPr>
          <a:lstStyle/>
          <a:p>
            <a:pPr marL="414703" indent="-414703">
              <a:lnSpc>
                <a:spcPct val="100000"/>
              </a:lnSpc>
              <a:spcBef>
                <a:spcPts val="1451"/>
              </a:spcBef>
              <a:spcAft>
                <a:spcPts val="1451"/>
              </a:spcAft>
              <a:buFont typeface="Arial" panose="020B0604020202020204" pitchFamily="34" charset="0"/>
              <a:buChar char="•"/>
            </a:pPr>
            <a:r>
              <a:rPr lang="en-US" sz="2903" dirty="0"/>
              <a:t>Logical Volume Management (LVM) is a very useful tool for Linux system administrators. It allows us to easily manage file systems, including the ability to modify them while they’re up and running.</a:t>
            </a:r>
          </a:p>
          <a:p>
            <a:pPr marL="414703" indent="-414703">
              <a:lnSpc>
                <a:spcPct val="100000"/>
              </a:lnSpc>
              <a:spcBef>
                <a:spcPts val="1451"/>
              </a:spcBef>
              <a:spcAft>
                <a:spcPts val="1451"/>
              </a:spcAft>
              <a:buFont typeface="Arial" panose="020B0604020202020204" pitchFamily="34" charset="0"/>
              <a:buChar char="•"/>
            </a:pPr>
            <a:r>
              <a:rPr lang="en-US" sz="2903" dirty="0"/>
              <a:t>LVM is used to manage physical data storage and partitions for Linux and Unix systems. LVM provides more flexibility than just partitioning disks, allowing for complex storage schemes and growth potential for file systems.</a:t>
            </a:r>
          </a:p>
          <a:p>
            <a:pPr marL="414703" indent="-414703">
              <a:lnSpc>
                <a:spcPct val="100000"/>
              </a:lnSpc>
              <a:spcBef>
                <a:spcPts val="1451"/>
              </a:spcBef>
              <a:spcAft>
                <a:spcPts val="1451"/>
              </a:spcAft>
              <a:buFont typeface="Arial" panose="020B0604020202020204" pitchFamily="34" charset="0"/>
              <a:buChar char="•"/>
            </a:pPr>
            <a:r>
              <a:rPr lang="en-US" sz="2903" dirty="0"/>
              <a:t>An example would be a single file system that spans multiple disks</a:t>
            </a:r>
            <a:endParaRPr lang="en-CA" sz="2903" dirty="0"/>
          </a:p>
        </p:txBody>
      </p:sp>
    </p:spTree>
    <p:extLst>
      <p:ext uri="{BB962C8B-B14F-4D97-AF65-F5344CB8AC3E}">
        <p14:creationId xmlns:p14="http://schemas.microsoft.com/office/powerpoint/2010/main" val="24198408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Importing Variables</a:t>
            </a:r>
            <a:endParaRPr lang="en-CA" dirty="0"/>
          </a:p>
        </p:txBody>
      </p:sp>
      <p:sp>
        <p:nvSpPr>
          <p:cNvPr id="3" name="Text Placeholder 2"/>
          <p:cNvSpPr>
            <a:spLocks noGrp="1"/>
          </p:cNvSpPr>
          <p:nvPr>
            <p:ph type="body"/>
          </p:nvPr>
        </p:nvSpPr>
        <p:spPr>
          <a:xfrm>
            <a:off x="609754" y="1875221"/>
            <a:ext cx="11236341" cy="4721547"/>
          </a:xfrm>
        </p:spPr>
        <p:txBody>
          <a:bodyPr>
            <a:normAutofit fontScale="92500" lnSpcReduction="10000"/>
          </a:bodyPr>
          <a:lstStyle/>
          <a:p>
            <a:pPr marL="414703" indent="-414703">
              <a:spcBef>
                <a:spcPts val="726"/>
              </a:spcBef>
              <a:spcAft>
                <a:spcPts val="726"/>
              </a:spcAft>
              <a:buFont typeface="Arial" panose="020B0604020202020204" pitchFamily="34" charset="0"/>
              <a:buChar char="•"/>
            </a:pPr>
            <a:r>
              <a:rPr lang="en-US" sz="2903" dirty="0"/>
              <a:t>You have already seen how to use variables, but getting variables from your python script into awk can be cumbersome if you don’t know the easy way.</a:t>
            </a:r>
          </a:p>
          <a:p>
            <a:pPr marL="414703" indent="-414703">
              <a:spcBef>
                <a:spcPts val="726"/>
              </a:spcBef>
              <a:spcAft>
                <a:spcPts val="726"/>
              </a:spcAft>
              <a:buFont typeface="Arial" panose="020B0604020202020204" pitchFamily="34" charset="0"/>
              <a:buChar char="•"/>
            </a:pPr>
            <a:r>
              <a:rPr lang="en-US" sz="2903" dirty="0"/>
              <a:t>If you really need to get a variable into awk, use </a:t>
            </a:r>
            <a:r>
              <a:rPr lang="en-US" sz="2903" b="1" dirty="0"/>
              <a:t>-v </a:t>
            </a:r>
            <a:r>
              <a:rPr lang="en-US" sz="2903" dirty="0"/>
              <a:t>to create a new awk variable with the value of the python variable.</a:t>
            </a:r>
          </a:p>
          <a:p>
            <a:pPr>
              <a:spcBef>
                <a:spcPts val="726"/>
              </a:spcBef>
              <a:spcAft>
                <a:spcPts val="726"/>
              </a:spcAft>
            </a:pPr>
            <a:r>
              <a:rPr lang="en-CA" sz="2903" dirty="0"/>
              <a:t>	</a:t>
            </a:r>
            <a:r>
              <a:rPr lang="en-CA" sz="2903" b="1" dirty="0"/>
              <a:t>-v</a:t>
            </a:r>
            <a:r>
              <a:rPr lang="en-CA" sz="2903" dirty="0"/>
              <a:t> is an option</a:t>
            </a:r>
          </a:p>
          <a:p>
            <a:pPr marL="414703" indent="-414703">
              <a:spcBef>
                <a:spcPts val="726"/>
              </a:spcBef>
              <a:spcAft>
                <a:spcPts val="726"/>
              </a:spcAft>
              <a:buFont typeface="Arial" panose="020B0604020202020204" pitchFamily="34" charset="0"/>
              <a:buChar char="•"/>
            </a:pPr>
            <a:r>
              <a:rPr lang="en-US" sz="2903" dirty="0"/>
              <a:t>It gets dealt with outside of the ‘ ‘ for awk, so you don’t have to worry about balancing so many quotes.</a:t>
            </a:r>
          </a:p>
          <a:p>
            <a:pPr>
              <a:spcBef>
                <a:spcPts val="726"/>
              </a:spcBef>
              <a:spcAft>
                <a:spcPts val="726"/>
              </a:spcAft>
            </a:pPr>
            <a:r>
              <a:rPr lang="en-US" sz="2177" dirty="0">
                <a:latin typeface="Courier New" panose="02070309020205020404" pitchFamily="49" charset="0"/>
                <a:cs typeface="Courier New" panose="02070309020205020404" pitchFamily="49" charset="0"/>
              </a:rPr>
              <a:t>	</a:t>
            </a:r>
            <a:r>
              <a:rPr lang="en-US" sz="2177" dirty="0" err="1">
                <a:latin typeface="Courier New" panose="02070309020205020404" pitchFamily="49" charset="0"/>
                <a:cs typeface="Courier New" panose="02070309020205020404" pitchFamily="49" charset="0"/>
              </a:rPr>
              <a:t>os.system</a:t>
            </a:r>
            <a:r>
              <a:rPr lang="en-US" sz="2177" dirty="0">
                <a:latin typeface="Courier New" panose="02070309020205020404" pitchFamily="49" charset="0"/>
                <a:cs typeface="Courier New" panose="02070309020205020404" pitchFamily="49" charset="0"/>
              </a:rPr>
              <a:t>(“awk –</a:t>
            </a:r>
            <a:r>
              <a:rPr lang="en-US" sz="2177" dirty="0" err="1">
                <a:latin typeface="Courier New" panose="02070309020205020404" pitchFamily="49" charset="0"/>
                <a:cs typeface="Courier New" panose="02070309020205020404" pitchFamily="49" charset="0"/>
              </a:rPr>
              <a:t>vmake</a:t>
            </a:r>
            <a:r>
              <a:rPr lang="en-US" sz="2177" dirty="0">
                <a:latin typeface="Courier New" panose="02070309020205020404" pitchFamily="49" charset="0"/>
                <a:cs typeface="Courier New" panose="02070309020205020404" pitchFamily="49" charset="0"/>
              </a:rPr>
              <a:t>=“+car+” '$1 ~ make {print $2}' cars”)</a:t>
            </a:r>
          </a:p>
          <a:p>
            <a:pPr>
              <a:spcBef>
                <a:spcPts val="726"/>
              </a:spcBef>
              <a:spcAft>
                <a:spcPts val="726"/>
              </a:spcAft>
            </a:pPr>
            <a:r>
              <a:rPr lang="en-US" sz="2903" b="1" u="sng" dirty="0"/>
              <a:t>Note: no spaces between the awk variable, = , and the value</a:t>
            </a:r>
            <a:r>
              <a:rPr lang="en-US" sz="2903" dirty="0"/>
              <a:t>.</a:t>
            </a:r>
          </a:p>
          <a:p>
            <a:pPr>
              <a:spcBef>
                <a:spcPts val="726"/>
              </a:spcBef>
              <a:spcAft>
                <a:spcPts val="726"/>
              </a:spcAft>
            </a:pPr>
            <a:r>
              <a:rPr lang="en-US" sz="2903" dirty="0"/>
              <a:t>This is especially important if you use that variable several times.</a:t>
            </a:r>
          </a:p>
          <a:p>
            <a:pPr marL="414703" indent="-414703">
              <a:spcBef>
                <a:spcPts val="726"/>
              </a:spcBef>
              <a:spcAft>
                <a:spcPts val="726"/>
              </a:spcAft>
              <a:buFont typeface="Arial" panose="020B0604020202020204" pitchFamily="34" charset="0"/>
              <a:buChar char="•"/>
            </a:pPr>
            <a:endParaRPr lang="en-CA" sz="2903" dirty="0"/>
          </a:p>
        </p:txBody>
      </p:sp>
    </p:spTree>
    <p:extLst>
      <p:ext uri="{BB962C8B-B14F-4D97-AF65-F5344CB8AC3E}">
        <p14:creationId xmlns:p14="http://schemas.microsoft.com/office/powerpoint/2010/main" val="8337602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Instructions</a:t>
            </a:r>
            <a:endParaRPr lang="en-CA" dirty="0"/>
          </a:p>
        </p:txBody>
      </p:sp>
      <p:sp>
        <p:nvSpPr>
          <p:cNvPr id="3" name="Text Placeholder 2"/>
          <p:cNvSpPr>
            <a:spLocks noGrp="1"/>
          </p:cNvSpPr>
          <p:nvPr>
            <p:ph type="body"/>
          </p:nvPr>
        </p:nvSpPr>
        <p:spPr>
          <a:xfrm>
            <a:off x="518284" y="2241131"/>
            <a:ext cx="11437403" cy="2368790"/>
          </a:xfrm>
        </p:spPr>
        <p:txBody>
          <a:bodyPr wrap="square" anchor="t" anchorCtr="0">
            <a:spAutoFit/>
          </a:bodyPr>
          <a:lstStyle/>
          <a:p>
            <a:pPr marL="414703" indent="-414703">
              <a:spcBef>
                <a:spcPts val="726"/>
              </a:spcBef>
              <a:spcAft>
                <a:spcPts val="726"/>
              </a:spcAft>
              <a:buFont typeface="Arial" panose="020B0604020202020204" pitchFamily="34" charset="0"/>
              <a:buChar char="•"/>
            </a:pPr>
            <a:r>
              <a:rPr lang="en-US" sz="3144" dirty="0"/>
              <a:t>If you want a single expression to perform multiple tasks, you can combine several instructions by separating them with </a:t>
            </a:r>
            <a:r>
              <a:rPr lang="en-US" sz="3144" b="1" dirty="0"/>
              <a:t>;</a:t>
            </a:r>
          </a:p>
          <a:p>
            <a:pPr>
              <a:spcBef>
                <a:spcPts val="726"/>
              </a:spcBef>
              <a:spcAft>
                <a:spcPts val="726"/>
              </a:spcAft>
            </a:pPr>
            <a:r>
              <a:rPr lang="en-CA" sz="3144" dirty="0">
                <a:latin typeface="Courier New" panose="02070309020205020404" pitchFamily="49" charset="0"/>
                <a:cs typeface="Courier New" panose="02070309020205020404" pitchFamily="49" charset="0"/>
              </a:rPr>
              <a:t>awk 'BEGIN {</a:t>
            </a:r>
            <a:r>
              <a:rPr lang="en-CA" sz="3144" dirty="0" err="1">
                <a:latin typeface="Courier New" panose="02070309020205020404" pitchFamily="49" charset="0"/>
                <a:cs typeface="Courier New" panose="02070309020205020404" pitchFamily="49" charset="0"/>
              </a:rPr>
              <a:t>totalValue</a:t>
            </a:r>
            <a:r>
              <a:rPr lang="en-CA" sz="3144" dirty="0">
                <a:latin typeface="Courier New" panose="02070309020205020404" pitchFamily="49" charset="0"/>
                <a:cs typeface="Courier New" panose="02070309020205020404" pitchFamily="49" charset="0"/>
              </a:rPr>
              <a:t>=0}; $1 ~ /ford/ {</a:t>
            </a:r>
            <a:r>
              <a:rPr lang="en-CA" sz="3144" dirty="0" err="1">
                <a:latin typeface="Courier New" panose="02070309020205020404" pitchFamily="49" charset="0"/>
                <a:cs typeface="Courier New" panose="02070309020205020404" pitchFamily="49" charset="0"/>
              </a:rPr>
              <a:t>totalValue</a:t>
            </a:r>
            <a:r>
              <a:rPr lang="en-CA" sz="3144" dirty="0">
                <a:latin typeface="Courier New" panose="02070309020205020404" pitchFamily="49" charset="0"/>
                <a:cs typeface="Courier New" panose="02070309020205020404" pitchFamily="49" charset="0"/>
              </a:rPr>
              <a:t>+=$5;print $1,$2,$5}; END {print “Total Value of all fords: $” </a:t>
            </a:r>
            <a:r>
              <a:rPr lang="en-CA" sz="3144" dirty="0" err="1">
                <a:latin typeface="Courier New" panose="02070309020205020404" pitchFamily="49" charset="0"/>
                <a:cs typeface="Courier New" panose="02070309020205020404" pitchFamily="49" charset="0"/>
              </a:rPr>
              <a:t>totalValue</a:t>
            </a:r>
            <a:r>
              <a:rPr lang="en-CA" sz="3144" dirty="0">
                <a:latin typeface="Courier New" panose="02070309020205020404" pitchFamily="49" charset="0"/>
                <a:cs typeface="Courier New" panose="02070309020205020404" pitchFamily="49" charset="0"/>
              </a:rPr>
              <a:t>}' cars</a:t>
            </a:r>
          </a:p>
        </p:txBody>
      </p:sp>
    </p:spTree>
    <p:extLst>
      <p:ext uri="{BB962C8B-B14F-4D97-AF65-F5344CB8AC3E}">
        <p14:creationId xmlns:p14="http://schemas.microsoft.com/office/powerpoint/2010/main" val="2940073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Awk</a:t>
            </a:r>
            <a:r>
              <a:rPr lang="en-US" dirty="0"/>
              <a:t> Script Files</a:t>
            </a:r>
            <a:endParaRPr lang="en-CA" dirty="0"/>
          </a:p>
        </p:txBody>
      </p:sp>
      <p:sp>
        <p:nvSpPr>
          <p:cNvPr id="3" name="Text Placeholder 2"/>
          <p:cNvSpPr>
            <a:spLocks noGrp="1"/>
          </p:cNvSpPr>
          <p:nvPr>
            <p:ph type="body"/>
          </p:nvPr>
        </p:nvSpPr>
        <p:spPr>
          <a:xfrm>
            <a:off x="609755" y="1964887"/>
            <a:ext cx="10987271" cy="4241997"/>
          </a:xfrm>
        </p:spPr>
        <p:txBody>
          <a:bodyPr wrap="square" anchor="t" anchorCtr="0">
            <a:noAutofit/>
          </a:bodyPr>
          <a:lstStyle/>
          <a:p>
            <a:pPr marL="414703" indent="-414703">
              <a:spcBef>
                <a:spcPts val="726"/>
              </a:spcBef>
              <a:spcAft>
                <a:spcPts val="726"/>
              </a:spcAft>
              <a:buFont typeface="Arial" panose="020B0604020202020204" pitchFamily="34" charset="0"/>
              <a:buChar char="•"/>
            </a:pPr>
            <a:r>
              <a:rPr lang="en-US" sz="2903" dirty="0"/>
              <a:t>As you start to write more complex </a:t>
            </a:r>
            <a:r>
              <a:rPr lang="en-US" sz="2903" dirty="0" err="1"/>
              <a:t>awk</a:t>
            </a:r>
            <a:r>
              <a:rPr lang="en-US" sz="2903" dirty="0"/>
              <a:t> files, the command line will become very cumbersome.</a:t>
            </a:r>
          </a:p>
          <a:p>
            <a:pPr marL="414703" indent="-414703">
              <a:spcBef>
                <a:spcPts val="726"/>
              </a:spcBef>
              <a:spcAft>
                <a:spcPts val="726"/>
              </a:spcAft>
              <a:buFont typeface="Arial" panose="020B0604020202020204" pitchFamily="34" charset="0"/>
              <a:buChar char="•"/>
            </a:pPr>
            <a:r>
              <a:rPr lang="en-US" sz="2903" dirty="0"/>
              <a:t>If you are putting it into a script it is a little easier.</a:t>
            </a:r>
          </a:p>
          <a:p>
            <a:pPr marL="414703" indent="-414703">
              <a:spcBef>
                <a:spcPts val="726"/>
              </a:spcBef>
              <a:spcAft>
                <a:spcPts val="726"/>
              </a:spcAft>
              <a:buFont typeface="Arial" panose="020B0604020202020204" pitchFamily="34" charset="0"/>
              <a:buChar char="•"/>
            </a:pPr>
            <a:r>
              <a:rPr lang="en-US" sz="2903" dirty="0"/>
              <a:t>You can also place the </a:t>
            </a:r>
            <a:r>
              <a:rPr lang="en-US" sz="2903" dirty="0" err="1"/>
              <a:t>awk</a:t>
            </a:r>
            <a:r>
              <a:rPr lang="en-US" sz="2903" dirty="0"/>
              <a:t> expressions in a file for </a:t>
            </a:r>
            <a:r>
              <a:rPr lang="en-US" sz="2903" dirty="0" err="1"/>
              <a:t>awk</a:t>
            </a:r>
            <a:r>
              <a:rPr lang="en-US" sz="2903" dirty="0"/>
              <a:t> to read.</a:t>
            </a:r>
          </a:p>
          <a:p>
            <a:pPr marL="414703" indent="-414703">
              <a:spcBef>
                <a:spcPts val="726"/>
              </a:spcBef>
              <a:spcAft>
                <a:spcPts val="726"/>
              </a:spcAft>
              <a:buFont typeface="Arial" panose="020B0604020202020204" pitchFamily="34" charset="0"/>
              <a:buChar char="•"/>
            </a:pPr>
            <a:r>
              <a:rPr lang="en-US" sz="2903" dirty="0"/>
              <a:t>Use the </a:t>
            </a:r>
            <a:r>
              <a:rPr lang="en-US" sz="2903" b="1" dirty="0"/>
              <a:t>-f </a:t>
            </a:r>
            <a:r>
              <a:rPr lang="en-US" sz="2903" dirty="0"/>
              <a:t>option on the command line:</a:t>
            </a:r>
          </a:p>
          <a:p>
            <a:pPr>
              <a:spcBef>
                <a:spcPts val="726"/>
              </a:spcBef>
              <a:spcAft>
                <a:spcPts val="726"/>
              </a:spcAft>
            </a:pPr>
            <a:r>
              <a:rPr lang="en-CA" sz="2903" dirty="0">
                <a:latin typeface="Courier New" panose="02070309020205020404" pitchFamily="49" charset="0"/>
                <a:cs typeface="Courier New" panose="02070309020205020404" pitchFamily="49" charset="0"/>
              </a:rPr>
              <a:t>	awk -f </a:t>
            </a:r>
            <a:r>
              <a:rPr lang="en-CA" sz="2903" dirty="0" err="1">
                <a:latin typeface="Courier New" panose="02070309020205020404" pitchFamily="49" charset="0"/>
                <a:cs typeface="Courier New" panose="02070309020205020404" pitchFamily="49" charset="0"/>
              </a:rPr>
              <a:t>fordreport</a:t>
            </a:r>
            <a:r>
              <a:rPr lang="en-CA" sz="2903" dirty="0">
                <a:latin typeface="Courier New" panose="02070309020205020404" pitchFamily="49" charset="0"/>
                <a:cs typeface="Courier New" panose="02070309020205020404" pitchFamily="49" charset="0"/>
              </a:rPr>
              <a:t> cars</a:t>
            </a:r>
          </a:p>
          <a:p>
            <a:pPr>
              <a:spcBef>
                <a:spcPts val="726"/>
              </a:spcBef>
              <a:spcAft>
                <a:spcPts val="726"/>
              </a:spcAft>
            </a:pPr>
            <a:r>
              <a:rPr lang="en-US" sz="2903" dirty="0"/>
              <a:t>	and place the expressions in the file.</a:t>
            </a:r>
          </a:p>
        </p:txBody>
      </p:sp>
    </p:spTree>
    <p:extLst>
      <p:ext uri="{BB962C8B-B14F-4D97-AF65-F5344CB8AC3E}">
        <p14:creationId xmlns:p14="http://schemas.microsoft.com/office/powerpoint/2010/main" val="27748903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Awk</a:t>
            </a:r>
            <a:r>
              <a:rPr lang="en-US" dirty="0"/>
              <a:t> Script Files Cont.</a:t>
            </a:r>
            <a:endParaRPr lang="en-CA" dirty="0"/>
          </a:p>
        </p:txBody>
      </p:sp>
      <p:sp>
        <p:nvSpPr>
          <p:cNvPr id="3" name="Text Placeholder 2"/>
          <p:cNvSpPr>
            <a:spLocks noGrp="1"/>
          </p:cNvSpPr>
          <p:nvPr>
            <p:ph type="body"/>
          </p:nvPr>
        </p:nvSpPr>
        <p:spPr>
          <a:xfrm>
            <a:off x="410497" y="1666001"/>
            <a:ext cx="11475451" cy="4930768"/>
          </a:xfrm>
        </p:spPr>
        <p:txBody>
          <a:bodyPr anchor="t" anchorCtr="0">
            <a:noAutofit/>
          </a:bodyPr>
          <a:lstStyle/>
          <a:p>
            <a:pPr marL="414703" indent="-414703">
              <a:buFont typeface="Arial" panose="020B0604020202020204" pitchFamily="34" charset="0"/>
              <a:buChar char="•"/>
            </a:pPr>
            <a:r>
              <a:rPr lang="en-US" sz="2903" dirty="0"/>
              <a:t>When placing </a:t>
            </a:r>
            <a:r>
              <a:rPr lang="en-US" sz="2903" dirty="0" err="1"/>
              <a:t>awk</a:t>
            </a:r>
            <a:r>
              <a:rPr lang="en-US" sz="2903" dirty="0"/>
              <a:t> expressions in a file, each expression can take up multiple lines, but the condition and the opening { for the instruction </a:t>
            </a:r>
            <a:r>
              <a:rPr lang="en-US" sz="2903" b="1" dirty="0"/>
              <a:t>must</a:t>
            </a:r>
            <a:r>
              <a:rPr lang="en-US" sz="2903" dirty="0"/>
              <a:t> be on the same line.</a:t>
            </a:r>
          </a:p>
          <a:p>
            <a:pPr marL="552938" lvl="4"/>
            <a:r>
              <a:rPr lang="en-CA" sz="2903" dirty="0">
                <a:latin typeface="Courier New" panose="02070309020205020404" pitchFamily="49" charset="0"/>
                <a:cs typeface="Courier New" panose="02070309020205020404" pitchFamily="49" charset="0"/>
              </a:rPr>
              <a:t>	/re/ {</a:t>
            </a:r>
          </a:p>
          <a:p>
            <a:pPr marL="552938" lvl="4"/>
            <a:r>
              <a:rPr lang="en-CA" sz="2903" dirty="0">
                <a:latin typeface="Courier New" panose="02070309020205020404" pitchFamily="49" charset="0"/>
                <a:cs typeface="Courier New" panose="02070309020205020404" pitchFamily="49" charset="0"/>
              </a:rPr>
              <a:t>	instruction</a:t>
            </a:r>
          </a:p>
          <a:p>
            <a:pPr marL="552938" lvl="4"/>
            <a:r>
              <a:rPr lang="en-CA" sz="2903" dirty="0">
                <a:latin typeface="Courier New" panose="02070309020205020404" pitchFamily="49" charset="0"/>
                <a:cs typeface="Courier New" panose="02070309020205020404" pitchFamily="49" charset="0"/>
              </a:rPr>
              <a:t>	}      </a:t>
            </a:r>
            <a:r>
              <a:rPr lang="en-CA" sz="2903" b="1" i="1" dirty="0">
                <a:latin typeface="Courier New" panose="02070309020205020404" pitchFamily="49" charset="0"/>
                <a:cs typeface="Courier New" panose="02070309020205020404" pitchFamily="49" charset="0"/>
              </a:rPr>
              <a:t>is different from</a:t>
            </a:r>
          </a:p>
          <a:p>
            <a:pPr marL="552938" lvl="4"/>
            <a:r>
              <a:rPr lang="en-CA" sz="2903" dirty="0">
                <a:latin typeface="Courier New" panose="02070309020205020404" pitchFamily="49" charset="0"/>
                <a:cs typeface="Courier New" panose="02070309020205020404" pitchFamily="49" charset="0"/>
              </a:rPr>
              <a:t>	/re/</a:t>
            </a:r>
          </a:p>
          <a:p>
            <a:pPr marL="552938" lvl="4"/>
            <a:r>
              <a:rPr lang="en-CA" sz="2903" dirty="0">
                <a:latin typeface="Courier New" panose="02070309020205020404" pitchFamily="49" charset="0"/>
                <a:cs typeface="Courier New" panose="02070309020205020404" pitchFamily="49" charset="0"/>
              </a:rPr>
              <a:t>	{ </a:t>
            </a:r>
          </a:p>
          <a:p>
            <a:pPr marL="552938" lvl="4"/>
            <a:r>
              <a:rPr lang="en-CA" sz="2903" dirty="0">
                <a:latin typeface="Courier New" panose="02070309020205020404" pitchFamily="49" charset="0"/>
                <a:cs typeface="Courier New" panose="02070309020205020404" pitchFamily="49" charset="0"/>
              </a:rPr>
              <a:t> 	instruction </a:t>
            </a:r>
          </a:p>
          <a:p>
            <a:pPr marL="552938" lvl="4"/>
            <a:r>
              <a:rPr lang="en-CA" sz="2903" dirty="0">
                <a:latin typeface="Courier New" panose="02070309020205020404" pitchFamily="49" charset="0"/>
                <a:cs typeface="Courier New" panose="02070309020205020404" pitchFamily="49" charset="0"/>
              </a:rPr>
              <a:t>	}</a:t>
            </a:r>
          </a:p>
          <a:p>
            <a:pPr marL="414703" lvl="1" indent="-414703">
              <a:buFont typeface="Arial" panose="020B0604020202020204" pitchFamily="34" charset="0"/>
              <a:buChar char="•"/>
            </a:pPr>
            <a:r>
              <a:rPr lang="en-CA" sz="2903" dirty="0">
                <a:cs typeface="Courier New" panose="02070309020205020404" pitchFamily="49" charset="0"/>
              </a:rPr>
              <a:t>See </a:t>
            </a:r>
            <a:r>
              <a:rPr lang="en-CA" sz="2903" b="1" dirty="0" err="1">
                <a:cs typeface="Courier New" panose="02070309020205020404" pitchFamily="49" charset="0"/>
              </a:rPr>
              <a:t>awkFile</a:t>
            </a:r>
            <a:r>
              <a:rPr lang="en-CA" sz="2903" dirty="0">
                <a:cs typeface="Courier New" panose="02070309020205020404" pitchFamily="49" charset="0"/>
              </a:rPr>
              <a:t>[1-4]</a:t>
            </a:r>
          </a:p>
          <a:p>
            <a:pPr marL="414703" indent="-414703">
              <a:buFont typeface="Arial" panose="020B0604020202020204" pitchFamily="34" charset="0"/>
              <a:buChar char="•"/>
            </a:pPr>
            <a:endParaRPr lang="en-CA" sz="2903" dirty="0"/>
          </a:p>
        </p:txBody>
      </p:sp>
    </p:spTree>
    <p:extLst>
      <p:ext uri="{BB962C8B-B14F-4D97-AF65-F5344CB8AC3E}">
        <p14:creationId xmlns:p14="http://schemas.microsoft.com/office/powerpoint/2010/main" val="24033242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D3215-205C-C0EF-9AAA-C1CAC4983047}"/>
              </a:ext>
            </a:extLst>
          </p:cNvPr>
          <p:cNvSpPr>
            <a:spLocks noGrp="1"/>
          </p:cNvSpPr>
          <p:nvPr>
            <p:ph type="title"/>
          </p:nvPr>
        </p:nvSpPr>
        <p:spPr/>
        <p:txBody>
          <a:bodyPr/>
          <a:lstStyle/>
          <a:p>
            <a:r>
              <a:rPr lang="en-US" dirty="0"/>
              <a:t>Same awk script</a:t>
            </a:r>
          </a:p>
        </p:txBody>
      </p:sp>
      <p:sp>
        <p:nvSpPr>
          <p:cNvPr id="3" name="Text Placeholder 2">
            <a:extLst>
              <a:ext uri="{FF2B5EF4-FFF2-40B4-BE49-F238E27FC236}">
                <a16:creationId xmlns:a16="http://schemas.microsoft.com/office/drawing/2014/main" id="{5DCD8201-4072-BBF5-9EA3-6EC8B5431245}"/>
              </a:ext>
            </a:extLst>
          </p:cNvPr>
          <p:cNvSpPr>
            <a:spLocks noGrp="1"/>
          </p:cNvSpPr>
          <p:nvPr>
            <p:ph type="body"/>
          </p:nvPr>
        </p:nvSpPr>
        <p:spPr/>
        <p:txBody>
          <a:bodyPr/>
          <a:lstStyle/>
          <a:p>
            <a:r>
              <a:rPr lang="en-US" dirty="0"/>
              <a:t>Save as </a:t>
            </a:r>
            <a:r>
              <a:rPr lang="en-US" dirty="0" err="1"/>
              <a:t>omit.awk</a:t>
            </a:r>
            <a:endParaRPr lang="en-US" dirty="0"/>
          </a:p>
          <a:p>
            <a:r>
              <a:rPr lang="en-US" dirty="0" err="1"/>
              <a:t>Chmod</a:t>
            </a:r>
            <a:r>
              <a:rPr lang="en-US" dirty="0"/>
              <a:t> +x </a:t>
            </a:r>
            <a:r>
              <a:rPr lang="en-US" dirty="0" err="1"/>
              <a:t>sample.awk</a:t>
            </a:r>
            <a:endParaRPr lang="en-US" dirty="0"/>
          </a:p>
          <a:p>
            <a:r>
              <a:rPr lang="en-US" dirty="0"/>
              <a:t>./</a:t>
            </a:r>
            <a:r>
              <a:rPr lang="en-US" dirty="0" err="1"/>
              <a:t>omit.awk</a:t>
            </a:r>
            <a:r>
              <a:rPr lang="en-US" dirty="0"/>
              <a:t> /</a:t>
            </a:r>
            <a:r>
              <a:rPr lang="en-US" dirty="0" err="1"/>
              <a:t>etc</a:t>
            </a:r>
            <a:r>
              <a:rPr lang="en-US" dirty="0"/>
              <a:t>/passwd</a:t>
            </a:r>
          </a:p>
        </p:txBody>
      </p:sp>
      <p:pic>
        <p:nvPicPr>
          <p:cNvPr id="2050" name="Picture 2" descr="Example of an awk script in an editor.">
            <a:extLst>
              <a:ext uri="{FF2B5EF4-FFF2-40B4-BE49-F238E27FC236}">
                <a16:creationId xmlns:a16="http://schemas.microsoft.com/office/drawing/2014/main" id="{25B454E5-6C45-6F7A-043D-9718001B65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1753" y="1533525"/>
            <a:ext cx="7760247" cy="5063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5887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p:nvPr>
        </p:nvSpPr>
        <p:spPr>
          <a:xfrm>
            <a:off x="480236" y="2291466"/>
            <a:ext cx="11116786" cy="4104711"/>
          </a:xfrm>
        </p:spPr>
        <p:txBody>
          <a:bodyPr anchor="t" anchorCtr="0"/>
          <a:lstStyle/>
          <a:p>
            <a:pPr marL="414703" indent="-414703" algn="just">
              <a:spcBef>
                <a:spcPts val="1451"/>
              </a:spcBef>
              <a:spcAft>
                <a:spcPts val="1451"/>
              </a:spcAft>
              <a:buFont typeface="Arial" panose="020B0604020202020204" pitchFamily="34" charset="0"/>
              <a:buChar char="•"/>
            </a:pPr>
            <a:r>
              <a:rPr lang="en-US" sz="2903" dirty="0"/>
              <a:t>In this lesson you have learned more of the capabilities of the </a:t>
            </a:r>
            <a:r>
              <a:rPr lang="en-US" sz="2903" dirty="0" err="1"/>
              <a:t>awk</a:t>
            </a:r>
            <a:r>
              <a:rPr lang="en-US" sz="2903" dirty="0"/>
              <a:t> command.</a:t>
            </a:r>
          </a:p>
          <a:p>
            <a:pPr marL="414703" indent="-414703" algn="just">
              <a:spcBef>
                <a:spcPts val="1451"/>
              </a:spcBef>
              <a:spcAft>
                <a:spcPts val="1451"/>
              </a:spcAft>
              <a:buFont typeface="Arial" panose="020B0604020202020204" pitchFamily="34" charset="0"/>
              <a:buChar char="•"/>
            </a:pPr>
            <a:r>
              <a:rPr lang="en-US" sz="2903" dirty="0"/>
              <a:t>This command is an exceptionally powerful text filter and can be used to make complicated changes relatively easily.</a:t>
            </a:r>
            <a:endParaRPr lang="en-CA" sz="2903" dirty="0"/>
          </a:p>
        </p:txBody>
      </p:sp>
      <p:sp>
        <p:nvSpPr>
          <p:cNvPr id="6" name="Title 5"/>
          <p:cNvSpPr>
            <a:spLocks noGrp="1"/>
          </p:cNvSpPr>
          <p:nvPr>
            <p:ph type="title"/>
          </p:nvPr>
        </p:nvSpPr>
        <p:spPr/>
        <p:txBody>
          <a:bodyPr/>
          <a:lstStyle/>
          <a:p>
            <a:r>
              <a:rPr lang="en-US" dirty="0"/>
              <a:t>Summary</a:t>
            </a:r>
            <a:endParaRPr lang="en-CA" dirty="0"/>
          </a:p>
        </p:txBody>
      </p:sp>
    </p:spTree>
    <p:extLst>
      <p:ext uri="{BB962C8B-B14F-4D97-AF65-F5344CB8AC3E}">
        <p14:creationId xmlns:p14="http://schemas.microsoft.com/office/powerpoint/2010/main" val="400506918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DE2BE-970F-9DB7-4D24-BDE03CC48A0C}"/>
              </a:ext>
            </a:extLst>
          </p:cNvPr>
          <p:cNvSpPr>
            <a:spLocks noGrp="1"/>
          </p:cNvSpPr>
          <p:nvPr>
            <p:ph type="title"/>
          </p:nvPr>
        </p:nvSpPr>
        <p:spPr/>
        <p:txBody>
          <a:bodyPr/>
          <a:lstStyle/>
          <a:p>
            <a:r>
              <a:rPr lang="en-US" dirty="0"/>
              <a:t>Question</a:t>
            </a:r>
          </a:p>
        </p:txBody>
      </p:sp>
      <p:sp>
        <p:nvSpPr>
          <p:cNvPr id="3" name="Content Placeholder 2">
            <a:extLst>
              <a:ext uri="{FF2B5EF4-FFF2-40B4-BE49-F238E27FC236}">
                <a16:creationId xmlns:a16="http://schemas.microsoft.com/office/drawing/2014/main" id="{B8F15ECD-EA36-42EA-F18C-80E94F7F429C}"/>
              </a:ext>
            </a:extLst>
          </p:cNvPr>
          <p:cNvSpPr>
            <a:spLocks noGrp="1"/>
          </p:cNvSpPr>
          <p:nvPr>
            <p:ph idx="1"/>
          </p:nvPr>
        </p:nvSpPr>
        <p:spPr/>
        <p:txBody>
          <a:bodyPr/>
          <a:lstStyle/>
          <a:p>
            <a:r>
              <a:rPr lang="en-US" dirty="0"/>
              <a:t>Focus on your test 1 first. </a:t>
            </a:r>
            <a:r>
              <a:rPr lang="en-US" dirty="0">
                <a:sym typeface="Wingdings" panose="05000000000000000000" pitchFamily="2" charset="2"/>
              </a:rPr>
              <a:t></a:t>
            </a:r>
          </a:p>
          <a:p>
            <a:endParaRPr lang="en-US" dirty="0"/>
          </a:p>
          <a:p>
            <a:r>
              <a:rPr lang="en-US" dirty="0"/>
              <a:t>???</a:t>
            </a:r>
          </a:p>
        </p:txBody>
      </p:sp>
    </p:spTree>
    <p:extLst>
      <p:ext uri="{BB962C8B-B14F-4D97-AF65-F5344CB8AC3E}">
        <p14:creationId xmlns:p14="http://schemas.microsoft.com/office/powerpoint/2010/main" val="20570714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9F0A1-B891-662A-D4C8-20EC611CA16B}"/>
              </a:ext>
            </a:extLst>
          </p:cNvPr>
          <p:cNvSpPr>
            <a:spLocks noGrp="1"/>
          </p:cNvSpPr>
          <p:nvPr>
            <p:ph type="title"/>
          </p:nvPr>
        </p:nvSpPr>
        <p:spPr/>
        <p:txBody>
          <a:bodyPr/>
          <a:lstStyle/>
          <a:p>
            <a:r>
              <a:rPr lang="en-US" dirty="0"/>
              <a:t>Mini </a:t>
            </a:r>
            <a:r>
              <a:rPr lang="en-US" dirty="0" err="1"/>
              <a:t>homeworks</a:t>
            </a:r>
            <a:endParaRPr lang="en-US" dirty="0"/>
          </a:p>
        </p:txBody>
      </p:sp>
      <p:sp>
        <p:nvSpPr>
          <p:cNvPr id="3" name="Content Placeholder 2">
            <a:extLst>
              <a:ext uri="{FF2B5EF4-FFF2-40B4-BE49-F238E27FC236}">
                <a16:creationId xmlns:a16="http://schemas.microsoft.com/office/drawing/2014/main" id="{E96E619F-EC4E-55C5-C2D2-A9887A04D524}"/>
              </a:ext>
            </a:extLst>
          </p:cNvPr>
          <p:cNvSpPr>
            <a:spLocks noGrp="1"/>
          </p:cNvSpPr>
          <p:nvPr>
            <p:ph idx="1"/>
          </p:nvPr>
        </p:nvSpPr>
        <p:spPr/>
        <p:txBody>
          <a:bodyPr>
            <a:normAutofit/>
          </a:bodyPr>
          <a:lstStyle/>
          <a:p>
            <a:pPr marL="0" indent="0">
              <a:buNone/>
            </a:pPr>
            <a:r>
              <a:rPr lang="en-US" dirty="0"/>
              <a:t>No mark or bonus. But, good to do:</a:t>
            </a:r>
          </a:p>
          <a:p>
            <a:pPr marL="0" indent="0">
              <a:buNone/>
            </a:pPr>
            <a:endParaRPr lang="en-US" dirty="0"/>
          </a:p>
          <a:p>
            <a:pPr marL="0" indent="0">
              <a:buNone/>
            </a:pPr>
            <a:r>
              <a:rPr lang="en-US" dirty="0"/>
              <a:t>Find what options are there to generate system reports.</a:t>
            </a:r>
          </a:p>
          <a:p>
            <a:pPr marL="0" indent="0">
              <a:buNone/>
            </a:pPr>
            <a:endParaRPr lang="en-US" dirty="0"/>
          </a:p>
          <a:p>
            <a:pPr marL="0" indent="0">
              <a:buNone/>
            </a:pPr>
            <a:r>
              <a:rPr lang="en-US" dirty="0"/>
              <a:t>Such practice is to predict what could be close to correct answers in future. </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2520359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LVM Terms</a:t>
            </a:r>
            <a:endParaRPr lang="en-CA" dirty="0"/>
          </a:p>
        </p:txBody>
      </p:sp>
      <p:sp>
        <p:nvSpPr>
          <p:cNvPr id="3" name="Text Placeholder 2"/>
          <p:cNvSpPr>
            <a:spLocks noGrp="1"/>
          </p:cNvSpPr>
          <p:nvPr>
            <p:ph type="body"/>
          </p:nvPr>
        </p:nvSpPr>
        <p:spPr>
          <a:xfrm>
            <a:off x="480237" y="2161948"/>
            <a:ext cx="11206452" cy="4323894"/>
          </a:xfrm>
        </p:spPr>
        <p:txBody>
          <a:bodyPr vert="horz" lIns="0" tIns="0" rIns="0" bIns="0" rtlCol="0" anchor="t" anchorCtr="0">
            <a:normAutofit/>
          </a:bodyPr>
          <a:lstStyle/>
          <a:p>
            <a:pPr marL="414703" indent="-414703">
              <a:lnSpc>
                <a:spcPct val="100000"/>
              </a:lnSpc>
              <a:spcBef>
                <a:spcPts val="1451"/>
              </a:spcBef>
              <a:spcAft>
                <a:spcPts val="1451"/>
              </a:spcAft>
              <a:buFont typeface="Arial" panose="020B0604020202020204" pitchFamily="34" charset="0"/>
              <a:buChar char="•"/>
            </a:pPr>
            <a:r>
              <a:rPr lang="en-US" sz="2903" b="1" dirty="0"/>
              <a:t>Physical Volumes</a:t>
            </a:r>
            <a:r>
              <a:rPr lang="en-US" sz="2903" dirty="0"/>
              <a:t>: Disks and partitions</a:t>
            </a:r>
          </a:p>
          <a:p>
            <a:pPr marL="414703" indent="-414703">
              <a:lnSpc>
                <a:spcPct val="100000"/>
              </a:lnSpc>
              <a:spcBef>
                <a:spcPts val="1451"/>
              </a:spcBef>
              <a:spcAft>
                <a:spcPts val="1451"/>
              </a:spcAft>
              <a:buFont typeface="Arial" panose="020B0604020202020204" pitchFamily="34" charset="0"/>
              <a:buChar char="•"/>
            </a:pPr>
            <a:r>
              <a:rPr lang="en-US" sz="2903" b="1" dirty="0"/>
              <a:t>Volume Groups:    </a:t>
            </a:r>
            <a:r>
              <a:rPr lang="en-US" sz="2903" dirty="0"/>
              <a:t>Storage area or storage pool</a:t>
            </a:r>
          </a:p>
          <a:p>
            <a:pPr marL="414703" indent="-414703">
              <a:lnSpc>
                <a:spcPct val="100000"/>
              </a:lnSpc>
              <a:spcBef>
                <a:spcPts val="1451"/>
              </a:spcBef>
              <a:spcAft>
                <a:spcPts val="1451"/>
              </a:spcAft>
              <a:buFont typeface="Arial" panose="020B0604020202020204" pitchFamily="34" charset="0"/>
              <a:buChar char="•"/>
            </a:pPr>
            <a:r>
              <a:rPr lang="en-US" sz="2903" b="1" dirty="0"/>
              <a:t>Logical Volumes:   </a:t>
            </a:r>
            <a:r>
              <a:rPr lang="en-US" sz="2903" dirty="0"/>
              <a:t>Mount-points relating to space from a volume group (think of these as ‘virtual disks’)</a:t>
            </a:r>
            <a:endParaRPr lang="en-CA" sz="2903" dirty="0"/>
          </a:p>
        </p:txBody>
      </p:sp>
    </p:spTree>
    <p:extLst>
      <p:ext uri="{BB962C8B-B14F-4D97-AF65-F5344CB8AC3E}">
        <p14:creationId xmlns:p14="http://schemas.microsoft.com/office/powerpoint/2010/main" val="2746571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Physical Volumes</a:t>
            </a:r>
            <a:endParaRPr lang="en-CA" dirty="0"/>
          </a:p>
        </p:txBody>
      </p:sp>
      <p:sp>
        <p:nvSpPr>
          <p:cNvPr id="3" name="Text Placeholder 2"/>
          <p:cNvSpPr>
            <a:spLocks noGrp="1"/>
          </p:cNvSpPr>
          <p:nvPr>
            <p:ph type="body"/>
          </p:nvPr>
        </p:nvSpPr>
        <p:spPr>
          <a:xfrm>
            <a:off x="520088" y="1942764"/>
            <a:ext cx="11017157" cy="4513191"/>
          </a:xfrm>
        </p:spPr>
        <p:txBody>
          <a:bodyPr vert="horz" lIns="0" tIns="0" rIns="0" bIns="0" rtlCol="0" anchor="t" anchorCtr="0">
            <a:normAutofit/>
          </a:bodyPr>
          <a:lstStyle/>
          <a:p>
            <a:pPr marL="414703" indent="-414703">
              <a:lnSpc>
                <a:spcPct val="100000"/>
              </a:lnSpc>
              <a:spcBef>
                <a:spcPts val="1451"/>
              </a:spcBef>
              <a:spcAft>
                <a:spcPts val="1451"/>
              </a:spcAft>
              <a:buFont typeface="Arial" panose="020B0604020202020204" pitchFamily="34" charset="0"/>
              <a:buChar char="•"/>
            </a:pPr>
            <a:r>
              <a:rPr lang="en-US" sz="2903" dirty="0"/>
              <a:t>A </a:t>
            </a:r>
            <a:r>
              <a:rPr lang="en-US" sz="2903" b="1" dirty="0"/>
              <a:t>physical volume </a:t>
            </a:r>
            <a:r>
              <a:rPr lang="en-US" sz="2903" dirty="0"/>
              <a:t>refers to disks (physical or virtual) and any partitions you’ve created.</a:t>
            </a:r>
          </a:p>
          <a:p>
            <a:pPr marL="414703" indent="-414703">
              <a:lnSpc>
                <a:spcPct val="100000"/>
              </a:lnSpc>
              <a:spcBef>
                <a:spcPts val="1451"/>
              </a:spcBef>
              <a:spcAft>
                <a:spcPts val="1451"/>
              </a:spcAft>
              <a:buFont typeface="Arial" panose="020B0604020202020204" pitchFamily="34" charset="0"/>
              <a:buChar char="•"/>
            </a:pPr>
            <a:r>
              <a:rPr lang="en-US" sz="2903" dirty="0"/>
              <a:t>LVM puts both disks and partitions under the one term.</a:t>
            </a:r>
          </a:p>
          <a:p>
            <a:pPr marL="414703" indent="-414703">
              <a:lnSpc>
                <a:spcPct val="100000"/>
              </a:lnSpc>
              <a:spcBef>
                <a:spcPts val="1451"/>
              </a:spcBef>
              <a:spcAft>
                <a:spcPts val="1451"/>
              </a:spcAft>
              <a:buFont typeface="Arial" panose="020B0604020202020204" pitchFamily="34" charset="0"/>
              <a:buChar char="•"/>
            </a:pPr>
            <a:r>
              <a:rPr lang="en-US" sz="2903" b="1" dirty="0"/>
              <a:t>Remember</a:t>
            </a:r>
            <a:r>
              <a:rPr lang="en-US" sz="2903" dirty="0"/>
              <a:t>: A disk or partition is NOT considered this according to LVM until it’s been initialized as an LVM physical volume</a:t>
            </a:r>
            <a:endParaRPr lang="en-CA" sz="2903" dirty="0"/>
          </a:p>
        </p:txBody>
      </p:sp>
    </p:spTree>
    <p:extLst>
      <p:ext uri="{BB962C8B-B14F-4D97-AF65-F5344CB8AC3E}">
        <p14:creationId xmlns:p14="http://schemas.microsoft.com/office/powerpoint/2010/main" val="3989806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Volume Groups</a:t>
            </a:r>
            <a:endParaRPr lang="en-CA" dirty="0"/>
          </a:p>
        </p:txBody>
      </p:sp>
      <p:sp>
        <p:nvSpPr>
          <p:cNvPr id="3" name="Text Placeholder 2"/>
          <p:cNvSpPr>
            <a:spLocks noGrp="1"/>
          </p:cNvSpPr>
          <p:nvPr>
            <p:ph type="body"/>
          </p:nvPr>
        </p:nvSpPr>
        <p:spPr>
          <a:xfrm>
            <a:off x="530051" y="2221726"/>
            <a:ext cx="10817899" cy="4015046"/>
          </a:xfrm>
        </p:spPr>
        <p:txBody>
          <a:bodyPr vert="horz" lIns="0" tIns="0" rIns="0" bIns="0" rtlCol="0" anchor="t" anchorCtr="0">
            <a:normAutofit/>
          </a:bodyPr>
          <a:lstStyle/>
          <a:p>
            <a:pPr marL="414703" indent="-414703">
              <a:lnSpc>
                <a:spcPct val="100000"/>
              </a:lnSpc>
              <a:spcBef>
                <a:spcPts val="1451"/>
              </a:spcBef>
              <a:spcAft>
                <a:spcPts val="1451"/>
              </a:spcAft>
              <a:buFont typeface="Arial" panose="020B0604020202020204" pitchFamily="34" charset="0"/>
              <a:buChar char="•"/>
            </a:pPr>
            <a:r>
              <a:rPr lang="en-US" sz="2903" dirty="0"/>
              <a:t>A </a:t>
            </a:r>
            <a:r>
              <a:rPr lang="en-US" sz="2903" b="1" dirty="0"/>
              <a:t>volume group </a:t>
            </a:r>
            <a:r>
              <a:rPr lang="en-US" sz="2903" dirty="0"/>
              <a:t>is basically a pool of physical volumes all under one roof.</a:t>
            </a:r>
          </a:p>
          <a:p>
            <a:pPr marL="414703" indent="-414703">
              <a:lnSpc>
                <a:spcPct val="100000"/>
              </a:lnSpc>
              <a:spcBef>
                <a:spcPts val="1451"/>
              </a:spcBef>
              <a:spcAft>
                <a:spcPts val="1451"/>
              </a:spcAft>
              <a:buFont typeface="Arial" panose="020B0604020202020204" pitchFamily="34" charset="0"/>
              <a:buChar char="•"/>
            </a:pPr>
            <a:r>
              <a:rPr lang="en-US" sz="2903" dirty="0"/>
              <a:t>When physical volumes are added to a volume group, the combined storage capacity of all the disks is made available to the systems as one big unit, or storage pool.</a:t>
            </a:r>
            <a:endParaRPr lang="en-CA" sz="2903" dirty="0"/>
          </a:p>
        </p:txBody>
      </p:sp>
    </p:spTree>
    <p:extLst>
      <p:ext uri="{BB962C8B-B14F-4D97-AF65-F5344CB8AC3E}">
        <p14:creationId xmlns:p14="http://schemas.microsoft.com/office/powerpoint/2010/main" val="1723709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Volumes</a:t>
            </a:r>
            <a:endParaRPr lang="en-CA" dirty="0"/>
          </a:p>
        </p:txBody>
      </p:sp>
      <p:sp>
        <p:nvSpPr>
          <p:cNvPr id="3" name="Text Placeholder 2"/>
          <p:cNvSpPr>
            <a:spLocks noGrp="1"/>
          </p:cNvSpPr>
          <p:nvPr>
            <p:ph type="body"/>
          </p:nvPr>
        </p:nvSpPr>
        <p:spPr>
          <a:xfrm>
            <a:off x="447941" y="1715815"/>
            <a:ext cx="11348340" cy="4771361"/>
          </a:xfrm>
        </p:spPr>
        <p:txBody>
          <a:bodyPr vert="horz" lIns="0" tIns="0" rIns="0" bIns="0" rtlCol="0" anchor="t" anchorCtr="0">
            <a:normAutofit/>
          </a:bodyPr>
          <a:lstStyle/>
          <a:p>
            <a:pPr marL="414703" indent="-414703">
              <a:lnSpc>
                <a:spcPct val="100000"/>
              </a:lnSpc>
              <a:spcBef>
                <a:spcPts val="363"/>
              </a:spcBef>
              <a:spcAft>
                <a:spcPts val="363"/>
              </a:spcAft>
              <a:buFont typeface="Arial" panose="020B0604020202020204" pitchFamily="34" charset="0"/>
              <a:buChar char="•"/>
            </a:pPr>
            <a:r>
              <a:rPr lang="en-US" sz="2903" b="1" dirty="0"/>
              <a:t>Logical volumes </a:t>
            </a:r>
            <a:r>
              <a:rPr lang="en-US" sz="2903" dirty="0"/>
              <a:t>are, in essence, software-defined “virtual partitions”. A logical volume is assigned a specified amount of space from your volume group, and it can then be formatted and mounted on your system.</a:t>
            </a:r>
          </a:p>
          <a:p>
            <a:pPr marL="414703" indent="-414703">
              <a:lnSpc>
                <a:spcPct val="100000"/>
              </a:lnSpc>
              <a:spcBef>
                <a:spcPts val="363"/>
              </a:spcBef>
              <a:spcAft>
                <a:spcPts val="363"/>
              </a:spcAft>
              <a:buFont typeface="Arial" panose="020B0604020202020204" pitchFamily="34" charset="0"/>
              <a:buChar char="•"/>
            </a:pPr>
            <a:r>
              <a:rPr lang="en-US" sz="2903" dirty="0"/>
              <a:t>Like a partition, a logical volume can be used for a specific mount point, like </a:t>
            </a:r>
            <a:r>
              <a:rPr lang="en-US" sz="2903" b="1" dirty="0"/>
              <a:t>/home</a:t>
            </a:r>
            <a:r>
              <a:rPr lang="en-US" sz="2903" dirty="0"/>
              <a:t>.</a:t>
            </a:r>
          </a:p>
          <a:p>
            <a:pPr marL="414703" indent="-414703">
              <a:lnSpc>
                <a:spcPct val="100000"/>
              </a:lnSpc>
              <a:spcBef>
                <a:spcPts val="363"/>
              </a:spcBef>
              <a:spcAft>
                <a:spcPts val="363"/>
              </a:spcAft>
              <a:buFont typeface="Arial" panose="020B0604020202020204" pitchFamily="34" charset="0"/>
              <a:buChar char="•"/>
            </a:pPr>
            <a:r>
              <a:rPr lang="en-US" sz="2903" dirty="0"/>
              <a:t>There are two main advantages to using logical volumes over standard partitioning:</a:t>
            </a:r>
          </a:p>
          <a:p>
            <a:pPr marL="902364" lvl="3" indent="-414703">
              <a:spcBef>
                <a:spcPts val="363"/>
              </a:spcBef>
              <a:spcAft>
                <a:spcPts val="363"/>
              </a:spcAft>
              <a:buFont typeface="Wingdings" panose="05000000000000000000" pitchFamily="2" charset="2"/>
              <a:buChar char="§"/>
            </a:pPr>
            <a:r>
              <a:rPr lang="en-US" sz="2661" dirty="0"/>
              <a:t>More complex schemes (ex. Spanning across multiple disks).</a:t>
            </a:r>
          </a:p>
          <a:p>
            <a:pPr marL="902364" lvl="3" indent="-414703">
              <a:spcBef>
                <a:spcPts val="363"/>
              </a:spcBef>
              <a:spcAft>
                <a:spcPts val="363"/>
              </a:spcAft>
              <a:buFont typeface="Wingdings" panose="05000000000000000000" pitchFamily="2" charset="2"/>
              <a:buChar char="§"/>
            </a:pPr>
            <a:r>
              <a:rPr lang="en-US" sz="2661" dirty="0"/>
              <a:t>Growing, shrinking, or even moving logical volumes easily.</a:t>
            </a:r>
            <a:endParaRPr lang="en-CA" sz="2661" dirty="0"/>
          </a:p>
        </p:txBody>
      </p:sp>
    </p:spTree>
    <p:extLst>
      <p:ext uri="{BB962C8B-B14F-4D97-AF65-F5344CB8AC3E}">
        <p14:creationId xmlns:p14="http://schemas.microsoft.com/office/powerpoint/2010/main" val="796707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LVM</a:t>
            </a:r>
            <a:endParaRPr lang="en-CA" dirty="0"/>
          </a:p>
        </p:txBody>
      </p:sp>
      <p:sp>
        <p:nvSpPr>
          <p:cNvPr id="3" name="Text Placeholder 2"/>
          <p:cNvSpPr>
            <a:spLocks noGrp="1"/>
          </p:cNvSpPr>
          <p:nvPr>
            <p:ph type="body"/>
          </p:nvPr>
        </p:nvSpPr>
        <p:spPr>
          <a:xfrm>
            <a:off x="609755" y="2062318"/>
            <a:ext cx="11076935" cy="4534450"/>
          </a:xfrm>
        </p:spPr>
        <p:txBody>
          <a:bodyPr vert="horz" lIns="0" tIns="0" rIns="0" bIns="0" rtlCol="0" anchor="t" anchorCtr="0">
            <a:normAutofit/>
          </a:bodyPr>
          <a:lstStyle/>
          <a:p>
            <a:pPr marL="414703" indent="-414703">
              <a:lnSpc>
                <a:spcPct val="100000"/>
              </a:lnSpc>
              <a:spcBef>
                <a:spcPts val="1451"/>
              </a:spcBef>
              <a:spcAft>
                <a:spcPts val="1451"/>
              </a:spcAft>
              <a:buFont typeface="Arial" panose="020B0604020202020204" pitchFamily="34" charset="0"/>
              <a:buChar char="•"/>
            </a:pPr>
            <a:r>
              <a:rPr lang="en-US" sz="2903" dirty="0"/>
              <a:t>CentOS used to have a GUI version of LVM, but it’s since been deprecated, and there is no standard GUI for LVM cross the different Linux distributions. Therefore, we must use the command line.</a:t>
            </a:r>
          </a:p>
          <a:p>
            <a:pPr marL="414703" indent="-414703">
              <a:lnSpc>
                <a:spcPct val="100000"/>
              </a:lnSpc>
              <a:spcBef>
                <a:spcPts val="1451"/>
              </a:spcBef>
              <a:spcAft>
                <a:spcPts val="1451"/>
              </a:spcAft>
              <a:buFont typeface="Arial" panose="020B0604020202020204" pitchFamily="34" charset="0"/>
              <a:buChar char="•"/>
            </a:pPr>
            <a:r>
              <a:rPr lang="en-US" sz="2903" dirty="0"/>
              <a:t>In the lab you’ll be working with </a:t>
            </a:r>
            <a:r>
              <a:rPr lang="en-US" sz="2903" b="1" dirty="0"/>
              <a:t>centos2</a:t>
            </a:r>
            <a:r>
              <a:rPr lang="en-US" sz="2903" dirty="0"/>
              <a:t> and </a:t>
            </a:r>
            <a:r>
              <a:rPr lang="en-US" sz="2903" b="1" dirty="0"/>
              <a:t>centos3</a:t>
            </a:r>
            <a:r>
              <a:rPr lang="en-US" sz="2903" dirty="0"/>
              <a:t>, so CLI is our only option anyway.</a:t>
            </a:r>
            <a:endParaRPr lang="en-CA" sz="2903" dirty="0"/>
          </a:p>
        </p:txBody>
      </p:sp>
    </p:spTree>
    <p:extLst>
      <p:ext uri="{BB962C8B-B14F-4D97-AF65-F5344CB8AC3E}">
        <p14:creationId xmlns:p14="http://schemas.microsoft.com/office/powerpoint/2010/main" val="3566175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Gathering Information</a:t>
            </a:r>
            <a:endParaRPr lang="en-CA" dirty="0"/>
          </a:p>
        </p:txBody>
      </p:sp>
      <p:sp>
        <p:nvSpPr>
          <p:cNvPr id="3" name="Text Placeholder 2"/>
          <p:cNvSpPr>
            <a:spLocks noGrp="1"/>
          </p:cNvSpPr>
          <p:nvPr>
            <p:ph type="body"/>
          </p:nvPr>
        </p:nvSpPr>
        <p:spPr>
          <a:xfrm>
            <a:off x="609755" y="1765629"/>
            <a:ext cx="10807936" cy="4831139"/>
          </a:xfrm>
        </p:spPr>
        <p:txBody>
          <a:bodyPr vert="horz" lIns="0" tIns="0" rIns="0" bIns="0" rtlCol="0" anchor="t" anchorCtr="0">
            <a:normAutofit/>
          </a:bodyPr>
          <a:lstStyle/>
          <a:p>
            <a:pPr marL="414703" indent="-414703">
              <a:lnSpc>
                <a:spcPct val="100000"/>
              </a:lnSpc>
              <a:spcBef>
                <a:spcPts val="363"/>
              </a:spcBef>
              <a:spcAft>
                <a:spcPts val="363"/>
              </a:spcAft>
              <a:buFont typeface="Arial" panose="020B0604020202020204" pitchFamily="34" charset="0"/>
              <a:buChar char="•"/>
            </a:pPr>
            <a:r>
              <a:rPr lang="en-US" sz="2903" dirty="0"/>
              <a:t>Before you make any changes to a machine’s </a:t>
            </a:r>
            <a:r>
              <a:rPr lang="en-US" sz="2903" dirty="0" err="1"/>
              <a:t>filesystem</a:t>
            </a:r>
            <a:r>
              <a:rPr lang="en-US" sz="2903" dirty="0"/>
              <a:t>, you need to know how it is currently configured.</a:t>
            </a:r>
          </a:p>
          <a:p>
            <a:pPr marL="414703" indent="-414703">
              <a:lnSpc>
                <a:spcPct val="100000"/>
              </a:lnSpc>
              <a:spcBef>
                <a:spcPts val="363"/>
              </a:spcBef>
              <a:spcAft>
                <a:spcPts val="363"/>
              </a:spcAft>
              <a:buFont typeface="Arial" panose="020B0604020202020204" pitchFamily="34" charset="0"/>
              <a:buChar char="•"/>
            </a:pPr>
            <a:r>
              <a:rPr lang="en-US" sz="2903" dirty="0"/>
              <a:t>There are several commands that will help us gather this information:</a:t>
            </a:r>
          </a:p>
          <a:p>
            <a:pPr lvl="3">
              <a:spcBef>
                <a:spcPts val="363"/>
              </a:spcBef>
              <a:spcAft>
                <a:spcPts val="363"/>
              </a:spcAft>
            </a:pPr>
            <a:r>
              <a:rPr lang="en-US" sz="2661" dirty="0">
                <a:latin typeface="Courier New" panose="02070309020205020404" pitchFamily="49" charset="0"/>
                <a:cs typeface="Courier New" panose="02070309020205020404" pitchFamily="49" charset="0"/>
              </a:rPr>
              <a:t>	</a:t>
            </a:r>
            <a:r>
              <a:rPr lang="en-US" sz="2661" b="1" dirty="0">
                <a:latin typeface="Courier New" panose="02070309020205020404" pitchFamily="49" charset="0"/>
                <a:cs typeface="Courier New" panose="02070309020205020404" pitchFamily="49" charset="0"/>
              </a:rPr>
              <a:t>df</a:t>
            </a:r>
            <a:r>
              <a:rPr lang="en-US" sz="2661" dirty="0">
                <a:latin typeface="Courier New" panose="02070309020205020404" pitchFamily="49" charset="0"/>
                <a:cs typeface="Courier New" panose="02070309020205020404" pitchFamily="49" charset="0"/>
              </a:rPr>
              <a:t> 		– </a:t>
            </a:r>
            <a:r>
              <a:rPr lang="en-US" sz="2661" dirty="0">
                <a:latin typeface="+mj-lt"/>
                <a:cs typeface="Courier New" panose="02070309020205020404" pitchFamily="49" charset="0"/>
              </a:rPr>
              <a:t>disk free (we already saw this last week)</a:t>
            </a:r>
          </a:p>
          <a:p>
            <a:pPr lvl="3">
              <a:spcBef>
                <a:spcPts val="363"/>
              </a:spcBef>
              <a:spcAft>
                <a:spcPts val="363"/>
              </a:spcAft>
            </a:pPr>
            <a:r>
              <a:rPr lang="en-US" sz="2661" dirty="0">
                <a:latin typeface="Courier New" panose="02070309020205020404" pitchFamily="49" charset="0"/>
                <a:cs typeface="Courier New" panose="02070309020205020404" pitchFamily="49" charset="0"/>
              </a:rPr>
              <a:t>	</a:t>
            </a:r>
            <a:r>
              <a:rPr lang="en-US" sz="2661" b="1" dirty="0" err="1">
                <a:latin typeface="Courier New" panose="02070309020205020404" pitchFamily="49" charset="0"/>
                <a:cs typeface="Courier New" panose="02070309020205020404" pitchFamily="49" charset="0"/>
              </a:rPr>
              <a:t>lsblk</a:t>
            </a:r>
            <a:r>
              <a:rPr lang="en-US" sz="2661" b="1" dirty="0">
                <a:latin typeface="Courier New" panose="02070309020205020404" pitchFamily="49" charset="0"/>
                <a:cs typeface="Courier New" panose="02070309020205020404" pitchFamily="49" charset="0"/>
              </a:rPr>
              <a:t>		</a:t>
            </a:r>
            <a:r>
              <a:rPr lang="en-US" sz="2661" dirty="0">
                <a:latin typeface="Courier New" panose="02070309020205020404" pitchFamily="49" charset="0"/>
                <a:cs typeface="Courier New" panose="02070309020205020404" pitchFamily="49" charset="0"/>
              </a:rPr>
              <a:t>- </a:t>
            </a:r>
            <a:r>
              <a:rPr lang="en-US" sz="2661" dirty="0">
                <a:latin typeface="+mj-lt"/>
                <a:cs typeface="Courier New" panose="02070309020205020404" pitchFamily="49" charset="0"/>
              </a:rPr>
              <a:t>list block devices</a:t>
            </a:r>
            <a:endParaRPr lang="en-US" sz="2661" b="1" dirty="0">
              <a:latin typeface="Courier New" panose="02070309020205020404" pitchFamily="49" charset="0"/>
              <a:cs typeface="Courier New" panose="02070309020205020404" pitchFamily="49" charset="0"/>
            </a:endParaRPr>
          </a:p>
          <a:p>
            <a:pPr lvl="3">
              <a:spcBef>
                <a:spcPts val="363"/>
              </a:spcBef>
              <a:spcAft>
                <a:spcPts val="363"/>
              </a:spcAft>
            </a:pPr>
            <a:r>
              <a:rPr lang="en-US" sz="2661" dirty="0">
                <a:latin typeface="Courier New" panose="02070309020205020404" pitchFamily="49" charset="0"/>
                <a:cs typeface="Courier New" panose="02070309020205020404" pitchFamily="49" charset="0"/>
              </a:rPr>
              <a:t>	</a:t>
            </a:r>
            <a:r>
              <a:rPr lang="en-US" sz="2661" b="1" dirty="0" err="1">
                <a:latin typeface="Courier New" panose="02070309020205020404" pitchFamily="49" charset="0"/>
                <a:cs typeface="Courier New" panose="02070309020205020404" pitchFamily="49" charset="0"/>
              </a:rPr>
              <a:t>ssm</a:t>
            </a:r>
            <a:r>
              <a:rPr lang="en-US" sz="2661" b="1" dirty="0">
                <a:latin typeface="Courier New" panose="02070309020205020404" pitchFamily="49" charset="0"/>
                <a:cs typeface="Courier New" panose="02070309020205020404" pitchFamily="49" charset="0"/>
              </a:rPr>
              <a:t> list </a:t>
            </a:r>
            <a:r>
              <a:rPr lang="en-US" sz="2661" dirty="0">
                <a:latin typeface="Courier New" panose="02070309020205020404" pitchFamily="49" charset="0"/>
                <a:cs typeface="Courier New" panose="02070309020205020404" pitchFamily="49" charset="0"/>
              </a:rPr>
              <a:t>	- </a:t>
            </a:r>
            <a:r>
              <a:rPr lang="en-US" sz="2661" dirty="0">
                <a:latin typeface="+mj-lt"/>
                <a:cs typeface="Courier New" panose="02070309020205020404" pitchFamily="49" charset="0"/>
              </a:rPr>
              <a:t>system storage manager (must be installed)</a:t>
            </a:r>
          </a:p>
          <a:p>
            <a:pPr lvl="3">
              <a:spcBef>
                <a:spcPts val="363"/>
              </a:spcBef>
              <a:spcAft>
                <a:spcPts val="363"/>
              </a:spcAft>
            </a:pPr>
            <a:r>
              <a:rPr lang="en-US" sz="2661" dirty="0">
                <a:latin typeface="Courier New" panose="02070309020205020404" pitchFamily="49" charset="0"/>
                <a:cs typeface="Courier New" panose="02070309020205020404" pitchFamily="49" charset="0"/>
              </a:rPr>
              <a:t>	</a:t>
            </a:r>
            <a:r>
              <a:rPr lang="en-US" sz="2661" b="1" dirty="0" err="1">
                <a:latin typeface="Courier New" panose="02070309020205020404" pitchFamily="49" charset="0"/>
                <a:cs typeface="Courier New" panose="02070309020205020404" pitchFamily="49" charset="0"/>
              </a:rPr>
              <a:t>pvs</a:t>
            </a:r>
            <a:r>
              <a:rPr lang="en-US" sz="2661" b="1" dirty="0">
                <a:latin typeface="Courier New" panose="02070309020205020404" pitchFamily="49" charset="0"/>
                <a:cs typeface="Courier New" panose="02070309020205020404" pitchFamily="49" charset="0"/>
              </a:rPr>
              <a:t>		</a:t>
            </a:r>
            <a:r>
              <a:rPr lang="en-US" sz="2661" dirty="0">
                <a:latin typeface="Courier New" panose="02070309020205020404" pitchFamily="49" charset="0"/>
                <a:cs typeface="Courier New" panose="02070309020205020404" pitchFamily="49" charset="0"/>
              </a:rPr>
              <a:t>- </a:t>
            </a:r>
            <a:r>
              <a:rPr lang="en-US" sz="2661" dirty="0">
                <a:latin typeface="+mj-lt"/>
                <a:cs typeface="Courier New" panose="02070309020205020404" pitchFamily="49" charset="0"/>
              </a:rPr>
              <a:t>show Physical Volumes</a:t>
            </a:r>
          </a:p>
          <a:p>
            <a:pPr lvl="3">
              <a:spcBef>
                <a:spcPts val="363"/>
              </a:spcBef>
              <a:spcAft>
                <a:spcPts val="363"/>
              </a:spcAft>
            </a:pPr>
            <a:r>
              <a:rPr lang="en-US" sz="2661" b="1" dirty="0">
                <a:latin typeface="Courier New" panose="02070309020205020404" pitchFamily="49" charset="0"/>
                <a:cs typeface="Courier New" panose="02070309020205020404" pitchFamily="49" charset="0"/>
              </a:rPr>
              <a:t>	</a:t>
            </a:r>
            <a:r>
              <a:rPr lang="en-US" sz="2661" b="1" dirty="0" err="1">
                <a:latin typeface="Courier New" panose="02070309020205020404" pitchFamily="49" charset="0"/>
                <a:cs typeface="Courier New" panose="02070309020205020404" pitchFamily="49" charset="0"/>
              </a:rPr>
              <a:t>lvs</a:t>
            </a:r>
            <a:r>
              <a:rPr lang="en-US" sz="2661" b="1" dirty="0">
                <a:latin typeface="Courier New" panose="02070309020205020404" pitchFamily="49" charset="0"/>
                <a:cs typeface="Courier New" panose="02070309020205020404" pitchFamily="49" charset="0"/>
              </a:rPr>
              <a:t>		</a:t>
            </a:r>
            <a:r>
              <a:rPr lang="en-US" sz="2661" dirty="0">
                <a:latin typeface="Courier New" panose="02070309020205020404" pitchFamily="49" charset="0"/>
                <a:cs typeface="Courier New" panose="02070309020205020404" pitchFamily="49" charset="0"/>
              </a:rPr>
              <a:t>- </a:t>
            </a:r>
            <a:r>
              <a:rPr lang="en-US" sz="2661" dirty="0">
                <a:latin typeface="+mj-lt"/>
                <a:cs typeface="Courier New" panose="02070309020205020404" pitchFamily="49" charset="0"/>
              </a:rPr>
              <a:t>show Logical Volumes</a:t>
            </a:r>
            <a:endParaRPr lang="en-US" sz="2661" b="1" dirty="0">
              <a:latin typeface="Courier New" panose="02070309020205020404" pitchFamily="49" charset="0"/>
              <a:cs typeface="Courier New" panose="02070309020205020404" pitchFamily="49" charset="0"/>
            </a:endParaRPr>
          </a:p>
          <a:p>
            <a:pPr lvl="3">
              <a:spcBef>
                <a:spcPts val="363"/>
              </a:spcBef>
              <a:spcAft>
                <a:spcPts val="363"/>
              </a:spcAft>
            </a:pPr>
            <a:r>
              <a:rPr lang="en-US" sz="2661" b="1" dirty="0">
                <a:latin typeface="Courier New" panose="02070309020205020404" pitchFamily="49" charset="0"/>
                <a:cs typeface="Courier New" panose="02070309020205020404" pitchFamily="49" charset="0"/>
              </a:rPr>
              <a:t>	</a:t>
            </a:r>
            <a:r>
              <a:rPr lang="en-US" sz="2661" b="1" dirty="0" err="1">
                <a:latin typeface="Courier New" panose="02070309020205020404" pitchFamily="49" charset="0"/>
                <a:cs typeface="Courier New" panose="02070309020205020404" pitchFamily="49" charset="0"/>
              </a:rPr>
              <a:t>vgs</a:t>
            </a:r>
            <a:r>
              <a:rPr lang="en-US" sz="2661" b="1" dirty="0">
                <a:latin typeface="Courier New" panose="02070309020205020404" pitchFamily="49" charset="0"/>
                <a:cs typeface="Courier New" panose="02070309020205020404" pitchFamily="49" charset="0"/>
              </a:rPr>
              <a:t>		</a:t>
            </a:r>
            <a:r>
              <a:rPr lang="en-US" sz="2661" dirty="0">
                <a:latin typeface="Courier New" panose="02070309020205020404" pitchFamily="49" charset="0"/>
                <a:cs typeface="Courier New" panose="02070309020205020404" pitchFamily="49" charset="0"/>
              </a:rPr>
              <a:t>- </a:t>
            </a:r>
            <a:r>
              <a:rPr lang="en-US" sz="2661" dirty="0">
                <a:latin typeface="+mj-lt"/>
                <a:cs typeface="Courier New" panose="02070309020205020404" pitchFamily="49" charset="0"/>
              </a:rPr>
              <a:t>show Volumes Groups</a:t>
            </a:r>
            <a:endParaRPr lang="en-US" sz="2661"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354029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1040</TotalTime>
  <Words>5554</Words>
  <Application>Microsoft Office PowerPoint</Application>
  <PresentationFormat>Widescreen</PresentationFormat>
  <Paragraphs>374</Paragraphs>
  <Slides>37</Slides>
  <Notes>33</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37</vt:i4>
      </vt:variant>
    </vt:vector>
  </HeadingPairs>
  <TitlesOfParts>
    <vt:vector size="54" baseType="lpstr">
      <vt:lpstr>-apple-system</vt:lpstr>
      <vt:lpstr>Arial</vt:lpstr>
      <vt:lpstr>Calibri</vt:lpstr>
      <vt:lpstr>Calibri Light</vt:lpstr>
      <vt:lpstr>Courier New</vt:lpstr>
      <vt:lpstr>inherit</vt:lpstr>
      <vt:lpstr>Open Sans</vt:lpstr>
      <vt:lpstr>PingFang SC</vt:lpstr>
      <vt:lpstr>Raleway</vt:lpstr>
      <vt:lpstr>Red Hat Text</vt:lpstr>
      <vt:lpstr>Roboto</vt:lpstr>
      <vt:lpstr>Source Serif Pro</vt:lpstr>
      <vt:lpstr>Trebuchet MS</vt:lpstr>
      <vt:lpstr>urw-din</vt:lpstr>
      <vt:lpstr>Verdana</vt:lpstr>
      <vt:lpstr>Wingdings</vt:lpstr>
      <vt:lpstr>Office Theme</vt:lpstr>
      <vt:lpstr>OPS245 Week 9</vt:lpstr>
      <vt:lpstr>Introduction of LVM</vt:lpstr>
      <vt:lpstr>Logical Volume Management</vt:lpstr>
      <vt:lpstr>LVM Terms</vt:lpstr>
      <vt:lpstr>Physical Volumes</vt:lpstr>
      <vt:lpstr>Volume Groups</vt:lpstr>
      <vt:lpstr>Logical Volumes</vt:lpstr>
      <vt:lpstr>Working With LVM</vt:lpstr>
      <vt:lpstr>Gathering Information</vt:lpstr>
      <vt:lpstr>Block Devices</vt:lpstr>
      <vt:lpstr>Creating Physical Volumes</vt:lpstr>
      <vt:lpstr>Adding Physical Volumes to a Volume Group</vt:lpstr>
      <vt:lpstr>Removing Physical Volumes from a Volume Group</vt:lpstr>
      <vt:lpstr>Creating Logical Volumes</vt:lpstr>
      <vt:lpstr>Formatting The Logical Volume</vt:lpstr>
      <vt:lpstr>Resizing Logical Volumes</vt:lpstr>
      <vt:lpstr>Mounting Your Volumes</vt:lpstr>
      <vt:lpstr>/etc/fstab Format</vt:lpstr>
      <vt:lpstr>Mount Points</vt:lpstr>
      <vt:lpstr>Best Practices with /etc/fstab</vt:lpstr>
      <vt:lpstr>Manually Mounting and Unmounting FileSystems</vt:lpstr>
      <vt:lpstr>Some Final Concerns</vt:lpstr>
      <vt:lpstr>Summary</vt:lpstr>
      <vt:lpstr>References</vt:lpstr>
      <vt:lpstr>Introduction of awk</vt:lpstr>
      <vt:lpstr>Special Conditions</vt:lpstr>
      <vt:lpstr>Multiple Expressions</vt:lpstr>
      <vt:lpstr>Using Multiple Expressions</vt:lpstr>
      <vt:lpstr>Using BEGIN and END</vt:lpstr>
      <vt:lpstr>Importing Variables</vt:lpstr>
      <vt:lpstr>Multiple Instructions</vt:lpstr>
      <vt:lpstr>Awk Script Files</vt:lpstr>
      <vt:lpstr>Awk Script Files Cont.</vt:lpstr>
      <vt:lpstr>Same awk script</vt:lpstr>
      <vt:lpstr>Summary</vt:lpstr>
      <vt:lpstr>Question</vt:lpstr>
      <vt:lpstr>Mini homeworks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OPS345 Week 1 Prep</dc:title>
  <dc:creator>Jonathan Ye</dc:creator>
  <cp:lastModifiedBy>Jonathan Ye</cp:lastModifiedBy>
  <cp:revision>14</cp:revision>
  <dcterms:created xsi:type="dcterms:W3CDTF">2022-05-11T23:58:02Z</dcterms:created>
  <dcterms:modified xsi:type="dcterms:W3CDTF">2022-06-13T03:45:11Z</dcterms:modified>
</cp:coreProperties>
</file>