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1F2C"/>
    <a:srgbClr val="3C1418"/>
    <a:srgbClr val="211F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51"/>
    <p:restoredTop sz="94743"/>
  </p:normalViewPr>
  <p:slideViewPr>
    <p:cSldViewPr snapToGrid="0">
      <p:cViewPr varScale="1">
        <p:scale>
          <a:sx n="138" d="100"/>
          <a:sy n="138" d="100"/>
        </p:scale>
        <p:origin x="688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B99E3-9A88-2E4D-A49B-06989F309DBE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AF39F-3541-3D4B-AF87-5402DFD1B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21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AF39F-3541-3D4B-AF87-5402DFD1BF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40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AF39F-3541-3D4B-AF87-5402DFD1BF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80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AF39F-3541-3D4B-AF87-5402DFD1BF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902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AF39F-3541-3D4B-AF87-5402DFD1BF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3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AF39F-3541-3D4B-AF87-5402DFD1BF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5354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AF39F-3541-3D4B-AF87-5402DFD1BF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867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5AF39F-3541-3D4B-AF87-5402DFD1BF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263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A2FD9-D9B6-61DF-C173-02B8F46C5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77077-6A85-B37F-A3BB-D913D0661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DB773-AE99-E188-1A24-BC3578765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FC7A-C35F-8FD0-F4CC-57EB84E1A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B8F2D-844A-EACA-3FCC-F19D9D234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097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7E2CC-8F37-539C-4774-D86D382B9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5314EC-B82F-2FB9-8EC8-E66BF7D8A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4E32-B11D-9AB5-BA99-9EF257D07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329A0-1215-CD2F-9E79-9CD8CFD35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87B657-6A64-41E0-122D-A2F55EBD7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0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A5A2D5-8EF7-CDA1-4ABD-649F354560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B13EAE-07E1-A7CB-C8D7-9506E5AA7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FAA1B-973F-9A3C-B028-AA8466EA7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77E5D-0C68-E15C-5B67-EB3FA5E4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8E790-22FE-583E-0A03-A4FBC0A0E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ACDA0-D9C2-E198-B962-EA1DFFEC8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6A20D-67B4-F12F-43F4-F18297243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D59FB-E80E-B651-40BA-9BA45A394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30A7A-6CF9-5EE4-02D0-129DF3764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832D2-9667-D443-A14D-583AFD35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480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4668-0A5C-7946-22DD-1579B4310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39E112-3A07-CDE0-FD4C-26A28D56A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2F0A6-DA7F-1A24-1B59-C6A7A52BB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44F1F-0BD4-A3D3-2205-7BE961B66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A9CD3-87FD-AD21-4AA9-EFD670C12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18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3F795-0F1B-A897-2033-5145BE074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184954-20E3-20DF-B9FC-C66F8E742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88A2D-B9DC-90CC-FDF2-12256FC14A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E3176-676E-E155-B938-5A335443D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987BF-3797-3718-3F33-222754B2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9FBFA8-DEE0-1F01-9556-14AA6526D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79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BB51D-C3F1-5160-C07A-DAA0D61AA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384E09-8CB2-C2B1-F8D7-028866BE2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F80277-51D9-7F42-72F2-8D29248216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75E6C-A7CE-FCE0-57FD-F5FB0B6657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85387-D683-A2DC-B90B-E94B9AB2A8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35D248-D6D5-4E8F-557D-293F03065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9A2B05-41DD-DE0B-7894-B5186A61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8D1EA-273C-0ABE-DAD3-964F3A21A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500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11EB1-27D5-792E-36D6-DA26DA25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B6B26C-DB0E-F173-452A-E082A003B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42DC67-D59C-3312-288B-4E4A434E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39C0CC-915A-774D-7B32-071497DFA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5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07A6A9-250E-6094-57D8-72E2E4B4E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C7C375-EA4B-A9E8-1F21-A84B32D3C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556CB-6A3D-3539-13B4-842923D34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409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D5A0D-410E-1182-D3A5-EFE8B27D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AC932-AC4C-6177-8A1E-4DB06C91F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4220-C49F-0962-28F4-D4072DBF83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246A4-441E-F078-B3D8-DD72D46AF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685CD-F608-6D52-D349-730A8CD19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ACADC-8B79-3D4B-D709-099BF3084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8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AF60-B51D-C78C-CC31-2CF84F873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E6FFF-897B-4BFE-A774-85C30304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95E6A-7926-3D91-1897-532214CA8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B7536-61CA-84E1-7F09-877FC4912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B283-F2B3-6C03-C143-8FBC449A7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CAEC5-23DE-DB62-4F15-3BD841C48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660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1F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43D1E9-1204-5FFA-DEB7-147CA0851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809DB-3829-FE48-34F7-7A1083A1BF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A8CBA-9EC0-7791-B50D-3BA4A963B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C79F7F-8698-9747-A3F8-3BFB6C44A77C}" type="datetimeFigureOut">
              <a:rPr lang="en-US" smtClean="0"/>
              <a:t>10/29/25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8DECD-74E6-5311-4585-BE4C70DDC8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7812A7-747B-478D-E07D-2E048985B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66E277-57CF-244A-95D6-B48F029C5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39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EBFCA4-2A12-0902-9AA7-54B521FC66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11F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for a movie company&#10;&#10;AI-generated content may be incorrect.">
            <a:extLst>
              <a:ext uri="{FF2B5EF4-FFF2-40B4-BE49-F238E27FC236}">
                <a16:creationId xmlns:a16="http://schemas.microsoft.com/office/drawing/2014/main" id="{4EA798F3-D39C-008F-E18F-442D3C3B0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9846" y="0"/>
            <a:ext cx="6842154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F7A43B0-FE25-A724-DBFC-592643E566FC}"/>
              </a:ext>
            </a:extLst>
          </p:cNvPr>
          <p:cNvSpPr txBox="1"/>
          <p:nvPr/>
        </p:nvSpPr>
        <p:spPr>
          <a:xfrm>
            <a:off x="627961" y="1028343"/>
            <a:ext cx="598215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0" b="1" dirty="0">
                <a:solidFill>
                  <a:srgbClr val="A11F2C"/>
                </a:solidFill>
                <a:latin typeface="Montserrat Black" pitchFamily="2" charset="77"/>
              </a:rPr>
              <a:t>COS 214 PROJECT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76C45C-78AB-D148-57A5-612A7B9E6ECA}"/>
              </a:ext>
            </a:extLst>
          </p:cNvPr>
          <p:cNvSpPr txBox="1"/>
          <p:nvPr/>
        </p:nvSpPr>
        <p:spPr>
          <a:xfrm>
            <a:off x="627961" y="3890665"/>
            <a:ext cx="613639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Montserrat" pitchFamily="2" charset="77"/>
              </a:rPr>
              <a:t>PLANT NURSERY</a:t>
            </a:r>
          </a:p>
        </p:txBody>
      </p:sp>
    </p:spTree>
    <p:extLst>
      <p:ext uri="{BB962C8B-B14F-4D97-AF65-F5344CB8AC3E}">
        <p14:creationId xmlns:p14="http://schemas.microsoft.com/office/powerpoint/2010/main" val="2546667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8605E-9529-5552-0DD2-C2B452FF501C}"/>
              </a:ext>
            </a:extLst>
          </p:cNvPr>
          <p:cNvSpPr txBox="1"/>
          <p:nvPr/>
        </p:nvSpPr>
        <p:spPr>
          <a:xfrm>
            <a:off x="729672" y="2574920"/>
            <a:ext cx="4276437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A11F2C"/>
                </a:solidFill>
                <a:latin typeface="Montserrat Black" pitchFamily="2" charset="77"/>
              </a:rPr>
              <a:t>SEQUENCE</a:t>
            </a:r>
          </a:p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DIAGRAM</a:t>
            </a:r>
          </a:p>
        </p:txBody>
      </p:sp>
      <p:pic>
        <p:nvPicPr>
          <p:cNvPr id="6" name="Picture 5" descr="A diagram of a project&#10;&#10;AI-generated content may be incorrect.">
            <a:extLst>
              <a:ext uri="{FF2B5EF4-FFF2-40B4-BE49-F238E27FC236}">
                <a16:creationId xmlns:a16="http://schemas.microsoft.com/office/drawing/2014/main" id="{A38F7168-B05B-98AA-55D0-72EE92DE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5018" y="155319"/>
            <a:ext cx="6147522" cy="654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495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2F4C53-F439-FFD3-DD1F-D1CAD24B70A1}"/>
              </a:ext>
            </a:extLst>
          </p:cNvPr>
          <p:cNvSpPr txBox="1"/>
          <p:nvPr/>
        </p:nvSpPr>
        <p:spPr>
          <a:xfrm>
            <a:off x="729672" y="2497976"/>
            <a:ext cx="4276437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700" b="1" dirty="0">
                <a:solidFill>
                  <a:srgbClr val="A11F2C"/>
                </a:solidFill>
                <a:latin typeface="Montserrat Black" pitchFamily="2" charset="77"/>
              </a:rPr>
              <a:t>ACTIVITY</a:t>
            </a:r>
          </a:p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DIAGRAM</a:t>
            </a:r>
          </a:p>
        </p:txBody>
      </p:sp>
      <p:pic>
        <p:nvPicPr>
          <p:cNvPr id="6" name="Picture 5" descr="A diagram of a process&#10;&#10;AI-generated content may be incorrect.">
            <a:extLst>
              <a:ext uri="{FF2B5EF4-FFF2-40B4-BE49-F238E27FC236}">
                <a16:creationId xmlns:a16="http://schemas.microsoft.com/office/drawing/2014/main" id="{4656442F-8032-EA74-AA13-DDD9CCBBB3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893" y="304799"/>
            <a:ext cx="2468503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042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85F85E-15AF-7E6D-483C-ED335332F1A7}"/>
              </a:ext>
            </a:extLst>
          </p:cNvPr>
          <p:cNvSpPr txBox="1"/>
          <p:nvPr/>
        </p:nvSpPr>
        <p:spPr>
          <a:xfrm>
            <a:off x="729672" y="2436421"/>
            <a:ext cx="4276437" cy="1985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800" b="1" dirty="0">
                <a:solidFill>
                  <a:srgbClr val="A11F2C"/>
                </a:solidFill>
                <a:latin typeface="Montserrat Black" pitchFamily="2" charset="77"/>
              </a:rPr>
              <a:t>OBJECT</a:t>
            </a:r>
          </a:p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DIAGRAM</a:t>
            </a: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81CC8D91-4684-DB7C-2BA7-2992C6B98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2362" y="1057805"/>
            <a:ext cx="6581487" cy="47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02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B1410D-F17C-C69F-BAB4-7F47E48D9D87}"/>
              </a:ext>
            </a:extLst>
          </p:cNvPr>
          <p:cNvSpPr txBox="1"/>
          <p:nvPr/>
        </p:nvSpPr>
        <p:spPr>
          <a:xfrm>
            <a:off x="729672" y="2728809"/>
            <a:ext cx="4276437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>
                <a:solidFill>
                  <a:srgbClr val="A11F2C"/>
                </a:solidFill>
                <a:latin typeface="Montserrat Black" pitchFamily="2" charset="77"/>
              </a:rPr>
              <a:t>COMMUNICATION</a:t>
            </a:r>
          </a:p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DIAGRAM</a:t>
            </a:r>
          </a:p>
        </p:txBody>
      </p:sp>
      <p:pic>
        <p:nvPicPr>
          <p:cNvPr id="6" name="Picture 5" descr="A diagram of a company&#10;&#10;AI-generated content may be incorrect.">
            <a:extLst>
              <a:ext uri="{FF2B5EF4-FFF2-40B4-BE49-F238E27FC236}">
                <a16:creationId xmlns:a16="http://schemas.microsoft.com/office/drawing/2014/main" id="{39B8CB9A-ABCA-775B-5089-3BB052597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788247"/>
            <a:ext cx="6563011" cy="32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077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CDE3D7-1B09-6FCD-1D66-6EB6CF768D54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CLASS DIAGRAMS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66F76-C2AF-216C-5009-3D29604F3F3E}"/>
              </a:ext>
            </a:extLst>
          </p:cNvPr>
          <p:cNvSpPr txBox="1"/>
          <p:nvPr/>
        </p:nvSpPr>
        <p:spPr>
          <a:xfrm>
            <a:off x="1848998" y="1796664"/>
            <a:ext cx="8494004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250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Template Method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Iterator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Adapter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Composite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Prototype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Builder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State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Strategy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Factory Method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Decorator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500" dirty="0">
                <a:solidFill>
                  <a:schemeClr val="bg1"/>
                </a:solidFill>
                <a:latin typeface="Montserrat" pitchFamily="2" charset="77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41947593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E46AD6-2DE2-1373-8DC5-01FF0E82E097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TEMPLATE METHOD</a:t>
            </a:r>
          </a:p>
        </p:txBody>
      </p:sp>
    </p:spTree>
    <p:extLst>
      <p:ext uri="{BB962C8B-B14F-4D97-AF65-F5344CB8AC3E}">
        <p14:creationId xmlns:p14="http://schemas.microsoft.com/office/powerpoint/2010/main" val="4291336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A82655-BCEF-3EEA-E3CF-3C3DEC171F3C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ITERATOR</a:t>
            </a:r>
          </a:p>
        </p:txBody>
      </p:sp>
    </p:spTree>
    <p:extLst>
      <p:ext uri="{BB962C8B-B14F-4D97-AF65-F5344CB8AC3E}">
        <p14:creationId xmlns:p14="http://schemas.microsoft.com/office/powerpoint/2010/main" val="1359729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2C9AD8-8BE9-AE85-3987-CFB31A61C1DC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ADAPTER</a:t>
            </a:r>
          </a:p>
        </p:txBody>
      </p:sp>
    </p:spTree>
    <p:extLst>
      <p:ext uri="{BB962C8B-B14F-4D97-AF65-F5344CB8AC3E}">
        <p14:creationId xmlns:p14="http://schemas.microsoft.com/office/powerpoint/2010/main" val="2428476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11233-10DA-3D0B-C1F7-F70C8BA3CB4F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COMPOSITE</a:t>
            </a:r>
          </a:p>
        </p:txBody>
      </p:sp>
    </p:spTree>
    <p:extLst>
      <p:ext uri="{BB962C8B-B14F-4D97-AF65-F5344CB8AC3E}">
        <p14:creationId xmlns:p14="http://schemas.microsoft.com/office/powerpoint/2010/main" val="1179782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D8FBA2-E0FC-7EB9-CF1C-4B69ED9F2175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PROTOTYPE</a:t>
            </a:r>
          </a:p>
        </p:txBody>
      </p:sp>
    </p:spTree>
    <p:extLst>
      <p:ext uri="{BB962C8B-B14F-4D97-AF65-F5344CB8AC3E}">
        <p14:creationId xmlns:p14="http://schemas.microsoft.com/office/powerpoint/2010/main" val="208825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for a movie company&#10;&#10;AI-generated content may be incorrect.">
            <a:extLst>
              <a:ext uri="{FF2B5EF4-FFF2-40B4-BE49-F238E27FC236}">
                <a16:creationId xmlns:a16="http://schemas.microsoft.com/office/drawing/2014/main" id="{27FC7990-EF53-48FB-1844-4156CDD01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49" y="5492681"/>
            <a:ext cx="1252251" cy="125515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12B6E7-9DB8-6835-53C6-522D91CE3FA4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BRAINS BEHIND THE PROJECT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73ACF6-378E-FB0D-E51E-9661B7FBE062}"/>
              </a:ext>
            </a:extLst>
          </p:cNvPr>
          <p:cNvSpPr txBox="1"/>
          <p:nvPr/>
        </p:nvSpPr>
        <p:spPr>
          <a:xfrm>
            <a:off x="1558887" y="1651591"/>
            <a:ext cx="9074226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latin typeface="Montserrat SemiBold" pitchFamily="2" charset="77"/>
              </a:rPr>
              <a:t>Noah </a:t>
            </a:r>
            <a:r>
              <a:rPr lang="en-US" sz="4500" b="1" dirty="0" err="1">
                <a:solidFill>
                  <a:schemeClr val="bg1"/>
                </a:solidFill>
                <a:latin typeface="Montserrat SemiBold" pitchFamily="2" charset="77"/>
              </a:rPr>
              <a:t>Dollenberg</a:t>
            </a:r>
            <a:r>
              <a:rPr lang="en-US" sz="4500" b="1" dirty="0">
                <a:solidFill>
                  <a:schemeClr val="bg1"/>
                </a:solidFill>
                <a:latin typeface="Montserrat SemiBold" pitchFamily="2" charset="77"/>
              </a:rPr>
              <a:t>		</a:t>
            </a:r>
            <a:r>
              <a:rPr lang="en-US" sz="3500" dirty="0">
                <a:solidFill>
                  <a:schemeClr val="bg1"/>
                </a:solidFill>
                <a:latin typeface="Montserrat Light" pitchFamily="2" charset="77"/>
              </a:rPr>
              <a:t>u24596142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latin typeface="Montserrat SemiBold" pitchFamily="2" charset="77"/>
              </a:rPr>
              <a:t>Dillion Koekemoer	</a:t>
            </a:r>
            <a:r>
              <a:rPr lang="en-US" sz="3500" dirty="0">
                <a:solidFill>
                  <a:schemeClr val="bg1"/>
                </a:solidFill>
                <a:latin typeface="Montserrat Light" pitchFamily="2" charset="77"/>
              </a:rPr>
              <a:t>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latin typeface="Montserrat SemiBold" pitchFamily="2" charset="77"/>
              </a:rPr>
              <a:t>David Potgieter		</a:t>
            </a:r>
            <a:r>
              <a:rPr lang="en-US" sz="3500" dirty="0">
                <a:solidFill>
                  <a:schemeClr val="bg1"/>
                </a:solidFill>
                <a:latin typeface="Montserrat Light" pitchFamily="2" charset="77"/>
              </a:rPr>
              <a:t>u04579624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latin typeface="Montserrat SemiBold" pitchFamily="2" charset="77"/>
              </a:rPr>
              <a:t>Dylan </a:t>
            </a:r>
            <a:r>
              <a:rPr lang="en-US" sz="4500" b="1" dirty="0" err="1">
                <a:solidFill>
                  <a:schemeClr val="bg1"/>
                </a:solidFill>
                <a:latin typeface="Montserrat SemiBold" pitchFamily="2" charset="77"/>
              </a:rPr>
              <a:t>Mcrobbie</a:t>
            </a:r>
            <a:r>
              <a:rPr lang="en-US" sz="4500" b="1" dirty="0">
                <a:solidFill>
                  <a:schemeClr val="bg1"/>
                </a:solidFill>
                <a:latin typeface="Montserrat SemiBold" pitchFamily="2" charset="77"/>
              </a:rPr>
              <a:t>		</a:t>
            </a:r>
            <a:r>
              <a:rPr lang="en-US" sz="3500" dirty="0">
                <a:solidFill>
                  <a:schemeClr val="bg1"/>
                </a:solidFill>
                <a:latin typeface="Montserrat Light" pitchFamily="2" charset="77"/>
              </a:rPr>
              <a:t>u24646866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500" b="1" dirty="0">
                <a:solidFill>
                  <a:schemeClr val="bg1"/>
                </a:solidFill>
                <a:latin typeface="Montserrat SemiBold" pitchFamily="2" charset="77"/>
              </a:rPr>
              <a:t>Josh Roberts			</a:t>
            </a:r>
            <a:r>
              <a:rPr lang="en-US" sz="3500" dirty="0">
                <a:solidFill>
                  <a:schemeClr val="bg1"/>
                </a:solidFill>
                <a:latin typeface="Montserrat Light" pitchFamily="2" charset="77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777540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F6F165F-CEAF-7509-C8BB-DF09D5A83BFD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BUILDER</a:t>
            </a:r>
          </a:p>
        </p:txBody>
      </p:sp>
    </p:spTree>
    <p:extLst>
      <p:ext uri="{BB962C8B-B14F-4D97-AF65-F5344CB8AC3E}">
        <p14:creationId xmlns:p14="http://schemas.microsoft.com/office/powerpoint/2010/main" val="3706413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436187-974A-1431-4485-8EF2A1ECE604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3095123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C546E9-12B4-C247-42BB-6D74BD988C42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STRATEGY</a:t>
            </a:r>
          </a:p>
        </p:txBody>
      </p:sp>
    </p:spTree>
    <p:extLst>
      <p:ext uri="{BB962C8B-B14F-4D97-AF65-F5344CB8AC3E}">
        <p14:creationId xmlns:p14="http://schemas.microsoft.com/office/powerpoint/2010/main" val="3828757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79FF65-A632-412C-FA86-D311783DFA58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FACTORY METHOD</a:t>
            </a:r>
          </a:p>
        </p:txBody>
      </p:sp>
    </p:spTree>
    <p:extLst>
      <p:ext uri="{BB962C8B-B14F-4D97-AF65-F5344CB8AC3E}">
        <p14:creationId xmlns:p14="http://schemas.microsoft.com/office/powerpoint/2010/main" val="30859040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DED7F-43FF-8A04-8F10-2CD8A8E54DF4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DECORATOR</a:t>
            </a:r>
          </a:p>
        </p:txBody>
      </p:sp>
    </p:spTree>
    <p:extLst>
      <p:ext uri="{BB962C8B-B14F-4D97-AF65-F5344CB8AC3E}">
        <p14:creationId xmlns:p14="http://schemas.microsoft.com/office/powerpoint/2010/main" val="9883208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A8C32E-7FFE-6A8C-D8D1-76A28DBD6780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COMMAND</a:t>
            </a:r>
          </a:p>
        </p:txBody>
      </p:sp>
    </p:spTree>
    <p:extLst>
      <p:ext uri="{BB962C8B-B14F-4D97-AF65-F5344CB8AC3E}">
        <p14:creationId xmlns:p14="http://schemas.microsoft.com/office/powerpoint/2010/main" val="3087539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movie company&#10;&#10;AI-generated content may be incorrect.">
            <a:extLst>
              <a:ext uri="{FF2B5EF4-FFF2-40B4-BE49-F238E27FC236}">
                <a16:creationId xmlns:a16="http://schemas.microsoft.com/office/drawing/2014/main" id="{A6F4937C-AC73-1A84-D880-95DBE53AF7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49" y="5492681"/>
            <a:ext cx="1252251" cy="1255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EA734B-FC55-81B6-9FA6-E5DEC0F439D6}"/>
              </a:ext>
            </a:extLst>
          </p:cNvPr>
          <p:cNvSpPr txBox="1"/>
          <p:nvPr/>
        </p:nvSpPr>
        <p:spPr>
          <a:xfrm>
            <a:off x="1848998" y="2574920"/>
            <a:ext cx="8494004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50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Greenhouse Management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500" dirty="0">
                <a:solidFill>
                  <a:schemeClr val="bg1"/>
                </a:solidFill>
                <a:latin typeface="Montserrat" pitchFamily="2" charset="77"/>
              </a:rPr>
              <a:t>Staff Management &amp; Actions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500" dirty="0">
                <a:solidFill>
                  <a:schemeClr val="bg1"/>
                </a:solidFill>
                <a:latin typeface="Montserrat" pitchFamily="2" charset="77"/>
              </a:rPr>
              <a:t>Customers &amp; Sales Management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C5BEF5-12EE-7185-6771-46EBD2944A6A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FUNCTIONAL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80325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CB177E-05D0-52F5-1EFA-4026B21766D2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GREENHOUSE MANAGEMENT</a:t>
            </a:r>
          </a:p>
        </p:txBody>
      </p:sp>
      <p:pic>
        <p:nvPicPr>
          <p:cNvPr id="5" name="Picture 4" descr="A logo for a movie company&#10;&#10;AI-generated content may be incorrect.">
            <a:extLst>
              <a:ext uri="{FF2B5EF4-FFF2-40B4-BE49-F238E27FC236}">
                <a16:creationId xmlns:a16="http://schemas.microsoft.com/office/drawing/2014/main" id="{FB057557-C97B-78E5-C020-EB1E1B4CF3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749" y="5492681"/>
            <a:ext cx="1252251" cy="1255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55A838-60DF-FA4D-49D0-09A779369BD4}"/>
              </a:ext>
            </a:extLst>
          </p:cNvPr>
          <p:cNvSpPr txBox="1"/>
          <p:nvPr/>
        </p:nvSpPr>
        <p:spPr>
          <a:xfrm>
            <a:off x="566671" y="1436766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PLANT CARE HANDLING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99E61B-198D-EF69-BFF0-94A771DA8812}"/>
              </a:ext>
            </a:extLst>
          </p:cNvPr>
          <p:cNvSpPr txBox="1"/>
          <p:nvPr/>
        </p:nvSpPr>
        <p:spPr>
          <a:xfrm>
            <a:off x="566670" y="2747113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PLANT LIFE CYCLE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0F5D2AE-91EB-148E-9331-EC61C0D5D588}"/>
              </a:ext>
            </a:extLst>
          </p:cNvPr>
          <p:cNvSpPr txBox="1"/>
          <p:nvPr/>
        </p:nvSpPr>
        <p:spPr>
          <a:xfrm>
            <a:off x="566669" y="4057460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INVENTORY TRACKING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11922B-BB6F-CE3F-2355-B28DD95E578F}"/>
              </a:ext>
            </a:extLst>
          </p:cNvPr>
          <p:cNvSpPr txBox="1"/>
          <p:nvPr/>
        </p:nvSpPr>
        <p:spPr>
          <a:xfrm>
            <a:off x="566668" y="5367807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STOCK ADDITION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1CDBF9-FBC8-69FA-0A61-23E037188713}"/>
              </a:ext>
            </a:extLst>
          </p:cNvPr>
          <p:cNvSpPr txBox="1"/>
          <p:nvPr/>
        </p:nvSpPr>
        <p:spPr>
          <a:xfrm>
            <a:off x="566671" y="2007301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system manages the care routines for the different plant types, such as management of water amounts, fertilization, and other needs. It is different for every plant type.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3E10C-C6BA-2650-1E40-0F96A202D799}"/>
              </a:ext>
            </a:extLst>
          </p:cNvPr>
          <p:cNvSpPr txBox="1"/>
          <p:nvPr/>
        </p:nvSpPr>
        <p:spPr>
          <a:xfrm>
            <a:off x="585988" y="3317648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system manages the plants from planting seeds to growth to selling of plants. Selling of plants are determined by how far along each plant has grown.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C9EF73-A2FA-2228-03C8-7D3EBF8D4CFD}"/>
              </a:ext>
            </a:extLst>
          </p:cNvPr>
          <p:cNvSpPr txBox="1"/>
          <p:nvPr/>
        </p:nvSpPr>
        <p:spPr>
          <a:xfrm>
            <a:off x="585988" y="4627995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system maintains an inventory system that keeps track of all plants. Updating the inventory happens when plants have grown, been sold, or require care.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24DA8-B24D-94FE-B1AA-CB3B5CBA5477}"/>
              </a:ext>
            </a:extLst>
          </p:cNvPr>
          <p:cNvSpPr txBox="1"/>
          <p:nvPr/>
        </p:nvSpPr>
        <p:spPr>
          <a:xfrm>
            <a:off x="585988" y="5938339"/>
            <a:ext cx="110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system allows for adding new plant stock or plant types to the nursery.</a:t>
            </a:r>
          </a:p>
        </p:txBody>
      </p:sp>
    </p:spTree>
    <p:extLst>
      <p:ext uri="{BB962C8B-B14F-4D97-AF65-F5344CB8AC3E}">
        <p14:creationId xmlns:p14="http://schemas.microsoft.com/office/powerpoint/2010/main" val="417783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C097A4B-479D-BCC8-48BA-82490E7D2A43}"/>
              </a:ext>
            </a:extLst>
          </p:cNvPr>
          <p:cNvSpPr txBox="1"/>
          <p:nvPr/>
        </p:nvSpPr>
        <p:spPr>
          <a:xfrm>
            <a:off x="1" y="404566"/>
            <a:ext cx="12191999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00" b="1" dirty="0">
                <a:solidFill>
                  <a:srgbClr val="A11F2C"/>
                </a:solidFill>
                <a:latin typeface="Montserrat Black" pitchFamily="2" charset="77"/>
              </a:rPr>
              <a:t>STAFF MANAGEMENT &amp; ACTIONS</a:t>
            </a:r>
          </a:p>
        </p:txBody>
      </p:sp>
      <p:pic>
        <p:nvPicPr>
          <p:cNvPr id="7" name="Picture 6" descr="A logo for a movie company&#10;&#10;AI-generated content may be incorrect.">
            <a:extLst>
              <a:ext uri="{FF2B5EF4-FFF2-40B4-BE49-F238E27FC236}">
                <a16:creationId xmlns:a16="http://schemas.microsoft.com/office/drawing/2014/main" id="{43CEA091-D821-036C-1943-BA8A4D7DA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49" y="5492681"/>
            <a:ext cx="1252251" cy="12551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B463EDC-FEE7-6A4E-386A-615B054472C0}"/>
              </a:ext>
            </a:extLst>
          </p:cNvPr>
          <p:cNvSpPr txBox="1"/>
          <p:nvPr/>
        </p:nvSpPr>
        <p:spPr>
          <a:xfrm>
            <a:off x="566671" y="1404064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PLANT TENDING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055009-8F69-753A-5CFC-23A9DFE5B405}"/>
              </a:ext>
            </a:extLst>
          </p:cNvPr>
          <p:cNvSpPr txBox="1"/>
          <p:nvPr/>
        </p:nvSpPr>
        <p:spPr>
          <a:xfrm>
            <a:off x="566670" y="2525898"/>
            <a:ext cx="580837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INVENTORY COORDINATION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F303B-6A3F-57FF-0EC8-0ED63F306D4E}"/>
              </a:ext>
            </a:extLst>
          </p:cNvPr>
          <p:cNvSpPr txBox="1"/>
          <p:nvPr/>
        </p:nvSpPr>
        <p:spPr>
          <a:xfrm>
            <a:off x="566669" y="3924731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CUSTOMER ASSISTANCE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247DD0-FC8A-4735-1FBD-71F0B338F1AE}"/>
              </a:ext>
            </a:extLst>
          </p:cNvPr>
          <p:cNvSpPr txBox="1"/>
          <p:nvPr/>
        </p:nvSpPr>
        <p:spPr>
          <a:xfrm>
            <a:off x="566668" y="5323564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ROLE EXTENSIBILITY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71C91C-49F3-683C-5DBF-A05485A9987B}"/>
              </a:ext>
            </a:extLst>
          </p:cNvPr>
          <p:cNvSpPr txBox="1"/>
          <p:nvPr/>
        </p:nvSpPr>
        <p:spPr>
          <a:xfrm>
            <a:off x="566671" y="2018842"/>
            <a:ext cx="110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Staff does care routines on plants based on plant type.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7A40C2-E5AD-354E-55F5-101B23F60093}"/>
              </a:ext>
            </a:extLst>
          </p:cNvPr>
          <p:cNvSpPr txBox="1"/>
          <p:nvPr/>
        </p:nvSpPr>
        <p:spPr>
          <a:xfrm>
            <a:off x="585988" y="3140676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Staff keeps track and updates the inventory making sure that the greenhouse and sales are in sync.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D58EA-30E0-ECB3-23AE-395E4E02CC11}"/>
              </a:ext>
            </a:extLst>
          </p:cNvPr>
          <p:cNvSpPr txBox="1"/>
          <p:nvPr/>
        </p:nvSpPr>
        <p:spPr>
          <a:xfrm>
            <a:off x="585988" y="4539509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Staff interacts with the customers by showing customer what is available for them to purchase.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D35B8-AAB1-48F9-5C44-60FEEB573019}"/>
              </a:ext>
            </a:extLst>
          </p:cNvPr>
          <p:cNvSpPr txBox="1"/>
          <p:nvPr/>
        </p:nvSpPr>
        <p:spPr>
          <a:xfrm>
            <a:off x="585988" y="5938339"/>
            <a:ext cx="110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system supports extending roles of staff (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eg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: delivery staff). </a:t>
            </a:r>
          </a:p>
        </p:txBody>
      </p:sp>
    </p:spTree>
    <p:extLst>
      <p:ext uri="{BB962C8B-B14F-4D97-AF65-F5344CB8AC3E}">
        <p14:creationId xmlns:p14="http://schemas.microsoft.com/office/powerpoint/2010/main" val="4294798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A26FF06-6765-7BEC-7B97-CD66FA967F7C}"/>
              </a:ext>
            </a:extLst>
          </p:cNvPr>
          <p:cNvSpPr txBox="1"/>
          <p:nvPr/>
        </p:nvSpPr>
        <p:spPr>
          <a:xfrm>
            <a:off x="1" y="404566"/>
            <a:ext cx="121919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rgbClr val="A11F2C"/>
                </a:solidFill>
                <a:latin typeface="Montserrat Black" pitchFamily="2" charset="77"/>
              </a:rPr>
              <a:t>CUSTOMERS &amp; SALES MANAGEMENT</a:t>
            </a:r>
          </a:p>
        </p:txBody>
      </p:sp>
      <p:pic>
        <p:nvPicPr>
          <p:cNvPr id="5" name="Picture 4" descr="A logo for a movie company&#10;&#10;AI-generated content may be incorrect.">
            <a:extLst>
              <a:ext uri="{FF2B5EF4-FFF2-40B4-BE49-F238E27FC236}">
                <a16:creationId xmlns:a16="http://schemas.microsoft.com/office/drawing/2014/main" id="{125DC292-1A9B-7A1E-133E-3E1A19EA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749" y="5492681"/>
            <a:ext cx="1252251" cy="12551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2B3A59-9094-4B5D-CF02-5CD51BF3909E}"/>
              </a:ext>
            </a:extLst>
          </p:cNvPr>
          <p:cNvSpPr txBox="1"/>
          <p:nvPr/>
        </p:nvSpPr>
        <p:spPr>
          <a:xfrm>
            <a:off x="566671" y="1336738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CUSTOMER BROWSING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B23935-D39E-E15C-6EF4-20EE5EFCF674}"/>
              </a:ext>
            </a:extLst>
          </p:cNvPr>
          <p:cNvSpPr txBox="1"/>
          <p:nvPr/>
        </p:nvSpPr>
        <p:spPr>
          <a:xfrm>
            <a:off x="566670" y="2477808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STAFF INTERACTION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E92AB9-A1A0-AE4E-5E9E-AB8528613EBA}"/>
              </a:ext>
            </a:extLst>
          </p:cNvPr>
          <p:cNvSpPr txBox="1"/>
          <p:nvPr/>
        </p:nvSpPr>
        <p:spPr>
          <a:xfrm>
            <a:off x="566669" y="3895877"/>
            <a:ext cx="470078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SALES &amp; TRANSACTIONS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AE7EC-E201-440A-CD5B-4F67F633A08B}"/>
              </a:ext>
            </a:extLst>
          </p:cNvPr>
          <p:cNvSpPr txBox="1"/>
          <p:nvPr/>
        </p:nvSpPr>
        <p:spPr>
          <a:xfrm>
            <a:off x="566668" y="5313946"/>
            <a:ext cx="60401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b="1" dirty="0">
                <a:solidFill>
                  <a:schemeClr val="bg1"/>
                </a:solidFill>
                <a:latin typeface="Montserrat SemiBold" pitchFamily="2" charset="77"/>
              </a:rPr>
              <a:t>CUSTOMER DECISION IMPACT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EBCB24-3084-DAB4-03DE-7146FABB59D2}"/>
              </a:ext>
            </a:extLst>
          </p:cNvPr>
          <p:cNvSpPr txBox="1"/>
          <p:nvPr/>
        </p:nvSpPr>
        <p:spPr>
          <a:xfrm>
            <a:off x="566671" y="1961134"/>
            <a:ext cx="110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Customers can view available plants on sale based off of the inventory.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23BD9-A3B9-630F-53E5-55D5B7098624}"/>
              </a:ext>
            </a:extLst>
          </p:cNvPr>
          <p:cNvSpPr txBox="1"/>
          <p:nvPr/>
        </p:nvSpPr>
        <p:spPr>
          <a:xfrm>
            <a:off x="585988" y="3102204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Customers receive guidance from staff (available plants), purchasing from the staff, and change the inventory when a purchase is made.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8A737B-1B44-97E6-7379-3BCA36B37F5E}"/>
              </a:ext>
            </a:extLst>
          </p:cNvPr>
          <p:cNvSpPr txBox="1"/>
          <p:nvPr/>
        </p:nvSpPr>
        <p:spPr>
          <a:xfrm>
            <a:off x="585988" y="4520273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system handles plant purchases, including updating the inventory in real-time and processing the transactions.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FAF4EE-EABB-78D4-8081-770C20B6A073}"/>
              </a:ext>
            </a:extLst>
          </p:cNvPr>
          <p:cNvSpPr txBox="1"/>
          <p:nvPr/>
        </p:nvSpPr>
        <p:spPr>
          <a:xfrm>
            <a:off x="585988" y="5938339"/>
            <a:ext cx="11062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Customer actions (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eg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: buying a plant) affects the nursery operations, such as decreasing 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the stock of the inventory.</a:t>
            </a:r>
          </a:p>
        </p:txBody>
      </p:sp>
    </p:spTree>
    <p:extLst>
      <p:ext uri="{BB962C8B-B14F-4D97-AF65-F5344CB8AC3E}">
        <p14:creationId xmlns:p14="http://schemas.microsoft.com/office/powerpoint/2010/main" val="276887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logo for a movie company&#10;&#10;AI-generated content may be incorrect.">
            <a:extLst>
              <a:ext uri="{FF2B5EF4-FFF2-40B4-BE49-F238E27FC236}">
                <a16:creationId xmlns:a16="http://schemas.microsoft.com/office/drawing/2014/main" id="{88550D51-998A-EB9D-CDFD-0FC208B17B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9749" y="5492681"/>
            <a:ext cx="1252251" cy="1255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B7181-E34B-A946-DD54-BB5352B3C609}"/>
              </a:ext>
            </a:extLst>
          </p:cNvPr>
          <p:cNvSpPr txBox="1"/>
          <p:nvPr/>
        </p:nvSpPr>
        <p:spPr>
          <a:xfrm>
            <a:off x="1" y="404566"/>
            <a:ext cx="121919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SIMULATION</a:t>
            </a:r>
          </a:p>
          <a:p>
            <a:pPr algn="ctr"/>
            <a:r>
              <a:rPr lang="en-US" sz="2500" dirty="0">
                <a:solidFill>
                  <a:schemeClr val="bg1"/>
                </a:solidFill>
                <a:latin typeface="Montserrat Light" pitchFamily="2" charset="77"/>
              </a:rPr>
              <a:t>How does it work?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535E9D-F5FD-6240-A206-C17789C015A1}"/>
              </a:ext>
            </a:extLst>
          </p:cNvPr>
          <p:cNvSpPr txBox="1"/>
          <p:nvPr/>
        </p:nvSpPr>
        <p:spPr>
          <a:xfrm>
            <a:off x="600364" y="1894260"/>
            <a:ext cx="48490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Explanation to how it works…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Aahdvsajhdvhasvdavsdhvasdhgvahsdgvhadvhagsvdhgasvdhgavsdhsgavhdgvahgsvdhgavsdhavhdvahsvdhgasvdgsvagvahgsvdhagvsdhavdhgavdgvashgdvagvd		v	v	v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v	v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v	v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v	v			g	gg	hg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uey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guyg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uygdydg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ydgyu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gdygdygd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uygdu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yg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uygduy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gduy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gdu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ygdu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ygd</a:t>
            </a:r>
            <a:endParaRPr lang="en-US" dirty="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A3CBD-D3B1-F7F3-BF2B-0AFC727ED598}"/>
              </a:ext>
            </a:extLst>
          </p:cNvPr>
          <p:cNvSpPr txBox="1"/>
          <p:nvPr/>
        </p:nvSpPr>
        <p:spPr>
          <a:xfrm>
            <a:off x="6520873" y="1872627"/>
            <a:ext cx="466436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Montserrat SemiBold" pitchFamily="2" charset="77"/>
              </a:rPr>
              <a:t>User Input: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Explanation to how it works…</a:t>
            </a:r>
          </a:p>
          <a:p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Aahdvsajhdvhasvdavsdhvasdhgvahsdgvhadvhagsvdhgasvdhgavsdhsgavhdgvahgsvdhgavsdhavhdvahsvdhgasvdgsvagvahgsvdhagvsdhavdhgavdgvashgdvagvd		v	v	v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v	v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v	v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vv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v	v			g	gg	hg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uey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guyg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uygdydg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ydgyu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gdygdygd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uygdu</a:t>
            </a:r>
            <a:r>
              <a:rPr lang="en-US" dirty="0">
                <a:solidFill>
                  <a:schemeClr val="bg1"/>
                </a:solidFill>
                <a:latin typeface="Montserrat" pitchFamily="2" charset="77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Montserrat" pitchFamily="2" charset="77"/>
              </a:rPr>
              <a:t>hbuvtgvggh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42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293C52-2458-23BE-9E56-61F7D7B3BCD6}"/>
              </a:ext>
            </a:extLst>
          </p:cNvPr>
          <p:cNvSpPr txBox="1"/>
          <p:nvPr/>
        </p:nvSpPr>
        <p:spPr>
          <a:xfrm>
            <a:off x="1" y="404566"/>
            <a:ext cx="12191999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UML DIAGRAMS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2ADE22-766C-F252-D74F-98E63909479A}"/>
              </a:ext>
            </a:extLst>
          </p:cNvPr>
          <p:cNvSpPr txBox="1"/>
          <p:nvPr/>
        </p:nvSpPr>
        <p:spPr>
          <a:xfrm>
            <a:off x="1848998" y="1767007"/>
            <a:ext cx="849400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en-US" sz="3500" u="none" strike="noStrike" dirty="0">
                <a:solidFill>
                  <a:schemeClr val="bg1"/>
                </a:solidFill>
                <a:effectLst/>
                <a:latin typeface="Montserrat" pitchFamily="2" charset="77"/>
              </a:rPr>
              <a:t>State Machine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500" dirty="0">
                <a:solidFill>
                  <a:schemeClr val="bg1"/>
                </a:solidFill>
                <a:latin typeface="Montserrat" pitchFamily="2" charset="77"/>
              </a:rPr>
              <a:t>Sequence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500" dirty="0">
                <a:solidFill>
                  <a:schemeClr val="bg1"/>
                </a:solidFill>
                <a:latin typeface="Montserrat" pitchFamily="2" charset="77"/>
              </a:rPr>
              <a:t>Activity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500" dirty="0">
                <a:solidFill>
                  <a:schemeClr val="bg1"/>
                </a:solidFill>
                <a:latin typeface="Montserrat" pitchFamily="2" charset="77"/>
              </a:rPr>
              <a:t>Object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500" dirty="0">
                <a:solidFill>
                  <a:schemeClr val="bg1"/>
                </a:solidFill>
                <a:latin typeface="Montserrat" pitchFamily="2" charset="77"/>
              </a:rPr>
              <a:t>Communication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3500" dirty="0">
                <a:solidFill>
                  <a:schemeClr val="bg1"/>
                </a:solidFill>
                <a:latin typeface="Montserrat" pitchFamily="2" charset="77"/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220489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8255B9-DED8-F699-50AF-2E627A78DA53}"/>
              </a:ext>
            </a:extLst>
          </p:cNvPr>
          <p:cNvSpPr txBox="1"/>
          <p:nvPr/>
        </p:nvSpPr>
        <p:spPr>
          <a:xfrm>
            <a:off x="849745" y="2705725"/>
            <a:ext cx="401781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300" b="1" dirty="0">
                <a:solidFill>
                  <a:srgbClr val="A11F2C"/>
                </a:solidFill>
                <a:latin typeface="Montserrat Black" pitchFamily="2" charset="77"/>
              </a:rPr>
              <a:t>STATE MACHINE</a:t>
            </a:r>
          </a:p>
          <a:p>
            <a:pPr algn="ctr"/>
            <a:r>
              <a:rPr lang="en-US" sz="5500" b="1" dirty="0">
                <a:solidFill>
                  <a:srgbClr val="A11F2C"/>
                </a:solidFill>
                <a:latin typeface="Montserrat Black" pitchFamily="2" charset="77"/>
              </a:rPr>
              <a:t>DIAGRAM</a:t>
            </a:r>
          </a:p>
        </p:txBody>
      </p:sp>
      <p:pic>
        <p:nvPicPr>
          <p:cNvPr id="6" name="Picture 5" descr="A diagram of seedling growing&#10;&#10;AI-generated content may be incorrect.">
            <a:extLst>
              <a:ext uri="{FF2B5EF4-FFF2-40B4-BE49-F238E27FC236}">
                <a16:creationId xmlns:a16="http://schemas.microsoft.com/office/drawing/2014/main" id="{5F559892-7F5D-06F2-8172-21B1637D58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9937" y="535014"/>
            <a:ext cx="5732318" cy="5787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32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523</Words>
  <Application>Microsoft Macintosh PowerPoint</Application>
  <PresentationFormat>Widescreen</PresentationFormat>
  <Paragraphs>94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Aptos</vt:lpstr>
      <vt:lpstr>Aptos Display</vt:lpstr>
      <vt:lpstr>Arial</vt:lpstr>
      <vt:lpstr>Montserrat</vt:lpstr>
      <vt:lpstr>Montserrat Black</vt:lpstr>
      <vt:lpstr>Montserrat Light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Scarlet Thread Designs</dc:creator>
  <cp:lastModifiedBy>Scarlet Thread Designs</cp:lastModifiedBy>
  <cp:revision>12</cp:revision>
  <dcterms:created xsi:type="dcterms:W3CDTF">2025-10-28T12:43:19Z</dcterms:created>
  <dcterms:modified xsi:type="dcterms:W3CDTF">2025-10-29T19:07:01Z</dcterms:modified>
</cp:coreProperties>
</file>