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43" r:id="rId1"/>
  </p:sldMasterIdLst>
  <p:notesMasterIdLst>
    <p:notesMasterId r:id="rId22"/>
  </p:notesMasterIdLst>
  <p:sldIdLst>
    <p:sldId id="256" r:id="rId2"/>
    <p:sldId id="269" r:id="rId3"/>
    <p:sldId id="270" r:id="rId4"/>
    <p:sldId id="258" r:id="rId5"/>
    <p:sldId id="257" r:id="rId6"/>
    <p:sldId id="259" r:id="rId7"/>
    <p:sldId id="260" r:id="rId8"/>
    <p:sldId id="261" r:id="rId9"/>
    <p:sldId id="264" r:id="rId10"/>
    <p:sldId id="262" r:id="rId11"/>
    <p:sldId id="263" r:id="rId12"/>
    <p:sldId id="265" r:id="rId13"/>
    <p:sldId id="266" r:id="rId14"/>
    <p:sldId id="267" r:id="rId15"/>
    <p:sldId id="271" r:id="rId16"/>
    <p:sldId id="272" r:id="rId17"/>
    <p:sldId id="276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6"/>
  </p:normalViewPr>
  <p:slideViewPr>
    <p:cSldViewPr snapToGrid="0">
      <p:cViewPr varScale="1">
        <p:scale>
          <a:sx n="102" d="100"/>
          <a:sy n="102" d="100"/>
        </p:scale>
        <p:origin x="8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22D61B-86BE-FE46-B626-EA7CB1624889}" type="datetimeFigureOut">
              <a:rPr lang="en-US" smtClean="0"/>
              <a:t>9/11/24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0A8475-5515-A248-AAEC-61A313B82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76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about skill levels, explain shell/terminal/command line, </a:t>
            </a:r>
            <a:r>
              <a:rPr lang="en-US" dirty="0" err="1"/>
              <a:t>gui</a:t>
            </a:r>
            <a:r>
              <a:rPr lang="en-US" dirty="0"/>
              <a:t>, how to open terminal</a:t>
            </a:r>
          </a:p>
          <a:p>
            <a:r>
              <a:rPr lang="en-US" dirty="0"/>
              <a:t>Give rundown of meeting schedule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A8475-5515-A248-AAEC-61A313B820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00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for examples of File Explorer functionality. Write on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A8475-5515-A248-AAEC-61A313B820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55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1138AC9-EC08-E34E-809D-05E8EC788FBA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CE55D17-5D3F-3542-9A61-5B66D460C40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8401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8AC9-EC08-E34E-809D-05E8EC788FBA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55D17-5D3F-3542-9A61-5B66D460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7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8AC9-EC08-E34E-809D-05E8EC788FBA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55D17-5D3F-3542-9A61-5B66D460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37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8AC9-EC08-E34E-809D-05E8EC788FBA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55D17-5D3F-3542-9A61-5B66D460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0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138AC9-EC08-E34E-809D-05E8EC788FBA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CE55D17-5D3F-3542-9A61-5B66D460C40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74711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8AC9-EC08-E34E-809D-05E8EC788FBA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55D17-5D3F-3542-9A61-5B66D460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593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8AC9-EC08-E34E-809D-05E8EC788FBA}" type="datetimeFigureOut">
              <a:rPr lang="en-US" smtClean="0"/>
              <a:t>9/10/24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55D17-5D3F-3542-9A61-5B66D460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44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8AC9-EC08-E34E-809D-05E8EC788FBA}" type="datetimeFigureOut">
              <a:rPr lang="en-US" smtClean="0"/>
              <a:t>9/10/24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55D17-5D3F-3542-9A61-5B66D460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3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8AC9-EC08-E34E-809D-05E8EC788FBA}" type="datetimeFigureOut">
              <a:rPr lang="en-US" smtClean="0"/>
              <a:t>9/10/24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55D17-5D3F-3542-9A61-5B66D460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33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1138AC9-EC08-E34E-809D-05E8EC788FBA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9CE55D17-5D3F-3542-9A61-5B66D460C4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898051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1138AC9-EC08-E34E-809D-05E8EC788FBA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9CE55D17-5D3F-3542-9A61-5B66D460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08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138AC9-EC08-E34E-809D-05E8EC788FBA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CE55D17-5D3F-3542-9A61-5B66D460C40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34541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4" r:id="rId1"/>
    <p:sldLayoutId id="2147484145" r:id="rId2"/>
    <p:sldLayoutId id="2147484146" r:id="rId3"/>
    <p:sldLayoutId id="2147484147" r:id="rId4"/>
    <p:sldLayoutId id="2147484148" r:id="rId5"/>
    <p:sldLayoutId id="2147484149" r:id="rId6"/>
    <p:sldLayoutId id="2147484150" r:id="rId7"/>
    <p:sldLayoutId id="2147484151" r:id="rId8"/>
    <p:sldLayoutId id="2147484152" r:id="rId9"/>
    <p:sldLayoutId id="2147484153" r:id="rId10"/>
    <p:sldLayoutId id="21474841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97880-BA6F-5939-E132-55AEA23033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Shell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0909C-772D-8A3E-70ED-4953589057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1535" y="5979196"/>
            <a:ext cx="8279704" cy="742279"/>
          </a:xfrm>
        </p:spPr>
        <p:txBody>
          <a:bodyPr/>
          <a:lstStyle/>
          <a:p>
            <a:r>
              <a:rPr lang="en-US" dirty="0"/>
              <a:t>how to abandon gui’s and Use your computer like a champ</a:t>
            </a:r>
          </a:p>
        </p:txBody>
      </p:sp>
    </p:spTree>
    <p:extLst>
      <p:ext uri="{BB962C8B-B14F-4D97-AF65-F5344CB8AC3E}">
        <p14:creationId xmlns:p14="http://schemas.microsoft.com/office/powerpoint/2010/main" val="845632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21E65-D10E-A418-1CA3-55FEDF8AB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most important dot of your life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A9849-96F5-4466-2C57-9DB73C009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 the shell, the period, “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”, means the current working directory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Note: when you run a program you compiled, you must include the working directory in its file name</a:t>
            </a:r>
          </a:p>
          <a:p>
            <a:pPr lvl="1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./a.out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will run,</a:t>
            </a:r>
          </a:p>
          <a:p>
            <a:pPr lvl="1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will not run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802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E2889-1708-8325-62FE-74DCA3666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second most important dot of your life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0A405-933F-D79C-F94E-A2197E125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 the shell, two periods, “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..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”, refers to the parent directory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These can be strung together to go anywhere relative to your current location: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../../my-dir/sub-dir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will go up two directories and down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into another two</a:t>
            </a:r>
          </a:p>
        </p:txBody>
      </p:sp>
    </p:spTree>
    <p:extLst>
      <p:ext uri="{BB962C8B-B14F-4D97-AF65-F5344CB8AC3E}">
        <p14:creationId xmlns:p14="http://schemas.microsoft.com/office/powerpoint/2010/main" val="1394917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74FD6-CC18-BA16-4D5D-B59DBC1F4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 file name?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735F8-F328-1A21-2A64-921466CA9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cd </a:t>
            </a:r>
            <a:r>
              <a:rPr lang="en-US" b="1" i="1" dirty="0"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is the same as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cd ./</a:t>
            </a:r>
            <a:r>
              <a:rPr lang="en-US" b="1" i="1" dirty="0"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is the same as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cd /home/user/</a:t>
            </a:r>
            <a:r>
              <a:rPr lang="en-US" b="1" i="1" dirty="0"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771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0069A-090D-E7DF-F29E-F498DAFA9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 better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D64C2-2884-9F5A-BDD4-C22D7C95D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  <a:r>
              <a:rPr lang="en-US" b="1" i="1" dirty="0">
                <a:latin typeface="Consolas" panose="020B0609020204030204" pitchFamily="49" charset="0"/>
                <a:cs typeface="Consolas" panose="020B0609020204030204" pitchFamily="49" charset="0"/>
              </a:rPr>
              <a:t>dir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list the contents of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ls -l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list contents with all info in columns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ls –R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recursively list all subdirectories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ls –a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list hidden files</a:t>
            </a:r>
          </a:p>
        </p:txBody>
      </p:sp>
    </p:spTree>
    <p:extLst>
      <p:ext uri="{BB962C8B-B14F-4D97-AF65-F5344CB8AC3E}">
        <p14:creationId xmlns:p14="http://schemas.microsoft.com/office/powerpoint/2010/main" val="3452789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07A65B-AB4B-E655-B062-C528CDBB9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D22D9-B52D-5E30-57D2-FEBEA9D4D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2649591"/>
            <a:ext cx="10178322" cy="1492132"/>
          </a:xfrm>
        </p:spPr>
        <p:txBody>
          <a:bodyPr/>
          <a:lstStyle/>
          <a:p>
            <a:r>
              <a:rPr lang="en-US" dirty="0"/>
              <a:t>3. Moving and making</a:t>
            </a:r>
          </a:p>
        </p:txBody>
      </p:sp>
    </p:spTree>
    <p:extLst>
      <p:ext uri="{BB962C8B-B14F-4D97-AF65-F5344CB8AC3E}">
        <p14:creationId xmlns:p14="http://schemas.microsoft.com/office/powerpoint/2010/main" val="3997725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2F692-7D17-8624-FD67-370D7FD4E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directories and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86245-C660-A6FB-9BF1-23044BA2E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mkdir </a:t>
            </a:r>
            <a:r>
              <a:rPr lang="en-US" b="1" i="1" dirty="0"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Creates a new directory named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Note: after you make a directory, you still have to navigate into it</a:t>
            </a: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touch </a:t>
            </a:r>
            <a:r>
              <a:rPr lang="en-US" b="1" i="1" dirty="0"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Creates a new file named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418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54170-EEB0-52E0-8947-89E529184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file is empty!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1D13F-D298-84C6-6337-E578E5552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echo </a:t>
            </a:r>
            <a:r>
              <a:rPr lang="en-US" b="1" i="1" dirty="0">
                <a:latin typeface="Consolas" panose="020B0609020204030204" pitchFamily="49" charset="0"/>
                <a:cs typeface="Consolas" panose="020B0609020204030204" pitchFamily="49" charset="0"/>
              </a:rPr>
              <a:t>strings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en-US" b="1" i="1" dirty="0"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echo </a:t>
            </a:r>
            <a:r>
              <a:rPr lang="en-US" b="1" i="1" dirty="0">
                <a:latin typeface="Consolas" panose="020B0609020204030204" pitchFamily="49" charset="0"/>
                <a:cs typeface="Consolas" panose="020B0609020204030204" pitchFamily="49" charset="0"/>
              </a:rPr>
              <a:t>strings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b="1" i="1" dirty="0"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You can use &gt;&gt; and &gt; to redirect the output of a command into a file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Can you tell what the difference is?</a:t>
            </a:r>
          </a:p>
        </p:txBody>
      </p:sp>
    </p:spTree>
    <p:extLst>
      <p:ext uri="{BB962C8B-B14F-4D97-AF65-F5344CB8AC3E}">
        <p14:creationId xmlns:p14="http://schemas.microsoft.com/office/powerpoint/2010/main" val="854920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598A6-6831-6219-AF4E-99517A28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that file say?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96646-3BDB-C030-7ACF-5678097D2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cat </a:t>
            </a:r>
            <a:r>
              <a:rPr lang="en-US" b="1" i="1" dirty="0"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output the contents of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to the command line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Named “cat” because it concatenates the contents of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to the standard output</a:t>
            </a:r>
          </a:p>
        </p:txBody>
      </p:sp>
    </p:spTree>
    <p:extLst>
      <p:ext uri="{BB962C8B-B14F-4D97-AF65-F5344CB8AC3E}">
        <p14:creationId xmlns:p14="http://schemas.microsoft.com/office/powerpoint/2010/main" val="2011483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FB0DF-71AB-1E81-65B7-34E83363A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named your file wrong!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5B5C4-0BD8-E0BF-DBED-E8776E655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mv </a:t>
            </a:r>
            <a:r>
              <a:rPr lang="en-US" b="1" i="1" dirty="0">
                <a:latin typeface="Consolas" panose="020B0609020204030204" pitchFamily="49" charset="0"/>
                <a:cs typeface="Consolas" panose="020B0609020204030204" pitchFamily="49" charset="0"/>
              </a:rPr>
              <a:t>filename newfilename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move/rename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to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newfilename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Try renaming your file. Now move it outside of your directory. Now put it back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12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C49D3-618A-FCD8-7F35-31E918B39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 you bring enough files to share?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ADEFB-AC93-10CA-A33B-D656BB55A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cp </a:t>
            </a:r>
            <a:r>
              <a:rPr lang="en-US" b="1" i="1" dirty="0">
                <a:latin typeface="Consolas" panose="020B0609020204030204" pitchFamily="49" charset="0"/>
                <a:cs typeface="Consolas" panose="020B0609020204030204" pitchFamily="49" charset="0"/>
              </a:rPr>
              <a:t>file copiedFile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copy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to create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copiedFile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cp –r </a:t>
            </a:r>
            <a:r>
              <a:rPr lang="en-US" b="1" i="1" dirty="0">
                <a:latin typeface="Consolas" panose="020B0609020204030204" pitchFamily="49" charset="0"/>
                <a:cs typeface="Consolas" panose="020B0609020204030204" pitchFamily="49" charset="0"/>
              </a:rPr>
              <a:t>dir copiedDir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copy all contents of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to create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copiedDir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694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A447FB-BF25-5890-3747-D12EFDFF3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38FC7-AF47-3366-3E73-60D68B3C4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2649591"/>
            <a:ext cx="10178322" cy="1492132"/>
          </a:xfrm>
        </p:spPr>
        <p:txBody>
          <a:bodyPr/>
          <a:lstStyle/>
          <a:p>
            <a:r>
              <a:rPr lang="en-US" dirty="0"/>
              <a:t>0. the easiest shell command</a:t>
            </a:r>
          </a:p>
        </p:txBody>
      </p:sp>
    </p:spTree>
    <p:extLst>
      <p:ext uri="{BB962C8B-B14F-4D97-AF65-F5344CB8AC3E}">
        <p14:creationId xmlns:p14="http://schemas.microsoft.com/office/powerpoint/2010/main" val="58317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C0EC-5267-ED68-D3F6-556F191DF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get rid of it 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D9D7B-EA3B-02E5-8A91-4BF221CF1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rm </a:t>
            </a:r>
            <a:r>
              <a:rPr lang="en-US" b="1" i="1" dirty="0"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delete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Note: be careful when using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 Everything you remove with it is gone forever – the shell has no concept of a trash bin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rm –r </a:t>
            </a:r>
            <a:r>
              <a:rPr lang="en-US" b="1" i="1" dirty="0"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delete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and all of its contents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Note: be very careful when using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rm –r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 You can very easily mess up and delete way more than you wanted to</a:t>
            </a:r>
          </a:p>
        </p:txBody>
      </p:sp>
    </p:spTree>
    <p:extLst>
      <p:ext uri="{BB962C8B-B14F-4D97-AF65-F5344CB8AC3E}">
        <p14:creationId xmlns:p14="http://schemas.microsoft.com/office/powerpoint/2010/main" val="500438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177CF-ED91-C9F6-2D9E-D2598255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839E4-1564-B090-6871-DDF6F0C74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echo </a:t>
            </a:r>
            <a:r>
              <a:rPr lang="en-US" b="1" i="1" dirty="0">
                <a:latin typeface="Consolas" panose="020B0609020204030204" pitchFamily="49" charset="0"/>
                <a:cs typeface="Consolas" panose="020B0609020204030204" pitchFamily="49" charset="0"/>
              </a:rPr>
              <a:t>strings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prints the arguments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strings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to the console</a:t>
            </a:r>
            <a:r>
              <a:rPr lang="en-US" b="1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Run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echo ”hello world”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and witness the magic of the command line!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All shell commands consist of a command (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and arguments (</a:t>
            </a:r>
            <a:r>
              <a:rPr lang="en-US" b="1" i="1" dirty="0">
                <a:latin typeface="Consolas" panose="020B0609020204030204" pitchFamily="49" charset="0"/>
                <a:cs typeface="Consolas" panose="020B0609020204030204" pitchFamily="49" charset="0"/>
              </a:rPr>
              <a:t>strings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Shell commands also often have “options”, usually a dash and a letter between the command and arguments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Run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echo –n “hello world”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what happens?</a:t>
            </a:r>
          </a:p>
        </p:txBody>
      </p:sp>
    </p:spTree>
    <p:extLst>
      <p:ext uri="{BB962C8B-B14F-4D97-AF65-F5344CB8AC3E}">
        <p14:creationId xmlns:p14="http://schemas.microsoft.com/office/powerpoint/2010/main" val="1164323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F1799-4CF2-F4A4-B003-C1556C1DC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2649591"/>
            <a:ext cx="10178322" cy="1492132"/>
          </a:xfrm>
        </p:spPr>
        <p:txBody>
          <a:bodyPr/>
          <a:lstStyle/>
          <a:p>
            <a:r>
              <a:rPr lang="en-US" dirty="0"/>
              <a:t>1. Leave behind windows (</a:t>
            </a:r>
            <a:r>
              <a:rPr lang="en-US" sz="4400" dirty="0"/>
              <a:t>At least to learn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7936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46001-14AD-119F-AD15-8ACFA55A7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wsl2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E3FDD-840E-AC43-C54A-2588BC77D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Windows Subsystem For Linux is a VM that allows you to operate Linux on a Windows machine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It is highly recommended for classes</a:t>
            </a:r>
          </a:p>
        </p:txBody>
      </p:sp>
    </p:spTree>
    <p:extLst>
      <p:ext uri="{BB962C8B-B14F-4D97-AF65-F5344CB8AC3E}">
        <p14:creationId xmlns:p14="http://schemas.microsoft.com/office/powerpoint/2010/main" val="3960148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DA88C-D3B7-6BA3-5654-842A72A1E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remote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F7EDA-F70B-0E1C-C782-FC074300A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ssh </a:t>
            </a:r>
            <a:r>
              <a:rPr lang="en-US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host</a:t>
            </a:r>
            <a:r>
              <a:rPr lang="en-US" b="1" i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Open a remote shell</a:t>
            </a:r>
          </a:p>
          <a:p>
            <a:pPr lvl="1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ssh nfox@odd09.cs.ohio.edu</a:t>
            </a:r>
          </a:p>
          <a:p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scp </a:t>
            </a:r>
            <a:r>
              <a:rPr lang="en-US" b="1" i="1" dirty="0"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host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newFile</a:t>
            </a:r>
            <a:r>
              <a:rPr lang="en-US" b="1" i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Copy a local file to a remote computer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scp </a:t>
            </a:r>
            <a:r>
              <a:rPr lang="en-US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host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en-US" b="1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newFile</a:t>
            </a:r>
            <a:r>
              <a:rPr lang="en-US" b="1" i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Copy a remote file to your local machine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072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FB106B-E2FA-468C-E142-9AE8CE766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9D6D7-2D89-0A8C-F603-6F5E3DA64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2649591"/>
            <a:ext cx="10178322" cy="1492132"/>
          </a:xfrm>
        </p:spPr>
        <p:txBody>
          <a:bodyPr/>
          <a:lstStyle/>
          <a:p>
            <a:r>
              <a:rPr lang="en-US" dirty="0"/>
              <a:t>2. Navigate the file structure</a:t>
            </a:r>
          </a:p>
        </p:txBody>
      </p:sp>
    </p:spTree>
    <p:extLst>
      <p:ext uri="{BB962C8B-B14F-4D97-AF65-F5344CB8AC3E}">
        <p14:creationId xmlns:p14="http://schemas.microsoft.com/office/powerpoint/2010/main" val="884598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336E8-2D87-954E-AE92-1AA1E8C1B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BCB4D-10E8-6A8A-72DC-037B54629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The command line allows you to manually navigate through your machine’s file structure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The same way that your GUI File Explorer shows you the inside of a folder, when using the command line you are always sitting inside a certain folder: this is your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working directory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690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FCB62-92C7-0913-3B56-6DB1561B8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stop, look, and move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DAB67-FA0F-7099-D3B0-0D5AEAAD3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pwd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“print working directory”, this command outputs your current location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lists all files and directories in the current working directory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cd </a:t>
            </a:r>
            <a:r>
              <a:rPr lang="en-US" b="1" i="1" dirty="0"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“change directory”, goes to the directory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74446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12861</TotalTime>
  <Words>737</Words>
  <Application>Microsoft Macintosh PowerPoint</Application>
  <PresentationFormat>Widescreen</PresentationFormat>
  <Paragraphs>82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Aptos</vt:lpstr>
      <vt:lpstr>Arial</vt:lpstr>
      <vt:lpstr>Consolas</vt:lpstr>
      <vt:lpstr>Gill Sans MT</vt:lpstr>
      <vt:lpstr>Impact</vt:lpstr>
      <vt:lpstr>Badge</vt:lpstr>
      <vt:lpstr>Intro to Shell</vt:lpstr>
      <vt:lpstr>0. the easiest shell command</vt:lpstr>
      <vt:lpstr>hello world</vt:lpstr>
      <vt:lpstr>1. Leave behind windows (At least to learn)</vt:lpstr>
      <vt:lpstr>wsl2</vt:lpstr>
      <vt:lpstr>Accessing remote machines</vt:lpstr>
      <vt:lpstr>2. Navigate the file structure</vt:lpstr>
      <vt:lpstr>command line navigation</vt:lpstr>
      <vt:lpstr>stop, look, and move</vt:lpstr>
      <vt:lpstr>the most important dot of your life</vt:lpstr>
      <vt:lpstr>the second most important dot of your life</vt:lpstr>
      <vt:lpstr>what makes a file name?</vt:lpstr>
      <vt:lpstr>getting a better view</vt:lpstr>
      <vt:lpstr>3. Moving and making</vt:lpstr>
      <vt:lpstr>Creating directories and files</vt:lpstr>
      <vt:lpstr>your file is empty!</vt:lpstr>
      <vt:lpstr>what does that file say?</vt:lpstr>
      <vt:lpstr>you named your file wrong!</vt:lpstr>
      <vt:lpstr>did you bring enough files to share?</vt:lpstr>
      <vt:lpstr>time to get rid of it 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Fox, Noah</dc:creator>
  <cp:lastModifiedBy>Fox, Noah</cp:lastModifiedBy>
  <cp:revision>34</cp:revision>
  <dcterms:created xsi:type="dcterms:W3CDTF">2024-08-29T22:30:45Z</dcterms:created>
  <dcterms:modified xsi:type="dcterms:W3CDTF">2024-09-11T21:17:53Z</dcterms:modified>
</cp:coreProperties>
</file>