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83" r:id="rId3"/>
    <p:sldId id="484" r:id="rId4"/>
    <p:sldId id="438" r:id="rId5"/>
    <p:sldId id="477" r:id="rId6"/>
    <p:sldId id="476" r:id="rId7"/>
    <p:sldId id="471" r:id="rId8"/>
    <p:sldId id="478" r:id="rId9"/>
    <p:sldId id="479" r:id="rId10"/>
    <p:sldId id="480" r:id="rId11"/>
    <p:sldId id="481" r:id="rId12"/>
    <p:sldId id="472" r:id="rId13"/>
    <p:sldId id="473" r:id="rId14"/>
    <p:sldId id="474" r:id="rId15"/>
    <p:sldId id="482" r:id="rId16"/>
    <p:sldId id="475" r:id="rId17"/>
    <p:sldId id="450" r:id="rId18"/>
    <p:sldId id="468" r:id="rId19"/>
    <p:sldId id="469" r:id="rId20"/>
    <p:sldId id="470" r:id="rId21"/>
  </p:sldIdLst>
  <p:sldSz cx="9906000" cy="6858000" type="A4"/>
  <p:notesSz cx="6797675" cy="9926638"/>
  <p:embeddedFontLst>
    <p:embeddedFont>
      <p:font typeface="나눔스퀘어" panose="020B0600000101010101" pitchFamily="50" charset="-127"/>
      <p:regular r:id="rId24"/>
    </p:embeddedFont>
    <p:embeddedFont>
      <p:font typeface="나눔스퀘어 Bold" panose="020B0600000101010101" pitchFamily="50" charset="-127"/>
      <p:bold r:id="rId25"/>
    </p:embeddedFont>
    <p:embeddedFont>
      <p:font typeface="Cambria Math" panose="02040503050406030204" pitchFamily="18" charset="0"/>
      <p:regular r:id="rId26"/>
    </p:embeddedFont>
    <p:embeddedFont>
      <p:font typeface="나눔스퀘어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스퀘어_ac Bold" panose="020B0600000101010101" pitchFamily="50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BC723A74-6D9B-4A6C-884B-2CA96FF8A260}">
          <p14:sldIdLst>
            <p14:sldId id="256"/>
            <p14:sldId id="483"/>
            <p14:sldId id="484"/>
            <p14:sldId id="438"/>
            <p14:sldId id="477"/>
            <p14:sldId id="476"/>
            <p14:sldId id="471"/>
            <p14:sldId id="478"/>
            <p14:sldId id="479"/>
            <p14:sldId id="480"/>
            <p14:sldId id="481"/>
            <p14:sldId id="472"/>
            <p14:sldId id="473"/>
            <p14:sldId id="474"/>
            <p14:sldId id="482"/>
            <p14:sldId id="475"/>
            <p14:sldId id="450"/>
            <p14:sldId id="468"/>
            <p14:sldId id="469"/>
            <p14:sldId id="4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AA3"/>
    <a:srgbClr val="E4E9EC"/>
    <a:srgbClr val="FFFFD1"/>
    <a:srgbClr val="FFE1FF"/>
    <a:srgbClr val="FFCCFF"/>
    <a:srgbClr val="FFFF99"/>
    <a:srgbClr val="2D6AA3"/>
    <a:srgbClr val="2D5394"/>
    <a:srgbClr val="015394"/>
    <a:srgbClr val="2A6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87681" autoAdjust="0"/>
  </p:normalViewPr>
  <p:slideViewPr>
    <p:cSldViewPr>
      <p:cViewPr varScale="1">
        <p:scale>
          <a:sx n="79" d="100"/>
          <a:sy n="79" d="100"/>
        </p:scale>
        <p:origin x="-420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9C9BFA97-5148-41F0-9804-7C6B49A6C2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50DAEBF-E530-44CE-A5BD-BCA014B88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32ADA-3DF0-4781-8A7F-C6E9F528C4E1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35141D9-C7AD-445C-8C1E-6FDF432E13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B35BD44-D496-4ED9-B073-6B3CF47F8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8AE5-BA4C-4967-B8FB-2027D3CC86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65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8F4B-82B6-4219-9A13-D3B3A10B41FA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8A358-3F3B-4807-9BAB-2BE12FC0DA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05756F3B-2612-43F1-A24E-37D7A22737B9}"/>
              </a:ext>
            </a:extLst>
          </p:cNvPr>
          <p:cNvSpPr/>
          <p:nvPr userDrawn="1"/>
        </p:nvSpPr>
        <p:spPr>
          <a:xfrm>
            <a:off x="-2393" y="0"/>
            <a:ext cx="2485331" cy="6858001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03D634-B8CE-41F3-AF86-31797B6D6D97}"/>
              </a:ext>
            </a:extLst>
          </p:cNvPr>
          <p:cNvSpPr/>
          <p:nvPr userDrawn="1"/>
        </p:nvSpPr>
        <p:spPr>
          <a:xfrm>
            <a:off x="2482938" y="0"/>
            <a:ext cx="7443252" cy="6858001"/>
          </a:xfrm>
          <a:prstGeom prst="rect">
            <a:avLst/>
          </a:prstGeom>
          <a:solidFill>
            <a:srgbClr val="2D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000" b="1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텍스트 개체 틀 3"/>
          <p:cNvSpPr>
            <a:spLocks noGrp="1"/>
          </p:cNvSpPr>
          <p:nvPr>
            <p:ph type="body" sz="half" idx="25" hasCustomPrompt="1"/>
          </p:nvPr>
        </p:nvSpPr>
        <p:spPr>
          <a:xfrm>
            <a:off x="4520952" y="1808456"/>
            <a:ext cx="2587465" cy="37565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텍스트 개체 틀 3"/>
          <p:cNvSpPr>
            <a:spLocks noGrp="1"/>
          </p:cNvSpPr>
          <p:nvPr>
            <p:ph type="body" sz="half" idx="26" hasCustomPrompt="1"/>
          </p:nvPr>
        </p:nvSpPr>
        <p:spPr>
          <a:xfrm>
            <a:off x="4520952" y="2485909"/>
            <a:ext cx="2587465" cy="37565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텍스트 개체 틀 3"/>
          <p:cNvSpPr>
            <a:spLocks noGrp="1"/>
          </p:cNvSpPr>
          <p:nvPr>
            <p:ph type="body" sz="half" idx="27" hasCustomPrompt="1"/>
          </p:nvPr>
        </p:nvSpPr>
        <p:spPr>
          <a:xfrm>
            <a:off x="4520952" y="3182664"/>
            <a:ext cx="2587465" cy="37565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텍스트 개체 틀 3"/>
          <p:cNvSpPr>
            <a:spLocks noGrp="1"/>
          </p:cNvSpPr>
          <p:nvPr>
            <p:ph type="body" sz="half" idx="28" hasCustomPrompt="1"/>
          </p:nvPr>
        </p:nvSpPr>
        <p:spPr>
          <a:xfrm>
            <a:off x="4520952" y="3849422"/>
            <a:ext cx="2587465" cy="37565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5" name="텍스트 개체 틀 3"/>
          <p:cNvSpPr>
            <a:spLocks noGrp="1"/>
          </p:cNvSpPr>
          <p:nvPr>
            <p:ph type="body" sz="half" idx="30" hasCustomPrompt="1"/>
          </p:nvPr>
        </p:nvSpPr>
        <p:spPr>
          <a:xfrm>
            <a:off x="4520952" y="4540626"/>
            <a:ext cx="2587465" cy="37565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E568B469-029C-493C-8F18-BF3CCD4F5490}"/>
              </a:ext>
            </a:extLst>
          </p:cNvPr>
          <p:cNvGrpSpPr/>
          <p:nvPr userDrawn="1"/>
        </p:nvGrpSpPr>
        <p:grpSpPr>
          <a:xfrm>
            <a:off x="3075624" y="1648132"/>
            <a:ext cx="5909824" cy="0"/>
            <a:chOff x="3075624" y="836712"/>
            <a:chExt cx="5909824" cy="0"/>
          </a:xfrm>
        </p:grpSpPr>
        <p:cxnSp>
          <p:nvCxnSpPr>
            <p:cNvPr id="8" name="직선 연결선 7"/>
            <p:cNvCxnSpPr/>
            <p:nvPr userDrawn="1"/>
          </p:nvCxnSpPr>
          <p:spPr>
            <a:xfrm flipH="1">
              <a:off x="3075624" y="836712"/>
              <a:ext cx="5909824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 userDrawn="1"/>
          </p:nvCxnSpPr>
          <p:spPr>
            <a:xfrm flipH="1">
              <a:off x="3075624" y="836712"/>
              <a:ext cx="1080000" cy="0"/>
            </a:xfrm>
            <a:prstGeom prst="line">
              <a:avLst/>
            </a:prstGeom>
            <a:ln w="19050">
              <a:solidFill>
                <a:srgbClr val="A9DD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532CAE15-F1B9-4585-BB61-A32993039038}"/>
              </a:ext>
            </a:extLst>
          </p:cNvPr>
          <p:cNvGrpSpPr/>
          <p:nvPr userDrawn="1"/>
        </p:nvGrpSpPr>
        <p:grpSpPr>
          <a:xfrm>
            <a:off x="3075624" y="2328986"/>
            <a:ext cx="5909824" cy="0"/>
            <a:chOff x="3075624" y="836712"/>
            <a:chExt cx="5909824" cy="0"/>
          </a:xfrm>
        </p:grpSpPr>
        <p:cxnSp>
          <p:nvCxnSpPr>
            <p:cNvPr id="97" name="직선 연결선 96">
              <a:extLst>
                <a:ext uri="{FF2B5EF4-FFF2-40B4-BE49-F238E27FC236}">
                  <a16:creationId xmlns="" xmlns:a16="http://schemas.microsoft.com/office/drawing/2014/main" id="{006173EB-6875-4D5E-9653-763F5742A999}"/>
                </a:ext>
              </a:extLst>
            </p:cNvPr>
            <p:cNvCxnSpPr/>
            <p:nvPr userDrawn="1"/>
          </p:nvCxnSpPr>
          <p:spPr>
            <a:xfrm flipH="1">
              <a:off x="3075624" y="836712"/>
              <a:ext cx="5909824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="" xmlns:a16="http://schemas.microsoft.com/office/drawing/2014/main" id="{2C6CFB3E-7049-4530-8E5B-4BCBA05C3CAF}"/>
                </a:ext>
              </a:extLst>
            </p:cNvPr>
            <p:cNvCxnSpPr/>
            <p:nvPr userDrawn="1"/>
          </p:nvCxnSpPr>
          <p:spPr>
            <a:xfrm flipH="1">
              <a:off x="3075624" y="836712"/>
              <a:ext cx="1080000" cy="0"/>
            </a:xfrm>
            <a:prstGeom prst="line">
              <a:avLst/>
            </a:prstGeom>
            <a:ln w="19050">
              <a:solidFill>
                <a:srgbClr val="A9DD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D01E242F-A71C-47E9-BDFC-119FB2284FA5}"/>
              </a:ext>
            </a:extLst>
          </p:cNvPr>
          <p:cNvGrpSpPr/>
          <p:nvPr userDrawn="1"/>
        </p:nvGrpSpPr>
        <p:grpSpPr>
          <a:xfrm>
            <a:off x="3075624" y="3009840"/>
            <a:ext cx="5909824" cy="0"/>
            <a:chOff x="3075624" y="836712"/>
            <a:chExt cx="5909824" cy="0"/>
          </a:xfrm>
        </p:grpSpPr>
        <p:cxnSp>
          <p:nvCxnSpPr>
            <p:cNvPr id="100" name="직선 연결선 99">
              <a:extLst>
                <a:ext uri="{FF2B5EF4-FFF2-40B4-BE49-F238E27FC236}">
                  <a16:creationId xmlns="" xmlns:a16="http://schemas.microsoft.com/office/drawing/2014/main" id="{46B9B14A-2CF7-458F-854F-F7D860B2719F}"/>
                </a:ext>
              </a:extLst>
            </p:cNvPr>
            <p:cNvCxnSpPr/>
            <p:nvPr userDrawn="1"/>
          </p:nvCxnSpPr>
          <p:spPr>
            <a:xfrm flipH="1">
              <a:off x="3075624" y="836712"/>
              <a:ext cx="5909824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="" xmlns:a16="http://schemas.microsoft.com/office/drawing/2014/main" id="{B2699D6C-4510-4CA1-AD76-44DE6288AD80}"/>
                </a:ext>
              </a:extLst>
            </p:cNvPr>
            <p:cNvCxnSpPr/>
            <p:nvPr userDrawn="1"/>
          </p:nvCxnSpPr>
          <p:spPr>
            <a:xfrm flipH="1">
              <a:off x="3075624" y="836712"/>
              <a:ext cx="1080000" cy="0"/>
            </a:xfrm>
            <a:prstGeom prst="line">
              <a:avLst/>
            </a:prstGeom>
            <a:ln w="19050">
              <a:solidFill>
                <a:srgbClr val="A9DD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39F89861-6B27-4257-BC1C-E59621044BC1}"/>
              </a:ext>
            </a:extLst>
          </p:cNvPr>
          <p:cNvGrpSpPr/>
          <p:nvPr userDrawn="1"/>
        </p:nvGrpSpPr>
        <p:grpSpPr>
          <a:xfrm>
            <a:off x="3075624" y="3690694"/>
            <a:ext cx="5909824" cy="0"/>
            <a:chOff x="3075624" y="836712"/>
            <a:chExt cx="5909824" cy="0"/>
          </a:xfrm>
        </p:grpSpPr>
        <p:cxnSp>
          <p:nvCxnSpPr>
            <p:cNvPr id="103" name="직선 연결선 102">
              <a:extLst>
                <a:ext uri="{FF2B5EF4-FFF2-40B4-BE49-F238E27FC236}">
                  <a16:creationId xmlns="" xmlns:a16="http://schemas.microsoft.com/office/drawing/2014/main" id="{D2A01947-53AA-478A-B4DC-C14B85670C7A}"/>
                </a:ext>
              </a:extLst>
            </p:cNvPr>
            <p:cNvCxnSpPr/>
            <p:nvPr userDrawn="1"/>
          </p:nvCxnSpPr>
          <p:spPr>
            <a:xfrm flipH="1">
              <a:off x="3075624" y="836712"/>
              <a:ext cx="5909824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="" xmlns:a16="http://schemas.microsoft.com/office/drawing/2014/main" id="{000CF3F7-4B81-4304-BC77-E5A8A6CC3402}"/>
                </a:ext>
              </a:extLst>
            </p:cNvPr>
            <p:cNvCxnSpPr/>
            <p:nvPr userDrawn="1"/>
          </p:nvCxnSpPr>
          <p:spPr>
            <a:xfrm flipH="1">
              <a:off x="3075624" y="836712"/>
              <a:ext cx="1080000" cy="0"/>
            </a:xfrm>
            <a:prstGeom prst="line">
              <a:avLst/>
            </a:prstGeom>
            <a:ln w="19050">
              <a:solidFill>
                <a:srgbClr val="A9DD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D9061421-7142-4CA3-A05D-C6388F72DDDF}"/>
              </a:ext>
            </a:extLst>
          </p:cNvPr>
          <p:cNvGrpSpPr/>
          <p:nvPr userDrawn="1"/>
        </p:nvGrpSpPr>
        <p:grpSpPr>
          <a:xfrm>
            <a:off x="3075624" y="4371548"/>
            <a:ext cx="5909824" cy="0"/>
            <a:chOff x="3075624" y="836712"/>
            <a:chExt cx="5909824" cy="0"/>
          </a:xfrm>
        </p:grpSpPr>
        <p:cxnSp>
          <p:nvCxnSpPr>
            <p:cNvPr id="106" name="직선 연결선 105">
              <a:extLst>
                <a:ext uri="{FF2B5EF4-FFF2-40B4-BE49-F238E27FC236}">
                  <a16:creationId xmlns="" xmlns:a16="http://schemas.microsoft.com/office/drawing/2014/main" id="{0823D887-7050-4B83-BEB6-A1C820448904}"/>
                </a:ext>
              </a:extLst>
            </p:cNvPr>
            <p:cNvCxnSpPr/>
            <p:nvPr userDrawn="1"/>
          </p:nvCxnSpPr>
          <p:spPr>
            <a:xfrm flipH="1">
              <a:off x="3075624" y="836712"/>
              <a:ext cx="5909824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="" xmlns:a16="http://schemas.microsoft.com/office/drawing/2014/main" id="{0466C9C5-94F2-473F-983E-F040473D2D82}"/>
                </a:ext>
              </a:extLst>
            </p:cNvPr>
            <p:cNvCxnSpPr/>
            <p:nvPr userDrawn="1"/>
          </p:nvCxnSpPr>
          <p:spPr>
            <a:xfrm flipH="1">
              <a:off x="3075624" y="836712"/>
              <a:ext cx="1080000" cy="0"/>
            </a:xfrm>
            <a:prstGeom prst="line">
              <a:avLst/>
            </a:prstGeom>
            <a:ln w="19050">
              <a:solidFill>
                <a:srgbClr val="A9DD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063E52BA-D379-4423-A368-436861B99A4A}"/>
              </a:ext>
            </a:extLst>
          </p:cNvPr>
          <p:cNvGrpSpPr/>
          <p:nvPr userDrawn="1"/>
        </p:nvGrpSpPr>
        <p:grpSpPr>
          <a:xfrm>
            <a:off x="3075624" y="5052402"/>
            <a:ext cx="5909824" cy="0"/>
            <a:chOff x="3075624" y="836712"/>
            <a:chExt cx="5909824" cy="0"/>
          </a:xfrm>
        </p:grpSpPr>
        <p:cxnSp>
          <p:nvCxnSpPr>
            <p:cNvPr id="109" name="직선 연결선 108">
              <a:extLst>
                <a:ext uri="{FF2B5EF4-FFF2-40B4-BE49-F238E27FC236}">
                  <a16:creationId xmlns="" xmlns:a16="http://schemas.microsoft.com/office/drawing/2014/main" id="{70BF4C1C-EBBF-4BDF-87C9-2FA36DF17366}"/>
                </a:ext>
              </a:extLst>
            </p:cNvPr>
            <p:cNvCxnSpPr/>
            <p:nvPr userDrawn="1"/>
          </p:nvCxnSpPr>
          <p:spPr>
            <a:xfrm flipH="1">
              <a:off x="3075624" y="836712"/>
              <a:ext cx="5909824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="" xmlns:a16="http://schemas.microsoft.com/office/drawing/2014/main" id="{830C9AA1-C865-4E5E-BFBA-E48167261606}"/>
                </a:ext>
              </a:extLst>
            </p:cNvPr>
            <p:cNvCxnSpPr/>
            <p:nvPr userDrawn="1"/>
          </p:nvCxnSpPr>
          <p:spPr>
            <a:xfrm flipH="1">
              <a:off x="3075624" y="836712"/>
              <a:ext cx="1080000" cy="0"/>
            </a:xfrm>
            <a:prstGeom prst="line">
              <a:avLst/>
            </a:prstGeom>
            <a:ln w="19050">
              <a:solidFill>
                <a:srgbClr val="A9DD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제목 1">
            <a:extLst>
              <a:ext uri="{FF2B5EF4-FFF2-40B4-BE49-F238E27FC236}">
                <a16:creationId xmlns="" xmlns:a16="http://schemas.microsoft.com/office/drawing/2014/main" id="{2EE9345B-BAAF-4457-BC45-B2D239E4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64" y="732845"/>
            <a:ext cx="2373092" cy="1039971"/>
          </a:xfrm>
          <a:prstGeom prst="rect">
            <a:avLst/>
          </a:prstGeom>
        </p:spPr>
        <p:txBody>
          <a:bodyPr lIns="91423" tIns="45712" rIns="91423" bIns="45712" anchor="t">
            <a:normAutofit/>
          </a:bodyPr>
          <a:lstStyle>
            <a:lvl1pPr algn="l">
              <a:defRPr sz="3000" b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33" name="Picture 2" descr="C:\Users\konan\Desktop\작업\191021_\Layer 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/>
          <a:stretch/>
        </p:blipFill>
        <p:spPr bwMode="auto">
          <a:xfrm>
            <a:off x="0" y="5373216"/>
            <a:ext cx="2477450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40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5756F3B-2612-43F1-A24E-37D7A22737B9}"/>
              </a:ext>
            </a:extLst>
          </p:cNvPr>
          <p:cNvSpPr/>
          <p:nvPr userDrawn="1"/>
        </p:nvSpPr>
        <p:spPr>
          <a:xfrm>
            <a:off x="-2393" y="0"/>
            <a:ext cx="2485331" cy="6858001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03D634-B8CE-41F3-AF86-31797B6D6D97}"/>
              </a:ext>
            </a:extLst>
          </p:cNvPr>
          <p:cNvSpPr/>
          <p:nvPr userDrawn="1"/>
        </p:nvSpPr>
        <p:spPr>
          <a:xfrm>
            <a:off x="2482938" y="0"/>
            <a:ext cx="7443252" cy="6858001"/>
          </a:xfrm>
          <a:prstGeom prst="rect">
            <a:avLst/>
          </a:prstGeom>
          <a:solidFill>
            <a:srgbClr val="2D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000" b="1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8" name="제목 1">
            <a:extLst>
              <a:ext uri="{FF2B5EF4-FFF2-40B4-BE49-F238E27FC236}">
                <a16:creationId xmlns="" xmlns:a16="http://schemas.microsoft.com/office/drawing/2014/main" id="{2EE9345B-BAAF-4457-BC45-B2D239E4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64" y="732845"/>
            <a:ext cx="2267964" cy="1039971"/>
          </a:xfrm>
          <a:prstGeom prst="rect">
            <a:avLst/>
          </a:prstGeom>
        </p:spPr>
        <p:txBody>
          <a:bodyPr lIns="91423" tIns="45712" rIns="91423" bIns="45712" anchor="t">
            <a:normAutofit/>
          </a:bodyPr>
          <a:lstStyle>
            <a:lvl1pPr algn="l">
              <a:defRPr sz="3000" b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099C1CBE-1687-4B1C-B96B-50EAE2E04045}"/>
              </a:ext>
            </a:extLst>
          </p:cNvPr>
          <p:cNvCxnSpPr/>
          <p:nvPr userDrawn="1"/>
        </p:nvCxnSpPr>
        <p:spPr>
          <a:xfrm flipH="1">
            <a:off x="2488828" y="2689246"/>
            <a:ext cx="7437362" cy="0"/>
          </a:xfrm>
          <a:prstGeom prst="line">
            <a:avLst/>
          </a:prstGeom>
          <a:ln w="19050">
            <a:solidFill>
              <a:srgbClr val="A9D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부제목 2">
            <a:extLst>
              <a:ext uri="{FF2B5EF4-FFF2-40B4-BE49-F238E27FC236}">
                <a16:creationId xmlns="" xmlns:a16="http://schemas.microsoft.com/office/drawing/2014/main" id="{1C5E0E5A-3324-48B1-A08C-6D0206DF9469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3817494" y="3133466"/>
            <a:ext cx="5672010" cy="3096344"/>
          </a:xfrm>
        </p:spPr>
        <p:txBody>
          <a:bodyPr>
            <a:noAutofit/>
          </a:bodyPr>
          <a:lstStyle>
            <a:lvl1pPr marL="0" indent="0" algn="l">
              <a:buNone/>
              <a:defRPr sz="2000" b="0" kern="1100" spc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648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텍스트 개체 틀 3">
            <a:extLst>
              <a:ext uri="{FF2B5EF4-FFF2-40B4-BE49-F238E27FC236}">
                <a16:creationId xmlns="" xmlns:a16="http://schemas.microsoft.com/office/drawing/2014/main" id="{A6B912AD-986D-4010-BDDD-38C637D609BF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3800872" y="1736389"/>
            <a:ext cx="5616624" cy="953898"/>
          </a:xfrm>
          <a:ln w="19050">
            <a:noFill/>
          </a:ln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Picture 2" descr="C:\Users\konan\Desktop\작업\191021_\Layer 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/>
          <a:stretch/>
        </p:blipFill>
        <p:spPr bwMode="auto">
          <a:xfrm>
            <a:off x="0" y="5373216"/>
            <a:ext cx="2477450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4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6170E9DA-62B4-444C-9570-4DDF2C3EF033}"/>
              </a:ext>
            </a:extLst>
          </p:cNvPr>
          <p:cNvSpPr/>
          <p:nvPr userDrawn="1"/>
        </p:nvSpPr>
        <p:spPr>
          <a:xfrm>
            <a:off x="-2393" y="-1"/>
            <a:ext cx="2451869" cy="685800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08E6D4E-89B4-41B0-8379-216EA4188479}"/>
              </a:ext>
            </a:extLst>
          </p:cNvPr>
          <p:cNvSpPr/>
          <p:nvPr userDrawn="1"/>
        </p:nvSpPr>
        <p:spPr>
          <a:xfrm>
            <a:off x="2482938" y="0"/>
            <a:ext cx="7443252" cy="6858001"/>
          </a:xfrm>
          <a:prstGeom prst="rect">
            <a:avLst/>
          </a:prstGeom>
          <a:solidFill>
            <a:srgbClr val="6F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3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CC7DA16-4078-4046-869C-66C14B6426D0}"/>
              </a:ext>
            </a:extLst>
          </p:cNvPr>
          <p:cNvSpPr/>
          <p:nvPr userDrawn="1"/>
        </p:nvSpPr>
        <p:spPr>
          <a:xfrm>
            <a:off x="1385" y="836712"/>
            <a:ext cx="9904615" cy="6021288"/>
          </a:xfrm>
          <a:prstGeom prst="rect">
            <a:avLst/>
          </a:prstGeom>
          <a:solidFill>
            <a:srgbClr val="E9EDE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부제목 2"/>
          <p:cNvSpPr>
            <a:spLocks noGrp="1"/>
          </p:cNvSpPr>
          <p:nvPr>
            <p:ph type="subTitle" idx="14" hasCustomPrompt="1"/>
          </p:nvPr>
        </p:nvSpPr>
        <p:spPr>
          <a:xfrm>
            <a:off x="5798748" y="271795"/>
            <a:ext cx="2754652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900" b="0" u="none" kern="1100" spc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3B0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소제목 </a:t>
            </a:r>
            <a:r>
              <a:rPr lang="ko-KR" altLang="en-US" dirty="0" err="1"/>
              <a:t>소문구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6983" y="6424808"/>
            <a:ext cx="632561" cy="253670"/>
          </a:xfrm>
        </p:spPr>
        <p:txBody>
          <a:bodyPr/>
          <a:lstStyle>
            <a:lvl1pPr algn="ctr"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C98EE717-FB04-4557-A9DA-575E610963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4297BDED-08AA-4A59-9912-F0C61191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64" y="1"/>
            <a:ext cx="5580332" cy="836712"/>
          </a:xfrm>
          <a:prstGeom prst="rect">
            <a:avLst/>
          </a:prstGeom>
        </p:spPr>
        <p:txBody>
          <a:bodyPr lIns="91423" tIns="45712" rIns="91423" bIns="45712" anchor="ctr">
            <a:normAutofit/>
          </a:bodyPr>
          <a:lstStyle>
            <a:lvl1pPr algn="l">
              <a:defRPr sz="2500" b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80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캡션 있는 콘텐츠(여백확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CC7DA16-4078-4046-869C-66C14B6426D0}"/>
              </a:ext>
            </a:extLst>
          </p:cNvPr>
          <p:cNvSpPr/>
          <p:nvPr userDrawn="1"/>
        </p:nvSpPr>
        <p:spPr>
          <a:xfrm>
            <a:off x="1385" y="836712"/>
            <a:ext cx="9904615" cy="6021288"/>
          </a:xfrm>
          <a:prstGeom prst="rect">
            <a:avLst/>
          </a:prstGeom>
          <a:solidFill>
            <a:srgbClr val="E9EDE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부제목 2"/>
          <p:cNvSpPr>
            <a:spLocks noGrp="1"/>
          </p:cNvSpPr>
          <p:nvPr>
            <p:ph type="subTitle" idx="14" hasCustomPrompt="1"/>
          </p:nvPr>
        </p:nvSpPr>
        <p:spPr>
          <a:xfrm>
            <a:off x="5529064" y="271795"/>
            <a:ext cx="2754652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900" b="0" u="none" kern="1100" spc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3B0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소제목 </a:t>
            </a:r>
            <a:r>
              <a:rPr lang="ko-KR" altLang="en-US" dirty="0" err="1"/>
              <a:t>소문구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6983" y="6424808"/>
            <a:ext cx="632561" cy="253670"/>
          </a:xfrm>
        </p:spPr>
        <p:txBody>
          <a:bodyPr/>
          <a:lstStyle>
            <a:lvl1pPr algn="ctr"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C98EE717-FB04-4557-A9DA-575E610963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76" y="6485993"/>
            <a:ext cx="879607" cy="21592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="" xmlns:a16="http://schemas.microsoft.com/office/drawing/2014/main" id="{4297BDED-08AA-4A59-9912-F0C61191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64" y="1"/>
            <a:ext cx="5436316" cy="836712"/>
          </a:xfrm>
          <a:prstGeom prst="rect">
            <a:avLst/>
          </a:prstGeom>
        </p:spPr>
        <p:txBody>
          <a:bodyPr lIns="91423" tIns="45712" rIns="91423" bIns="45712" anchor="ctr">
            <a:normAutofit/>
          </a:bodyPr>
          <a:lstStyle>
            <a:lvl1pPr algn="l">
              <a:defRPr sz="2500" b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836712"/>
            <a:ext cx="9913776" cy="6024560"/>
            <a:chOff x="0" y="836712"/>
            <a:chExt cx="9913776" cy="6024560"/>
          </a:xfrm>
        </p:grpSpPr>
        <p:sp>
          <p:nvSpPr>
            <p:cNvPr id="9" name="직사각형 8"/>
            <p:cNvSpPr/>
            <p:nvPr/>
          </p:nvSpPr>
          <p:spPr>
            <a:xfrm>
              <a:off x="0" y="836712"/>
              <a:ext cx="848544" cy="60212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8544" y="836712"/>
              <a:ext cx="8266658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48544" y="6501232"/>
              <a:ext cx="8266658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065232" y="836712"/>
              <a:ext cx="848544" cy="60212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836712"/>
              <a:ext cx="344488" cy="6021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69288" y="836712"/>
              <a:ext cx="344488" cy="6021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24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66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5EEB-A5FD-42B1-BAC0-35B02FCBF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0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9" r:id="rId2"/>
    <p:sldLayoutId id="2147483652" r:id="rId3"/>
    <p:sldLayoutId id="2147483671" r:id="rId4"/>
    <p:sldLayoutId id="2147483672" r:id="rId5"/>
    <p:sldLayoutId id="2147483654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CC7DA16-4078-4046-869C-66C14B6426D0}"/>
              </a:ext>
            </a:extLst>
          </p:cNvPr>
          <p:cNvSpPr/>
          <p:nvPr/>
        </p:nvSpPr>
        <p:spPr>
          <a:xfrm>
            <a:off x="1784" y="0"/>
            <a:ext cx="9904615" cy="6858000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 descr="C:\Users\konan\Desktop\작업\191021_\표지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34" y="188640"/>
            <a:ext cx="4561516" cy="453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165482" y="5744954"/>
            <a:ext cx="1576421" cy="348342"/>
          </a:xfrm>
          <a:prstGeom prst="roundRect">
            <a:avLst>
              <a:gd name="adj" fmla="val 50000"/>
            </a:avLst>
          </a:prstGeom>
          <a:solidFill>
            <a:srgbClr val="0153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67492" y="4469105"/>
            <a:ext cx="77724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dirty="0" smtClean="0">
                <a:solidFill>
                  <a:srgbClr val="0153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r>
              <a:rPr lang="ko-KR" altLang="en-US" sz="3300" dirty="0" smtClean="0">
                <a:solidFill>
                  <a:srgbClr val="0153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</a:t>
            </a:r>
            <a:r>
              <a:rPr lang="en-US" altLang="ko-KR" sz="3300" dirty="0" smtClean="0">
                <a:solidFill>
                  <a:srgbClr val="0153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LSTM</a:t>
            </a:r>
            <a:r>
              <a:rPr lang="ko-KR" altLang="en-US" sz="3300" dirty="0" smtClean="0">
                <a:solidFill>
                  <a:srgbClr val="0153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순환 신경망</a:t>
            </a:r>
            <a:endParaRPr lang="en-US" altLang="ko-KR" sz="3300" dirty="0" smtClean="0">
              <a:solidFill>
                <a:srgbClr val="01539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소음 분류 신경망</a:t>
            </a:r>
            <a:endParaRPr lang="ko-KR" altLang="en-US" sz="4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6563" y="5765237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2020. 1. 1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4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11.2 LSTM</a:t>
            </a:r>
            <a:r>
              <a:rPr lang="ko-KR" altLang="en-US" sz="2200" dirty="0" smtClean="0"/>
              <a:t>의 구조와 동작 방식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319" y="1134616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 벡터와 순환 벡터 값의 결정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85048" y="1495773"/>
            <a:ext cx="2882842" cy="1645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08" y="1529273"/>
            <a:ext cx="2639463" cy="15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제목 6"/>
              <p:cNvSpPr txBox="1">
                <a:spLocks/>
              </p:cNvSpPr>
              <p:nvPr/>
            </p:nvSpPr>
            <p:spPr>
              <a:xfrm>
                <a:off x="885980" y="1507154"/>
                <a:ext cx="5363164" cy="146193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spcBef>
                    <a:spcPct val="0"/>
                  </a:spcBef>
                  <a:buNone/>
                  <a:defRPr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상태 벡터</a:t>
                </a:r>
                <a:r>
                  <a:rPr lang="en-US" altLang="ko-KR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300" b="0" i="1" smtClean="0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𝑡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−1</m:t>
                        </m:r>
                      </m:sub>
                    </m:sSub>
                    <m:r>
                      <a:rPr lang="en-US" altLang="ko-KR" sz="1300" b="0" i="1" smtClean="0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∗</m:t>
                    </m:r>
                    <m:sSub>
                      <m:sSubPr>
                        <m:ctrlP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𝑔𝑎𝑡𝑒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𝑓𝑜𝑟𝑔𝑒𝑡</m:t>
                        </m:r>
                      </m:sub>
                    </m:sSub>
                    <m:r>
                      <a:rPr lang="en-US" altLang="ko-KR" sz="1300" b="0" i="1" smtClean="0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𝑔𝑎𝑡𝑒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𝑖𝑛𝑝𝑢𝑡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∗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𝑏𝑙𝑜𝑐𝑘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ko-KR" sz="1300" i="1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𝑔𝑎𝑡𝑒</m:t>
                        </m:r>
                      </m:e>
                      <m:sub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𝑓𝑜𝑟𝑔𝑒𝑡</m:t>
                        </m:r>
                      </m:sub>
                    </m:sSub>
                    <m:r>
                      <a:rPr lang="en-US" altLang="ko-KR" sz="12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rgbClr val="2D7AA3"/>
                        </a:solidFill>
                        <a:latin typeface="Cambria Math"/>
                        <a:ea typeface="나눔스퀘어" panose="020B0600000101010101" pitchFamily="50" charset="-127"/>
                      </a:rPr>
                      <m:t>=</m:t>
                    </m:r>
                    <m:r>
                      <a:rPr lang="ko-KR" altLang="en-US" sz="12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rgbClr val="2D7AA3"/>
                        </a:solidFill>
                        <a:latin typeface="Cambria Math"/>
                        <a:ea typeface="나눔스퀘어" panose="020B0600000101010101" pitchFamily="50" charset="-127"/>
                      </a:rPr>
                      <m:t>𝜎</m:t>
                    </m:r>
                    <m:d>
                      <m:dPr>
                        <m:ctrlP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𝑡</m:t>
                                </m:r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200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𝑔𝑎𝑡𝑒</m:t>
                        </m:r>
                      </m:e>
                      <m:sub>
                        <m:r>
                          <a:rPr lang="en-US" altLang="ko-KR" sz="12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𝑖𝑛𝑝𝑢𝑡</m:t>
                        </m:r>
                      </m:sub>
                    </m:sSub>
                    <m:r>
                      <a:rPr lang="en-US" altLang="ko-KR" sz="12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rgbClr val="2D7AA3"/>
                        </a:solidFill>
                        <a:latin typeface="Cambria Math"/>
                        <a:ea typeface="나눔스퀘어" panose="020B0600000101010101" pitchFamily="50" charset="-127"/>
                      </a:rPr>
                      <m:t>=</m:t>
                    </m:r>
                    <m:r>
                      <a:rPr lang="ko-KR" altLang="en-US" sz="12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rgbClr val="2D7AA3"/>
                        </a:solidFill>
                        <a:latin typeface="Cambria Math"/>
                        <a:ea typeface="나눔스퀘어" panose="020B0600000101010101" pitchFamily="50" charset="-127"/>
                      </a:rPr>
                      <m:t>𝜎</m:t>
                    </m:r>
                    <m:d>
                      <m:dPr>
                        <m:ctrlP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𝑡</m:t>
                                </m:r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200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𝑏𝑙𝑜𝑐𝑘</m:t>
                        </m:r>
                      </m:e>
                      <m:sub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𝑖𝑛𝑝𝑢𝑡</m:t>
                        </m:r>
                      </m:sub>
                    </m:sSub>
                    <m:r>
                      <a:rPr lang="en-US" altLang="ko-KR" sz="12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rgbClr val="2D7AA3"/>
                        </a:solidFill>
                        <a:latin typeface="Cambria Math"/>
                        <a:ea typeface="나눔스퀘어" panose="020B0600000101010101" pitchFamily="50" charset="-127"/>
                      </a:rPr>
                      <m:t>=</m:t>
                    </m:r>
                    <m:r>
                      <a:rPr lang="en-US" altLang="ko-KR" sz="1200" b="0" i="1" smtClean="0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rgbClr val="2D7AA3"/>
                        </a:solidFill>
                        <a:latin typeface="Cambria Math"/>
                        <a:ea typeface="나눔스퀘어" panose="020B0600000101010101" pitchFamily="50" charset="-127"/>
                      </a:rPr>
                      <m:t>𝑡𝑎𝑛h</m:t>
                    </m:r>
                    <m:d>
                      <m:dPr>
                        <m:ctrlP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𝑡</m:t>
                                </m:r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200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순환</a:t>
                </a:r>
                <a:r>
                  <a:rPr lang="en-US" altLang="ko-KR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벡터</a:t>
                </a:r>
                <a:r>
                  <a:rPr lang="en-US" altLang="ko-KR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𝑔𝑎𝑡𝑒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𝑜𝑢𝑡𝑝𝑢𝑡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sz="1300" b="0" i="0" smtClean="0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tanh</m:t>
                    </m:r>
                    <m:r>
                      <a:rPr lang="en-US" altLang="ko-KR" sz="1300" b="0" i="1" smtClean="0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⁡(</m:t>
                    </m:r>
                    <m:sSub>
                      <m:sSubPr>
                        <m:ctrlPr>
                          <a:rPr lang="en-US" altLang="ko-KR" sz="130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130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300" b="0" i="1" smtClean="0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en-US" altLang="ko-KR" sz="1300" i="1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𝑔𝑎𝑡𝑒</m:t>
                        </m:r>
                      </m:e>
                      <m:sub>
                        <m:r>
                          <a:rPr lang="en-US" altLang="ko-KR" sz="12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𝑜𝑢𝑡</m:t>
                        </m:r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𝑝𝑢𝑡</m:t>
                        </m:r>
                      </m:sub>
                    </m:sSub>
                    <m:r>
                      <a:rPr lang="en-US" altLang="ko-KR" sz="12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rgbClr val="2D7AA3"/>
                        </a:solidFill>
                        <a:latin typeface="Cambria Math"/>
                        <a:ea typeface="나눔스퀘어" panose="020B0600000101010101" pitchFamily="50" charset="-127"/>
                      </a:rPr>
                      <m:t>=</m:t>
                    </m:r>
                    <m:r>
                      <a:rPr lang="ko-KR" altLang="en-US" sz="12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rgbClr val="2D7AA3"/>
                        </a:solidFill>
                        <a:latin typeface="Cambria Math"/>
                        <a:ea typeface="나눔스퀘어" panose="020B0600000101010101" pitchFamily="50" charset="-127"/>
                      </a:rPr>
                      <m:t>𝜎</m:t>
                    </m:r>
                    <m:d>
                      <m:dPr>
                        <m:ctrlP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𝑡</m:t>
                                </m:r>
                                <m:r>
                                  <a:rPr lang="en-US" altLang="ko-KR" sz="12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2D7AA3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300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제목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0" y="1507154"/>
                <a:ext cx="5363164" cy="1461939"/>
              </a:xfrm>
              <a:prstGeom prst="rect">
                <a:avLst/>
              </a:prstGeom>
              <a:blipFill rotWithShape="1">
                <a:blip r:embed="rId3"/>
                <a:stretch>
                  <a:fillRect l="-1705" t="-1250"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758319" y="3125680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계층의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제목 6"/>
              <p:cNvSpPr txBox="1">
                <a:spLocks/>
              </p:cNvSpPr>
              <p:nvPr/>
            </p:nvSpPr>
            <p:spPr>
              <a:xfrm>
                <a:off x="885980" y="3498218"/>
                <a:ext cx="7091356" cy="170559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spcBef>
                    <a:spcPct val="0"/>
                  </a:spcBef>
                  <a:buNone/>
                  <a:defRPr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출력 형태가 </a:t>
                </a:r>
                <a:r>
                  <a:rPr lang="ko-KR" altLang="en-US" sz="13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시계열인지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여부에 따라 알맞게 구성</a:t>
                </a:r>
                <a:endParaRPr lang="en-US" altLang="ko-KR" sz="13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시계열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형태인 경우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20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a:rPr lang="en-US" altLang="ko-KR" sz="12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모아 </a:t>
                </a:r>
                <a:r>
                  <a:rPr lang="ko-KR" altLang="en-US" sz="12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시계열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데이터 형태로 출력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시계열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형태가 아닌 경우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마지막 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2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출력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순환 벡터 대신 상태 벡터를 출력에 활용하는 방안도 가능</a:t>
                </a:r>
                <a:endParaRPr lang="en-US" altLang="ko-KR" sz="13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err="1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시계열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출력 여부에 따라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2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2D7AA3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12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2D7AA3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출력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순환 벡터보다 더 나은 학습 결과를 보이는 경우도 많음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예제 코드에서는 비교 실험을 위해 옵션 처리해 두 가지 경우 모두를 지원</a:t>
                </a:r>
                <a:endParaRPr lang="ko-KR" altLang="en-US" sz="1300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5" name="제목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0" y="3498218"/>
                <a:ext cx="7091356" cy="1705595"/>
              </a:xfrm>
              <a:prstGeom prst="rect">
                <a:avLst/>
              </a:prstGeom>
              <a:blipFill rotWithShape="1">
                <a:blip r:embed="rId4"/>
                <a:stretch>
                  <a:fillRect l="-1289" t="-1429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/>
          <p:cNvSpPr/>
          <p:nvPr/>
        </p:nvSpPr>
        <p:spPr>
          <a:xfrm>
            <a:off x="758319" y="5363343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계층의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구성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제목 6"/>
              <p:cNvSpPr txBox="1">
                <a:spLocks/>
              </p:cNvSpPr>
              <p:nvPr/>
            </p:nvSpPr>
            <p:spPr>
              <a:xfrm>
                <a:off x="885980" y="5735881"/>
                <a:ext cx="7091356" cy="73096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spcBef>
                    <a:spcPct val="0"/>
                  </a:spcBef>
                  <a:buNone/>
                  <a:defRPr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네 개의 </a:t>
                </a:r>
                <a:r>
                  <a:rPr lang="ko-KR" altLang="en-US" sz="13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파라미터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쌍 </a:t>
                </a:r>
                <a:r>
                  <a:rPr lang="en-US" altLang="ko-KR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𝑓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𝑓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), </m:t>
                    </m:r>
                  </m:oMath>
                </a14:m>
                <a:r>
                  <a:rPr lang="en-US" altLang="ko-KR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), </m:t>
                    </m:r>
                  </m:oMath>
                </a14:m>
                <a:r>
                  <a:rPr lang="en-US" altLang="ko-KR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), </m:t>
                    </m:r>
                  </m:oMath>
                </a14:m>
                <a:r>
                  <a:rPr lang="en-US" altLang="ko-KR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𝑜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𝑜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en-US" altLang="ko-KR" sz="13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입력 공유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각각 가중치는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</a:t>
                </a:r>
                <a:r>
                  <a:rPr lang="en-US" altLang="ko-KR" sz="12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n+r,r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]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행렬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편향은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[r]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벡터 형태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단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시간대별 입력 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크기 </a:t>
                </a:r>
                <a:r>
                  <a:rPr lang="en-US" altLang="ko-KR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n,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순환 벡터 크기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r)</a:t>
                </a: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하나로 모아 일괄적인 선형 연산 처리도 가능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가중치는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[n+r,4r</a:t>
                </a:r>
                <a:r>
                  <a:rPr lang="en-US" altLang="ko-KR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] 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행렬</a:t>
                </a:r>
                <a:r>
                  <a:rPr lang="en-US" altLang="ko-KR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편향은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[4r</a:t>
                </a:r>
                <a:r>
                  <a:rPr lang="en-US" altLang="ko-KR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] 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벡터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형태</a:t>
                </a:r>
                <a:endParaRPr lang="ko-KR" altLang="en-US" sz="1300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" name="제목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0" y="5735881"/>
                <a:ext cx="7091356" cy="730969"/>
              </a:xfrm>
              <a:prstGeom prst="rect">
                <a:avLst/>
              </a:prstGeom>
              <a:blipFill rotWithShape="1">
                <a:blip r:embed="rId5"/>
                <a:stretch>
                  <a:fillRect l="-1289" t="-3333" r="-172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5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11.3 </a:t>
            </a:r>
            <a:r>
              <a:rPr lang="ko-KR" altLang="en-US" sz="2200" dirty="0" err="1" smtClean="0"/>
              <a:t>쌍곡탄젠트</a:t>
            </a:r>
            <a:r>
              <a:rPr lang="ko-KR" altLang="en-US" sz="2200" dirty="0" smtClean="0"/>
              <a:t> 함수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319" y="1134616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쌍곡탄젠트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함수의 정의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제목 6"/>
              <p:cNvSpPr txBox="1">
                <a:spLocks/>
              </p:cNvSpPr>
              <p:nvPr/>
            </p:nvSpPr>
            <p:spPr>
              <a:xfrm>
                <a:off x="885980" y="1518340"/>
                <a:ext cx="8747540" cy="26071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spcBef>
                    <a:spcPct val="0"/>
                  </a:spcBef>
                  <a:buNone/>
                  <a:defRPr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300" i="0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tanh</m:t>
                        </m:r>
                      </m:fName>
                      <m:e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𝑥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300" b="0" i="1" smtClean="0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300" b="0" i="1" smtClean="0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−</m:t>
                                </m:r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−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sz="13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38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제목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0" y="1518340"/>
                <a:ext cx="8747540" cy="260712"/>
              </a:xfrm>
              <a:prstGeom prst="rect">
                <a:avLst/>
              </a:prstGeom>
              <a:blipFill rotWithShape="1">
                <a:blip r:embed="rId2"/>
                <a:stretch>
                  <a:fillRect l="-1045" t="-11628" b="-18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758319" y="2658557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쌍곡탄젠트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함수와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시그모이드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함수의 관계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제목 6"/>
              <p:cNvSpPr txBox="1">
                <a:spLocks/>
              </p:cNvSpPr>
              <p:nvPr/>
            </p:nvSpPr>
            <p:spPr>
              <a:xfrm>
                <a:off x="885980" y="3042281"/>
                <a:ext cx="8747540" cy="137217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spcBef>
                    <a:spcPct val="0"/>
                  </a:spcBef>
                  <a:buNone/>
                  <a:defRPr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300" i="0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tanh</m:t>
                        </m:r>
                      </m:fName>
                      <m:e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𝑥</m:t>
                        </m:r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+1</m:t>
                            </m:r>
                          </m:den>
                        </m:f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+1</m:t>
                            </m:r>
                          </m:den>
                        </m:f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1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)−2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+1</m:t>
                            </m:r>
                          </m:den>
                        </m:f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=1−2</m:t>
                        </m:r>
                        <m:r>
                          <a:rPr lang="ko-KR" altLang="en-US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𝜎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(−2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𝑥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13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38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71450" indent="-171450">
                  <a:lnSpc>
                    <a:spcPts val="1900"/>
                  </a:lnSpc>
                  <a:spcBef>
                    <a:spcPts val="1200"/>
                  </a:spcBef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3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시그모이드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함수 그래프를 </a:t>
                </a:r>
                <a:r>
                  <a:rPr lang="ko-KR" altLang="en-US" sz="13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쌍곡탄젠트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함수 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그래프로 바꾸는 과정</a:t>
                </a:r>
                <a:endParaRPr lang="en-US" altLang="ko-KR" sz="13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38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축 방향으로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½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압축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y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축 방향으로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배 확장 후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38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원점에 대해 대칭 이동 후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38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y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축 양의 방향으로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38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평행 이동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38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제목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0" y="3042281"/>
                <a:ext cx="8747540" cy="1372171"/>
              </a:xfrm>
              <a:prstGeom prst="rect">
                <a:avLst/>
              </a:prstGeom>
              <a:blipFill rotWithShape="1">
                <a:blip r:embed="rId3"/>
                <a:stretch>
                  <a:fillRect l="-1045" t="-2222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5709084" y="2658557"/>
            <a:ext cx="3888432" cy="1868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36" y="2762525"/>
            <a:ext cx="3746806" cy="169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758319" y="5133508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쌍곡탄젠트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함수의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편미분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제목 6"/>
              <p:cNvSpPr txBox="1">
                <a:spLocks/>
              </p:cNvSpPr>
              <p:nvPr/>
            </p:nvSpPr>
            <p:spPr>
              <a:xfrm>
                <a:off x="885980" y="5517232"/>
                <a:ext cx="8747540" cy="27622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spcBef>
                    <a:spcPct val="0"/>
                  </a:spcBef>
                  <a:buNone/>
                  <a:defRPr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𝜕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 sz="1300" i="0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tanh</m:t>
                        </m:r>
                      </m:fName>
                      <m:e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𝑥</m:t>
                        </m:r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𝜕</m:t>
                            </m:r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sz="1300" b="0" i="1" smtClean="0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  <m:t>2</m:t>
                                    </m:r>
                                    <m: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300" i="1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  <m:t>1</m:t>
                                    </m:r>
                                    <m:r>
                                      <a:rPr lang="en-US" altLang="ko-KR" sz="1300" b="0" i="1" smtClean="0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00" i="1">
                                        <a:ln>
                                          <a:solidFill>
                                            <a:srgbClr val="E4E9EC">
                                              <a:alpha val="0"/>
                                            </a:srgbClr>
                                          </a:solidFill>
                                        </a:ln>
                                        <a:solidFill>
                                          <a:srgbClr val="383838"/>
                                        </a:solidFill>
                                        <a:latin typeface="Cambria Math"/>
                                        <a:ea typeface="나눔스퀘어" panose="020B0600000101010101" pitchFamily="50" charset="-127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300" i="1">
                                            <a:ln>
                                              <a:solidFill>
                                                <a:srgbClr val="E4E9EC">
                                                  <a:alpha val="0"/>
                                                </a:srgbClr>
                                              </a:solidFill>
                                            </a:ln>
                                            <a:solidFill>
                                              <a:srgbClr val="383838"/>
                                            </a:solidFill>
                                            <a:latin typeface="Cambria Math"/>
                                            <a:ea typeface="나눔스퀘어" panose="020B0600000101010101" pitchFamily="50" charset="-127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1300" i="1">
                                    <a:ln>
                                      <a:solidFill>
                                        <a:srgbClr val="E4E9EC">
                                          <a:alpha val="0"/>
                                        </a:srgbClr>
                                      </a:solidFill>
                                    </a:ln>
                                    <a:solidFill>
                                      <a:srgbClr val="383838"/>
                                    </a:solidFill>
                                    <a:latin typeface="Cambria Math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=1−</m:t>
                        </m:r>
                        <m:sSup>
                          <m:sSupPr>
                            <m:ctrlP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𝑡𝑎𝑛h</m:t>
                            </m:r>
                          </m:e>
                          <m:sup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ko-KR" sz="1300" b="0" i="1" smtClean="0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rgbClr val="383838"/>
                        </a:solidFill>
                        <a:latin typeface="Cambria Math"/>
                        <a:ea typeface="나눔스퀘어" panose="020B0600000101010101" pitchFamily="50" charset="-127"/>
                      </a:rPr>
                      <m:t>𝑥</m:t>
                    </m:r>
                    <m:r>
                      <a:rPr lang="en-US" altLang="ko-KR" sz="1300" b="0" i="1" smtClean="0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rgbClr val="383838"/>
                        </a:solidFill>
                        <a:latin typeface="Cambria Math"/>
                        <a:ea typeface="나눔스퀘어" panose="020B0600000101010101" pitchFamily="50" charset="-127"/>
                      </a:rPr>
                      <m:t>=(1+</m:t>
                    </m:r>
                    <m:func>
                      <m:funcPr>
                        <m:ctrlP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300" b="0" i="0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tanh</m:t>
                        </m:r>
                      </m:fName>
                      <m:e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𝑥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rgbClr val="383838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)(1−</m:t>
                        </m:r>
                        <m:func>
                          <m:funcPr>
                            <m:ctrlP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300" b="0" i="0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tanh</m:t>
                            </m:r>
                          </m:fName>
                          <m:e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𝑥</m:t>
                            </m:r>
                            <m:r>
                              <a:rPr lang="en-US" altLang="ko-KR" sz="1300" b="0" i="1" smtClean="0">
                                <a:ln>
                                  <a:solidFill>
                                    <a:srgbClr val="E4E9EC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rgbClr val="383838"/>
                                </a:solidFill>
                                <a:latin typeface="Cambria Math"/>
                                <a:ea typeface="나눔스퀘어" panose="020B0600000101010101" pitchFamily="50" charset="-127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38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" name="제목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0" y="5517232"/>
                <a:ext cx="8747540" cy="276229"/>
              </a:xfrm>
              <a:prstGeom prst="rect">
                <a:avLst/>
              </a:prstGeom>
              <a:blipFill rotWithShape="1">
                <a:blip r:embed="rId5"/>
                <a:stretch>
                  <a:fillRect l="-1045" t="-3111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11.3 </a:t>
            </a:r>
            <a:r>
              <a:rPr lang="ko-KR" altLang="en-US" sz="2200" dirty="0" err="1" smtClean="0"/>
              <a:t>쌍곡탄젠트</a:t>
            </a:r>
            <a:r>
              <a:rPr lang="ko-KR" altLang="en-US" sz="2200" dirty="0" smtClean="0"/>
              <a:t> 함수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319" y="1134616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쌍곡탄젠트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제목 6"/>
          <p:cNvSpPr txBox="1">
            <a:spLocks/>
          </p:cNvSpPr>
          <p:nvPr/>
        </p:nvSpPr>
        <p:spPr>
          <a:xfrm>
            <a:off x="885980" y="1538892"/>
            <a:ext cx="8747540" cy="73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하이퍼볼릭탄젠트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함수라고도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하며 </a:t>
            </a:r>
            <a:r>
              <a:rPr lang="en-US" altLang="ko-KR" sz="13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tanh</a:t>
            </a:r>
            <a:r>
              <a:rPr lang="en-US" altLang="ko-KR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함수로 표시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셀 안에서 입력 블록과 출력 생성의 두 곳에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 범위의 입력 값을 받아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(-1, 1)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값으로 변환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319" y="2808700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쌍곡탄젠트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함수의 역할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제목 6"/>
          <p:cNvSpPr txBox="1">
            <a:spLocks/>
          </p:cNvSpPr>
          <p:nvPr/>
        </p:nvSpPr>
        <p:spPr>
          <a:xfrm>
            <a:off x="885980" y="3212976"/>
            <a:ext cx="8747540" cy="170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입력 값을 절대값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미만 값으로 변환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값의 범위를 제한하는 블로킹 효과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대칭을 이루는 출력 값 범위를 가져 양수 값과 음수 값을 골고루 출력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절대값이 커지면 출력 값이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수렴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신경망에서는 학습이 진행됨에 따라 출력 값을 두 가지로 몰아가는 이진화 효과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전체적으로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함수와 비슷한 성질을 갖지만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함수는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(0,1)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범위로 출력을 제한해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처리에 적합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11.4 LSTM </a:t>
            </a:r>
            <a:r>
              <a:rPr lang="ko-KR" altLang="en-US" sz="2200" dirty="0" smtClean="0"/>
              <a:t>계층의 </a:t>
            </a:r>
            <a:r>
              <a:rPr lang="ko-KR" altLang="en-US" sz="2200" dirty="0" err="1" smtClean="0"/>
              <a:t>순전파와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역전파</a:t>
            </a:r>
            <a:r>
              <a:rPr lang="ko-KR" altLang="en-US" sz="2200" dirty="0" smtClean="0"/>
              <a:t> 처리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319" y="1134616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순전파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처리를 위한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8319" y="3429000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계층의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순전파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제목 6"/>
          <p:cNvSpPr txBox="1">
            <a:spLocks/>
          </p:cNvSpPr>
          <p:nvPr/>
        </p:nvSpPr>
        <p:spPr>
          <a:xfrm>
            <a:off x="885980" y="3859307"/>
            <a:ext cx="8747540" cy="73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전체적 틀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10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‘기본 셀 순환 신경망’에서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소개한 </a:t>
            </a:r>
            <a:r>
              <a:rPr lang="en-US" altLang="ko-KR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계층의 </a:t>
            </a:r>
            <a:r>
              <a:rPr lang="ko-KR" altLang="en-US" sz="13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순전파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처리와 거의 동일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 사이를 통과해 전달되는 내용으로 기존의 순환 벡터에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벡터가 추가됨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시간대별 처리 과정이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셀의 처리 과정에 맞추어 변경됨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제목 6"/>
              <p:cNvSpPr txBox="1">
                <a:spLocks/>
              </p:cNvSpPr>
              <p:nvPr/>
            </p:nvSpPr>
            <p:spPr>
              <a:xfrm>
                <a:off x="885980" y="1556792"/>
                <a:ext cx="7091356" cy="170559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spcBef>
                    <a:spcPct val="0"/>
                  </a:spcBef>
                  <a:buNone/>
                  <a:defRPr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네 개의 </a:t>
                </a:r>
                <a:r>
                  <a:rPr lang="ko-KR" altLang="en-US" sz="13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파라미터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쌍 </a:t>
                </a:r>
                <a:r>
                  <a:rPr lang="en-US" altLang="ko-KR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𝑓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𝑓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), </m:t>
                    </m:r>
                  </m:oMath>
                </a14:m>
                <a:r>
                  <a:rPr lang="en-US" altLang="ko-KR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), </m:t>
                    </m:r>
                  </m:oMath>
                </a14:m>
                <a:r>
                  <a:rPr lang="en-US" altLang="ko-KR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), </m:t>
                    </m:r>
                  </m:oMath>
                </a14:m>
                <a:r>
                  <a:rPr lang="en-US" altLang="ko-KR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𝑜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𝑜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en-US" altLang="ko-KR" sz="13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입력을 공유하는 별도의 </a:t>
                </a:r>
                <a:r>
                  <a:rPr lang="ko-KR" altLang="en-US" sz="12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파라미터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쌍으로 구현 가능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각각 가중치는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</a:t>
                </a:r>
                <a:r>
                  <a:rPr lang="en-US" altLang="ko-KR" sz="12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n+r,r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]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행렬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편향은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[r]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벡터 형태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단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시간대별 입력 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크기 </a:t>
                </a:r>
                <a:r>
                  <a:rPr lang="en-US" altLang="ko-KR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n,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순환 벡터 크기 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r)</a:t>
                </a:r>
              </a:p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책에서는 네 </a:t>
                </a:r>
                <a:r>
                  <a:rPr lang="ko-KR" altLang="en-US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</a:t>
                </a:r>
                <a:r>
                  <a:rPr lang="ko-KR" altLang="en-US" sz="1300" dirty="0" err="1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파라미터</a:t>
                </a:r>
                <a:r>
                  <a:rPr lang="ko-KR" altLang="en-US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쌍을 하나로 묶어 처리 </a:t>
                </a:r>
                <a:r>
                  <a:rPr lang="en-US" altLang="ko-KR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𝑓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+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+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+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𝑜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1300" i="1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𝑓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+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+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𝑏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+</m:t>
                        </m:r>
                        <m:r>
                          <a:rPr lang="en-US" altLang="ko-KR" sz="1300" b="0" i="1" smtClean="0">
                            <a:ln>
                              <a:solidFill>
                                <a:srgbClr val="E4E9EC">
                                  <a:alpha val="0"/>
                                </a:srgb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𝑜</m:t>
                        </m:r>
                      </m:sub>
                    </m:sSub>
                    <m:r>
                      <a:rPr lang="en-US" altLang="ko-KR" sz="1300" i="1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en-US" altLang="ko-KR" sz="1300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가중치는 </a:t>
                </a:r>
                <a:r>
                  <a:rPr lang="en-US" altLang="ko-KR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[n+r,4r] 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행렬</a:t>
                </a:r>
                <a:r>
                  <a:rPr lang="en-US" altLang="ko-KR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편향은 </a:t>
                </a:r>
                <a:r>
                  <a:rPr lang="en-US" altLang="ko-KR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[4r] 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벡터 형태 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입력을 공유하므로 선형 연산은 함께 수행 가능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비선형 활성화 함수 적용 시점에 갈라 사용하기로 함</a:t>
                </a:r>
                <a:endParaRPr lang="ko-KR" altLang="en-US" sz="1300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제목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0" y="1556792"/>
                <a:ext cx="7091356" cy="1705595"/>
              </a:xfrm>
              <a:prstGeom prst="rect">
                <a:avLst/>
              </a:prstGeom>
              <a:blipFill rotWithShape="1">
                <a:blip r:embed="rId2"/>
                <a:stretch>
                  <a:fillRect l="-1289" t="-1071" b="-3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/>
          <p:cNvSpPr/>
          <p:nvPr/>
        </p:nvSpPr>
        <p:spPr>
          <a:xfrm>
            <a:off x="758319" y="4798893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계층의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제목 6"/>
          <p:cNvSpPr txBox="1">
            <a:spLocks/>
          </p:cNvSpPr>
          <p:nvPr/>
        </p:nvSpPr>
        <p:spPr>
          <a:xfrm>
            <a:off x="885980" y="5229200"/>
            <a:ext cx="8747540" cy="73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전체적 틀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10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‘기본 셀 순환 신경망’에서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소개한 </a:t>
            </a:r>
            <a:r>
              <a:rPr lang="en-US" altLang="ko-KR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계층의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처리와 거의 동일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 사이를 역순으로 통과해 전달되는 내용으로 기존의 순환 벡터 손길기울기에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손실 기울기가 추가됨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시간대별 처리 과정이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셀의 처리 과정의 역순에 맞추어 변경됨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6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6764" y="1"/>
            <a:ext cx="5796356" cy="83671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11.5 </a:t>
            </a:r>
            <a:r>
              <a:rPr lang="ko-KR" altLang="en-US" sz="2200" dirty="0" smtClean="0"/>
              <a:t>주파수 스펙트럼 분석을 이용한 </a:t>
            </a:r>
            <a:r>
              <a:rPr lang="ko-KR" altLang="en-US" sz="2200" dirty="0" err="1" smtClean="0"/>
              <a:t>음원</a:t>
            </a:r>
            <a:r>
              <a:rPr lang="ko-KR" altLang="en-US" sz="2200" dirty="0" smtClean="0"/>
              <a:t> 처리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319" y="1134616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음원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6"/>
          <p:cNvSpPr txBox="1">
            <a:spLocks/>
          </p:cNvSpPr>
          <p:nvPr/>
        </p:nvSpPr>
        <p:spPr>
          <a:xfrm>
            <a:off x="885980" y="1518340"/>
            <a:ext cx="8747540" cy="1949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소리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고막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마이크 등에 가해지는 압력이 시간 축을 따라 연속적으로 변해가는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아날로그 정보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소리의 압력 값을 일정한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간격으로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샘플링해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얻어진 이산 디지털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일종의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측정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장치의 수가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하나인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모노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이상인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스테레오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음원이나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다채널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모노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시간대별 정보 벡터의 크기가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크기 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빈약한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정보로도 학습이 불가능하지는 않겠지만 좋은 결과 얻으려면 대단히 많은 학습 필요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 수를 줄이더라도 시간대별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정보를 좀 더 의미 있고 풍성한 내용으로 대체하는 전처리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과정 필요</a:t>
            </a:r>
            <a:endParaRPr lang="ko-KR" altLang="en-US" sz="11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319" y="3697529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모노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음원의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시간대별 정보의 재구성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제목 6"/>
          <p:cNvSpPr txBox="1">
            <a:spLocks/>
          </p:cNvSpPr>
          <p:nvPr/>
        </p:nvSpPr>
        <p:spPr>
          <a:xfrm>
            <a:off x="885980" y="4127836"/>
            <a:ext cx="8747540" cy="2192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수를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줄이기 위한 평균값 등의 구간 대푯값 구하기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소리는 파동의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일종이며 파동은 여러 주파수의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사인파의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혼합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사인파는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한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주기 안의 값들이 합해지면 값들이 서로 상쇄되어 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되어 사라지는 특성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평균값을 구하면 대부분의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정보가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사라져 오히려 손해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주파수 스펙트럼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파동 안에 들어있는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사인파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성분의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주파수별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분포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모노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음원의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특정 시간대 값이 아닌 여러 시간대에 걸친 값들을 분석해 도출 가능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소리 분석에 매우 유용한 정보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음높이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음색 등은 주파수 스펙트럼에 의해 결정됨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시간대의 값이 더 이상 하나의 값이 아닌 벡터로 표현되게 됨</a:t>
            </a:r>
            <a:endParaRPr lang="ko-KR" altLang="en-US" sz="12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4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6764" y="1"/>
            <a:ext cx="5796356" cy="83671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11.5 </a:t>
            </a:r>
            <a:r>
              <a:rPr lang="ko-KR" altLang="en-US" sz="2200" dirty="0" smtClean="0"/>
              <a:t>주파수 스펙트럼 분석을 이용한 </a:t>
            </a:r>
            <a:r>
              <a:rPr lang="ko-KR" altLang="en-US" sz="2200" dirty="0" err="1" smtClean="0"/>
              <a:t>음원</a:t>
            </a:r>
            <a:r>
              <a:rPr lang="ko-KR" altLang="en-US" sz="2200" dirty="0" smtClean="0"/>
              <a:t> 처리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319" y="1134616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푸리에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변환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6"/>
          <p:cNvSpPr txBox="1">
            <a:spLocks/>
          </p:cNvSpPr>
          <p:nvPr/>
        </p:nvSpPr>
        <p:spPr>
          <a:xfrm>
            <a:off x="885980" y="1518340"/>
            <a:ext cx="8747540" cy="73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아날로그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신호의 주파수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스펙트럼 분석을 위한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적분식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구간에서의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파동값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변화로부터 그 안에 담긴 특정 주파수 </a:t>
            </a:r>
            <a:r>
              <a:rPr lang="ko-KR" altLang="en-US" sz="13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사인파의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강도를 계산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아날로그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신호가 아닌 디지털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음원의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이산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신호에는 적용 불가</a:t>
            </a:r>
            <a:endParaRPr lang="ko-KR" altLang="en-US" sz="11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319" y="3697529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고속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푸리에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변환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제목 6"/>
          <p:cNvSpPr txBox="1">
            <a:spLocks/>
          </p:cNvSpPr>
          <p:nvPr/>
        </p:nvSpPr>
        <p:spPr>
          <a:xfrm>
            <a:off x="885980" y="4127836"/>
            <a:ext cx="8747540" cy="1949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분할</a:t>
            </a:r>
            <a:r>
              <a:rPr lang="en-US" altLang="ko-KR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정복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(divide-and-conquer)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방식의 효율적인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이산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신호값으로부터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n/2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주파수 성분의 강도를 한꺼번에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푸리에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변환 과정을 이산 신호에 알맞게 변형시켜 대치한 알고리즘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슬라이딩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윈도우</a:t>
            </a:r>
            <a:r>
              <a:rPr lang="en-US" altLang="ko-KR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sliding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window</a:t>
            </a: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변환 대상이 되는 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이산 신호가 차지하는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폭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슬라이딩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윈도우가 작을수록 분석 가능한 주파수 수가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줄어들어 시간대별 정보 벡터가 빈약해짐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슬라이딩 윈도우가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클수록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 부담이 크고 주파수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분포의 시간에 따른 변화를 민감하게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포착하기 어려워짐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슬라이딩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윈도우 크기를 적당하게 설정하는 것이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</a:t>
            </a:r>
            <a:endParaRPr lang="ko-KR" altLang="en-US" sz="12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제목 6"/>
              <p:cNvSpPr txBox="1">
                <a:spLocks/>
              </p:cNvSpPr>
              <p:nvPr/>
            </p:nvSpPr>
            <p:spPr>
              <a:xfrm>
                <a:off x="1064568" y="2496719"/>
                <a:ext cx="8747540" cy="24365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spcBef>
                    <a:spcPct val="0"/>
                  </a:spcBef>
                  <a:buNone/>
                  <a:defRPr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>
                            <a:solidFill>
                              <a:srgbClr val="E4E9EC">
                                <a:alpha val="0"/>
                              </a:srgbClr>
                            </a:solidFill>
                          </a:ln>
                          <a:solidFill>
                            <a:srgbClr val="383838"/>
                          </a:solidFill>
                          <a:latin typeface="Cambria Math"/>
                          <a:ea typeface="나눔스퀘어" panose="020B0600000101010101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n>
                            <a:solidFill>
                              <a:srgbClr val="E4E9EC">
                                <a:alpha val="0"/>
                              </a:srgbClr>
                            </a:solidFill>
                          </a:ln>
                          <a:solidFill>
                            <a:srgbClr val="383838"/>
                          </a:solidFill>
                          <a:latin typeface="Cambria Math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2</m:t>
                          </m:r>
                          <m:r>
                            <a:rPr lang="ko-KR" altLang="en-US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𝐹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ko-KR" altLang="en-US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𝜔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n>
                                    <a:solidFill>
                                      <a:srgbClr val="E4E9EC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rgbClr val="383838"/>
                                  </a:solidFill>
                                  <a:latin typeface="Cambria Math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n>
                                    <a:solidFill>
                                      <a:srgbClr val="E4E9EC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rgbClr val="383838"/>
                                  </a:solidFill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n>
                                    <a:solidFill>
                                      <a:srgbClr val="E4E9EC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rgbClr val="383838"/>
                                  </a:solidFill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𝑖</m:t>
                              </m:r>
                              <m:r>
                                <a:rPr lang="ko-KR" altLang="en-US" b="0" i="1" smtClean="0">
                                  <a:ln>
                                    <a:solidFill>
                                      <a:srgbClr val="E4E9EC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rgbClr val="383838"/>
                                  </a:solidFill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𝜔</m:t>
                              </m:r>
                              <m:r>
                                <a:rPr lang="en-US" altLang="ko-KR" b="0" i="1" smtClean="0">
                                  <a:ln>
                                    <a:solidFill>
                                      <a:srgbClr val="E4E9EC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rgbClr val="383838"/>
                                  </a:solidFill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𝑑</m:t>
                          </m:r>
                          <m:r>
                            <a:rPr lang="ko-KR" altLang="en-US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ko-KR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38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1" name="제목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68" y="2496719"/>
                <a:ext cx="8747540" cy="243656"/>
              </a:xfrm>
              <a:prstGeom prst="rect">
                <a:avLst/>
              </a:prstGeom>
              <a:blipFill rotWithShape="1">
                <a:blip r:embed="rId2"/>
                <a:stretch>
                  <a:fillRect l="-976" t="-435000" b="-55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제목 6"/>
              <p:cNvSpPr txBox="1">
                <a:spLocks/>
              </p:cNvSpPr>
              <p:nvPr/>
            </p:nvSpPr>
            <p:spPr>
              <a:xfrm>
                <a:off x="1064568" y="2996952"/>
                <a:ext cx="8747540" cy="24365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spcBef>
                    <a:spcPct val="0"/>
                  </a:spcBef>
                  <a:buNone/>
                  <a:defRPr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>
                            <a:solidFill>
                              <a:srgbClr val="E4E9EC">
                                <a:alpha val="0"/>
                              </a:srgbClr>
                            </a:solidFill>
                          </a:ln>
                          <a:solidFill>
                            <a:srgbClr val="383838"/>
                          </a:solidFill>
                          <a:latin typeface="Cambria Math"/>
                          <a:ea typeface="나눔스퀘어" panose="020B0600000101010101" pitchFamily="50" charset="-127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n>
                            <a:solidFill>
                              <a:srgbClr val="E4E9EC">
                                <a:alpha val="0"/>
                              </a:srgbClr>
                            </a:solidFill>
                          </a:ln>
                          <a:solidFill>
                            <a:srgbClr val="383838"/>
                          </a:solidFill>
                          <a:latin typeface="Cambria Math"/>
                          <a:ea typeface="나눔스퀘어" panose="020B0600000101010101" pitchFamily="50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𝑓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n>
                                    <a:solidFill>
                                      <a:srgbClr val="E4E9EC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rgbClr val="383838"/>
                                  </a:solidFill>
                                  <a:latin typeface="Cambria Math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n>
                                    <a:solidFill>
                                      <a:srgbClr val="E4E9EC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rgbClr val="383838"/>
                                  </a:solidFill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n>
                                    <a:solidFill>
                                      <a:srgbClr val="E4E9EC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rgbClr val="383838"/>
                                  </a:solidFill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n>
                                    <a:solidFill>
                                      <a:srgbClr val="E4E9EC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rgbClr val="383838"/>
                                  </a:solidFill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𝑖</m:t>
                              </m:r>
                              <m:r>
                                <a:rPr lang="ko-KR" altLang="en-US" b="0" i="1" smtClean="0">
                                  <a:ln>
                                    <a:solidFill>
                                      <a:srgbClr val="E4E9EC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rgbClr val="383838"/>
                                  </a:solidFill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𝜔</m:t>
                              </m:r>
                              <m:r>
                                <a:rPr lang="en-US" altLang="ko-KR" b="0" i="1" smtClean="0">
                                  <a:ln>
                                    <a:solidFill>
                                      <a:srgbClr val="E4E9EC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rgbClr val="383838"/>
                                  </a:solidFill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b="0" i="1" smtClean="0">
                              <a:ln>
                                <a:solidFill>
                                  <a:srgbClr val="E4E9EC">
                                    <a:alpha val="0"/>
                                  </a:srgbClr>
                                </a:solidFill>
                              </a:ln>
                              <a:solidFill>
                                <a:srgbClr val="383838"/>
                              </a:solidFill>
                              <a:latin typeface="Cambria Math"/>
                              <a:ea typeface="나눔스퀘어" panose="020B0600000101010101" pitchFamily="50" charset="-127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38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제목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68" y="2996952"/>
                <a:ext cx="8747540" cy="243656"/>
              </a:xfrm>
              <a:prstGeom prst="rect">
                <a:avLst/>
              </a:prstGeom>
              <a:blipFill rotWithShape="1">
                <a:blip r:embed="rId3"/>
                <a:stretch>
                  <a:fillRect l="-1533" t="-435000" b="-55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6764" y="1"/>
            <a:ext cx="5796356" cy="83671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11.6 </a:t>
            </a:r>
            <a:r>
              <a:rPr lang="ko-KR" altLang="en-US" sz="2200" dirty="0" err="1" smtClean="0"/>
              <a:t>음원</a:t>
            </a:r>
            <a:r>
              <a:rPr lang="ko-KR" altLang="en-US" sz="2200" dirty="0" smtClean="0"/>
              <a:t> 분류 </a:t>
            </a:r>
            <a:r>
              <a:rPr lang="ko-KR" altLang="en-US" sz="2200" dirty="0" err="1" smtClean="0"/>
              <a:t>데이터셋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319" y="1134616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캐글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소음 분류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6"/>
          <p:cNvSpPr txBox="1">
            <a:spLocks/>
          </p:cNvSpPr>
          <p:nvPr/>
        </p:nvSpPr>
        <p:spPr>
          <a:xfrm>
            <a:off x="885980" y="1448456"/>
            <a:ext cx="8747540" cy="170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도시에서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흔하게 들을 수 있는 </a:t>
            </a:r>
            <a:r>
              <a:rPr lang="en-US" altLang="ko-KR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종류의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소음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음원을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수집 분류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사이렌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자동차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경적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길거리 음악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굴착기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짖는 소리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노는 아이들 소리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총성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자동차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공회전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에어컨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착암기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학습용 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5,435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파일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평가용 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3,297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학습용 데이터의 분류 레이블 정보만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레이블링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작업 없이 바로 실험에 사용할 수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있는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것은 학습용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데이터셋뿐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형식이 통일되어 있지는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않음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 내외의 짧은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길이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44,100Hz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주기로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샘플링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스테레오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2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실험에서는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wave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모듈로 탈 없이 읽혀지는 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 길이의 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44,100Hz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학습용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음원으로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제한</a:t>
            </a:r>
            <a:endParaRPr lang="ko-KR" altLang="en-US" sz="11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8319" y="3284984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캐시 파일의 활용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제목 6"/>
          <p:cNvSpPr txBox="1">
            <a:spLocks/>
          </p:cNvSpPr>
          <p:nvPr/>
        </p:nvSpPr>
        <p:spPr>
          <a:xfrm>
            <a:off x="885980" y="3595137"/>
            <a:ext cx="8747540" cy="2680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고속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푸리에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변환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np.fft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모듈의 </a:t>
            </a:r>
            <a:r>
              <a:rPr lang="en-US" altLang="ko-KR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np.fft.fft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이용해 다수 구간에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대한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변환을 일괄 수행 가능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파일에서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읽어들인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내용을 이동 간격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슬라이딩 윈도우 크기에 따라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버퍼링한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일괄 처리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슬라이딩 윈도우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크기와 이동 간격을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객체의 초기화 함수 인수로 지정할 수 있게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캐시 파일 활용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고속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푸리에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변환이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비록 빠른 알고리즘이지만 실제 분석 시간은 상당함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설정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슬라이딩 윈도우 크기와 이동 간격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객체가 생성시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결과를 캐시 파일에도 저장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설정의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객체가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생성시 캐시 파일 정보를 활용해 처리 시간 절약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실험용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다운로드 문제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캐글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사이트의 해당 </a:t>
            </a: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페이지가 본서 출간 이후 폐쇄된 상태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rgbClr val="2D7AA3"/>
                </a:solidFill>
              </a:rPr>
              <a:t>한빛미디어</a:t>
            </a:r>
            <a:r>
              <a:rPr lang="ko-KR" altLang="en-US" sz="1200" dirty="0">
                <a:solidFill>
                  <a:srgbClr val="2D7AA3"/>
                </a:solidFill>
              </a:rPr>
              <a:t> 홈페이지의 </a:t>
            </a:r>
            <a:r>
              <a:rPr lang="ko-KR" altLang="en-US" sz="1200" dirty="0" err="1">
                <a:solidFill>
                  <a:srgbClr val="2D7AA3"/>
                </a:solidFill>
              </a:rPr>
              <a:t>구글드라이브</a:t>
            </a:r>
            <a:r>
              <a:rPr lang="ko-KR" altLang="en-US" sz="1200" dirty="0">
                <a:solidFill>
                  <a:srgbClr val="2D7AA3"/>
                </a:solidFill>
              </a:rPr>
              <a:t> </a:t>
            </a:r>
            <a:r>
              <a:rPr lang="ko-KR" altLang="en-US" sz="1200" dirty="0" smtClean="0">
                <a:solidFill>
                  <a:srgbClr val="2D7AA3"/>
                </a:solidFill>
              </a:rPr>
              <a:t>폴더에 저장된 파일들을 활용하기 바람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6764" y="188640"/>
            <a:ext cx="5580332" cy="64807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11.7 </a:t>
            </a:r>
            <a:r>
              <a:rPr lang="ko-KR" altLang="en-US" sz="2200" dirty="0"/>
              <a:t>구현하기</a:t>
            </a:r>
            <a:r>
              <a:rPr lang="en-US" altLang="ko-KR" sz="2200" dirty="0"/>
              <a:t>: </a:t>
            </a:r>
            <a:r>
              <a:rPr lang="en-US" altLang="ko-KR" sz="2200" dirty="0" smtClean="0"/>
              <a:t>LSTM </a:t>
            </a:r>
            <a:r>
              <a:rPr lang="ko-KR" altLang="en-US" sz="2200" dirty="0" smtClean="0"/>
              <a:t>신경망 </a:t>
            </a:r>
            <a:r>
              <a:rPr lang="ko-KR" altLang="en-US" sz="2200" dirty="0" smtClean="0"/>
              <a:t>클래스</a:t>
            </a:r>
            <a:endParaRPr lang="ko-KR" altLang="en-US" sz="2200" dirty="0"/>
          </a:p>
        </p:txBody>
      </p:sp>
      <p:sp>
        <p:nvSpPr>
          <p:cNvPr id="17" name="직사각형 16"/>
          <p:cNvSpPr/>
          <p:nvPr/>
        </p:nvSpPr>
        <p:spPr>
          <a:xfrm>
            <a:off x="847944" y="1147349"/>
            <a:ext cx="1072608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7AA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단원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D7AA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1526095"/>
            <a:ext cx="1072308" cy="445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B0E9FED-AAF8-4AB1-AD7E-C4C46271E917}"/>
              </a:ext>
            </a:extLst>
          </p:cNvPr>
          <p:cNvCxnSpPr/>
          <p:nvPr/>
        </p:nvCxnSpPr>
        <p:spPr>
          <a:xfrm>
            <a:off x="848043" y="1497779"/>
            <a:ext cx="1072410" cy="12"/>
          </a:xfrm>
          <a:prstGeom prst="line">
            <a:avLst/>
          </a:prstGeom>
          <a:ln w="38100">
            <a:solidFill>
              <a:srgbClr val="2D7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1526095"/>
            <a:ext cx="7095229" cy="445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D3790F0-9ECF-4483-AAF6-B28784CC6F95}"/>
              </a:ext>
            </a:extLst>
          </p:cNvPr>
          <p:cNvCxnSpPr/>
          <p:nvPr/>
        </p:nvCxnSpPr>
        <p:spPr>
          <a:xfrm>
            <a:off x="1976399" y="1497779"/>
            <a:ext cx="7095229" cy="0"/>
          </a:xfrm>
          <a:prstGeom prst="line">
            <a:avLst/>
          </a:prstGeom>
          <a:ln w="38100">
            <a:solidFill>
              <a:srgbClr val="2D6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44688" y="1147349"/>
            <a:ext cx="3188264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및 특기 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1971923"/>
            <a:ext cx="1072308" cy="6649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1971923"/>
            <a:ext cx="7095229" cy="6649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2638621"/>
            <a:ext cx="1072308" cy="1222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2638620"/>
            <a:ext cx="7095229" cy="1222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6"/>
          <p:cNvSpPr txBox="1">
            <a:spLocks/>
          </p:cNvSpPr>
          <p:nvPr/>
        </p:nvSpPr>
        <p:spPr>
          <a:xfrm>
            <a:off x="848094" y="1627181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11.7.1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제목 6"/>
          <p:cNvSpPr txBox="1">
            <a:spLocks/>
          </p:cNvSpPr>
          <p:nvPr/>
        </p:nvSpPr>
        <p:spPr>
          <a:xfrm>
            <a:off x="2288704" y="1627181"/>
            <a:ext cx="5433210" cy="24365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클래스가 정의된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rnn_basic_model.ipynb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실행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제목 6"/>
          <p:cNvSpPr txBox="1">
            <a:spLocks/>
          </p:cNvSpPr>
          <p:nvPr/>
        </p:nvSpPr>
        <p:spPr>
          <a:xfrm>
            <a:off x="848094" y="2215917"/>
            <a:ext cx="1072308" cy="24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11.7.2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제목 6"/>
          <p:cNvSpPr txBox="1">
            <a:spLocks/>
          </p:cNvSpPr>
          <p:nvPr/>
        </p:nvSpPr>
        <p:spPr>
          <a:xfrm>
            <a:off x="2288704" y="2064916"/>
            <a:ext cx="5433210" cy="4873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RnnLstmModel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선언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계층 지원을 위한 세 가지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메서드만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 선언 바깥에서 정의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제목 6"/>
          <p:cNvSpPr txBox="1">
            <a:spLocks/>
          </p:cNvSpPr>
          <p:nvPr/>
        </p:nvSpPr>
        <p:spPr>
          <a:xfrm>
            <a:off x="850168" y="3211183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11.7.3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제목 6"/>
          <p:cNvSpPr txBox="1">
            <a:spLocks/>
          </p:cNvSpPr>
          <p:nvPr/>
        </p:nvSpPr>
        <p:spPr>
          <a:xfrm>
            <a:off x="2288704" y="2729597"/>
            <a:ext cx="6477326" cy="97462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계층에 대한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파라미터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생성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use_state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지원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순환 벡터와 상태 벡터 중 어느 것으로 출력을 생성할지 선택 가능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 개의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게이트와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입력 블록을 함께 지원할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ex_inp_dim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4*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recur_size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형태의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파라미터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생성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망각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게이트의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편향 부분만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아닌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초기값 변경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3861048"/>
            <a:ext cx="1072308" cy="12241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3861048"/>
            <a:ext cx="7095229" cy="12241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제목 6"/>
          <p:cNvSpPr txBox="1">
            <a:spLocks/>
          </p:cNvSpPr>
          <p:nvPr/>
        </p:nvSpPr>
        <p:spPr>
          <a:xfrm>
            <a:off x="848094" y="4342608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11.7.4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제목 6"/>
          <p:cNvSpPr txBox="1">
            <a:spLocks/>
          </p:cNvSpPr>
          <p:nvPr/>
        </p:nvSpPr>
        <p:spPr>
          <a:xfrm>
            <a:off x="2288704" y="3855296"/>
            <a:ext cx="5433210" cy="12182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계층에 대한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순전파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전체적으로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10.7.4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절의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계층의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순전파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과정과 유사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순환 벡터 외에 상태 정보 처리 기능이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100" dirty="0">
                <a:solidFill>
                  <a:srgbClr val="2D7AA3"/>
                </a:solidFill>
              </a:rPr>
              <a:t>      * </a:t>
            </a:r>
            <a:r>
              <a:rPr lang="en-US" altLang="ko-KR" sz="1100" dirty="0" err="1">
                <a:solidFill>
                  <a:srgbClr val="2D7AA3"/>
                </a:solidFill>
              </a:rPr>
              <a:t>use_state</a:t>
            </a:r>
            <a:r>
              <a:rPr lang="en-US" altLang="ko-KR" sz="1100" dirty="0">
                <a:solidFill>
                  <a:srgbClr val="2D7AA3"/>
                </a:solidFill>
              </a:rPr>
              <a:t> </a:t>
            </a:r>
            <a:r>
              <a:rPr lang="ko-KR" altLang="en-US" sz="1100" dirty="0">
                <a:solidFill>
                  <a:srgbClr val="2D7AA3"/>
                </a:solidFill>
              </a:rPr>
              <a:t>옵션에 따라 처리 과정이 달라짐에 </a:t>
            </a:r>
            <a:r>
              <a:rPr lang="ko-KR" altLang="en-US" sz="1100" dirty="0" smtClean="0">
                <a:solidFill>
                  <a:srgbClr val="2D7AA3"/>
                </a:solidFill>
              </a:rPr>
              <a:t>유의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시간대별 반복 처리 과정이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셀의 동작 방식에 맞추어 확장됨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5085184"/>
            <a:ext cx="1072308" cy="1366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5085184"/>
            <a:ext cx="7095229" cy="1366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제목 6"/>
          <p:cNvSpPr txBox="1">
            <a:spLocks/>
          </p:cNvSpPr>
          <p:nvPr/>
        </p:nvSpPr>
        <p:spPr>
          <a:xfrm>
            <a:off x="850168" y="5657747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11.7.5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제목 6"/>
          <p:cNvSpPr txBox="1">
            <a:spLocks/>
          </p:cNvSpPr>
          <p:nvPr/>
        </p:nvSpPr>
        <p:spPr>
          <a:xfrm>
            <a:off x="2288704" y="5162105"/>
            <a:ext cx="6452192" cy="12182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계층에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역전파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메서드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전체적으로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10.7.5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절의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rnn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계층의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역전파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과정과 유사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순환 벡터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손실 기울기 외에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정보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손실 기울기 처리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기능이 추가됨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srgbClr val="2D7AA3"/>
                </a:solidFill>
              </a:rPr>
              <a:t>      * </a:t>
            </a:r>
            <a:r>
              <a:rPr lang="en-US" altLang="ko-KR" sz="1100" dirty="0" err="1" smtClean="0">
                <a:solidFill>
                  <a:srgbClr val="2D7AA3"/>
                </a:solidFill>
              </a:rPr>
              <a:t>use_state</a:t>
            </a:r>
            <a:r>
              <a:rPr lang="en-US" altLang="ko-KR" sz="1100" dirty="0" smtClean="0">
                <a:solidFill>
                  <a:srgbClr val="2D7AA3"/>
                </a:solidFill>
              </a:rPr>
              <a:t> </a:t>
            </a:r>
            <a:r>
              <a:rPr lang="ko-KR" altLang="en-US" sz="1100" dirty="0" smtClean="0">
                <a:solidFill>
                  <a:srgbClr val="2D7AA3"/>
                </a:solidFill>
              </a:rPr>
              <a:t>옵션에 따라 처리 과정이 달라짐에 유의</a:t>
            </a:r>
            <a:endParaRPr lang="en-US" altLang="ko-KR" sz="1100" dirty="0" smtClean="0">
              <a:solidFill>
                <a:srgbClr val="2D7AA3"/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시간대별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반복 처리 과정이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셀의 동작 방식에 맞추어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확장됨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부제목 1"/>
          <p:cNvSpPr>
            <a:spLocks noGrp="1"/>
          </p:cNvSpPr>
          <p:nvPr>
            <p:ph type="subTitle" idx="14"/>
          </p:nvPr>
        </p:nvSpPr>
        <p:spPr>
          <a:xfrm>
            <a:off x="5798748" y="271795"/>
            <a:ext cx="2754652" cy="2880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271628" y="1147349"/>
            <a:ext cx="1800000" cy="2654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rnn_lstm_model.ipynb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47944" y="1147349"/>
            <a:ext cx="1072608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7AA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단원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D7AA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1526095"/>
            <a:ext cx="1072308" cy="445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B0E9FED-AAF8-4AB1-AD7E-C4C46271E917}"/>
              </a:ext>
            </a:extLst>
          </p:cNvPr>
          <p:cNvCxnSpPr/>
          <p:nvPr/>
        </p:nvCxnSpPr>
        <p:spPr>
          <a:xfrm>
            <a:off x="848043" y="1497779"/>
            <a:ext cx="1072410" cy="12"/>
          </a:xfrm>
          <a:prstGeom prst="line">
            <a:avLst/>
          </a:prstGeom>
          <a:ln w="38100">
            <a:solidFill>
              <a:srgbClr val="2D7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1526095"/>
            <a:ext cx="7095229" cy="445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D3790F0-9ECF-4483-AAF6-B28784CC6F95}"/>
              </a:ext>
            </a:extLst>
          </p:cNvPr>
          <p:cNvCxnSpPr/>
          <p:nvPr/>
        </p:nvCxnSpPr>
        <p:spPr>
          <a:xfrm>
            <a:off x="1976399" y="1497779"/>
            <a:ext cx="7095229" cy="0"/>
          </a:xfrm>
          <a:prstGeom prst="line">
            <a:avLst/>
          </a:prstGeom>
          <a:ln w="38100">
            <a:solidFill>
              <a:srgbClr val="2D6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44688" y="1147349"/>
            <a:ext cx="3188264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및 특기 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1971923"/>
            <a:ext cx="1072308" cy="13850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1971923"/>
            <a:ext cx="7095229" cy="13850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6"/>
          <p:cNvSpPr txBox="1">
            <a:spLocks/>
          </p:cNvSpPr>
          <p:nvPr/>
        </p:nvSpPr>
        <p:spPr>
          <a:xfrm>
            <a:off x="848094" y="1627181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11.8.1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제목 6"/>
          <p:cNvSpPr txBox="1">
            <a:spLocks/>
          </p:cNvSpPr>
          <p:nvPr/>
        </p:nvSpPr>
        <p:spPr>
          <a:xfrm>
            <a:off x="2288704" y="1627181"/>
            <a:ext cx="5433210" cy="24365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클래스가 정의된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dataset.ipynb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실행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제목 6"/>
          <p:cNvSpPr txBox="1">
            <a:spLocks/>
          </p:cNvSpPr>
          <p:nvPr/>
        </p:nvSpPr>
        <p:spPr>
          <a:xfrm>
            <a:off x="848094" y="2542629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11.8.2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제목 6"/>
          <p:cNvSpPr txBox="1">
            <a:spLocks/>
          </p:cNvSpPr>
          <p:nvPr/>
        </p:nvSpPr>
        <p:spPr>
          <a:xfrm>
            <a:off x="2288704" y="2055316"/>
            <a:ext cx="5433210" cy="12182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UrbanSoundDataset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정의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 초기화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재정의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srgbClr val="2D7AA3"/>
                </a:solidFill>
              </a:rPr>
              <a:t>      * </a:t>
            </a:r>
            <a:r>
              <a:rPr lang="ko-KR" altLang="en-US" sz="1100" dirty="0" smtClean="0">
                <a:solidFill>
                  <a:srgbClr val="2D7AA3"/>
                </a:solidFill>
              </a:rPr>
              <a:t>선택분류</a:t>
            </a:r>
            <a:r>
              <a:rPr lang="en-US" altLang="ko-KR" sz="1100" dirty="0" smtClean="0">
                <a:solidFill>
                  <a:srgbClr val="2D7AA3"/>
                </a:solidFill>
              </a:rPr>
              <a:t> </a:t>
            </a:r>
            <a:r>
              <a:rPr lang="ko-KR" altLang="en-US" sz="1100" dirty="0" smtClean="0">
                <a:solidFill>
                  <a:srgbClr val="2D7AA3"/>
                </a:solidFill>
              </a:rPr>
              <a:t>모드</a:t>
            </a:r>
            <a:endParaRPr lang="en-US" altLang="ko-KR" sz="1100" dirty="0" smtClean="0">
              <a:solidFill>
                <a:srgbClr val="2D7AA3"/>
              </a:solidFill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srgbClr val="2D7AA3"/>
                </a:solidFill>
              </a:rPr>
              <a:t>      * </a:t>
            </a:r>
            <a:r>
              <a:rPr lang="en-US" altLang="ko-KR" sz="1100" dirty="0" err="1" smtClean="0">
                <a:solidFill>
                  <a:srgbClr val="2D7AA3"/>
                </a:solidFill>
              </a:rPr>
              <a:t>load_urban_files</a:t>
            </a:r>
            <a:r>
              <a:rPr lang="en-US" altLang="ko-KR" sz="1100" dirty="0" smtClean="0">
                <a:solidFill>
                  <a:srgbClr val="2D7AA3"/>
                </a:solidFill>
              </a:rPr>
              <a:t>() </a:t>
            </a:r>
            <a:r>
              <a:rPr lang="ko-KR" altLang="en-US" sz="1100" dirty="0" smtClean="0">
                <a:solidFill>
                  <a:srgbClr val="2D7AA3"/>
                </a:solidFill>
              </a:rPr>
              <a:t>함수 호출로 캐시 생성 혹은 캐시 로드</a:t>
            </a:r>
            <a:endParaRPr lang="en-US" altLang="ko-KR" sz="1100" dirty="0" smtClean="0">
              <a:solidFill>
                <a:srgbClr val="2D7AA3"/>
              </a:solidFill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srgbClr val="2D7AA3"/>
                </a:solidFill>
              </a:rPr>
              <a:t>      * </a:t>
            </a:r>
            <a:r>
              <a:rPr lang="ko-KR" altLang="en-US" sz="1100" dirty="0" smtClean="0">
                <a:solidFill>
                  <a:srgbClr val="2D7AA3"/>
                </a:solidFill>
              </a:rPr>
              <a:t>시각화 때 </a:t>
            </a:r>
            <a:r>
              <a:rPr lang="ko-KR" altLang="en-US" sz="1100" dirty="0" err="1" smtClean="0">
                <a:solidFill>
                  <a:srgbClr val="2D7AA3"/>
                </a:solidFill>
              </a:rPr>
              <a:t>음원</a:t>
            </a:r>
            <a:r>
              <a:rPr lang="ko-KR" altLang="en-US" sz="1100" dirty="0" smtClean="0">
                <a:solidFill>
                  <a:srgbClr val="2D7AA3"/>
                </a:solidFill>
              </a:rPr>
              <a:t> 제공 위해 각 </a:t>
            </a:r>
            <a:r>
              <a:rPr lang="ko-KR" altLang="en-US" sz="1100" dirty="0" err="1" smtClean="0">
                <a:solidFill>
                  <a:srgbClr val="2D7AA3"/>
                </a:solidFill>
              </a:rPr>
              <a:t>음원</a:t>
            </a:r>
            <a:r>
              <a:rPr lang="ko-KR" altLang="en-US" sz="1100" dirty="0" smtClean="0">
                <a:solidFill>
                  <a:srgbClr val="2D7AA3"/>
                </a:solidFill>
              </a:rPr>
              <a:t> 데이터 파일의 경로 보존</a:t>
            </a:r>
            <a:endParaRPr lang="ko-KR" altLang="en-US" sz="1100" dirty="0">
              <a:solidFill>
                <a:srgbClr val="2D7AA3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3398712"/>
            <a:ext cx="1072308" cy="1974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3398712"/>
            <a:ext cx="7095229" cy="1974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제목 6"/>
          <p:cNvSpPr txBox="1">
            <a:spLocks/>
          </p:cNvSpPr>
          <p:nvPr/>
        </p:nvSpPr>
        <p:spPr>
          <a:xfrm>
            <a:off x="848094" y="4264135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11.8.3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제목 6"/>
          <p:cNvSpPr txBox="1">
            <a:spLocks/>
          </p:cNvSpPr>
          <p:nvPr/>
        </p:nvSpPr>
        <p:spPr>
          <a:xfrm>
            <a:off x="2288704" y="3533166"/>
            <a:ext cx="5433210" cy="17055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폴더 순회 및 캐시 파일 관리 함수의 정의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설정에 맞는 캐시 파일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존재시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캐시 파일 정보를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로드해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반환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지정된 폴더를 순회하며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파일 적재 및 조건 검사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조건에 맞은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파일에 한해 주파수 스펙트럼 분석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적재 및 주파수 스펙트럼 분석 과정에 오류 발생시 예외 처리해 통과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처리 결과를 캐시 파일로 저장한 후 결과 반환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수식 표현에 사용될 문법 기호 및 문법 규칙 정의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부제목 1"/>
          <p:cNvSpPr>
            <a:spLocks noGrp="1"/>
          </p:cNvSpPr>
          <p:nvPr>
            <p:ph type="subTitle" idx="14"/>
          </p:nvPr>
        </p:nvSpPr>
        <p:spPr>
          <a:xfrm>
            <a:off x="5798748" y="271795"/>
            <a:ext cx="2754652" cy="2880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42" name="제목 3"/>
          <p:cNvSpPr>
            <a:spLocks noGrp="1"/>
          </p:cNvSpPr>
          <p:nvPr>
            <p:ph type="title"/>
          </p:nvPr>
        </p:nvSpPr>
        <p:spPr>
          <a:xfrm>
            <a:off x="236764" y="188640"/>
            <a:ext cx="5580332" cy="64807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11.8 </a:t>
            </a:r>
            <a:r>
              <a:rPr lang="ko-KR" altLang="en-US" sz="2200" dirty="0"/>
              <a:t>구현하기</a:t>
            </a:r>
            <a:r>
              <a:rPr lang="en-US" altLang="ko-KR" sz="2200" dirty="0"/>
              <a:t>: </a:t>
            </a:r>
            <a:r>
              <a:rPr lang="ko-KR" altLang="en-US" sz="2200" dirty="0" err="1" smtClean="0"/>
              <a:t>음원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분류 </a:t>
            </a:r>
            <a:r>
              <a:rPr lang="ko-KR" altLang="en-US" sz="2200" dirty="0" err="1" smtClean="0"/>
              <a:t>데이터셋</a:t>
            </a:r>
            <a:endParaRPr lang="ko-KR" altLang="en-US" sz="2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271928" y="1147349"/>
            <a:ext cx="1800000" cy="2654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dataset_sounds.ipynb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0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6764" y="188640"/>
            <a:ext cx="5580332" cy="64807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11.8 </a:t>
            </a:r>
            <a:r>
              <a:rPr lang="ko-KR" altLang="en-US" sz="2200" dirty="0"/>
              <a:t>구현하기</a:t>
            </a:r>
            <a:r>
              <a:rPr lang="en-US" altLang="ko-KR" sz="2200" dirty="0"/>
              <a:t>: </a:t>
            </a:r>
            <a:r>
              <a:rPr lang="ko-KR" altLang="en-US" sz="2200" dirty="0" err="1" smtClean="0"/>
              <a:t>음원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분류 </a:t>
            </a:r>
            <a:r>
              <a:rPr lang="ko-KR" altLang="en-US" sz="2200" dirty="0" err="1" smtClean="0"/>
              <a:t>데이터셋</a:t>
            </a:r>
            <a:endParaRPr lang="ko-KR" altLang="en-US" sz="2200" dirty="0"/>
          </a:p>
        </p:txBody>
      </p:sp>
      <p:sp>
        <p:nvSpPr>
          <p:cNvPr id="17" name="직사각형 16"/>
          <p:cNvSpPr/>
          <p:nvPr/>
        </p:nvSpPr>
        <p:spPr>
          <a:xfrm>
            <a:off x="847944" y="1147349"/>
            <a:ext cx="1072608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7AA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단원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D7AA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B0E9FED-AAF8-4AB1-AD7E-C4C46271E917}"/>
              </a:ext>
            </a:extLst>
          </p:cNvPr>
          <p:cNvCxnSpPr/>
          <p:nvPr/>
        </p:nvCxnSpPr>
        <p:spPr>
          <a:xfrm>
            <a:off x="848043" y="1497779"/>
            <a:ext cx="1072410" cy="12"/>
          </a:xfrm>
          <a:prstGeom prst="line">
            <a:avLst/>
          </a:prstGeom>
          <a:ln w="38100">
            <a:solidFill>
              <a:srgbClr val="2D7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D3790F0-9ECF-4483-AAF6-B28784CC6F95}"/>
              </a:ext>
            </a:extLst>
          </p:cNvPr>
          <p:cNvCxnSpPr/>
          <p:nvPr/>
        </p:nvCxnSpPr>
        <p:spPr>
          <a:xfrm>
            <a:off x="1976399" y="1497779"/>
            <a:ext cx="7095229" cy="0"/>
          </a:xfrm>
          <a:prstGeom prst="line">
            <a:avLst/>
          </a:prstGeom>
          <a:ln w="38100">
            <a:solidFill>
              <a:srgbClr val="2D6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44688" y="1147349"/>
            <a:ext cx="3188264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및 특기 사항</a:t>
            </a:r>
          </a:p>
        </p:txBody>
      </p:sp>
      <p:sp>
        <p:nvSpPr>
          <p:cNvPr id="59" name="부제목 1"/>
          <p:cNvSpPr>
            <a:spLocks noGrp="1"/>
          </p:cNvSpPr>
          <p:nvPr>
            <p:ph type="subTitle" idx="14"/>
          </p:nvPr>
        </p:nvSpPr>
        <p:spPr>
          <a:xfrm>
            <a:off x="5798748" y="271795"/>
            <a:ext cx="2754652" cy="288032"/>
          </a:xfrm>
        </p:spPr>
        <p:txBody>
          <a:bodyPr>
            <a:norm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장</a:t>
            </a:r>
            <a:r>
              <a:rPr lang="en-US" altLang="ko-KR" dirty="0"/>
              <a:t>. LSTM</a:t>
            </a:r>
            <a:r>
              <a:rPr lang="ko-KR" altLang="en-US" dirty="0"/>
              <a:t> 순환 신경망 </a:t>
            </a:r>
            <a:r>
              <a:rPr lang="en-US" altLang="ko-KR" dirty="0"/>
              <a:t>: </a:t>
            </a:r>
            <a:r>
              <a:rPr lang="ko-KR" altLang="en-US" dirty="0"/>
              <a:t>도시 소음 분류 신경망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1497791"/>
            <a:ext cx="1072308" cy="995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1497791"/>
            <a:ext cx="7095229" cy="995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제목 6"/>
          <p:cNvSpPr txBox="1">
            <a:spLocks/>
          </p:cNvSpPr>
          <p:nvPr/>
        </p:nvSpPr>
        <p:spPr>
          <a:xfrm>
            <a:off x="848094" y="1922615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11.8.4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제목 6"/>
          <p:cNvSpPr txBox="1">
            <a:spLocks/>
          </p:cNvSpPr>
          <p:nvPr/>
        </p:nvSpPr>
        <p:spPr>
          <a:xfrm>
            <a:off x="2288704" y="1629859"/>
            <a:ext cx="5433210" cy="7309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주파수 스펙트럼 분석 함수의 정의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파일의 포맷 및 길이를 검사해 부적합 파일 배제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설정에 따른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버퍼링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후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np.fft.fft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함수 호출로 일괄 처리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2505917"/>
            <a:ext cx="1072308" cy="10143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2505917"/>
            <a:ext cx="7095229" cy="10143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제목 6"/>
          <p:cNvSpPr txBox="1">
            <a:spLocks/>
          </p:cNvSpPr>
          <p:nvPr/>
        </p:nvSpPr>
        <p:spPr>
          <a:xfrm>
            <a:off x="848094" y="2891263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11.8.5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제목 6"/>
          <p:cNvSpPr txBox="1">
            <a:spLocks/>
          </p:cNvSpPr>
          <p:nvPr/>
        </p:nvSpPr>
        <p:spPr>
          <a:xfrm>
            <a:off x="2288704" y="2647606"/>
            <a:ext cx="5433210" cy="7309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도시 소음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데이터셋을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위한 시각화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선택분류 결과에 대한 시각화와 함께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내용 확인할 수 있는 플레이어 제공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플레이어는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10.8.6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wavPlayer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함수 호출을 통해 제공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3520265"/>
            <a:ext cx="1072308" cy="916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3520265"/>
            <a:ext cx="7095229" cy="916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제목 6"/>
          <p:cNvSpPr txBox="1">
            <a:spLocks/>
          </p:cNvSpPr>
          <p:nvPr/>
        </p:nvSpPr>
        <p:spPr>
          <a:xfrm>
            <a:off x="848094" y="3840440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11.8.6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제목 6"/>
          <p:cNvSpPr txBox="1">
            <a:spLocks/>
          </p:cNvSpPr>
          <p:nvPr/>
        </p:nvSpPr>
        <p:spPr>
          <a:xfrm>
            <a:off x="2288704" y="3596784"/>
            <a:ext cx="5433210" cy="7309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음원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파일에 대한 시각화 함수 정의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audio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태그를 이용해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플레이어를 브라우저 화면에 제공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브라우저 종류나 버전에 따라 플레이어 출력 지원 여부나 출력 모양이 달라질 수 있음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단층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(SLP)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half" idx="26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(MLP)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half" idx="27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합성곱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</a:t>
            </a:r>
            <a:r>
              <a:rPr lang="en-US" altLang="ko-KR" dirty="0" smtClean="0"/>
              <a:t>(CNN)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half" idx="28"/>
          </p:nvPr>
        </p:nvSpPr>
        <p:spPr>
          <a:ln w="19050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solidFill>
                  <a:srgbClr val="66FFFF"/>
                </a:solidFill>
              </a:rPr>
              <a:t>순환 신경망</a:t>
            </a:r>
            <a:r>
              <a:rPr lang="en-US" altLang="ko-KR" dirty="0">
                <a:solidFill>
                  <a:srgbClr val="66FFFF"/>
                </a:solidFill>
              </a:rPr>
              <a:t>(RNN)</a:t>
            </a:r>
            <a:endParaRPr lang="ko-KR" altLang="en-US" dirty="0">
              <a:solidFill>
                <a:srgbClr val="66FFFF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half" idx="30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고급 응용 신경망 구조들</a:t>
            </a:r>
            <a:endParaRPr lang="ko-KR" altLang="en-US" dirty="0"/>
          </a:p>
        </p:txBody>
      </p:sp>
      <p:sp>
        <p:nvSpPr>
          <p:cNvPr id="12" name="제목 11">
            <a:extLst>
              <a:ext uri="{FF2B5EF4-FFF2-40B4-BE49-F238E27FC236}">
                <a16:creationId xmlns="" xmlns:a16="http://schemas.microsoft.com/office/drawing/2014/main" id="{3DB69918-3E20-4DE9-9691-F151C52F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78834" y="1770243"/>
            <a:ext cx="494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Ⅰ.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78834" y="2459462"/>
            <a:ext cx="494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Ⅱ.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834" y="3148681"/>
            <a:ext cx="494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Ⅲ.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78834" y="3837900"/>
            <a:ext cx="494046" cy="40011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6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Ⅳ.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378834" y="4527119"/>
            <a:ext cx="494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Ⅴ.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pic>
        <p:nvPicPr>
          <p:cNvPr id="2050" name="Picture 2" descr="C:\Users\konan\Desktop\작업\191021_\Layer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/>
          <a:stretch/>
        </p:blipFill>
        <p:spPr bwMode="auto">
          <a:xfrm>
            <a:off x="0" y="5373216"/>
            <a:ext cx="2477450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6764" y="188640"/>
            <a:ext cx="5580332" cy="64807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11.9 </a:t>
            </a:r>
            <a:r>
              <a:rPr lang="ko-KR" altLang="en-US" sz="2200" dirty="0" smtClean="0"/>
              <a:t>실행하기</a:t>
            </a:r>
            <a:endParaRPr lang="ko-KR" altLang="en-US" sz="2200" dirty="0"/>
          </a:p>
        </p:txBody>
      </p:sp>
      <p:sp>
        <p:nvSpPr>
          <p:cNvPr id="17" name="직사각형 16"/>
          <p:cNvSpPr/>
          <p:nvPr/>
        </p:nvSpPr>
        <p:spPr>
          <a:xfrm>
            <a:off x="847944" y="1147349"/>
            <a:ext cx="1072608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7AA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단원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D7AA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1526095"/>
            <a:ext cx="1072308" cy="445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B0E9FED-AAF8-4AB1-AD7E-C4C46271E917}"/>
              </a:ext>
            </a:extLst>
          </p:cNvPr>
          <p:cNvCxnSpPr/>
          <p:nvPr/>
        </p:nvCxnSpPr>
        <p:spPr>
          <a:xfrm>
            <a:off x="848043" y="1497779"/>
            <a:ext cx="1072410" cy="12"/>
          </a:xfrm>
          <a:prstGeom prst="line">
            <a:avLst/>
          </a:prstGeom>
          <a:ln w="38100">
            <a:solidFill>
              <a:srgbClr val="2D7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1526095"/>
            <a:ext cx="7095229" cy="445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D3790F0-9ECF-4483-AAF6-B28784CC6F95}"/>
              </a:ext>
            </a:extLst>
          </p:cNvPr>
          <p:cNvCxnSpPr/>
          <p:nvPr/>
        </p:nvCxnSpPr>
        <p:spPr>
          <a:xfrm>
            <a:off x="1976399" y="1497779"/>
            <a:ext cx="7095229" cy="0"/>
          </a:xfrm>
          <a:prstGeom prst="line">
            <a:avLst/>
          </a:prstGeom>
          <a:ln w="38100">
            <a:solidFill>
              <a:srgbClr val="2D6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44688" y="1147349"/>
            <a:ext cx="3188264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및 특기 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1971923"/>
            <a:ext cx="1072308" cy="8772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1971923"/>
            <a:ext cx="7095229" cy="8772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6"/>
          <p:cNvSpPr txBox="1">
            <a:spLocks/>
          </p:cNvSpPr>
          <p:nvPr/>
        </p:nvSpPr>
        <p:spPr>
          <a:xfrm>
            <a:off x="848094" y="1627181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11.9.1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제목 6"/>
          <p:cNvSpPr txBox="1">
            <a:spLocks/>
          </p:cNvSpPr>
          <p:nvPr/>
        </p:nvSpPr>
        <p:spPr>
          <a:xfrm>
            <a:off x="2288704" y="1627181"/>
            <a:ext cx="5433210" cy="24365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실험에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이용할 클래스들이 정의된 두 개의 파일 실행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제목 6"/>
          <p:cNvSpPr txBox="1">
            <a:spLocks/>
          </p:cNvSpPr>
          <p:nvPr/>
        </p:nvSpPr>
        <p:spPr>
          <a:xfrm>
            <a:off x="848094" y="2288700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11.9.2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제목 6"/>
          <p:cNvSpPr txBox="1">
            <a:spLocks/>
          </p:cNvSpPr>
          <p:nvPr/>
        </p:nvSpPr>
        <p:spPr>
          <a:xfrm>
            <a:off x="2288704" y="2045043"/>
            <a:ext cx="5433210" cy="7309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오토마타 비교 실험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계층과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계층의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성능 비교를 위하여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10.9.5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에서의 실험을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계층으로 수행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미미하나마 정확도 향상 확인 가능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88.1%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90.2%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향상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부제목 1"/>
          <p:cNvSpPr>
            <a:spLocks noGrp="1"/>
          </p:cNvSpPr>
          <p:nvPr>
            <p:ph type="subTitle" idx="14"/>
          </p:nvPr>
        </p:nvSpPr>
        <p:spPr>
          <a:xfrm>
            <a:off x="5798748" y="271795"/>
            <a:ext cx="2754652" cy="288032"/>
          </a:xfrm>
        </p:spPr>
        <p:txBody>
          <a:bodyPr>
            <a:norm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장</a:t>
            </a:r>
            <a:r>
              <a:rPr lang="en-US" altLang="ko-KR" dirty="0"/>
              <a:t>. LSTM</a:t>
            </a:r>
            <a:r>
              <a:rPr lang="ko-KR" altLang="en-US" dirty="0"/>
              <a:t> 순환 신경망 </a:t>
            </a:r>
            <a:r>
              <a:rPr lang="en-US" altLang="ko-KR" dirty="0"/>
              <a:t>: </a:t>
            </a:r>
            <a:r>
              <a:rPr lang="ko-KR" altLang="en-US" dirty="0"/>
              <a:t>도시 소음 분류 신경망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2846403"/>
            <a:ext cx="1072308" cy="628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2846403"/>
            <a:ext cx="7095229" cy="628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제목 6"/>
          <p:cNvSpPr txBox="1">
            <a:spLocks/>
          </p:cNvSpPr>
          <p:nvPr/>
        </p:nvSpPr>
        <p:spPr>
          <a:xfrm>
            <a:off x="848094" y="3038594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11.9.3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제목 6"/>
          <p:cNvSpPr txBox="1">
            <a:spLocks/>
          </p:cNvSpPr>
          <p:nvPr/>
        </p:nvSpPr>
        <p:spPr>
          <a:xfrm>
            <a:off x="2288704" y="2916766"/>
            <a:ext cx="5433210" cy="4873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도시 소음 분류 실험용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데이터셋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생성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슬라이딩 윈도우 크기가 서로 다른 두 개의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데이터셋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객체 생성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3489146"/>
            <a:ext cx="1072308" cy="8394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3489146"/>
            <a:ext cx="7095229" cy="8394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제목 6"/>
          <p:cNvSpPr txBox="1">
            <a:spLocks/>
          </p:cNvSpPr>
          <p:nvPr/>
        </p:nvSpPr>
        <p:spPr>
          <a:xfrm>
            <a:off x="848094" y="3787051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11.9.4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제목 6"/>
          <p:cNvSpPr txBox="1">
            <a:spLocks/>
          </p:cNvSpPr>
          <p:nvPr/>
        </p:nvSpPr>
        <p:spPr>
          <a:xfrm>
            <a:off x="2288704" y="3543394"/>
            <a:ext cx="6048672" cy="7309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실험용 모델 객체 생성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계층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계층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순환벡터 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계층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상태벡터 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세 가지 신경망 구조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두 가지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데이터셋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객체에 세 가지 신경망을 적용해 총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가지 모델 객체 생성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4353739"/>
            <a:ext cx="1072308" cy="628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4353739"/>
            <a:ext cx="7095229" cy="628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6"/>
          <p:cNvSpPr txBox="1">
            <a:spLocks/>
          </p:cNvSpPr>
          <p:nvPr/>
        </p:nvSpPr>
        <p:spPr>
          <a:xfrm>
            <a:off x="848094" y="4545930"/>
            <a:ext cx="1072308" cy="24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11.9.5~7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제목 6"/>
          <p:cNvSpPr txBox="1">
            <a:spLocks/>
          </p:cNvSpPr>
          <p:nvPr/>
        </p:nvSpPr>
        <p:spPr>
          <a:xfrm>
            <a:off x="2288704" y="4424102"/>
            <a:ext cx="6477326" cy="4873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작은 윈도우 객체에 대한 세 가지 모델 객체 학습 및 비교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에포크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학습 결과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35.3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상태벡터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34.8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%(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&gt; 32.5%(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순환벡터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4954603"/>
            <a:ext cx="1072308" cy="6649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4954603"/>
            <a:ext cx="7095229" cy="6649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제목 6"/>
          <p:cNvSpPr txBox="1">
            <a:spLocks/>
          </p:cNvSpPr>
          <p:nvPr/>
        </p:nvSpPr>
        <p:spPr>
          <a:xfrm>
            <a:off x="848094" y="5198597"/>
            <a:ext cx="1072308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11.9.8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제목 6"/>
          <p:cNvSpPr txBox="1">
            <a:spLocks/>
          </p:cNvSpPr>
          <p:nvPr/>
        </p:nvSpPr>
        <p:spPr>
          <a:xfrm>
            <a:off x="2288704" y="5047596"/>
            <a:ext cx="6452192" cy="4873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가지 신경망에 대한 추가 학습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에포크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학습 결과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57.7%(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상태벡터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48.6%(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순환벡터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37.4%(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rnn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12BCE84-6D03-456E-BA23-B4066BD3E247}"/>
              </a:ext>
            </a:extLst>
          </p:cNvPr>
          <p:cNvSpPr/>
          <p:nvPr/>
        </p:nvSpPr>
        <p:spPr>
          <a:xfrm>
            <a:off x="848094" y="5598522"/>
            <a:ext cx="1072308" cy="628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FDCD90AD-31BD-4464-A887-BC70647AB381}"/>
              </a:ext>
            </a:extLst>
          </p:cNvPr>
          <p:cNvSpPr/>
          <p:nvPr/>
        </p:nvSpPr>
        <p:spPr>
          <a:xfrm>
            <a:off x="1976699" y="5598522"/>
            <a:ext cx="7095229" cy="628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6"/>
          <p:cNvSpPr txBox="1">
            <a:spLocks/>
          </p:cNvSpPr>
          <p:nvPr/>
        </p:nvSpPr>
        <p:spPr>
          <a:xfrm>
            <a:off x="848094" y="5790713"/>
            <a:ext cx="1072308" cy="24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11.9.9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제목 6"/>
          <p:cNvSpPr txBox="1">
            <a:spLocks/>
          </p:cNvSpPr>
          <p:nvPr/>
        </p:nvSpPr>
        <p:spPr>
          <a:xfrm>
            <a:off x="2288704" y="5668885"/>
            <a:ext cx="6477326" cy="4873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171450" indent="-171450">
              <a:lnSpc>
                <a:spcPts val="19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0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넓은 윈도우 객체에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대한 세 가지 모델 객체 학습 및 비교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에포크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학습 결과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75.8%(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상태벡터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&gt; 72.2%(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순환벡터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59.0%(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rnn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271628" y="1147349"/>
            <a:ext cx="1800000" cy="2654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rnn_lstm_test.ipynb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3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F4B5943-4AB3-4FE3-8D80-E875A32AF297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순환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</a:t>
            </a:r>
            <a:r>
              <a:rPr lang="en-US" altLang="ko-KR" dirty="0" smtClean="0"/>
              <a:t>(RNN)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03858" y="1732710"/>
            <a:ext cx="550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32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8" name="부제목 1"/>
          <p:cNvSpPr>
            <a:spLocks noGrp="1"/>
          </p:cNvSpPr>
          <p:nvPr>
            <p:ph type="subTitle" idx="21"/>
          </p:nvPr>
        </p:nvSpPr>
        <p:spPr>
          <a:xfrm>
            <a:off x="3817494" y="3133466"/>
            <a:ext cx="5888034" cy="309634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10. </a:t>
            </a:r>
            <a:r>
              <a:rPr lang="ko-KR" altLang="en-US" dirty="0" smtClean="0">
                <a:solidFill>
                  <a:schemeClr val="bg1"/>
                </a:solidFill>
              </a:rPr>
              <a:t>기본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셀  순환 신경망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오토마타 문장 판별 신경망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srgbClr val="66FFFF"/>
                </a:solidFill>
              </a:rPr>
              <a:t>11. LSTM </a:t>
            </a:r>
            <a:r>
              <a:rPr lang="ko-KR" altLang="en-US" dirty="0" smtClean="0">
                <a:solidFill>
                  <a:srgbClr val="66FFFF"/>
                </a:solidFill>
              </a:rPr>
              <a:t>순환 신경망 </a:t>
            </a:r>
            <a:r>
              <a:rPr lang="en-US" altLang="ko-KR" dirty="0">
                <a:solidFill>
                  <a:srgbClr val="66FFFF"/>
                </a:solidFill>
              </a:rPr>
              <a:t>: </a:t>
            </a:r>
            <a:r>
              <a:rPr lang="ko-KR" altLang="en-US" dirty="0" smtClean="0">
                <a:solidFill>
                  <a:srgbClr val="66FFFF"/>
                </a:solidFill>
              </a:rPr>
              <a:t>도시 소음 분류 </a:t>
            </a:r>
            <a:r>
              <a:rPr lang="ko-KR" altLang="en-US" dirty="0">
                <a:solidFill>
                  <a:srgbClr val="66FFFF"/>
                </a:solidFill>
              </a:rPr>
              <a:t>신경망</a:t>
            </a:r>
          </a:p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12. CNN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</a:rPr>
              <a:t>RNN</a:t>
            </a:r>
            <a:r>
              <a:rPr lang="ko-KR" altLang="en-US" dirty="0" smtClean="0">
                <a:solidFill>
                  <a:schemeClr val="bg1"/>
                </a:solidFill>
              </a:rPr>
              <a:t>의 결합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장면 전환 판별 </a:t>
            </a:r>
            <a:r>
              <a:rPr lang="ko-KR" altLang="en-US" dirty="0">
                <a:solidFill>
                  <a:schemeClr val="bg1"/>
                </a:solidFill>
              </a:rPr>
              <a:t>신경망</a:t>
            </a:r>
          </a:p>
        </p:txBody>
      </p:sp>
    </p:spTree>
    <p:extLst>
      <p:ext uri="{BB962C8B-B14F-4D97-AF65-F5344CB8AC3E}">
        <p14:creationId xmlns:p14="http://schemas.microsoft.com/office/powerpoint/2010/main" val="4091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11.1 </a:t>
            </a:r>
            <a:r>
              <a:rPr lang="ko-KR" altLang="en-US" sz="2200" dirty="0" smtClean="0"/>
              <a:t>순환 벡터와 기울기 정보의 소멸 및 폭주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319" y="1134616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6"/>
          <p:cNvSpPr txBox="1">
            <a:spLocks/>
          </p:cNvSpPr>
          <p:nvPr/>
        </p:nvSpPr>
        <p:spPr>
          <a:xfrm>
            <a:off x="885980" y="1518340"/>
            <a:ext cx="8747540" cy="9746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Long Short-Term Memory</a:t>
            </a: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데이터에 대한 새로운 처리 방식</a:t>
            </a: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3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en-US" altLang="ko-KR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계층에 나타나는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순환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벡터나 그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손실기울기 정보의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소멸 및 폭주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현상 해소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정보의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장거리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38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전달로 기본 셀 순환 신경망에 비해 우수한 문제 처리 능력</a:t>
            </a:r>
            <a:endParaRPr lang="ko-KR" altLang="en-US" sz="11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38383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8318" y="4509120"/>
            <a:ext cx="6786970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깊은 신경망에서의 손실 기울기의 소멸 및 폭주 문제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문제의 해소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제목 6"/>
          <p:cNvSpPr txBox="1">
            <a:spLocks/>
          </p:cNvSpPr>
          <p:nvPr/>
        </p:nvSpPr>
        <p:spPr>
          <a:xfrm>
            <a:off x="885980" y="4939427"/>
            <a:ext cx="8747540" cy="9746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미니배치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이용해 문제를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일으킬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소지가 있는 특정 데이터를 다른 데이터와 혼합해 처리하면서 많이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완화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편미분을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이용한 손실 기울기 계산 과정을 정확히 이해하고 적용하면서 문제 자체가 많이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해소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요즘은 손실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기울기의 소멸 및 폭주 현상 자체가 그다지 심각한 문제로 거론되지는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않는 상태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신경망이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깊어질수록 좀 더 많은 데이터와 학습 횟수를 필요로 할지언정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깊은 신경망 구조도 가능해짐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8319" y="2840842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깊은 신경망에서의 손실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기울기의 소멸 및 폭주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제목 6"/>
          <p:cNvSpPr txBox="1">
            <a:spLocks/>
          </p:cNvSpPr>
          <p:nvPr/>
        </p:nvSpPr>
        <p:spPr>
          <a:xfrm>
            <a:off x="885980" y="3271149"/>
            <a:ext cx="8747540" cy="9746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소멸 문제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과정에서 계층을 거칠수록 손실 기울기 값이 점점 작아져 초반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잘 안 되는 현상</a:t>
            </a:r>
            <a:endParaRPr lang="en-US" altLang="ko-KR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폭주 문제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계층을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거칠수록 손실 기울기가 점점 커져 초반 계층의 학습이 엉망이 되어버리는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현상</a:t>
            </a:r>
            <a:endParaRPr lang="en-US" altLang="ko-KR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손실 기울기의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소멸은 학습 진행을 느리게 만드는 정도지만 폭주는 단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번만으로도 애써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학습한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파라미터값을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크게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훼손 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신경망이 깊어져 점점 많은 계층을 갖게 될수록 더욱 심각</a:t>
            </a:r>
            <a:r>
              <a:rPr lang="en-US" altLang="ko-KR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분야 초기부터 중요한 주제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5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11.1 </a:t>
            </a:r>
            <a:r>
              <a:rPr lang="ko-KR" altLang="en-US" sz="2200" dirty="0" smtClean="0"/>
              <a:t>순환 벡터와 기울기 정보의 소멸 및 폭주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319" y="1134615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순환 신경망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에서의 소멸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폭주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제목 6"/>
          <p:cNvSpPr txBox="1">
            <a:spLocks/>
          </p:cNvSpPr>
          <p:nvPr/>
        </p:nvSpPr>
        <p:spPr>
          <a:xfrm>
            <a:off x="885980" y="1542349"/>
            <a:ext cx="8747540" cy="12182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시간대에서 전달된 순환 벡터를 입력의 일부로 이용하면서 다음 시간대로 전달할 순환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생성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 데이터에 대해 동일한 내용의 가중치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행렬을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반복적으로 선형 연산에 이용</a:t>
            </a: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행렬 내용은 학습 진행에 따라 지속적으로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수정되지만</a:t>
            </a:r>
            <a:endParaRPr lang="en-US" altLang="ko-KR" sz="12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미니배치 데이터를 처리하는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동안의 가중치는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변함없이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일정한 내용을 유지</a:t>
            </a:r>
            <a:endParaRPr lang="ko-KR" altLang="en-US" sz="12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동일한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내용의 가중치가 각 시간대에 대해 반복 이용되는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상황 초래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8319" y="2996952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순환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벡터 원소 값의 소멸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폭주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제목 6"/>
          <p:cNvSpPr txBox="1">
            <a:spLocks/>
          </p:cNvSpPr>
          <p:nvPr/>
        </p:nvSpPr>
        <p:spPr>
          <a:xfrm>
            <a:off x="885980" y="3427259"/>
            <a:ext cx="8747540" cy="2680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순환 벡터의 각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원소는 다음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시간대에 전달할 새로운 순환 벡터를 계산하는 선형 연산에 참여</a:t>
            </a: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순환 벡터 내에서의 자신의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위치에 해당하는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원소 계산에도 참여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계산을 위해 순환 벡터 원소에 곱해지는 가중치 행렬의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원소는 모든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시간대에 걸쳐 같은 위치의 원소</a:t>
            </a: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미니배치 데이터를 처리하는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동안 이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원소의 값은 일정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값 반복해 곱하기의 효과</a:t>
            </a:r>
            <a:endParaRPr lang="en-US" altLang="ko-KR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절대값이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큰 값이 반복해 곱해지면 절대값이 무한히 커지면서 폭주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절대값이 </a:t>
            </a:r>
            <a:r>
              <a:rPr lang="en-US" altLang="ko-KR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반복해 곱해지면 절대값이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수렴하면서 소멸</a:t>
            </a:r>
            <a:endParaRPr lang="ko-KR" altLang="en-US" sz="12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순환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원소 값의 소멸 및 폭주 완화 요인</a:t>
            </a:r>
            <a:endParaRPr lang="en-US" altLang="ko-KR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다른 원소와 다른 가중치 원소들이 값이 곱해지고 합해져서 효과 완화</a:t>
            </a:r>
            <a:endParaRPr lang="en-US" altLang="ko-KR" sz="12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선형 연산 결과에 비선형 활성화 함수가 적용되면서 효과 완화</a:t>
            </a:r>
          </a:p>
          <a:p>
            <a:pPr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이런 효과들은 서로 상쇄될 가능성이 높지만 같은 가중치 값이 계속 곱해지는 것은 일방적인 값의 소멸이나 폭주 초래 가능</a:t>
            </a:r>
          </a:p>
        </p:txBody>
      </p:sp>
    </p:spTree>
    <p:extLst>
      <p:ext uri="{BB962C8B-B14F-4D97-AF65-F5344CB8AC3E}">
        <p14:creationId xmlns:p14="http://schemas.microsoft.com/office/powerpoint/2010/main" val="23610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11.1 </a:t>
            </a:r>
            <a:r>
              <a:rPr lang="ko-KR" altLang="en-US" sz="2200" dirty="0" smtClean="0"/>
              <a:t>순환 벡터와 기울기 정보의 소멸 및 폭주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318" y="1134615"/>
            <a:ext cx="635492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순환 계층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순전파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과정과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과정에서의 소멸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폭주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제목 6"/>
          <p:cNvSpPr txBox="1">
            <a:spLocks/>
          </p:cNvSpPr>
          <p:nvPr/>
        </p:nvSpPr>
        <p:spPr>
          <a:xfrm>
            <a:off x="885980" y="1542349"/>
            <a:ext cx="8747540" cy="9746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순전파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과정에서는 순환 벡터의 성분들이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소멸 혹은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폭주 가능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과정에서는 순환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벡터의 손실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 성분들이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소멸 혹은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폭주 가능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학습을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어렵게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만들고 특정 시간대에 형성된 정보를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먼 시간대로 전달되기 어렵게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만듦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사람의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기억에 해당하는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요소가 순환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계층에서는 제대로 작동하기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어려워짐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6536" y="4690933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순환 계층 소멸 및 폭주 문제의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대안 및 해결책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제목 6"/>
          <p:cNvSpPr txBox="1">
            <a:spLocks/>
          </p:cNvSpPr>
          <p:nvPr/>
        </p:nvSpPr>
        <p:spPr>
          <a:xfrm>
            <a:off x="885980" y="5121240"/>
            <a:ext cx="8747540" cy="9746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순환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신경망을 구성하는 기본 단위를 기존의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좀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 복잡한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구조로 바꾸는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모색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 행렬 원소가 같은 대상에 반복적으로 곱해지지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않는 구조로 변경 필요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LSTM: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개선 방안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입출력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망각을 제어하는 </a:t>
            </a:r>
            <a:r>
              <a:rPr lang="ko-KR" altLang="en-US" sz="12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장치 추가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행렬 대신 그때그때 새로 계산되는 값들을 선형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연산에 이용</a:t>
            </a:r>
            <a:endParaRPr lang="ko-KR" altLang="en-US" sz="12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8319" y="2780928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순환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 소멸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폭주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심각성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제목 6"/>
          <p:cNvSpPr txBox="1">
            <a:spLocks/>
          </p:cNvSpPr>
          <p:nvPr/>
        </p:nvSpPr>
        <p:spPr>
          <a:xfrm>
            <a:off x="885980" y="3211235"/>
            <a:ext cx="8747540" cy="12182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요인들에 의해 상쇄되고 완화되기는 하지만 단순한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순환 신경망에서는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언제나 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일어날 수밖에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없는 상황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길이가 길어질수록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곱셈 횟수가 증가하면서 더욱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심화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파라미터에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반영되어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처리에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영향을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미치는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진행에 따른 더욱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심각한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폭주 현상도 초래 가능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</a:t>
            </a:r>
            <a:r>
              <a:rPr lang="ko-KR" altLang="en-US" sz="1300" dirty="0" err="1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반영된 ‘</a:t>
            </a:r>
            <a:r>
              <a:rPr lang="ko-KR" altLang="en-US" sz="13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기억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 효과에 따른 패턴 포착에 불편 초래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먼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 사이의 패턴을 포착하기 어렵게 만들어 순환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 </a:t>
            </a:r>
            <a:r>
              <a:rPr lang="ko-KR" altLang="en-US" sz="1200" dirty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학습에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커다란 장애</a:t>
            </a:r>
            <a:endParaRPr lang="ko-KR" altLang="en-US" sz="12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3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11.2 LSTM</a:t>
            </a:r>
            <a:r>
              <a:rPr lang="ko-KR" altLang="en-US" sz="2200" dirty="0" smtClean="0"/>
              <a:t>의 구조와 동작 방식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319" y="1134616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셀의 기본 구조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319" y="4168475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셀의 구성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제목 6"/>
              <p:cNvSpPr txBox="1">
                <a:spLocks/>
              </p:cNvSpPr>
              <p:nvPr/>
            </p:nvSpPr>
            <p:spPr>
              <a:xfrm>
                <a:off x="885980" y="4598782"/>
                <a:ext cx="8747540" cy="170559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spcBef>
                    <a:spcPct val="0"/>
                  </a:spcBef>
                  <a:buNone/>
                  <a:defRPr sz="1400"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3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순환 벡터 </a:t>
                </a:r>
                <a:r>
                  <a:rPr lang="en-US" altLang="ko-KR" sz="13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</a:t>
                </a:r>
                <a:r>
                  <a:rPr lang="en-US" altLang="ko-KR" sz="1300" baseline="-250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</a:t>
                </a:r>
                <a:r>
                  <a:rPr lang="en-US" altLang="ko-KR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함께 메모리에 해당하는 상태 벡터 </a:t>
                </a:r>
                <a:r>
                  <a:rPr lang="en-US" altLang="ko-KR" sz="13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</a:t>
                </a:r>
                <a:r>
                  <a:rPr lang="en-US" altLang="ko-KR" sz="1300" baseline="-250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추가로 이용</a:t>
                </a:r>
                <a:endParaRPr lang="en-US" altLang="ko-KR" sz="1300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세 개의 </a:t>
                </a:r>
                <a:r>
                  <a:rPr lang="ko-KR" altLang="en-US" sz="13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시그모이드</a:t>
                </a:r>
                <a:r>
                  <a:rPr lang="en-US" altLang="ko-KR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300" i="1" smtClean="0">
                        <a:ln>
                          <a:solidFill>
                            <a:srgbClr val="E4E9EC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나눔스퀘어" panose="020B0600000101010101" pitchFamily="50" charset="-127"/>
                      </a:rPr>
                      <m:t>𝜎</m:t>
                    </m:r>
                  </m:oMath>
                </a14:m>
                <a:r>
                  <a:rPr lang="en-US" altLang="ko-KR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3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게이트와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한 개의 </a:t>
                </a:r>
                <a:r>
                  <a:rPr lang="ko-KR" altLang="en-US" sz="13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쌍곡탄젠트</a:t>
                </a:r>
                <a:r>
                  <a:rPr lang="en-US" altLang="ko-KR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en-US" altLang="ko-KR" sz="13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tanh</a:t>
                </a:r>
                <a:r>
                  <a:rPr lang="en-US" altLang="ko-KR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블록 이용</a:t>
                </a:r>
                <a:endParaRPr lang="en-US" altLang="ko-KR" sz="13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그림에서 밝은 회색 상자로 표시된 네 개의 부분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각각 별도의 가중치와 편향 </a:t>
                </a:r>
                <a:r>
                  <a:rPr lang="ko-KR" altLang="en-US" sz="1200" dirty="0" err="1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파라미터를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갖는 학습 요소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확장 입력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[x</a:t>
                </a:r>
                <a:r>
                  <a:rPr lang="en-US" altLang="ko-KR" sz="1200" baseline="-250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|h</a:t>
                </a:r>
                <a:r>
                  <a:rPr lang="en-US" altLang="ko-KR" sz="1200" baseline="-250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t-1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]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이용한 선형 연산으로 계산된 값에 비선형 함수 적용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오른 쪽 어두운 배경의 </a:t>
                </a:r>
                <a:r>
                  <a:rPr lang="en-US" altLang="ko-KR" sz="12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tanh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상자는 단순 비선형 함수</a:t>
                </a: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따로 </a:t>
                </a:r>
                <a:r>
                  <a:rPr lang="ko-KR" altLang="en-US" sz="1200" dirty="0" err="1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파라미터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갖는 학습 요소가 아님에 유의</a:t>
                </a:r>
                <a:endParaRPr lang="en-US" altLang="ko-KR" sz="1200" dirty="0" smtClean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8650" lvl="1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LSTM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 순환 벡터 정보는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내부 처리 </a:t>
                </a:r>
                <a:r>
                  <a:rPr lang="ko-KR" altLang="en-US" sz="1200" dirty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과정이 달라질 뿐 바깥에 대해서는 단순 </a:t>
                </a:r>
                <a:r>
                  <a:rPr lang="ko-KR" altLang="en-US" sz="12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rgbClr val="2D7AA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순환 계층에서와 동일</a:t>
                </a:r>
                <a:endParaRPr lang="ko-KR" altLang="en-US" sz="1200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rgbClr val="2D7AA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71450" indent="-171450">
                  <a:lnSpc>
                    <a:spcPts val="19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상태 벡터 및 각종 중간 계산 결과 벡터의 크기</a:t>
                </a:r>
                <a:r>
                  <a:rPr lang="en-US" altLang="ko-KR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1300" dirty="0" smtClean="0">
                    <a:ln>
                      <a:solidFill>
                        <a:srgbClr val="E4E9EC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입력과 확장 입력 외에는 모두 순환 벡터 크기와 동일</a:t>
                </a:r>
                <a:endParaRPr lang="ko-KR" altLang="en-US" sz="1300" dirty="0">
                  <a:ln>
                    <a:solidFill>
                      <a:srgbClr val="E4E9EC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0" name="제목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0" y="4598782"/>
                <a:ext cx="8747540" cy="1705595"/>
              </a:xfrm>
              <a:prstGeom prst="rect">
                <a:avLst/>
              </a:prstGeom>
              <a:blipFill rotWithShape="1">
                <a:blip r:embed="rId2"/>
                <a:stretch>
                  <a:fillRect l="-1045" t="-1071" b="-3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870017" y="1495773"/>
            <a:ext cx="4010975" cy="2172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529273"/>
            <a:ext cx="3582097" cy="208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제목 6"/>
          <p:cNvSpPr txBox="1">
            <a:spLocks/>
          </p:cNvSpPr>
          <p:nvPr/>
        </p:nvSpPr>
        <p:spPr>
          <a:xfrm>
            <a:off x="885980" y="3766475"/>
            <a:ext cx="8747540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계층을 대치할 </a:t>
            </a:r>
            <a:r>
              <a:rPr lang="en-US" altLang="ko-KR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계층이 하나의 시간대를 처리하는 방식을 나타낸 그림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9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11.2 LSTM</a:t>
            </a:r>
            <a:r>
              <a:rPr lang="ko-KR" altLang="en-US" sz="2200" dirty="0" smtClean="0"/>
              <a:t>의 구조와 동작 방식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319" y="1134616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망각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게이트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(forget gate)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21152" y="1495773"/>
            <a:ext cx="2882842" cy="1645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12" y="1529273"/>
            <a:ext cx="2639463" cy="15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제목 6"/>
          <p:cNvSpPr txBox="1">
            <a:spLocks/>
          </p:cNvSpPr>
          <p:nvPr/>
        </p:nvSpPr>
        <p:spPr>
          <a:xfrm>
            <a:off x="885980" y="1507154"/>
            <a:ext cx="5363164" cy="170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확장입력으로부터 선형 연산 후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함수에 의한 출력 생성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함수의 특성상 출력 값 범위는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(0, 1)</a:t>
            </a: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 진행됨에 따라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이나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수렴하는 값들로 출력 생성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벡터에 성분 별로 곱해져 잊을 것은 잊고 기억할 것은 기억하게 만듦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생성된 값이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가까울수록 망각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가까울수록 기억 보존 효과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 시간대마다 새로 생성되는 값 활용해 기억 보존 정도를 결정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편향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초기값을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설정해 망각보다는 기억에 방점을 두고 학습 시작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5785" y="2337420"/>
            <a:ext cx="288032" cy="191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8319" y="3488737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게이트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 gate)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1152" y="3849894"/>
            <a:ext cx="2882842" cy="1645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12" y="3883394"/>
            <a:ext cx="2639463" cy="15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제목 6"/>
          <p:cNvSpPr txBox="1">
            <a:spLocks/>
          </p:cNvSpPr>
          <p:nvPr/>
        </p:nvSpPr>
        <p:spPr>
          <a:xfrm>
            <a:off x="885980" y="3861275"/>
            <a:ext cx="5363164" cy="170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확장입력으로부터 선형 연산 후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함수에 의한 출력 생성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함수의 특성상 출력 값 범위는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(0, 1)</a:t>
            </a: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 진행됨에 따라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이나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수렴하는 값들로 출력 생성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처리 결과에 성분 별로 곱해져 입력 각 성분의 반영 정도를 결정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생성된 값이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가까울수록 입력 무시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가까울수록 입력 활용 효과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 시간대마다 새로 생성되는 값 활용해 입력 활용 정도를 결정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편향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초기값을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설정해 입력 무시에 방점을 두고 학습 시작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57256" y="4691541"/>
            <a:ext cx="292894" cy="191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순환 신경망 </a:t>
            </a:r>
            <a:r>
              <a:rPr lang="en-US" altLang="ko-KR" dirty="0"/>
              <a:t>: </a:t>
            </a:r>
            <a:r>
              <a:rPr lang="ko-KR" altLang="en-US" dirty="0" smtClean="0"/>
              <a:t>도시 소음 분류 신경망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717-FB04-4557-A9DA-575E6109634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11.2 LSTM</a:t>
            </a:r>
            <a:r>
              <a:rPr lang="ko-KR" altLang="en-US" sz="2200" dirty="0" smtClean="0"/>
              <a:t>의 구조와 동작 방식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8766030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07188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89504" y="288123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2" y="288122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8346" y="288123"/>
            <a:ext cx="216024" cy="2605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71820" y="1235216"/>
            <a:ext cx="216024" cy="26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</a:t>
            </a:r>
            <a:endParaRPr lang="ko-KR" altLang="en-US" sz="1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8319" y="1134616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블록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 block)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21152" y="1495773"/>
            <a:ext cx="2882842" cy="1645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12" y="1529273"/>
            <a:ext cx="2639463" cy="15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제목 6"/>
          <p:cNvSpPr txBox="1">
            <a:spLocks/>
          </p:cNvSpPr>
          <p:nvPr/>
        </p:nvSpPr>
        <p:spPr>
          <a:xfrm>
            <a:off x="885980" y="1507154"/>
            <a:ext cx="5363164" cy="170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확장입력으로부터 선형 연산 후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쌍곡탄젠트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함수에 의한 출력 생성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쌍곡탄젠트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함수의 특성상 출력 값 범위는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(-1, 1)</a:t>
            </a: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 진행됨에 따라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이나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수렴하는 값들로 출력 생성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출력과 성분 별로 곱해진 후 상태 정보에 추가되어 반영됨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(-1, 1) 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범위로 정규화되고 순환 벡터 크기에 맞추어진 변형된 입력 생성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 시간대마다 새로 생성되는 값 활용해 변형된 시간대별 입력으로 활용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편향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초기값은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설정됨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49508" y="2337420"/>
            <a:ext cx="288032" cy="191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8319" y="3488737"/>
            <a:ext cx="4968552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게이트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39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(output gate)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39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1152" y="3849894"/>
            <a:ext cx="2882842" cy="1645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12" y="3883394"/>
            <a:ext cx="2639463" cy="15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제목 6"/>
          <p:cNvSpPr txBox="1">
            <a:spLocks/>
          </p:cNvSpPr>
          <p:nvPr/>
        </p:nvSpPr>
        <p:spPr>
          <a:xfrm>
            <a:off x="885980" y="3861275"/>
            <a:ext cx="5363164" cy="170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확장입력으로부터 선형 연산 후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함수에 의한 출력 생성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함수의 특성상 출력 값 범위는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(0, 1)</a:t>
            </a: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 진행됨에 따라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이나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수렴하는 값들로 출력 생성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변형된 상태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정보에 성분 별로 곱해져 새로운 순환 벡터 내용을 결정</a:t>
            </a:r>
            <a:endParaRPr lang="en-US" altLang="ko-KR" sz="13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생성된 값이 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가까울수록 변형된 상태 정보 무시</a:t>
            </a:r>
            <a:r>
              <a:rPr lang="en-US" altLang="ko-KR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가까울수록 활용</a:t>
            </a:r>
            <a:endParaRPr lang="en-US" altLang="ko-KR" sz="1200" dirty="0" smtClean="0">
              <a:ln>
                <a:solidFill>
                  <a:srgbClr val="E4E9EC">
                    <a:alpha val="0"/>
                  </a:srgbClr>
                </a:solidFill>
              </a:ln>
              <a:solidFill>
                <a:srgbClr val="2D7AA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rgbClr val="2D7A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 시간대마다 새로 생성되는 값 활용해 변형된 상태의 활용 정도를 결정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ts val="19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편향 </a:t>
            </a:r>
            <a:r>
              <a:rPr lang="ko-KR" altLang="en-US" sz="1300" dirty="0" err="1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초기값을 </a:t>
            </a:r>
            <a:r>
              <a:rPr lang="en-US" altLang="ko-KR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300" dirty="0" smtClean="0">
                <a:ln>
                  <a:solidFill>
                    <a:srgbClr val="E4E9EC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설정해 상태 정보 무시에 방점 두고 학습 시작</a:t>
            </a:r>
            <a:endParaRPr lang="ko-KR" altLang="en-US" sz="1300" dirty="0">
              <a:ln>
                <a:solidFill>
                  <a:srgbClr val="E4E9EC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43056" y="4946518"/>
            <a:ext cx="292894" cy="191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35375</TotalTime>
  <Words>3659</Words>
  <Application>Microsoft Office PowerPoint</Application>
  <PresentationFormat>A4 용지(210x297mm)</PresentationFormat>
  <Paragraphs>454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Arial</vt:lpstr>
      <vt:lpstr>나눔스퀘어</vt:lpstr>
      <vt:lpstr>Wingdings</vt:lpstr>
      <vt:lpstr>나눔스퀘어 Bold</vt:lpstr>
      <vt:lpstr>Cambria Math</vt:lpstr>
      <vt:lpstr>나눔스퀘어 ExtraBold</vt:lpstr>
      <vt:lpstr>맑은 고딕</vt:lpstr>
      <vt:lpstr>나눔스퀘어_ac Bold</vt:lpstr>
      <vt:lpstr>Office 테마</vt:lpstr>
      <vt:lpstr>PowerPoint 프레젠테이션</vt:lpstr>
      <vt:lpstr>PART</vt:lpstr>
      <vt:lpstr>PART</vt:lpstr>
      <vt:lpstr>11.1 순환 벡터와 기울기 정보의 소멸 및 폭주</vt:lpstr>
      <vt:lpstr>11.1 순환 벡터와 기울기 정보의 소멸 및 폭주</vt:lpstr>
      <vt:lpstr>11.1 순환 벡터와 기울기 정보의 소멸 및 폭주</vt:lpstr>
      <vt:lpstr>11.2 LSTM의 구조와 동작 방식</vt:lpstr>
      <vt:lpstr>11.2 LSTM의 구조와 동작 방식</vt:lpstr>
      <vt:lpstr>11.2 LSTM의 구조와 동작 방식</vt:lpstr>
      <vt:lpstr>11.2 LSTM의 구조와 동작 방식</vt:lpstr>
      <vt:lpstr>11.3 쌍곡탄젠트 함수</vt:lpstr>
      <vt:lpstr>11.3 쌍곡탄젠트 함수</vt:lpstr>
      <vt:lpstr>11.4 LSTM 계층의 순전파와 역전파 처리</vt:lpstr>
      <vt:lpstr>11.5 주파수 스펙트럼 분석을 이용한 음원 처리</vt:lpstr>
      <vt:lpstr>11.5 주파수 스펙트럼 분석을 이용한 음원 처리</vt:lpstr>
      <vt:lpstr>11.6 음원 분류 데이터셋</vt:lpstr>
      <vt:lpstr>11.7 구현하기: LSTM 신경망 클래스</vt:lpstr>
      <vt:lpstr>11.8 구현하기: 음원 분류 데이터셋</vt:lpstr>
      <vt:lpstr>11.8 구현하기: 음원 분류 데이터셋</vt:lpstr>
      <vt:lpstr>11.9 실행하기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</dc:creator>
  <cp:lastModifiedBy>dhyoon1225@nate.com</cp:lastModifiedBy>
  <cp:revision>1330</cp:revision>
  <cp:lastPrinted>2018-09-20T05:07:58Z</cp:lastPrinted>
  <dcterms:created xsi:type="dcterms:W3CDTF">2016-11-01T11:07:38Z</dcterms:created>
  <dcterms:modified xsi:type="dcterms:W3CDTF">2019-12-16T06:37:39Z</dcterms:modified>
</cp:coreProperties>
</file>