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1734120"/>
            <a:ext cx="9071280" cy="14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4400" spc="-1" strike="noStrike">
                <a:latin typeface="Arial"/>
              </a:rPr>
              <a:t>高精度日志规则生成框架</a:t>
            </a:r>
            <a:r>
              <a:rPr b="0" lang="en-US" sz="4400" spc="-1" strike="noStrike">
                <a:latin typeface="Arial"/>
              </a:rPr>
              <a:t> </a:t>
            </a:r>
            <a:r>
              <a:rPr b="1" lang="en-US" sz="4400" spc="-1" strike="noStrike">
                <a:latin typeface="Ubuntu"/>
              </a:rPr>
              <a:t>LogParserX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796920" y="3876480"/>
            <a:ext cx="2694960" cy="4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团队：银枪修罗一枪爱死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48640" y="2071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4800" spc="-1" strike="noStrike">
                <a:latin typeface="Arial"/>
              </a:rPr>
              <a:t>谢谢！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828800" y="3351240"/>
            <a:ext cx="6217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2000" spc="-1" strike="noStrike">
                <a:latin typeface="Arial"/>
              </a:rPr>
              <a:t>联系方式：</a:t>
            </a:r>
            <a:r>
              <a:rPr b="1" lang="en-US" sz="2000" spc="-1" strike="noStrike">
                <a:latin typeface="Arial"/>
              </a:rPr>
              <a:t>daxuanzi515@163.com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latin typeface="Arial"/>
              </a:rPr>
              <a:t>项目简介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65760" y="1558080"/>
            <a:ext cx="89607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LogParserX</a:t>
            </a:r>
            <a:r>
              <a:rPr b="0" lang="zh-CN" sz="2800" spc="-1" strike="noStrike">
                <a:latin typeface="Arial"/>
              </a:rPr>
              <a:t>是一个用于高精度日志规则生成的智能体协作框架，包含智能体学习和结果验证两个主要功能。为了方便测试，同时提供同源测试日志的生成功能。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2600" spc="-1" strike="noStrike">
                <a:latin typeface="Arial"/>
              </a:rPr>
              <a:t>高精度日志规则</a:t>
            </a:r>
            <a:r>
              <a:rPr b="0" lang="zh-CN" sz="2600" spc="-1" strike="noStrike">
                <a:latin typeface="Arial"/>
              </a:rPr>
              <a:t>：包含正则表达式并可运行的</a:t>
            </a:r>
            <a:r>
              <a:rPr b="0" lang="en-US" sz="2600" spc="-1" strike="noStrike">
                <a:latin typeface="Arial"/>
              </a:rPr>
              <a:t>python</a:t>
            </a:r>
            <a:r>
              <a:rPr b="0" lang="zh-CN" sz="2600" spc="-1" strike="noStrike">
                <a:latin typeface="Arial"/>
              </a:rPr>
              <a:t>代码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latin typeface="Arial"/>
              </a:rPr>
              <a:t>环境和框架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CrewAI + CrewAI-Tools</a:t>
            </a:r>
            <a:r>
              <a:rPr b="0" lang="zh-CN" sz="3200" spc="-1" strike="noStrike">
                <a:latin typeface="Arial"/>
              </a:rPr>
              <a:t>智能体框架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Windows 11 +Ubuntu 20.04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Docker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Langchain_openai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latin typeface="Arial"/>
              </a:rPr>
              <a:t>框架功能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309360" y="91440"/>
            <a:ext cx="3071880" cy="534312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830520" y="1474560"/>
            <a:ext cx="5204160" cy="29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1.</a:t>
            </a:r>
            <a:r>
              <a:rPr b="1" lang="zh-CN" sz="2000" spc="-1" strike="noStrike">
                <a:latin typeface="Arial"/>
              </a:rPr>
              <a:t>智能体学习</a:t>
            </a:r>
            <a:r>
              <a:rPr b="0" lang="zh-CN" sz="1800" spc="-1" strike="noStrike">
                <a:latin typeface="Arial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正则检查员、</a:t>
            </a:r>
            <a:r>
              <a:rPr b="0" lang="en-US" sz="1800" spc="-1" strike="noStrike">
                <a:latin typeface="Arial"/>
              </a:rPr>
              <a:t>python</a:t>
            </a:r>
            <a:r>
              <a:rPr b="0" lang="zh-CN" sz="1800" spc="-1" strike="noStrike">
                <a:latin typeface="Arial"/>
              </a:rPr>
              <a:t>代码生成专家、验证正则代码专家，默认使用</a:t>
            </a:r>
            <a:r>
              <a:rPr b="0" lang="en-US" sz="1800" spc="-1" strike="noStrike">
                <a:latin typeface="Arial"/>
              </a:rPr>
              <a:t>qwen-2.5-72b-instruct</a:t>
            </a:r>
            <a:r>
              <a:rPr b="0" lang="zh-CN" sz="1800" spc="-1" strike="noStrike">
                <a:latin typeface="Arial"/>
              </a:rPr>
              <a:t>交互。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2.</a:t>
            </a:r>
            <a:r>
              <a:rPr b="1" lang="zh-CN" sz="2000" spc="-1" strike="noStrike">
                <a:latin typeface="Arial"/>
              </a:rPr>
              <a:t>结果验证</a:t>
            </a:r>
            <a:r>
              <a:rPr b="0" lang="zh-CN" sz="1800" spc="-1" strike="noStrike">
                <a:latin typeface="Arial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使用提取器从智能体学习结果里提取规则，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使用日志派生专家用于生成测试集，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嵌入规则里进行验证。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latin typeface="Arial"/>
              </a:rPr>
              <a:t>工作流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394960" y="285480"/>
            <a:ext cx="3695040" cy="501768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457200" y="1371600"/>
            <a:ext cx="4114440" cy="38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A.</a:t>
            </a:r>
            <a:r>
              <a:rPr b="1" lang="zh-CN" sz="2000" spc="-1" strike="noStrike">
                <a:latin typeface="Arial"/>
              </a:rPr>
              <a:t>智能体学习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生成正则表达式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生成代码块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生成优化报告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B. </a:t>
            </a:r>
            <a:r>
              <a:rPr b="1" lang="zh-CN" sz="2000" spc="-1" strike="noStrike">
                <a:latin typeface="Arial"/>
              </a:rPr>
              <a:t>结果验证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提取优化代码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嵌入测试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394960" y="285480"/>
            <a:ext cx="1603080" cy="4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A.</a:t>
            </a:r>
            <a:r>
              <a:rPr b="1" lang="zh-CN" sz="1800" spc="-1" strike="noStrike">
                <a:latin typeface="Arial"/>
              </a:rPr>
              <a:t>智能体学习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5303520" y="3383280"/>
            <a:ext cx="4114440" cy="1828440"/>
          </a:xfrm>
          <a:custGeom>
            <a:avLst/>
            <a:gdLst/>
            <a:ahLst/>
            <a:rect l="l" t="t" r="r" b="b"/>
            <a:pathLst>
              <a:path w="11432" h="5082">
                <a:moveTo>
                  <a:pt x="846" y="0"/>
                </a:moveTo>
                <a:lnTo>
                  <a:pt x="847" y="0"/>
                </a:lnTo>
                <a:cubicBezTo>
                  <a:pt x="698" y="0"/>
                  <a:pt x="552" y="39"/>
                  <a:pt x="423" y="113"/>
                </a:cubicBezTo>
                <a:cubicBezTo>
                  <a:pt x="295" y="188"/>
                  <a:pt x="188" y="295"/>
                  <a:pt x="113" y="423"/>
                </a:cubicBezTo>
                <a:cubicBezTo>
                  <a:pt x="39" y="552"/>
                  <a:pt x="0" y="698"/>
                  <a:pt x="0" y="847"/>
                </a:cubicBezTo>
                <a:lnTo>
                  <a:pt x="0" y="4234"/>
                </a:lnTo>
                <a:lnTo>
                  <a:pt x="0" y="4234"/>
                </a:lnTo>
                <a:cubicBezTo>
                  <a:pt x="0" y="4383"/>
                  <a:pt x="39" y="4529"/>
                  <a:pt x="113" y="4658"/>
                </a:cubicBezTo>
                <a:cubicBezTo>
                  <a:pt x="188" y="4786"/>
                  <a:pt x="295" y="4893"/>
                  <a:pt x="423" y="4968"/>
                </a:cubicBezTo>
                <a:cubicBezTo>
                  <a:pt x="552" y="5042"/>
                  <a:pt x="698" y="5081"/>
                  <a:pt x="847" y="5081"/>
                </a:cubicBezTo>
                <a:lnTo>
                  <a:pt x="10584" y="5081"/>
                </a:lnTo>
                <a:lnTo>
                  <a:pt x="10584" y="5081"/>
                </a:lnTo>
                <a:cubicBezTo>
                  <a:pt x="10733" y="5081"/>
                  <a:pt x="10879" y="5042"/>
                  <a:pt x="11008" y="4968"/>
                </a:cubicBezTo>
                <a:cubicBezTo>
                  <a:pt x="11136" y="4893"/>
                  <a:pt x="11243" y="4786"/>
                  <a:pt x="11318" y="4658"/>
                </a:cubicBezTo>
                <a:cubicBezTo>
                  <a:pt x="11392" y="4529"/>
                  <a:pt x="11431" y="4383"/>
                  <a:pt x="11431" y="4234"/>
                </a:cubicBezTo>
                <a:lnTo>
                  <a:pt x="11431" y="846"/>
                </a:lnTo>
                <a:lnTo>
                  <a:pt x="11431" y="847"/>
                </a:lnTo>
                <a:lnTo>
                  <a:pt x="11431" y="847"/>
                </a:lnTo>
                <a:cubicBezTo>
                  <a:pt x="11431" y="698"/>
                  <a:pt x="11392" y="552"/>
                  <a:pt x="11318" y="423"/>
                </a:cubicBezTo>
                <a:cubicBezTo>
                  <a:pt x="11243" y="295"/>
                  <a:pt x="11136" y="188"/>
                  <a:pt x="11008" y="113"/>
                </a:cubicBezTo>
                <a:cubicBezTo>
                  <a:pt x="10879" y="39"/>
                  <a:pt x="10733" y="0"/>
                  <a:pt x="10584" y="0"/>
                </a:cubicBezTo>
                <a:lnTo>
                  <a:pt x="846" y="0"/>
                </a:lnTo>
              </a:path>
            </a:pathLst>
          </a:custGeom>
          <a:noFill/>
          <a:ln w="1908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5394960" y="3510720"/>
            <a:ext cx="1374480" cy="4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B.</a:t>
            </a:r>
            <a:r>
              <a:rPr b="1" lang="zh-CN" sz="1800" spc="-1" strike="noStrike">
                <a:latin typeface="Arial"/>
              </a:rPr>
              <a:t>结果验证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5212080" y="226080"/>
            <a:ext cx="4297320" cy="2834280"/>
          </a:xfrm>
          <a:custGeom>
            <a:avLst/>
            <a:gdLst/>
            <a:ahLst/>
            <a:rect l="l" t="t" r="r" b="b"/>
            <a:pathLst>
              <a:path w="11940" h="7876">
                <a:moveTo>
                  <a:pt x="1312" y="0"/>
                </a:moveTo>
                <a:lnTo>
                  <a:pt x="1313" y="0"/>
                </a:lnTo>
                <a:cubicBezTo>
                  <a:pt x="1082" y="0"/>
                  <a:pt x="856" y="61"/>
                  <a:pt x="656" y="176"/>
                </a:cubicBezTo>
                <a:cubicBezTo>
                  <a:pt x="457" y="291"/>
                  <a:pt x="291" y="457"/>
                  <a:pt x="176" y="656"/>
                </a:cubicBezTo>
                <a:cubicBezTo>
                  <a:pt x="61" y="856"/>
                  <a:pt x="0" y="1082"/>
                  <a:pt x="0" y="1313"/>
                </a:cubicBezTo>
                <a:lnTo>
                  <a:pt x="0" y="6562"/>
                </a:lnTo>
                <a:lnTo>
                  <a:pt x="0" y="6563"/>
                </a:lnTo>
                <a:cubicBezTo>
                  <a:pt x="0" y="6793"/>
                  <a:pt x="61" y="7019"/>
                  <a:pt x="176" y="7219"/>
                </a:cubicBezTo>
                <a:cubicBezTo>
                  <a:pt x="291" y="7418"/>
                  <a:pt x="457" y="7584"/>
                  <a:pt x="656" y="7699"/>
                </a:cubicBezTo>
                <a:cubicBezTo>
                  <a:pt x="856" y="7814"/>
                  <a:pt x="1082" y="7875"/>
                  <a:pt x="1313" y="7875"/>
                </a:cubicBezTo>
                <a:lnTo>
                  <a:pt x="10626" y="7875"/>
                </a:lnTo>
                <a:lnTo>
                  <a:pt x="10627" y="7875"/>
                </a:lnTo>
                <a:cubicBezTo>
                  <a:pt x="10857" y="7875"/>
                  <a:pt x="11083" y="7814"/>
                  <a:pt x="11283" y="7699"/>
                </a:cubicBezTo>
                <a:cubicBezTo>
                  <a:pt x="11482" y="7584"/>
                  <a:pt x="11648" y="7418"/>
                  <a:pt x="11763" y="7219"/>
                </a:cubicBezTo>
                <a:cubicBezTo>
                  <a:pt x="11878" y="7019"/>
                  <a:pt x="11939" y="6793"/>
                  <a:pt x="11939" y="6563"/>
                </a:cubicBezTo>
                <a:lnTo>
                  <a:pt x="11939" y="1312"/>
                </a:lnTo>
                <a:lnTo>
                  <a:pt x="11939" y="1313"/>
                </a:lnTo>
                <a:lnTo>
                  <a:pt x="11939" y="1312"/>
                </a:lnTo>
                <a:cubicBezTo>
                  <a:pt x="11939" y="1082"/>
                  <a:pt x="11878" y="856"/>
                  <a:pt x="11763" y="656"/>
                </a:cubicBezTo>
                <a:cubicBezTo>
                  <a:pt x="11648" y="457"/>
                  <a:pt x="11482" y="291"/>
                  <a:pt x="11283" y="176"/>
                </a:cubicBezTo>
                <a:cubicBezTo>
                  <a:pt x="11083" y="61"/>
                  <a:pt x="10857" y="0"/>
                  <a:pt x="10627" y="0"/>
                </a:cubicBezTo>
                <a:lnTo>
                  <a:pt x="1312" y="0"/>
                </a:lnTo>
              </a:path>
            </a:pathLst>
          </a:custGeom>
          <a:noFill/>
          <a:ln w="1908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latin typeface="Arial"/>
              </a:rPr>
              <a:t>实验结果</a:t>
            </a:r>
            <a:r>
              <a:rPr b="1" lang="en-US" sz="4400" spc="-1" strike="noStrike">
                <a:latin typeface="Arial"/>
              </a:rPr>
              <a:t>- </a:t>
            </a:r>
            <a:r>
              <a:rPr b="1" lang="zh-CN" sz="4400" spc="-1" strike="noStrike">
                <a:latin typeface="Arial"/>
              </a:rPr>
              <a:t>人工正则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737360" y="1546200"/>
            <a:ext cx="6765480" cy="229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latin typeface="Arial"/>
              </a:rPr>
              <a:t>实验结果</a:t>
            </a:r>
            <a:r>
              <a:rPr b="1" lang="en-US" sz="4400" spc="-1" strike="noStrike">
                <a:latin typeface="Arial"/>
              </a:rPr>
              <a:t>- LogParserX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558080" y="2560320"/>
            <a:ext cx="6397200" cy="27432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rcRect l="0" t="4388" r="0" b="3795"/>
          <a:stretch/>
        </p:blipFill>
        <p:spPr>
          <a:xfrm>
            <a:off x="1645920" y="1172160"/>
            <a:ext cx="6199920" cy="11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latin typeface="Arial"/>
              </a:rPr>
              <a:t>结论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31520" y="1554480"/>
            <a:ext cx="8595000" cy="25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LogParserX</a:t>
            </a:r>
            <a:r>
              <a:rPr b="0" lang="zh-CN" sz="2200" spc="-1" strike="noStrike">
                <a:latin typeface="Arial"/>
              </a:rPr>
              <a:t>在提升官方完全匹配率上效果很好，而且在覆盖率测试上虽然没有人工的效果好，但是也达到了一定的合格度。综合分析得到，</a:t>
            </a:r>
            <a:r>
              <a:rPr b="0" lang="en-US" sz="2200" spc="-1" strike="noStrike">
                <a:latin typeface="Arial"/>
              </a:rPr>
              <a:t>LogParserX</a:t>
            </a:r>
            <a:r>
              <a:rPr b="0" lang="zh-CN" sz="2200" spc="-1" strike="noStrike">
                <a:latin typeface="Arial"/>
              </a:rPr>
              <a:t>在开发集上的平均分数为</a:t>
            </a:r>
            <a:r>
              <a:rPr b="0" lang="en-US" sz="2200" spc="-1" strike="noStrike">
                <a:latin typeface="Arial"/>
              </a:rPr>
              <a:t>53.6</a:t>
            </a:r>
            <a:r>
              <a:rPr b="0" lang="zh-CN" sz="2200" spc="-1" strike="noStrike">
                <a:latin typeface="Arial"/>
              </a:rPr>
              <a:t>，在生成测试集上的分数为</a:t>
            </a:r>
            <a:r>
              <a:rPr b="0" lang="en-US" sz="2200" spc="-1" strike="noStrike">
                <a:latin typeface="Arial"/>
              </a:rPr>
              <a:t>52.4</a:t>
            </a:r>
            <a:r>
              <a:rPr b="0" lang="zh-CN" sz="2200" spc="-1" strike="noStrike">
                <a:latin typeface="Arial"/>
              </a:rPr>
              <a:t>。而人工正则最好结果为</a:t>
            </a:r>
            <a:r>
              <a:rPr b="0" lang="en-US" sz="2200" spc="-1" strike="noStrike">
                <a:latin typeface="Arial"/>
              </a:rPr>
              <a:t>41</a:t>
            </a:r>
            <a:r>
              <a:rPr b="0" lang="zh-CN" sz="2200" spc="-1" strike="noStrike">
                <a:latin typeface="Arial"/>
              </a:rPr>
              <a:t>分，还是比人工正则精度更高。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latin typeface="Arial"/>
              </a:rPr>
              <a:t>未来计划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21000" y="164952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优化智能体学习的框架结构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测试不同参数下智能体表现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测试数据集的调整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2025-02-26T21:01:17Z</dcterms:created>
  <dc:creator/>
  <dc:description/>
  <dc:language>en-US</dc:language>
  <cp:lastModifiedBy/>
  <dcterms:modified xsi:type="dcterms:W3CDTF">2025-02-27T06:29:11Z</dcterms:modified>
  <cp:revision>26</cp:revision>
  <dc:subject/>
  <dc:title/>
</cp:coreProperties>
</file>