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8640" y="1734120"/>
            <a:ext cx="9070920" cy="14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高精度日志规则生成框架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LogParserX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796920" y="3876480"/>
            <a:ext cx="269460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团队：银枪修罗一枪爱死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结论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 rot="5400">
            <a:off x="729360" y="1547280"/>
            <a:ext cx="9144000" cy="22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LogParserX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在提升官方完全匹配率上效果很好，而且在覆盖率测试上，虽然没有人工的效果好，但是也达到了一定的合格度。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综合分析得到，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LogParserX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在开发集上的平均分数为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53.6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，在生成测试集上的分数为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52.4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。而人工正则最好结果为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41</a:t>
            </a:r>
            <a:r>
              <a:rPr b="0" lang="zh-CN" sz="2200" spc="-1" strike="noStrike">
                <a:solidFill>
                  <a:srgbClr val="000000"/>
                </a:solidFill>
                <a:latin typeface="Arial"/>
                <a:ea typeface="DejaVu Sans"/>
              </a:rPr>
              <a:t>分，还是比人工正则精度更高。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未来计划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21000" y="164952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优化智能体学习的框架结构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测试不同参数下智能体表现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测试数据集的调整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663120" y="188064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4800" spc="-1" strike="noStrike">
                <a:solidFill>
                  <a:srgbClr val="000000"/>
                </a:solidFill>
                <a:latin typeface="Arial"/>
                <a:ea typeface="DejaVu Sans"/>
              </a:rPr>
              <a:t>谢谢！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828800" y="3351240"/>
            <a:ext cx="621720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联系方式：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daxuanzi515@163.com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项目简介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5760" y="1558080"/>
            <a:ext cx="89604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LogParserX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  <a:ea typeface="DejaVu Sans"/>
              </a:rPr>
              <a:t>是一个用于高精度日志规则生成的智能体协作框架，包含智能体学习和结果验证两个主要功能。为了方便测试，同时提供同源测试日志的生成功能。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2600" spc="-1" strike="noStrike">
                <a:solidFill>
                  <a:srgbClr val="000000"/>
                </a:solidFill>
                <a:latin typeface="Arial"/>
                <a:ea typeface="DejaVu Sans"/>
              </a:rPr>
              <a:t>高精度日志规则</a:t>
            </a:r>
            <a:r>
              <a:rPr b="0" lang="zh-CN" sz="2600" spc="-1" strike="noStrike">
                <a:solidFill>
                  <a:srgbClr val="000000"/>
                </a:solidFill>
                <a:latin typeface="Arial"/>
                <a:ea typeface="DejaVu Sans"/>
              </a:rPr>
              <a:t>：包含正则表达式并可运行的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r>
              <a:rPr b="0" lang="zh-CN" sz="2600" spc="-1" strike="noStrike">
                <a:solidFill>
                  <a:srgbClr val="000000"/>
                </a:solidFill>
                <a:latin typeface="Arial"/>
                <a:ea typeface="DejaVu Sans"/>
              </a:rPr>
              <a:t>代码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环境和框架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CrewAI + CrewAI-Tools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  <a:ea typeface="DejaVu Sans"/>
              </a:rPr>
              <a:t>智能体框架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Windows 11 +Ubuntu 20.04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Docker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Langchain_openai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框架功能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1" name="图片 120" descr=""/>
          <p:cNvPicPr/>
          <p:nvPr/>
        </p:nvPicPr>
        <p:blipFill>
          <a:blip r:embed="rId1"/>
          <a:stretch/>
        </p:blipFill>
        <p:spPr>
          <a:xfrm>
            <a:off x="6309360" y="91440"/>
            <a:ext cx="3071520" cy="5342760"/>
          </a:xfrm>
          <a:prstGeom prst="rect">
            <a:avLst/>
          </a:prstGeom>
          <a:ln>
            <a:noFill/>
          </a:ln>
        </p:spPr>
      </p:pic>
      <p:sp>
        <p:nvSpPr>
          <p:cNvPr id="122" name="CustomShape 2"/>
          <p:cNvSpPr/>
          <p:nvPr/>
        </p:nvSpPr>
        <p:spPr>
          <a:xfrm>
            <a:off x="830520" y="1474560"/>
            <a:ext cx="5203800" cy="29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智能体学习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使用了人工正则和代码模板作为学习的一部分。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正则检查员、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代码生成专家、验证正则代码专家，默认使用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qwen-2.5-72b-instruct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交互。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结果验证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：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使用提取器从智能体学习结果里提取规则，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使用日志派生专家用于生成测试集，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嵌入规则里进行验证。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工作流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4" name="图片 123" descr=""/>
          <p:cNvPicPr/>
          <p:nvPr/>
        </p:nvPicPr>
        <p:blipFill>
          <a:blip r:embed="rId1"/>
          <a:stretch/>
        </p:blipFill>
        <p:spPr>
          <a:xfrm>
            <a:off x="5394960" y="285480"/>
            <a:ext cx="3694680" cy="5017320"/>
          </a:xfrm>
          <a:prstGeom prst="rect">
            <a:avLst/>
          </a:prstGeom>
          <a:ln>
            <a:noFill/>
          </a:ln>
        </p:spPr>
      </p:pic>
      <p:sp>
        <p:nvSpPr>
          <p:cNvPr id="125" name="CustomShape 2"/>
          <p:cNvSpPr/>
          <p:nvPr/>
        </p:nvSpPr>
        <p:spPr>
          <a:xfrm>
            <a:off x="457200" y="1371600"/>
            <a:ext cx="4114080" cy="385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智能体学习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生成正则表达式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生成代码块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生成优化报告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B. </a:t>
            </a:r>
            <a:r>
              <a:rPr b="1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结果验证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提取优化代码</a:t>
            </a:r>
            <a:endParaRPr b="0" lang="en-US" sz="20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  <a:ea typeface="DejaVu Sans"/>
              </a:rPr>
              <a:t>嵌入测试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5394960" y="285480"/>
            <a:ext cx="160272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智能体学习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5303520" y="3383280"/>
            <a:ext cx="4114080" cy="1828080"/>
          </a:xfrm>
          <a:custGeom>
            <a:avLst/>
            <a:gdLst/>
            <a:ahLst/>
            <a:rect l="l" t="t" r="r" b="b"/>
            <a:pathLst>
              <a:path w="11432" h="5082">
                <a:moveTo>
                  <a:pt x="846" y="0"/>
                </a:moveTo>
                <a:lnTo>
                  <a:pt x="847" y="0"/>
                </a:lnTo>
                <a:cubicBezTo>
                  <a:pt x="698" y="0"/>
                  <a:pt x="552" y="39"/>
                  <a:pt x="423" y="113"/>
                </a:cubicBezTo>
                <a:cubicBezTo>
                  <a:pt x="295" y="188"/>
                  <a:pt x="188" y="295"/>
                  <a:pt x="113" y="423"/>
                </a:cubicBezTo>
                <a:cubicBezTo>
                  <a:pt x="39" y="552"/>
                  <a:pt x="0" y="698"/>
                  <a:pt x="0" y="847"/>
                </a:cubicBezTo>
                <a:lnTo>
                  <a:pt x="0" y="4234"/>
                </a:lnTo>
                <a:lnTo>
                  <a:pt x="0" y="4234"/>
                </a:lnTo>
                <a:cubicBezTo>
                  <a:pt x="0" y="4383"/>
                  <a:pt x="39" y="4529"/>
                  <a:pt x="113" y="4658"/>
                </a:cubicBezTo>
                <a:cubicBezTo>
                  <a:pt x="188" y="4786"/>
                  <a:pt x="295" y="4893"/>
                  <a:pt x="423" y="4968"/>
                </a:cubicBezTo>
                <a:cubicBezTo>
                  <a:pt x="552" y="5042"/>
                  <a:pt x="698" y="5081"/>
                  <a:pt x="847" y="5081"/>
                </a:cubicBezTo>
                <a:lnTo>
                  <a:pt x="10584" y="5081"/>
                </a:lnTo>
                <a:lnTo>
                  <a:pt x="10584" y="5081"/>
                </a:lnTo>
                <a:cubicBezTo>
                  <a:pt x="10733" y="5081"/>
                  <a:pt x="10879" y="5042"/>
                  <a:pt x="11008" y="4968"/>
                </a:cubicBezTo>
                <a:cubicBezTo>
                  <a:pt x="11136" y="4893"/>
                  <a:pt x="11243" y="4786"/>
                  <a:pt x="11318" y="4658"/>
                </a:cubicBezTo>
                <a:cubicBezTo>
                  <a:pt x="11392" y="4529"/>
                  <a:pt x="11431" y="4383"/>
                  <a:pt x="11431" y="4234"/>
                </a:cubicBezTo>
                <a:lnTo>
                  <a:pt x="11431" y="846"/>
                </a:lnTo>
                <a:lnTo>
                  <a:pt x="11431" y="847"/>
                </a:lnTo>
                <a:lnTo>
                  <a:pt x="11431" y="847"/>
                </a:lnTo>
                <a:cubicBezTo>
                  <a:pt x="11431" y="698"/>
                  <a:pt x="11392" y="552"/>
                  <a:pt x="11318" y="423"/>
                </a:cubicBezTo>
                <a:cubicBezTo>
                  <a:pt x="11243" y="295"/>
                  <a:pt x="11136" y="188"/>
                  <a:pt x="11008" y="113"/>
                </a:cubicBezTo>
                <a:cubicBezTo>
                  <a:pt x="10879" y="39"/>
                  <a:pt x="10733" y="0"/>
                  <a:pt x="10584" y="0"/>
                </a:cubicBezTo>
                <a:lnTo>
                  <a:pt x="846" y="0"/>
                </a:lnTo>
              </a:path>
            </a:pathLst>
          </a:custGeom>
          <a:noFill/>
          <a:ln w="190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5394960" y="3510720"/>
            <a:ext cx="1374120" cy="4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B.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结果验证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5212080" y="226080"/>
            <a:ext cx="4296960" cy="2833920"/>
          </a:xfrm>
          <a:custGeom>
            <a:avLst/>
            <a:gdLst/>
            <a:ahLst/>
            <a:rect l="l" t="t" r="r" b="b"/>
            <a:pathLst>
              <a:path w="11940" h="7876">
                <a:moveTo>
                  <a:pt x="1312" y="0"/>
                </a:moveTo>
                <a:lnTo>
                  <a:pt x="1313" y="0"/>
                </a:lnTo>
                <a:cubicBezTo>
                  <a:pt x="1082" y="0"/>
                  <a:pt x="856" y="61"/>
                  <a:pt x="656" y="176"/>
                </a:cubicBezTo>
                <a:cubicBezTo>
                  <a:pt x="457" y="291"/>
                  <a:pt x="291" y="457"/>
                  <a:pt x="176" y="656"/>
                </a:cubicBezTo>
                <a:cubicBezTo>
                  <a:pt x="61" y="856"/>
                  <a:pt x="0" y="1082"/>
                  <a:pt x="0" y="1313"/>
                </a:cubicBezTo>
                <a:lnTo>
                  <a:pt x="0" y="6562"/>
                </a:lnTo>
                <a:lnTo>
                  <a:pt x="0" y="6563"/>
                </a:lnTo>
                <a:cubicBezTo>
                  <a:pt x="0" y="6793"/>
                  <a:pt x="61" y="7019"/>
                  <a:pt x="176" y="7219"/>
                </a:cubicBezTo>
                <a:cubicBezTo>
                  <a:pt x="291" y="7418"/>
                  <a:pt x="457" y="7584"/>
                  <a:pt x="656" y="7699"/>
                </a:cubicBezTo>
                <a:cubicBezTo>
                  <a:pt x="856" y="7814"/>
                  <a:pt x="1082" y="7875"/>
                  <a:pt x="1313" y="7875"/>
                </a:cubicBezTo>
                <a:lnTo>
                  <a:pt x="10626" y="7875"/>
                </a:lnTo>
                <a:lnTo>
                  <a:pt x="10627" y="7875"/>
                </a:lnTo>
                <a:cubicBezTo>
                  <a:pt x="10857" y="7875"/>
                  <a:pt x="11083" y="7814"/>
                  <a:pt x="11283" y="7699"/>
                </a:cubicBezTo>
                <a:cubicBezTo>
                  <a:pt x="11482" y="7584"/>
                  <a:pt x="11648" y="7418"/>
                  <a:pt x="11763" y="7219"/>
                </a:cubicBezTo>
                <a:cubicBezTo>
                  <a:pt x="11878" y="7019"/>
                  <a:pt x="11939" y="6793"/>
                  <a:pt x="11939" y="6563"/>
                </a:cubicBezTo>
                <a:lnTo>
                  <a:pt x="11939" y="1312"/>
                </a:lnTo>
                <a:lnTo>
                  <a:pt x="11939" y="1313"/>
                </a:lnTo>
                <a:lnTo>
                  <a:pt x="11939" y="1312"/>
                </a:lnTo>
                <a:cubicBezTo>
                  <a:pt x="11939" y="1082"/>
                  <a:pt x="11878" y="856"/>
                  <a:pt x="11763" y="656"/>
                </a:cubicBezTo>
                <a:cubicBezTo>
                  <a:pt x="11648" y="457"/>
                  <a:pt x="11482" y="291"/>
                  <a:pt x="11283" y="176"/>
                </a:cubicBezTo>
                <a:cubicBezTo>
                  <a:pt x="11083" y="61"/>
                  <a:pt x="10857" y="0"/>
                  <a:pt x="10627" y="0"/>
                </a:cubicBezTo>
                <a:lnTo>
                  <a:pt x="1312" y="0"/>
                </a:lnTo>
              </a:path>
            </a:pathLst>
          </a:custGeom>
          <a:noFill/>
          <a:ln w="190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3" descr=""/>
          <p:cNvPicPr/>
          <p:nvPr/>
        </p:nvPicPr>
        <p:blipFill>
          <a:blip r:embed="rId1"/>
          <a:stretch/>
        </p:blipFill>
        <p:spPr>
          <a:xfrm>
            <a:off x="2326680" y="1172160"/>
            <a:ext cx="5425560" cy="4053960"/>
          </a:xfrm>
          <a:prstGeom prst="rect">
            <a:avLst/>
          </a:prstGeom>
          <a:ln>
            <a:noFill/>
          </a:ln>
        </p:spPr>
      </p:pic>
      <p:sp>
        <p:nvSpPr>
          <p:cNvPr id="13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人工知识库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 3" descr=""/>
          <p:cNvPicPr/>
          <p:nvPr/>
        </p:nvPicPr>
        <p:blipFill>
          <a:blip r:embed="rId1"/>
          <a:stretch/>
        </p:blipFill>
        <p:spPr>
          <a:xfrm>
            <a:off x="4156200" y="362520"/>
            <a:ext cx="5196960" cy="4899600"/>
          </a:xfrm>
          <a:prstGeom prst="rect">
            <a:avLst/>
          </a:prstGeom>
          <a:ln>
            <a:noFill/>
          </a:ln>
        </p:spPr>
      </p:pic>
      <p:sp>
        <p:nvSpPr>
          <p:cNvPr id="13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生成测试集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96720" y="2453760"/>
            <a:ext cx="3866400" cy="8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该部分使用单个智能体生成测试集，要求生成与给定日志同源的新的测试日志，结构一致但是内容不同。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实验结果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人工正则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图片 130" descr=""/>
          <p:cNvPicPr/>
          <p:nvPr/>
        </p:nvPicPr>
        <p:blipFill>
          <a:blip r:embed="rId1"/>
          <a:stretch/>
        </p:blipFill>
        <p:spPr>
          <a:xfrm>
            <a:off x="1737360" y="1546200"/>
            <a:ext cx="6765120" cy="229356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1699920" y="4275000"/>
            <a:ext cx="6107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覆盖率是指生成的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logField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可以覆盖标准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logField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的比例。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zh-CN" sz="4400" spc="-1" strike="noStrike">
                <a:solidFill>
                  <a:srgbClr val="000000"/>
                </a:solidFill>
                <a:latin typeface="Arial"/>
                <a:ea typeface="DejaVu Sans"/>
              </a:rPr>
              <a:t>实验结果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- LogParserX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9" name="图片 132" descr=""/>
          <p:cNvPicPr/>
          <p:nvPr/>
        </p:nvPicPr>
        <p:blipFill>
          <a:blip r:embed="rId1"/>
          <a:stretch/>
        </p:blipFill>
        <p:spPr>
          <a:xfrm>
            <a:off x="1558080" y="2560320"/>
            <a:ext cx="6396840" cy="2742840"/>
          </a:xfrm>
          <a:prstGeom prst="rect">
            <a:avLst/>
          </a:prstGeom>
          <a:ln>
            <a:noFill/>
          </a:ln>
        </p:spPr>
      </p:pic>
      <p:pic>
        <p:nvPicPr>
          <p:cNvPr id="140" name="图片 133" descr=""/>
          <p:cNvPicPr/>
          <p:nvPr/>
        </p:nvPicPr>
        <p:blipFill>
          <a:blip r:embed="rId2"/>
          <a:srcRect l="0" t="4388" r="0" b="3795"/>
          <a:stretch/>
        </p:blipFill>
        <p:spPr>
          <a:xfrm>
            <a:off x="1645920" y="1172160"/>
            <a:ext cx="6199560" cy="115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Application>LibreOffice/6.4.7.2$Linux_X86_64 LibreOffice_project/40$Build-2</Application>
  <Words>351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2025-02-26T21:01:17Z</dcterms:created>
  <dc:creator/>
  <dc:description/>
  <dc:language>en-US</dc:language>
  <cp:lastModifiedBy/>
  <dcterms:modified xsi:type="dcterms:W3CDTF">2025-02-28T03:03:59Z</dcterms:modified>
  <cp:revision>40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自定义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12</vt:i4>
  </property>
</Properties>
</file>