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itchFamily="2" charset="77"/>
      <p:regular r:id="rId16"/>
    </p:embeddedFont>
    <p:embeddedFont>
      <p:font typeface="Oswald" pitchFamily="2" charset="77"/>
      <p:regular r:id="rId17"/>
      <p:bold r:id="rId18"/>
    </p:embeddedFont>
    <p:embeddedFont>
      <p:font typeface="Outfit"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84">
          <p15:clr>
            <a:srgbClr val="747775"/>
          </p15:clr>
        </p15:guide>
        <p15:guide id="2" pos="1054">
          <p15:clr>
            <a:srgbClr val="747775"/>
          </p15:clr>
        </p15:guide>
        <p15:guide id="3" orient="horz" pos="118">
          <p15:clr>
            <a:srgbClr val="747775"/>
          </p15:clr>
        </p15:guide>
        <p15:guide id="4" pos="125">
          <p15:clr>
            <a:srgbClr val="747775"/>
          </p15:clr>
        </p15:guide>
        <p15:guide id="5" pos="568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4"/>
  </p:normalViewPr>
  <p:slideViewPr>
    <p:cSldViewPr snapToGrid="0">
      <p:cViewPr varScale="1">
        <p:scale>
          <a:sx n="147" d="100"/>
          <a:sy n="147" d="100"/>
        </p:scale>
        <p:origin x="208" y="424"/>
      </p:cViewPr>
      <p:guideLst>
        <p:guide orient="horz" pos="684"/>
        <p:guide pos="1054"/>
        <p:guide orient="horz" pos="118"/>
        <p:guide pos="125"/>
        <p:guide pos="56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 - Hello, we are team 8 and this is our project called My Yellow Pages, which is a web application for managing your contacts.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d34b2b3ab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d34b2b3ab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Joe, AJ</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f83f59a4e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f83f59a4e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Jason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34b2b3ab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34b2b3ab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d34b2b3abe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d34b2b3abe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2fd7e45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d2fd7e45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2fd7e45d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2fd7e45d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AJ:</a:t>
            </a:r>
            <a:endParaRPr/>
          </a:p>
          <a:p>
            <a:pPr marL="0" lvl="0" indent="0" algn="l" rtl="0">
              <a:lnSpc>
                <a:spcPct val="115000"/>
              </a:lnSpc>
              <a:spcBef>
                <a:spcPts val="1200"/>
              </a:spcBef>
              <a:spcAft>
                <a:spcPts val="0"/>
              </a:spcAft>
              <a:buClr>
                <a:schemeClr val="dk1"/>
              </a:buClr>
              <a:buSzPts val="1100"/>
              <a:buFont typeface="Arial"/>
              <a:buNone/>
            </a:pPr>
            <a:r>
              <a:rPr lang="en"/>
              <a:t>"For our project, we used the standard tech stack provided. On the front end, we worked with JavaScript, CSS, and HTML, while using PHP for our API and MySQL as our database solution.</a:t>
            </a:r>
            <a:endParaRPr/>
          </a:p>
          <a:p>
            <a:pPr marL="0" lvl="0" indent="0" algn="l" rtl="0">
              <a:lnSpc>
                <a:spcPct val="115000"/>
              </a:lnSpc>
              <a:spcBef>
                <a:spcPts val="1200"/>
              </a:spcBef>
              <a:spcAft>
                <a:spcPts val="0"/>
              </a:spcAft>
              <a:buClr>
                <a:schemeClr val="dk1"/>
              </a:buClr>
              <a:buSzPts val="1100"/>
              <a:buFont typeface="Arial"/>
              <a:buNone/>
            </a:pPr>
            <a:r>
              <a:rPr lang="en"/>
              <a:t>Our team relied primarily on Discord for communication and hosted the majority of our meetings there. We also used GitHub for code sharing and collaboration throughout the development process.</a:t>
            </a:r>
            <a:endParaRPr/>
          </a:p>
          <a:p>
            <a:pPr marL="0" lvl="0" indent="0" algn="l" rtl="0">
              <a:lnSpc>
                <a:spcPct val="115000"/>
              </a:lnSpc>
              <a:spcBef>
                <a:spcPts val="1200"/>
              </a:spcBef>
              <a:spcAft>
                <a:spcPts val="0"/>
              </a:spcAft>
              <a:buClr>
                <a:schemeClr val="dk1"/>
              </a:buClr>
              <a:buSzPts val="1100"/>
              <a:buFont typeface="Arial"/>
              <a:buNone/>
            </a:pPr>
            <a:r>
              <a:rPr lang="en"/>
              <a:t>To ensure thorough testing and documentation, we utilized both Postman and SwaggerHub. Additionally, several Google tools were used for planning, scheduling, and creating diagrams, which helped keep our project organized and on track."</a:t>
            </a:r>
            <a:endParaRPr/>
          </a:p>
          <a:p>
            <a:pPr marL="0" lvl="0" indent="0" algn="l" rtl="0">
              <a:spcBef>
                <a:spcPts val="12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ff83f59a4e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ff83f59a4e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Jason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37f236ae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37f236ae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a:t>
            </a:r>
            <a:endParaRPr/>
          </a:p>
          <a:p>
            <a:pPr marL="0" lvl="0" indent="0" algn="l" rtl="0">
              <a:spcBef>
                <a:spcPts val="0"/>
              </a:spcBef>
              <a:spcAft>
                <a:spcPts val="0"/>
              </a:spcAft>
              <a:buNone/>
            </a:pPr>
            <a:endParaRPr/>
          </a:p>
          <a:p>
            <a:pPr marL="0" lvl="0" indent="0" algn="l" rtl="0">
              <a:spcBef>
                <a:spcPts val="0"/>
              </a:spcBef>
              <a:spcAft>
                <a:spcPts val="0"/>
              </a:spcAft>
              <a:buNone/>
            </a:pPr>
            <a:r>
              <a:rPr lang="en" b="1"/>
              <a:t>Good communication</a:t>
            </a:r>
            <a:r>
              <a:rPr lang="en"/>
              <a:t>: </a:t>
            </a:r>
            <a:endParaRPr/>
          </a:p>
          <a:p>
            <a:pPr marL="457200" lvl="0" indent="-298450" algn="l" rtl="0">
              <a:spcBef>
                <a:spcPts val="0"/>
              </a:spcBef>
              <a:spcAft>
                <a:spcPts val="0"/>
              </a:spcAft>
              <a:buSzPts val="1100"/>
              <a:buChar char="●"/>
            </a:pPr>
            <a:r>
              <a:rPr lang="en"/>
              <a:t>Everyone was responsive</a:t>
            </a:r>
            <a:endParaRPr/>
          </a:p>
          <a:p>
            <a:pPr marL="457200" lvl="0" indent="-298450" algn="l" rtl="0">
              <a:spcBef>
                <a:spcPts val="0"/>
              </a:spcBef>
              <a:spcAft>
                <a:spcPts val="0"/>
              </a:spcAft>
              <a:buSzPts val="1100"/>
              <a:buChar char="●"/>
            </a:pPr>
            <a:r>
              <a:rPr lang="en"/>
              <a:t>Everyone was able to discuss problems professionally</a:t>
            </a:r>
            <a:endParaRPr/>
          </a:p>
          <a:p>
            <a:pPr marL="457200" lvl="0" indent="-298450" algn="l" rtl="0">
              <a:spcBef>
                <a:spcPts val="0"/>
              </a:spcBef>
              <a:spcAft>
                <a:spcPts val="0"/>
              </a:spcAft>
              <a:buSzPts val="1100"/>
              <a:buChar char="●"/>
            </a:pPr>
            <a:r>
              <a:rPr lang="en"/>
              <a:t>Everyone was able to give feedback respectfully</a:t>
            </a:r>
            <a:endParaRPr/>
          </a:p>
          <a:p>
            <a:pPr marL="0" lvl="0" indent="0" algn="l" rtl="0">
              <a:spcBef>
                <a:spcPts val="0"/>
              </a:spcBef>
              <a:spcAft>
                <a:spcPts val="0"/>
              </a:spcAft>
              <a:buNone/>
            </a:pPr>
            <a:r>
              <a:rPr lang="en" b="1"/>
              <a:t>Everyone contributed:</a:t>
            </a:r>
            <a:r>
              <a:rPr lang="en"/>
              <a:t> </a:t>
            </a:r>
            <a:endParaRPr/>
          </a:p>
          <a:p>
            <a:pPr marL="457200" lvl="0" indent="-298450" algn="l" rtl="0">
              <a:spcBef>
                <a:spcPts val="0"/>
              </a:spcBef>
              <a:spcAft>
                <a:spcPts val="0"/>
              </a:spcAft>
              <a:buSzPts val="1100"/>
              <a:buChar char="●"/>
            </a:pPr>
            <a:r>
              <a:rPr lang="en"/>
              <a:t>Everyone was able to do their parts well</a:t>
            </a:r>
            <a:endParaRPr/>
          </a:p>
          <a:p>
            <a:pPr marL="457200" lvl="0" indent="-298450" algn="l" rtl="0">
              <a:spcBef>
                <a:spcPts val="0"/>
              </a:spcBef>
              <a:spcAft>
                <a:spcPts val="0"/>
              </a:spcAft>
              <a:buSzPts val="1100"/>
              <a:buChar char="●"/>
            </a:pPr>
            <a:r>
              <a:rPr lang="en"/>
              <a:t>Different teams collaborated well on issues</a:t>
            </a:r>
            <a:endParaRPr/>
          </a:p>
          <a:p>
            <a:pPr marL="457200" lvl="0" indent="-298450" algn="l" rtl="0">
              <a:spcBef>
                <a:spcPts val="0"/>
              </a:spcBef>
              <a:spcAft>
                <a:spcPts val="0"/>
              </a:spcAft>
              <a:buSzPts val="1100"/>
              <a:buChar char="●"/>
            </a:pPr>
            <a:r>
              <a:rPr lang="en"/>
              <a:t>Bus insurance</a:t>
            </a:r>
            <a:endParaRPr/>
          </a:p>
          <a:p>
            <a:pPr marL="0" lvl="0" indent="0" algn="l" rtl="0">
              <a:spcBef>
                <a:spcPts val="0"/>
              </a:spcBef>
              <a:spcAft>
                <a:spcPts val="0"/>
              </a:spcAft>
              <a:buNone/>
            </a:pPr>
            <a:endParaRPr/>
          </a:p>
          <a:p>
            <a:pPr marL="0" lvl="0" indent="0" algn="l" rtl="0">
              <a:spcBef>
                <a:spcPts val="0"/>
              </a:spcBef>
              <a:spcAft>
                <a:spcPts val="0"/>
              </a:spcAft>
              <a:buNone/>
            </a:pPr>
            <a:r>
              <a:rPr lang="en" b="1"/>
              <a:t>Meeting Time Conflicts:</a:t>
            </a:r>
            <a:endParaRPr b="1"/>
          </a:p>
          <a:p>
            <a:pPr marL="457200" lvl="0" indent="-298450" algn="l" rtl="0">
              <a:spcBef>
                <a:spcPts val="0"/>
              </a:spcBef>
              <a:spcAft>
                <a:spcPts val="0"/>
              </a:spcAft>
              <a:buSzPts val="1100"/>
              <a:buChar char="●"/>
            </a:pPr>
            <a:r>
              <a:rPr lang="en"/>
              <a:t>Everyone has different schedules, so we had to spend more time planning when to meet</a:t>
            </a:r>
            <a:endParaRPr/>
          </a:p>
          <a:p>
            <a:pPr marL="457200" lvl="0" indent="0" algn="l" rtl="0">
              <a:spcBef>
                <a:spcPts val="0"/>
              </a:spcBef>
              <a:spcAft>
                <a:spcPts val="0"/>
              </a:spcAft>
              <a:buNone/>
            </a:pPr>
            <a:endParaRPr/>
          </a:p>
          <a:p>
            <a:pPr marL="0" lvl="0" indent="0" algn="l" rtl="0">
              <a:spcBef>
                <a:spcPts val="0"/>
              </a:spcBef>
              <a:spcAft>
                <a:spcPts val="0"/>
              </a:spcAft>
              <a:buNone/>
            </a:pPr>
            <a:r>
              <a:rPr lang="en" b="1"/>
              <a:t>Workflow Pacing:</a:t>
            </a:r>
            <a:endParaRPr b="1"/>
          </a:p>
          <a:p>
            <a:pPr marL="457200" lvl="0" indent="-298450" algn="l" rtl="0">
              <a:spcBef>
                <a:spcPts val="0"/>
              </a:spcBef>
              <a:spcAft>
                <a:spcPts val="0"/>
              </a:spcAft>
              <a:buSzPts val="1100"/>
              <a:buChar char="●"/>
            </a:pPr>
            <a:r>
              <a:rPr lang="en"/>
              <a:t>Trying to figure out if we were on track or behind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f83f59a4e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f83f59a4e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Noah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f83f59a4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ff83f59a4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d34b2b3abe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d34b2b3ab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34b2b3ab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d34b2b3ab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Patrik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D4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app.swaggerhub.com/apis/JASONTORRESGM_1/Group8-POOSD/1.0.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cop4331contacts.onlin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33834" y="-53881"/>
            <a:ext cx="8523890" cy="148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700" b="1" dirty="0">
                <a:solidFill>
                  <a:srgbClr val="000000"/>
                </a:solidFill>
                <a:latin typeface="Outfit"/>
                <a:ea typeface="Outfit"/>
                <a:cs typeface="Outfit"/>
                <a:sym typeface="Outfit"/>
              </a:rPr>
              <a:t>MY YELLOW</a:t>
            </a:r>
            <a:endParaRPr sz="9700" b="1" dirty="0">
              <a:solidFill>
                <a:srgbClr val="000000"/>
              </a:solidFill>
              <a:latin typeface="Outfit"/>
              <a:ea typeface="Outfit"/>
              <a:cs typeface="Outfit"/>
              <a:sym typeface="Outfit"/>
            </a:endParaRPr>
          </a:p>
        </p:txBody>
      </p:sp>
      <p:sp>
        <p:nvSpPr>
          <p:cNvPr id="60" name="Google Shape;60;p13"/>
          <p:cNvSpPr txBox="1">
            <a:spLocks noGrp="1"/>
          </p:cNvSpPr>
          <p:nvPr>
            <p:ph type="ctrTitle"/>
          </p:nvPr>
        </p:nvSpPr>
        <p:spPr>
          <a:xfrm rot="5400000">
            <a:off x="6079914" y="1778384"/>
            <a:ext cx="5100600" cy="177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500" b="1" dirty="0">
                <a:solidFill>
                  <a:srgbClr val="000000"/>
                </a:solidFill>
                <a:latin typeface="Outfit"/>
                <a:ea typeface="Outfit"/>
                <a:cs typeface="Outfit"/>
                <a:sym typeface="Outfit"/>
              </a:rPr>
              <a:t>PAGES</a:t>
            </a:r>
            <a:endParaRPr sz="9500" b="1" dirty="0">
              <a:solidFill>
                <a:srgbClr val="000000"/>
              </a:solidFill>
              <a:latin typeface="Outfit"/>
              <a:ea typeface="Outfit"/>
              <a:cs typeface="Outfit"/>
              <a:sym typeface="Outfit"/>
            </a:endParaRPr>
          </a:p>
        </p:txBody>
      </p:sp>
      <p:sp>
        <p:nvSpPr>
          <p:cNvPr id="61" name="Google Shape;61;p13"/>
          <p:cNvSpPr txBox="1">
            <a:spLocks noGrp="1"/>
          </p:cNvSpPr>
          <p:nvPr>
            <p:ph type="ctrTitle"/>
          </p:nvPr>
        </p:nvSpPr>
        <p:spPr>
          <a:xfrm>
            <a:off x="97700" y="4026750"/>
            <a:ext cx="6586200" cy="650100"/>
          </a:xfrm>
          <a:prstGeom prst="rect">
            <a:avLst/>
          </a:prstGeom>
        </p:spPr>
        <p:txBody>
          <a:bodyPr spcFirstLastPara="1" wrap="square" lIns="91425" tIns="91425" rIns="91425" bIns="91425" anchor="b" anchorCtr="0">
            <a:noAutofit/>
          </a:bodyPr>
          <a:lstStyle/>
          <a:p>
            <a:pPr marL="457200" lvl="0" indent="-374650" algn="l" rtl="0">
              <a:spcBef>
                <a:spcPts val="0"/>
              </a:spcBef>
              <a:spcAft>
                <a:spcPts val="0"/>
              </a:spcAft>
              <a:buClr>
                <a:srgbClr val="000000"/>
              </a:buClr>
              <a:buSzPts val="2300"/>
              <a:buFont typeface="Outfit"/>
              <a:buChar char="❏"/>
            </a:pPr>
            <a:r>
              <a:rPr lang="en" sz="2300" b="1" dirty="0">
                <a:solidFill>
                  <a:srgbClr val="000000"/>
                </a:solidFill>
                <a:latin typeface="Outfit"/>
                <a:ea typeface="Outfit"/>
                <a:cs typeface="Outfit"/>
                <a:sym typeface="Outfit"/>
              </a:rPr>
              <a:t>PERSONAL CONTACT MANAGER</a:t>
            </a:r>
            <a:endParaRPr sz="2300" b="1" dirty="0">
              <a:solidFill>
                <a:srgbClr val="000000"/>
              </a:solidFill>
              <a:latin typeface="Outfit"/>
              <a:ea typeface="Outfit"/>
              <a:cs typeface="Outfit"/>
              <a:sym typeface="Outfit"/>
            </a:endParaRPr>
          </a:p>
        </p:txBody>
      </p:sp>
      <p:sp>
        <p:nvSpPr>
          <p:cNvPr id="62" name="Google Shape;62;p13"/>
          <p:cNvSpPr txBox="1">
            <a:spLocks noGrp="1"/>
          </p:cNvSpPr>
          <p:nvPr>
            <p:ph type="ctrTitle"/>
          </p:nvPr>
        </p:nvSpPr>
        <p:spPr>
          <a:xfrm>
            <a:off x="97699" y="3578825"/>
            <a:ext cx="4102825" cy="650100"/>
          </a:xfrm>
          <a:prstGeom prst="rect">
            <a:avLst/>
          </a:prstGeom>
        </p:spPr>
        <p:txBody>
          <a:bodyPr spcFirstLastPara="1" wrap="square" lIns="91425" tIns="91425" rIns="91425" bIns="91425" anchor="b" anchorCtr="0">
            <a:noAutofit/>
          </a:bodyPr>
          <a:lstStyle/>
          <a:p>
            <a:pPr marL="457200" lvl="0" indent="-374650" algn="l" rtl="0">
              <a:spcBef>
                <a:spcPts val="0"/>
              </a:spcBef>
              <a:spcAft>
                <a:spcPts val="0"/>
              </a:spcAft>
              <a:buClr>
                <a:srgbClr val="000000"/>
              </a:buClr>
              <a:buSzPts val="2300"/>
              <a:buFont typeface="Outfit"/>
              <a:buChar char="❏"/>
            </a:pPr>
            <a:r>
              <a:rPr lang="en" sz="2300" b="1" dirty="0">
                <a:solidFill>
                  <a:srgbClr val="000000"/>
                </a:solidFill>
                <a:latin typeface="Outfit"/>
                <a:ea typeface="Outfit"/>
                <a:cs typeface="Outfit"/>
                <a:sym typeface="Outfit"/>
              </a:rPr>
              <a:t>NEW! ONLINE FORMAT</a:t>
            </a:r>
            <a:endParaRPr sz="2300" b="1" dirty="0">
              <a:solidFill>
                <a:srgbClr val="000000"/>
              </a:solidFill>
              <a:latin typeface="Outfit"/>
              <a:ea typeface="Outfit"/>
              <a:cs typeface="Outfit"/>
              <a:sym typeface="Outfit"/>
            </a:endParaRPr>
          </a:p>
        </p:txBody>
      </p:sp>
      <p:sp>
        <p:nvSpPr>
          <p:cNvPr id="63" name="Google Shape;63;p13"/>
          <p:cNvSpPr txBox="1">
            <a:spLocks noGrp="1"/>
          </p:cNvSpPr>
          <p:nvPr>
            <p:ph type="ctrTitle"/>
          </p:nvPr>
        </p:nvSpPr>
        <p:spPr>
          <a:xfrm>
            <a:off x="97700" y="4471950"/>
            <a:ext cx="6586200" cy="650100"/>
          </a:xfrm>
          <a:prstGeom prst="rect">
            <a:avLst/>
          </a:prstGeom>
        </p:spPr>
        <p:txBody>
          <a:bodyPr spcFirstLastPara="1" wrap="square" lIns="91425" tIns="91425" rIns="91425" bIns="91425" anchor="b" anchorCtr="0">
            <a:noAutofit/>
          </a:bodyPr>
          <a:lstStyle/>
          <a:p>
            <a:pPr marL="457200" lvl="0" indent="-374650" algn="l" rtl="0">
              <a:spcBef>
                <a:spcPts val="0"/>
              </a:spcBef>
              <a:spcAft>
                <a:spcPts val="0"/>
              </a:spcAft>
              <a:buClr>
                <a:srgbClr val="000000"/>
              </a:buClr>
              <a:buSzPts val="2300"/>
              <a:buFont typeface="Outfit"/>
              <a:buChar char="❏"/>
            </a:pPr>
            <a:r>
              <a:rPr lang="en" sz="2300" b="1">
                <a:solidFill>
                  <a:srgbClr val="000000"/>
                </a:solidFill>
                <a:latin typeface="Outfit"/>
                <a:ea typeface="Outfit"/>
                <a:cs typeface="Outfit"/>
                <a:sym typeface="Outfit"/>
              </a:rPr>
              <a:t>GROUP 8</a:t>
            </a:r>
            <a:endParaRPr sz="2300" b="1">
              <a:solidFill>
                <a:srgbClr val="000000"/>
              </a:solidFill>
              <a:latin typeface="Outfit"/>
              <a:ea typeface="Outfit"/>
              <a:cs typeface="Outfit"/>
              <a:sym typeface="Outfit"/>
            </a:endParaRPr>
          </a:p>
        </p:txBody>
      </p:sp>
      <p:sp>
        <p:nvSpPr>
          <p:cNvPr id="64" name="Google Shape;64;p13"/>
          <p:cNvSpPr/>
          <p:nvPr/>
        </p:nvSpPr>
        <p:spPr>
          <a:xfrm>
            <a:off x="3941100" y="2441450"/>
            <a:ext cx="1261800" cy="650100"/>
          </a:xfrm>
          <a:prstGeom prst="rect">
            <a:avLst/>
          </a:prstGeom>
          <a:solidFill>
            <a:srgbClr val="FFD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pic>
        <p:nvPicPr>
          <p:cNvPr id="65" name="Google Shape;65;p13"/>
          <p:cNvPicPr preferRelativeResize="0"/>
          <p:nvPr/>
        </p:nvPicPr>
        <p:blipFill>
          <a:blip r:embed="rId3">
            <a:alphaModFix/>
          </a:blip>
          <a:stretch>
            <a:fillRect/>
          </a:stretch>
        </p:blipFill>
        <p:spPr>
          <a:xfrm>
            <a:off x="198425" y="187300"/>
            <a:ext cx="896301" cy="898601"/>
          </a:xfrm>
          <a:prstGeom prst="rect">
            <a:avLst/>
          </a:prstGeom>
          <a:noFill/>
          <a:ln>
            <a:noFill/>
          </a:ln>
        </p:spPr>
      </p:pic>
      <p:sp>
        <p:nvSpPr>
          <p:cNvPr id="66" name="Google Shape;66;p13"/>
          <p:cNvSpPr txBox="1">
            <a:spLocks noGrp="1"/>
          </p:cNvSpPr>
          <p:nvPr>
            <p:ph type="ctrTitle"/>
          </p:nvPr>
        </p:nvSpPr>
        <p:spPr>
          <a:xfrm>
            <a:off x="1608904" y="1042025"/>
            <a:ext cx="7395900" cy="38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solidFill>
                  <a:srgbClr val="000000"/>
                </a:solidFill>
                <a:latin typeface="Outfit"/>
                <a:ea typeface="Outfit"/>
                <a:cs typeface="Outfit"/>
                <a:sym typeface="Outfit"/>
              </a:rPr>
              <a:t>PROCESSES OF OBJECT ORIENTED SOFTWARE DEVELOPMENT</a:t>
            </a:r>
            <a:endParaRPr sz="1600" dirty="0">
              <a:solidFill>
                <a:srgbClr val="000000"/>
              </a:solidFill>
              <a:latin typeface="Outfit"/>
              <a:ea typeface="Outfit"/>
              <a:cs typeface="Outfit"/>
              <a:sym typeface="Outfit"/>
            </a:endParaRPr>
          </a:p>
        </p:txBody>
      </p:sp>
      <p:sp>
        <p:nvSpPr>
          <p:cNvPr id="67" name="Google Shape;67;p13"/>
          <p:cNvSpPr txBox="1"/>
          <p:nvPr/>
        </p:nvSpPr>
        <p:spPr>
          <a:xfrm>
            <a:off x="139196" y="997019"/>
            <a:ext cx="1337535"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Outfit"/>
                <a:ea typeface="Outfit"/>
                <a:cs typeface="Outfit"/>
                <a:sym typeface="Outfit"/>
              </a:rPr>
              <a:t>COP4331</a:t>
            </a:r>
            <a:endParaRPr sz="1600" dirty="0">
              <a:latin typeface="Outfit"/>
              <a:ea typeface="Outfit"/>
              <a:cs typeface="Outfit"/>
              <a:sym typeface="Outfi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body" idx="1"/>
          </p:nvPr>
        </p:nvSpPr>
        <p:spPr>
          <a:xfrm>
            <a:off x="403800" y="1152475"/>
            <a:ext cx="3999900" cy="2291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u="sng">
                <a:solidFill>
                  <a:srgbClr val="000000"/>
                </a:solidFill>
              </a:rPr>
              <a:t>What Went Right:</a:t>
            </a:r>
            <a:endParaRPr sz="1800" u="sng">
              <a:solidFill>
                <a:srgbClr val="000000"/>
              </a:solidFill>
            </a:endParaRPr>
          </a:p>
          <a:p>
            <a:pPr marL="457200" lvl="0" indent="-330200" algn="l" rtl="0">
              <a:lnSpc>
                <a:spcPct val="115000"/>
              </a:lnSpc>
              <a:spcBef>
                <a:spcPts val="1200"/>
              </a:spcBef>
              <a:spcAft>
                <a:spcPts val="0"/>
              </a:spcAft>
              <a:buClr>
                <a:srgbClr val="000000"/>
              </a:buClr>
              <a:buSzPts val="1600"/>
              <a:buChar char="●"/>
            </a:pPr>
            <a:r>
              <a:rPr lang="en" sz="1600" b="1">
                <a:solidFill>
                  <a:srgbClr val="000000"/>
                </a:solidFill>
              </a:rPr>
              <a:t>Division of work</a:t>
            </a:r>
            <a:endParaRPr sz="1600" b="1">
              <a:solidFill>
                <a:srgbClr val="000000"/>
              </a:solidFill>
            </a:endParaRPr>
          </a:p>
          <a:p>
            <a:pPr marL="914400" lvl="1" indent="-330200" algn="l" rtl="0">
              <a:lnSpc>
                <a:spcPct val="115000"/>
              </a:lnSpc>
              <a:spcBef>
                <a:spcPts val="0"/>
              </a:spcBef>
              <a:spcAft>
                <a:spcPts val="0"/>
              </a:spcAft>
              <a:buClr>
                <a:srgbClr val="000000"/>
              </a:buClr>
              <a:buSzPts val="1600"/>
              <a:buChar char="○"/>
            </a:pPr>
            <a:r>
              <a:rPr lang="en" sz="1600">
                <a:solidFill>
                  <a:srgbClr val="000000"/>
                </a:solidFill>
              </a:rPr>
              <a:t>Proper communication</a:t>
            </a:r>
            <a:endParaRPr sz="1600">
              <a:solidFill>
                <a:srgbClr val="000000"/>
              </a:solidFill>
            </a:endParaRPr>
          </a:p>
          <a:p>
            <a:pPr marL="914400" lvl="1" indent="-330200" algn="l" rtl="0">
              <a:lnSpc>
                <a:spcPct val="115000"/>
              </a:lnSpc>
              <a:spcBef>
                <a:spcPts val="0"/>
              </a:spcBef>
              <a:spcAft>
                <a:spcPts val="0"/>
              </a:spcAft>
              <a:buClr>
                <a:srgbClr val="000000"/>
              </a:buClr>
              <a:buSzPts val="1600"/>
              <a:buChar char="○"/>
            </a:pPr>
            <a:r>
              <a:rPr lang="en" sz="1600">
                <a:solidFill>
                  <a:srgbClr val="000000"/>
                </a:solidFill>
              </a:rPr>
              <a:t>Understanding what is needed</a:t>
            </a:r>
            <a:endParaRPr sz="1600">
              <a:solidFill>
                <a:srgbClr val="000000"/>
              </a:solidFill>
            </a:endParaRPr>
          </a:p>
          <a:p>
            <a:pPr marL="457200" lvl="0" indent="-330200" algn="l" rtl="0">
              <a:lnSpc>
                <a:spcPct val="115000"/>
              </a:lnSpc>
              <a:spcBef>
                <a:spcPts val="0"/>
              </a:spcBef>
              <a:spcAft>
                <a:spcPts val="0"/>
              </a:spcAft>
              <a:buClr>
                <a:srgbClr val="000000"/>
              </a:buClr>
              <a:buSzPts val="1600"/>
              <a:buChar char="●"/>
            </a:pPr>
            <a:r>
              <a:rPr lang="en" sz="1600" b="1">
                <a:solidFill>
                  <a:srgbClr val="000000"/>
                </a:solidFill>
              </a:rPr>
              <a:t>Steady Progress</a:t>
            </a:r>
            <a:endParaRPr sz="1600">
              <a:solidFill>
                <a:srgbClr val="000000"/>
              </a:solidFill>
            </a:endParaRPr>
          </a:p>
          <a:p>
            <a:pPr marL="914400" lvl="1" indent="-330200" algn="l" rtl="0">
              <a:lnSpc>
                <a:spcPct val="115000"/>
              </a:lnSpc>
              <a:spcBef>
                <a:spcPts val="0"/>
              </a:spcBef>
              <a:spcAft>
                <a:spcPts val="0"/>
              </a:spcAft>
              <a:buClr>
                <a:srgbClr val="000000"/>
              </a:buClr>
              <a:buSzPts val="1600"/>
              <a:buChar char="○"/>
            </a:pPr>
            <a:r>
              <a:rPr lang="en" sz="1600">
                <a:solidFill>
                  <a:srgbClr val="000000"/>
                </a:solidFill>
              </a:rPr>
              <a:t>No stagnations or problems</a:t>
            </a:r>
            <a:endParaRPr>
              <a:solidFill>
                <a:srgbClr val="000000"/>
              </a:solidFill>
            </a:endParaRPr>
          </a:p>
        </p:txBody>
      </p:sp>
      <p:sp>
        <p:nvSpPr>
          <p:cNvPr id="140" name="Google Shape;140;p22"/>
          <p:cNvSpPr txBox="1">
            <a:spLocks noGrp="1"/>
          </p:cNvSpPr>
          <p:nvPr>
            <p:ph type="body" idx="1"/>
          </p:nvPr>
        </p:nvSpPr>
        <p:spPr>
          <a:xfrm>
            <a:off x="4740300" y="1152475"/>
            <a:ext cx="3999900" cy="2291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u="sng">
                <a:solidFill>
                  <a:srgbClr val="000000"/>
                </a:solidFill>
              </a:rPr>
              <a:t>What Went Wrong:</a:t>
            </a:r>
            <a:endParaRPr sz="1600">
              <a:solidFill>
                <a:srgbClr val="000000"/>
              </a:solidFill>
            </a:endParaRPr>
          </a:p>
          <a:p>
            <a:pPr marL="457200" lvl="0" indent="-330200" algn="l" rtl="0">
              <a:lnSpc>
                <a:spcPct val="115000"/>
              </a:lnSpc>
              <a:spcBef>
                <a:spcPts val="1200"/>
              </a:spcBef>
              <a:spcAft>
                <a:spcPts val="0"/>
              </a:spcAft>
              <a:buClr>
                <a:srgbClr val="000000"/>
              </a:buClr>
              <a:buSzPts val="1600"/>
              <a:buChar char="●"/>
            </a:pPr>
            <a:r>
              <a:rPr lang="en" sz="1600" b="1">
                <a:solidFill>
                  <a:srgbClr val="000000"/>
                </a:solidFill>
              </a:rPr>
              <a:t>Testing Issues</a:t>
            </a:r>
            <a:endParaRPr sz="1600" b="1">
              <a:solidFill>
                <a:srgbClr val="000000"/>
              </a:solidFill>
            </a:endParaRPr>
          </a:p>
          <a:p>
            <a:pPr marL="914400" lvl="1" indent="-330200" algn="l" rtl="0">
              <a:lnSpc>
                <a:spcPct val="115000"/>
              </a:lnSpc>
              <a:spcBef>
                <a:spcPts val="0"/>
              </a:spcBef>
              <a:spcAft>
                <a:spcPts val="0"/>
              </a:spcAft>
              <a:buClr>
                <a:srgbClr val="000000"/>
              </a:buClr>
              <a:buSzPts val="1600"/>
              <a:buChar char="○"/>
            </a:pPr>
            <a:r>
              <a:rPr lang="en" sz="1600">
                <a:solidFill>
                  <a:srgbClr val="000000"/>
                </a:solidFill>
              </a:rPr>
              <a:t>One server</a:t>
            </a:r>
            <a:endParaRPr sz="1600">
              <a:solidFill>
                <a:srgbClr val="000000"/>
              </a:solidFill>
            </a:endParaRPr>
          </a:p>
        </p:txBody>
      </p:sp>
      <p:sp>
        <p:nvSpPr>
          <p:cNvPr id="141" name="Google Shape;141;p22"/>
          <p:cNvSpPr/>
          <p:nvPr/>
        </p:nvSpPr>
        <p:spPr>
          <a:xfrm>
            <a:off x="403800" y="445025"/>
            <a:ext cx="8336400" cy="5727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What Went Right/Wrong: Frontend</a:t>
            </a:r>
            <a:endParaRPr>
              <a:solidFill>
                <a:schemeClr val="dk1"/>
              </a:solidFill>
              <a:latin typeface="Average"/>
              <a:ea typeface="Average"/>
              <a:cs typeface="Average"/>
              <a:sym typeface="Averag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body" idx="1"/>
          </p:nvPr>
        </p:nvSpPr>
        <p:spPr>
          <a:xfrm>
            <a:off x="311700" y="2168700"/>
            <a:ext cx="8520600" cy="8061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en" sz="3000">
                <a:solidFill>
                  <a:srgbClr val="000000"/>
                </a:solidFill>
              </a:rPr>
              <a:t>My Yellow Pages </a:t>
            </a:r>
            <a:r>
              <a:rPr lang="en" sz="3000">
                <a:solidFill>
                  <a:srgbClr val="000000"/>
                </a:solidFill>
                <a:uFill>
                  <a:noFill/>
                </a:uFill>
                <a:hlinkClick r:id="rId3">
                  <a:extLst>
                    <a:ext uri="{A12FA001-AC4F-418D-AE19-62706E023703}">
                      <ahyp:hlinkClr xmlns:ahyp="http://schemas.microsoft.com/office/drawing/2018/hyperlinkcolor" val="tx"/>
                    </a:ext>
                  </a:extLst>
                </a:hlinkClick>
              </a:rPr>
              <a:t>- </a:t>
            </a:r>
            <a:r>
              <a:rPr lang="en" sz="3000" u="sng">
                <a:solidFill>
                  <a:srgbClr val="000000"/>
                </a:solidFill>
                <a:hlinkClick r:id="rId3">
                  <a:extLst>
                    <a:ext uri="{A12FA001-AC4F-418D-AE19-62706E023703}">
                      <ahyp:hlinkClr xmlns:ahyp="http://schemas.microsoft.com/office/drawing/2018/hyperlinkcolor" val="tx"/>
                    </a:ext>
                  </a:extLst>
                </a:hlinkClick>
              </a:rPr>
              <a:t>SwaggerHub</a:t>
            </a:r>
            <a:endParaRPr sz="3000">
              <a:solidFill>
                <a:srgbClr val="000000"/>
              </a:solidFill>
            </a:endParaRPr>
          </a:p>
        </p:txBody>
      </p:sp>
      <p:sp>
        <p:nvSpPr>
          <p:cNvPr id="147" name="Google Shape;147;p23"/>
          <p:cNvSpPr/>
          <p:nvPr/>
        </p:nvSpPr>
        <p:spPr>
          <a:xfrm>
            <a:off x="387900" y="445025"/>
            <a:ext cx="8336400" cy="5727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SwaggerHub Demo Link</a:t>
            </a:r>
            <a:endParaRPr>
              <a:solidFill>
                <a:schemeClr val="dk1"/>
              </a:solidFill>
              <a:latin typeface="Average"/>
              <a:ea typeface="Average"/>
              <a:cs typeface="Average"/>
              <a:sym typeface="Averag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body" idx="1"/>
          </p:nvPr>
        </p:nvSpPr>
        <p:spPr>
          <a:xfrm>
            <a:off x="311700" y="2139000"/>
            <a:ext cx="8520600" cy="8655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3000">
                <a:solidFill>
                  <a:srgbClr val="000000"/>
                </a:solidFill>
              </a:rPr>
              <a:t>My Yellow Pages</a:t>
            </a:r>
            <a:r>
              <a:rPr lang="en" sz="3000">
                <a:solidFill>
                  <a:srgbClr val="000000"/>
                </a:solidFill>
                <a:uFill>
                  <a:noFill/>
                </a:uFill>
                <a:hlinkClick r:id="rId3">
                  <a:extLst>
                    <a:ext uri="{A12FA001-AC4F-418D-AE19-62706E023703}">
                      <ahyp:hlinkClr xmlns:ahyp="http://schemas.microsoft.com/office/drawing/2018/hyperlinkcolor" val="tx"/>
                    </a:ext>
                  </a:extLst>
                </a:hlinkClick>
              </a:rPr>
              <a:t> - </a:t>
            </a:r>
            <a:r>
              <a:rPr lang="en" sz="3000" u="sng">
                <a:solidFill>
                  <a:srgbClr val="000000"/>
                </a:solidFill>
                <a:hlinkClick r:id="rId3">
                  <a:extLst>
                    <a:ext uri="{A12FA001-AC4F-418D-AE19-62706E023703}">
                      <ahyp:hlinkClr xmlns:ahyp="http://schemas.microsoft.com/office/drawing/2018/hyperlinkcolor" val="tx"/>
                    </a:ext>
                  </a:extLst>
                </a:hlinkClick>
              </a:rPr>
              <a:t>Web</a:t>
            </a:r>
            <a:r>
              <a:rPr lang="en" sz="3000" u="sng">
                <a:solidFill>
                  <a:srgbClr val="000000"/>
                </a:solidFill>
              </a:rPr>
              <a:t>site</a:t>
            </a:r>
            <a:endParaRPr sz="3000" u="sng">
              <a:solidFill>
                <a:srgbClr val="000000"/>
              </a:solidFill>
            </a:endParaRPr>
          </a:p>
        </p:txBody>
      </p:sp>
      <p:sp>
        <p:nvSpPr>
          <p:cNvPr id="153" name="Google Shape;153;p24"/>
          <p:cNvSpPr/>
          <p:nvPr/>
        </p:nvSpPr>
        <p:spPr>
          <a:xfrm>
            <a:off x="387900" y="445025"/>
            <a:ext cx="8336400" cy="5727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Website Demo Link</a:t>
            </a:r>
            <a:endParaRPr>
              <a:solidFill>
                <a:schemeClr val="dk1"/>
              </a:solidFill>
              <a:latin typeface="Average"/>
              <a:ea typeface="Average"/>
              <a:cs typeface="Average"/>
              <a:sym typeface="Averag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5100">
                <a:solidFill>
                  <a:srgbClr val="000000"/>
                </a:solidFill>
              </a:rPr>
              <a:t>Any Questions?</a:t>
            </a:r>
            <a:endParaRPr sz="510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body" idx="1"/>
          </p:nvPr>
        </p:nvSpPr>
        <p:spPr>
          <a:xfrm>
            <a:off x="2307750" y="1513200"/>
            <a:ext cx="4528500" cy="2117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3750" b="1">
                <a:solidFill>
                  <a:srgbClr val="000000"/>
                </a:solidFill>
              </a:rPr>
              <a:t>Project Manager -</a:t>
            </a:r>
            <a:r>
              <a:rPr lang="en" sz="3750">
                <a:solidFill>
                  <a:srgbClr val="000000"/>
                </a:solidFill>
              </a:rPr>
              <a:t> Nicholas Piazza</a:t>
            </a:r>
            <a:endParaRPr sz="3750">
              <a:solidFill>
                <a:srgbClr val="000000"/>
              </a:solidFill>
            </a:endParaRPr>
          </a:p>
          <a:p>
            <a:pPr marL="0" lvl="0" indent="0" algn="l" rtl="0">
              <a:spcBef>
                <a:spcPts val="1200"/>
              </a:spcBef>
              <a:spcAft>
                <a:spcPts val="0"/>
              </a:spcAft>
              <a:buNone/>
            </a:pPr>
            <a:r>
              <a:rPr lang="en" sz="3750" b="1">
                <a:solidFill>
                  <a:srgbClr val="000000"/>
                </a:solidFill>
              </a:rPr>
              <a:t>Frontend -</a:t>
            </a:r>
            <a:r>
              <a:rPr lang="en" sz="3750">
                <a:solidFill>
                  <a:srgbClr val="000000"/>
                </a:solidFill>
              </a:rPr>
              <a:t> Andrew Martin, Joe Hoang</a:t>
            </a:r>
            <a:endParaRPr sz="3750">
              <a:solidFill>
                <a:srgbClr val="000000"/>
              </a:solidFill>
            </a:endParaRPr>
          </a:p>
          <a:p>
            <a:pPr marL="0" lvl="0" indent="0" algn="l" rtl="0">
              <a:spcBef>
                <a:spcPts val="1200"/>
              </a:spcBef>
              <a:spcAft>
                <a:spcPts val="0"/>
              </a:spcAft>
              <a:buNone/>
            </a:pPr>
            <a:r>
              <a:rPr lang="en" sz="3750" b="1">
                <a:solidFill>
                  <a:srgbClr val="000000"/>
                </a:solidFill>
              </a:rPr>
              <a:t>API -</a:t>
            </a:r>
            <a:r>
              <a:rPr lang="en" sz="3750">
                <a:solidFill>
                  <a:srgbClr val="000000"/>
                </a:solidFill>
              </a:rPr>
              <a:t> Jason Torres, Patrik De Quevedo</a:t>
            </a:r>
            <a:endParaRPr sz="3750">
              <a:solidFill>
                <a:srgbClr val="000000"/>
              </a:solidFill>
            </a:endParaRPr>
          </a:p>
          <a:p>
            <a:pPr marL="0" lvl="0" indent="0" algn="l" rtl="0">
              <a:spcBef>
                <a:spcPts val="1200"/>
              </a:spcBef>
              <a:spcAft>
                <a:spcPts val="1200"/>
              </a:spcAft>
              <a:buNone/>
            </a:pPr>
            <a:r>
              <a:rPr lang="en" sz="3750" b="1">
                <a:solidFill>
                  <a:srgbClr val="000000"/>
                </a:solidFill>
              </a:rPr>
              <a:t>Database -</a:t>
            </a:r>
            <a:r>
              <a:rPr lang="en" sz="3750">
                <a:solidFill>
                  <a:srgbClr val="000000"/>
                </a:solidFill>
              </a:rPr>
              <a:t> Noah Albert</a:t>
            </a:r>
            <a:endParaRPr>
              <a:solidFill>
                <a:srgbClr val="000000"/>
              </a:solidFill>
            </a:endParaRPr>
          </a:p>
        </p:txBody>
      </p:sp>
      <p:sp>
        <p:nvSpPr>
          <p:cNvPr id="73" name="Google Shape;73;p14"/>
          <p:cNvSpPr/>
          <p:nvPr/>
        </p:nvSpPr>
        <p:spPr>
          <a:xfrm>
            <a:off x="387900" y="445025"/>
            <a:ext cx="8336400" cy="5727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Team Introduction</a:t>
            </a:r>
            <a:endParaRPr>
              <a:solidFill>
                <a:schemeClr val="dk1"/>
              </a:solidFill>
              <a:latin typeface="Average"/>
              <a:ea typeface="Average"/>
              <a:cs typeface="Average"/>
              <a:sym typeface="Averag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1017725"/>
            <a:ext cx="3640800" cy="1422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solidFill>
                  <a:srgbClr val="000000"/>
                </a:solidFill>
              </a:rPr>
              <a:t>Frontend:</a:t>
            </a:r>
            <a:r>
              <a:rPr lang="en">
                <a:solidFill>
                  <a:srgbClr val="000000"/>
                </a:solidFill>
              </a:rPr>
              <a:t> JavaScript, CSS, HTML</a:t>
            </a:r>
            <a:endParaRPr>
              <a:solidFill>
                <a:srgbClr val="000000"/>
              </a:solidFill>
            </a:endParaRPr>
          </a:p>
          <a:p>
            <a:pPr marL="0" lvl="0" indent="0" algn="l" rtl="0">
              <a:spcBef>
                <a:spcPts val="1200"/>
              </a:spcBef>
              <a:spcAft>
                <a:spcPts val="0"/>
              </a:spcAft>
              <a:buNone/>
            </a:pPr>
            <a:r>
              <a:rPr lang="en" b="1">
                <a:solidFill>
                  <a:srgbClr val="000000"/>
                </a:solidFill>
              </a:rPr>
              <a:t>API:</a:t>
            </a:r>
            <a:r>
              <a:rPr lang="en">
                <a:solidFill>
                  <a:srgbClr val="000000"/>
                </a:solidFill>
              </a:rPr>
              <a:t> PHP</a:t>
            </a:r>
            <a:endParaRPr>
              <a:solidFill>
                <a:srgbClr val="000000"/>
              </a:solidFill>
            </a:endParaRPr>
          </a:p>
          <a:p>
            <a:pPr marL="0" lvl="0" indent="0" algn="l" rtl="0">
              <a:spcBef>
                <a:spcPts val="1200"/>
              </a:spcBef>
              <a:spcAft>
                <a:spcPts val="1200"/>
              </a:spcAft>
              <a:buNone/>
            </a:pPr>
            <a:r>
              <a:rPr lang="en" b="1">
                <a:solidFill>
                  <a:srgbClr val="000000"/>
                </a:solidFill>
              </a:rPr>
              <a:t>Database:</a:t>
            </a:r>
            <a:r>
              <a:rPr lang="en">
                <a:solidFill>
                  <a:srgbClr val="000000"/>
                </a:solidFill>
              </a:rPr>
              <a:t> mySQL</a:t>
            </a:r>
            <a:endParaRPr>
              <a:solidFill>
                <a:srgbClr val="000000"/>
              </a:solidFill>
            </a:endParaRPr>
          </a:p>
        </p:txBody>
      </p:sp>
      <p:sp>
        <p:nvSpPr>
          <p:cNvPr id="79" name="Google Shape;79;p15"/>
          <p:cNvSpPr txBox="1">
            <a:spLocks noGrp="1"/>
          </p:cNvSpPr>
          <p:nvPr>
            <p:ph type="body" idx="1"/>
          </p:nvPr>
        </p:nvSpPr>
        <p:spPr>
          <a:xfrm>
            <a:off x="311700" y="3332800"/>
            <a:ext cx="3640800" cy="1548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b="1">
                <a:solidFill>
                  <a:srgbClr val="000000"/>
                </a:solidFill>
              </a:rPr>
              <a:t>Gantt Chart:</a:t>
            </a:r>
            <a:r>
              <a:rPr lang="en">
                <a:solidFill>
                  <a:srgbClr val="000000"/>
                </a:solidFill>
              </a:rPr>
              <a:t> Google Sheets</a:t>
            </a:r>
            <a:br>
              <a:rPr lang="en">
                <a:solidFill>
                  <a:srgbClr val="000000"/>
                </a:solidFill>
              </a:rPr>
            </a:br>
            <a:r>
              <a:rPr lang="en" b="1">
                <a:solidFill>
                  <a:srgbClr val="000000"/>
                </a:solidFill>
              </a:rPr>
              <a:t>Version Control:</a:t>
            </a:r>
            <a:r>
              <a:rPr lang="en">
                <a:solidFill>
                  <a:srgbClr val="000000"/>
                </a:solidFill>
              </a:rPr>
              <a:t> Github</a:t>
            </a:r>
            <a:br>
              <a:rPr lang="en">
                <a:solidFill>
                  <a:srgbClr val="000000"/>
                </a:solidFill>
              </a:rPr>
            </a:br>
            <a:r>
              <a:rPr lang="en" b="1">
                <a:solidFill>
                  <a:srgbClr val="000000"/>
                </a:solidFill>
              </a:rPr>
              <a:t>Communication:</a:t>
            </a:r>
            <a:r>
              <a:rPr lang="en">
                <a:solidFill>
                  <a:srgbClr val="000000"/>
                </a:solidFill>
              </a:rPr>
              <a:t> Discord</a:t>
            </a:r>
            <a:br>
              <a:rPr lang="en">
                <a:solidFill>
                  <a:srgbClr val="000000"/>
                </a:solidFill>
              </a:rPr>
            </a:br>
            <a:r>
              <a:rPr lang="en" b="1">
                <a:solidFill>
                  <a:srgbClr val="000000"/>
                </a:solidFill>
              </a:rPr>
              <a:t>Diagrams:</a:t>
            </a:r>
            <a:r>
              <a:rPr lang="en">
                <a:solidFill>
                  <a:srgbClr val="000000"/>
                </a:solidFill>
              </a:rPr>
              <a:t> Google Drawings</a:t>
            </a:r>
            <a:endParaRPr>
              <a:solidFill>
                <a:srgbClr val="000000"/>
              </a:solidFill>
            </a:endParaRPr>
          </a:p>
        </p:txBody>
      </p:sp>
      <p:pic>
        <p:nvPicPr>
          <p:cNvPr id="80" name="Google Shape;80;p15" descr="SwaggerHub API Design by SmartBear ..."/>
          <p:cNvPicPr preferRelativeResize="0"/>
          <p:nvPr/>
        </p:nvPicPr>
        <p:blipFill>
          <a:blip r:embed="rId3">
            <a:alphaModFix/>
          </a:blip>
          <a:stretch>
            <a:fillRect/>
          </a:stretch>
        </p:blipFill>
        <p:spPr>
          <a:xfrm>
            <a:off x="8086100" y="1158600"/>
            <a:ext cx="946275" cy="946275"/>
          </a:xfrm>
          <a:prstGeom prst="rect">
            <a:avLst/>
          </a:prstGeom>
          <a:noFill/>
          <a:ln>
            <a:noFill/>
          </a:ln>
        </p:spPr>
      </p:pic>
      <p:pic>
        <p:nvPicPr>
          <p:cNvPr id="81" name="Google Shape;81;p15"/>
          <p:cNvPicPr preferRelativeResize="0"/>
          <p:nvPr/>
        </p:nvPicPr>
        <p:blipFill>
          <a:blip r:embed="rId4">
            <a:alphaModFix/>
          </a:blip>
          <a:stretch>
            <a:fillRect/>
          </a:stretch>
        </p:blipFill>
        <p:spPr>
          <a:xfrm>
            <a:off x="5644350" y="233325"/>
            <a:ext cx="996099" cy="996099"/>
          </a:xfrm>
          <a:prstGeom prst="rect">
            <a:avLst/>
          </a:prstGeom>
          <a:noFill/>
          <a:ln w="28575" cap="flat" cmpd="sng">
            <a:solidFill>
              <a:srgbClr val="000000"/>
            </a:solidFill>
            <a:prstDash val="solid"/>
            <a:round/>
            <a:headEnd type="none" w="sm" len="sm"/>
            <a:tailEnd type="none" w="sm" len="sm"/>
          </a:ln>
        </p:spPr>
      </p:pic>
      <p:pic>
        <p:nvPicPr>
          <p:cNvPr id="82" name="Google Shape;82;p15"/>
          <p:cNvPicPr preferRelativeResize="0"/>
          <p:nvPr/>
        </p:nvPicPr>
        <p:blipFill>
          <a:blip r:embed="rId5">
            <a:alphaModFix/>
          </a:blip>
          <a:stretch>
            <a:fillRect/>
          </a:stretch>
        </p:blipFill>
        <p:spPr>
          <a:xfrm>
            <a:off x="4324701" y="445016"/>
            <a:ext cx="1124300" cy="1589393"/>
          </a:xfrm>
          <a:prstGeom prst="rect">
            <a:avLst/>
          </a:prstGeom>
          <a:noFill/>
          <a:ln>
            <a:noFill/>
          </a:ln>
        </p:spPr>
      </p:pic>
      <p:pic>
        <p:nvPicPr>
          <p:cNvPr id="83" name="Google Shape;83;p15"/>
          <p:cNvPicPr preferRelativeResize="0"/>
          <p:nvPr/>
        </p:nvPicPr>
        <p:blipFill>
          <a:blip r:embed="rId6">
            <a:alphaModFix/>
          </a:blip>
          <a:stretch>
            <a:fillRect/>
          </a:stretch>
        </p:blipFill>
        <p:spPr>
          <a:xfrm>
            <a:off x="7084570" y="178700"/>
            <a:ext cx="1673514" cy="903700"/>
          </a:xfrm>
          <a:prstGeom prst="rect">
            <a:avLst/>
          </a:prstGeom>
          <a:noFill/>
          <a:ln>
            <a:noFill/>
          </a:ln>
        </p:spPr>
      </p:pic>
      <p:pic>
        <p:nvPicPr>
          <p:cNvPr id="84" name="Google Shape;84;p15"/>
          <p:cNvPicPr preferRelativeResize="0"/>
          <p:nvPr/>
        </p:nvPicPr>
        <p:blipFill>
          <a:blip r:embed="rId7">
            <a:alphaModFix/>
          </a:blip>
          <a:stretch>
            <a:fillRect/>
          </a:stretch>
        </p:blipFill>
        <p:spPr>
          <a:xfrm>
            <a:off x="7639098" y="3698237"/>
            <a:ext cx="1330554" cy="1330575"/>
          </a:xfrm>
          <a:prstGeom prst="rect">
            <a:avLst/>
          </a:prstGeom>
          <a:noFill/>
          <a:ln>
            <a:noFill/>
          </a:ln>
        </p:spPr>
      </p:pic>
      <p:pic>
        <p:nvPicPr>
          <p:cNvPr id="85" name="Google Shape;85;p15"/>
          <p:cNvPicPr preferRelativeResize="0"/>
          <p:nvPr/>
        </p:nvPicPr>
        <p:blipFill>
          <a:blip r:embed="rId8">
            <a:alphaModFix/>
          </a:blip>
          <a:stretch>
            <a:fillRect/>
          </a:stretch>
        </p:blipFill>
        <p:spPr>
          <a:xfrm>
            <a:off x="6686375" y="3796850"/>
            <a:ext cx="793049" cy="1084257"/>
          </a:xfrm>
          <a:prstGeom prst="rect">
            <a:avLst/>
          </a:prstGeom>
          <a:noFill/>
          <a:ln>
            <a:noFill/>
          </a:ln>
        </p:spPr>
      </p:pic>
      <p:pic>
        <p:nvPicPr>
          <p:cNvPr id="86" name="Google Shape;86;p15"/>
          <p:cNvPicPr preferRelativeResize="0"/>
          <p:nvPr/>
        </p:nvPicPr>
        <p:blipFill>
          <a:blip r:embed="rId9">
            <a:alphaModFix/>
          </a:blip>
          <a:stretch>
            <a:fillRect/>
          </a:stretch>
        </p:blipFill>
        <p:spPr>
          <a:xfrm>
            <a:off x="7012247" y="2579364"/>
            <a:ext cx="793050" cy="1118865"/>
          </a:xfrm>
          <a:prstGeom prst="rect">
            <a:avLst/>
          </a:prstGeom>
          <a:noFill/>
          <a:ln>
            <a:noFill/>
          </a:ln>
        </p:spPr>
      </p:pic>
      <p:pic>
        <p:nvPicPr>
          <p:cNvPr id="87" name="Google Shape;87;p15"/>
          <p:cNvPicPr preferRelativeResize="0"/>
          <p:nvPr/>
        </p:nvPicPr>
        <p:blipFill>
          <a:blip r:embed="rId10">
            <a:alphaModFix/>
          </a:blip>
          <a:stretch>
            <a:fillRect/>
          </a:stretch>
        </p:blipFill>
        <p:spPr>
          <a:xfrm>
            <a:off x="5068200" y="2576650"/>
            <a:ext cx="1219630" cy="1084251"/>
          </a:xfrm>
          <a:prstGeom prst="rect">
            <a:avLst/>
          </a:prstGeom>
          <a:noFill/>
          <a:ln>
            <a:noFill/>
          </a:ln>
        </p:spPr>
      </p:pic>
      <p:pic>
        <p:nvPicPr>
          <p:cNvPr id="88" name="Google Shape;88;p15"/>
          <p:cNvPicPr preferRelativeResize="0"/>
          <p:nvPr/>
        </p:nvPicPr>
        <p:blipFill>
          <a:blip r:embed="rId11">
            <a:alphaModFix/>
          </a:blip>
          <a:stretch>
            <a:fillRect/>
          </a:stretch>
        </p:blipFill>
        <p:spPr>
          <a:xfrm>
            <a:off x="5252500" y="1519087"/>
            <a:ext cx="1606589" cy="903701"/>
          </a:xfrm>
          <a:prstGeom prst="rect">
            <a:avLst/>
          </a:prstGeom>
          <a:noFill/>
          <a:ln>
            <a:noFill/>
          </a:ln>
        </p:spPr>
      </p:pic>
      <p:pic>
        <p:nvPicPr>
          <p:cNvPr id="89" name="Google Shape;89;p15"/>
          <p:cNvPicPr preferRelativeResize="0"/>
          <p:nvPr/>
        </p:nvPicPr>
        <p:blipFill>
          <a:blip r:embed="rId12">
            <a:alphaModFix/>
          </a:blip>
          <a:stretch>
            <a:fillRect/>
          </a:stretch>
        </p:blipFill>
        <p:spPr>
          <a:xfrm>
            <a:off x="7938925" y="2576650"/>
            <a:ext cx="1124301" cy="1124301"/>
          </a:xfrm>
          <a:prstGeom prst="rect">
            <a:avLst/>
          </a:prstGeom>
          <a:noFill/>
          <a:ln>
            <a:noFill/>
          </a:ln>
        </p:spPr>
      </p:pic>
      <p:pic>
        <p:nvPicPr>
          <p:cNvPr id="90" name="Google Shape;90;p15"/>
          <p:cNvPicPr preferRelativeResize="0"/>
          <p:nvPr/>
        </p:nvPicPr>
        <p:blipFill>
          <a:blip r:embed="rId13">
            <a:alphaModFix/>
          </a:blip>
          <a:stretch>
            <a:fillRect/>
          </a:stretch>
        </p:blipFill>
        <p:spPr>
          <a:xfrm>
            <a:off x="6142450" y="1063438"/>
            <a:ext cx="2365462" cy="1330574"/>
          </a:xfrm>
          <a:prstGeom prst="rect">
            <a:avLst/>
          </a:prstGeom>
          <a:noFill/>
          <a:ln>
            <a:noFill/>
          </a:ln>
        </p:spPr>
      </p:pic>
      <p:pic>
        <p:nvPicPr>
          <p:cNvPr id="91" name="Google Shape;91;p15"/>
          <p:cNvPicPr preferRelativeResize="0"/>
          <p:nvPr/>
        </p:nvPicPr>
        <p:blipFill>
          <a:blip r:embed="rId14">
            <a:alphaModFix/>
          </a:blip>
          <a:stretch>
            <a:fillRect/>
          </a:stretch>
        </p:blipFill>
        <p:spPr>
          <a:xfrm>
            <a:off x="5297750" y="3905050"/>
            <a:ext cx="996101" cy="916951"/>
          </a:xfrm>
          <a:prstGeom prst="rect">
            <a:avLst/>
          </a:prstGeom>
          <a:noFill/>
          <a:ln>
            <a:noFill/>
          </a:ln>
        </p:spPr>
      </p:pic>
      <p:sp>
        <p:nvSpPr>
          <p:cNvPr id="92" name="Google Shape;92;p15"/>
          <p:cNvSpPr/>
          <p:nvPr/>
        </p:nvSpPr>
        <p:spPr>
          <a:xfrm>
            <a:off x="346200" y="445025"/>
            <a:ext cx="3606300" cy="4935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Tech Stack</a:t>
            </a:r>
            <a:endParaRPr>
              <a:solidFill>
                <a:schemeClr val="dk1"/>
              </a:solidFill>
              <a:latin typeface="Average"/>
              <a:ea typeface="Average"/>
              <a:cs typeface="Average"/>
              <a:sym typeface="Average"/>
            </a:endParaRPr>
          </a:p>
        </p:txBody>
      </p:sp>
      <p:sp>
        <p:nvSpPr>
          <p:cNvPr id="93" name="Google Shape;93;p15"/>
          <p:cNvSpPr/>
          <p:nvPr/>
        </p:nvSpPr>
        <p:spPr>
          <a:xfrm>
            <a:off x="311700" y="2773100"/>
            <a:ext cx="3640800" cy="4935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Supporting Technologies</a:t>
            </a:r>
            <a:endParaRPr>
              <a:solidFill>
                <a:schemeClr val="dk1"/>
              </a:solidFill>
              <a:latin typeface="Average"/>
              <a:ea typeface="Average"/>
              <a:cs typeface="Average"/>
              <a:sym typeface="Averag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chemeClr val="lt1"/>
                </a:solidFill>
              </a:rPr>
              <a:t>Use Case Diagram</a:t>
            </a:r>
            <a:endParaRPr>
              <a:solidFill>
                <a:schemeClr val="lt1"/>
              </a:solidFill>
            </a:endParaRPr>
          </a:p>
        </p:txBody>
      </p:sp>
      <p:pic>
        <p:nvPicPr>
          <p:cNvPr id="99" name="Google Shape;99;p16"/>
          <p:cNvPicPr preferRelativeResize="0"/>
          <p:nvPr/>
        </p:nvPicPr>
        <p:blipFill rotWithShape="1">
          <a:blip r:embed="rId3">
            <a:alphaModFix/>
          </a:blip>
          <a:srcRect/>
          <a:stretch/>
        </p:blipFill>
        <p:spPr>
          <a:xfrm>
            <a:off x="1707424" y="1145050"/>
            <a:ext cx="5697374" cy="3820975"/>
          </a:xfrm>
          <a:prstGeom prst="rect">
            <a:avLst/>
          </a:prstGeom>
          <a:noFill/>
          <a:ln>
            <a:noFill/>
          </a:ln>
        </p:spPr>
      </p:pic>
      <p:sp>
        <p:nvSpPr>
          <p:cNvPr id="100" name="Google Shape;100;p16"/>
          <p:cNvSpPr/>
          <p:nvPr/>
        </p:nvSpPr>
        <p:spPr>
          <a:xfrm>
            <a:off x="387900" y="445025"/>
            <a:ext cx="8336400" cy="5727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Use Case Diagram</a:t>
            </a:r>
            <a:endParaRPr>
              <a:solidFill>
                <a:schemeClr val="dk1"/>
              </a:solidFill>
              <a:latin typeface="Average"/>
              <a:ea typeface="Average"/>
              <a:cs typeface="Average"/>
              <a:sym typeface="Averag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body" idx="1"/>
          </p:nvPr>
        </p:nvSpPr>
        <p:spPr>
          <a:xfrm>
            <a:off x="387900" y="1152475"/>
            <a:ext cx="3999900" cy="1419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u="sng">
                <a:solidFill>
                  <a:srgbClr val="000000"/>
                </a:solidFill>
              </a:rPr>
              <a:t>What Went Right:</a:t>
            </a:r>
            <a:endParaRPr sz="1800" u="sng">
              <a:solidFill>
                <a:srgbClr val="000000"/>
              </a:solidFill>
            </a:endParaRPr>
          </a:p>
          <a:p>
            <a:pPr marL="457200" lvl="0" indent="-330200" algn="l" rtl="0">
              <a:lnSpc>
                <a:spcPct val="115000"/>
              </a:lnSpc>
              <a:spcBef>
                <a:spcPts val="1200"/>
              </a:spcBef>
              <a:spcAft>
                <a:spcPts val="0"/>
              </a:spcAft>
              <a:buClr>
                <a:srgbClr val="000000"/>
              </a:buClr>
              <a:buSzPts val="1600"/>
              <a:buChar char="●"/>
            </a:pPr>
            <a:r>
              <a:rPr lang="en" sz="1600">
                <a:solidFill>
                  <a:srgbClr val="000000"/>
                </a:solidFill>
              </a:rPr>
              <a:t>Satisfactory communication</a:t>
            </a:r>
            <a:endParaRPr sz="1600">
              <a:solidFill>
                <a:srgbClr val="000000"/>
              </a:solidFill>
            </a:endParaRPr>
          </a:p>
          <a:p>
            <a:pPr marL="457200" lvl="0" indent="-330200" algn="l" rtl="0">
              <a:lnSpc>
                <a:spcPct val="115000"/>
              </a:lnSpc>
              <a:spcBef>
                <a:spcPts val="0"/>
              </a:spcBef>
              <a:spcAft>
                <a:spcPts val="0"/>
              </a:spcAft>
              <a:buClr>
                <a:srgbClr val="000000"/>
              </a:buClr>
              <a:buSzPts val="1600"/>
              <a:buChar char="●"/>
            </a:pPr>
            <a:r>
              <a:rPr lang="en" sz="1600">
                <a:solidFill>
                  <a:srgbClr val="000000"/>
                </a:solidFill>
              </a:rPr>
              <a:t>Everyone contributed</a:t>
            </a:r>
            <a:endParaRPr>
              <a:solidFill>
                <a:srgbClr val="000000"/>
              </a:solidFill>
            </a:endParaRPr>
          </a:p>
        </p:txBody>
      </p:sp>
      <p:sp>
        <p:nvSpPr>
          <p:cNvPr id="106" name="Google Shape;106;p17"/>
          <p:cNvSpPr txBox="1">
            <a:spLocks noGrp="1"/>
          </p:cNvSpPr>
          <p:nvPr>
            <p:ph type="body" idx="1"/>
          </p:nvPr>
        </p:nvSpPr>
        <p:spPr>
          <a:xfrm>
            <a:off x="4724400" y="1152475"/>
            <a:ext cx="3999900" cy="1419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u="sng">
                <a:solidFill>
                  <a:srgbClr val="000000"/>
                </a:solidFill>
              </a:rPr>
              <a:t>What Went Wrong:</a:t>
            </a:r>
            <a:endParaRPr sz="1800" u="sng">
              <a:solidFill>
                <a:srgbClr val="000000"/>
              </a:solidFill>
            </a:endParaRPr>
          </a:p>
          <a:p>
            <a:pPr marL="457200" lvl="0" indent="-330200" algn="l" rtl="0">
              <a:lnSpc>
                <a:spcPct val="115000"/>
              </a:lnSpc>
              <a:spcBef>
                <a:spcPts val="1200"/>
              </a:spcBef>
              <a:spcAft>
                <a:spcPts val="0"/>
              </a:spcAft>
              <a:buClr>
                <a:srgbClr val="000000"/>
              </a:buClr>
              <a:buSzPts val="1600"/>
              <a:buChar char="●"/>
            </a:pPr>
            <a:r>
              <a:rPr lang="en" sz="1600">
                <a:solidFill>
                  <a:srgbClr val="000000"/>
                </a:solidFill>
              </a:rPr>
              <a:t>Meeting time conflicts</a:t>
            </a:r>
            <a:endParaRPr sz="1600">
              <a:solidFill>
                <a:srgbClr val="000000"/>
              </a:solidFill>
            </a:endParaRPr>
          </a:p>
          <a:p>
            <a:pPr marL="457200" lvl="0" indent="-330200" algn="l" rtl="0">
              <a:lnSpc>
                <a:spcPct val="115000"/>
              </a:lnSpc>
              <a:spcBef>
                <a:spcPts val="0"/>
              </a:spcBef>
              <a:spcAft>
                <a:spcPts val="0"/>
              </a:spcAft>
              <a:buClr>
                <a:srgbClr val="000000"/>
              </a:buClr>
              <a:buSzPts val="1600"/>
              <a:buChar char="●"/>
            </a:pPr>
            <a:r>
              <a:rPr lang="en" sz="1600">
                <a:solidFill>
                  <a:srgbClr val="000000"/>
                </a:solidFill>
              </a:rPr>
              <a:t>Workflow pacing</a:t>
            </a:r>
            <a:endParaRPr>
              <a:solidFill>
                <a:srgbClr val="000000"/>
              </a:solidFill>
            </a:endParaRPr>
          </a:p>
        </p:txBody>
      </p:sp>
      <p:sp>
        <p:nvSpPr>
          <p:cNvPr id="107" name="Google Shape;107;p17"/>
          <p:cNvSpPr/>
          <p:nvPr/>
        </p:nvSpPr>
        <p:spPr>
          <a:xfrm>
            <a:off x="387900" y="445025"/>
            <a:ext cx="8336400" cy="5727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What Went Right/Wrong: Project Manager</a:t>
            </a:r>
            <a:endParaRPr>
              <a:solidFill>
                <a:schemeClr val="dk1"/>
              </a:solidFill>
              <a:latin typeface="Average"/>
              <a:ea typeface="Average"/>
              <a:cs typeface="Average"/>
              <a:sym typeface="Averag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8"/>
          <p:cNvPicPr preferRelativeResize="0"/>
          <p:nvPr/>
        </p:nvPicPr>
        <p:blipFill rotWithShape="1">
          <a:blip r:embed="rId3">
            <a:alphaModFix/>
          </a:blip>
          <a:srcRect l="12252" t="13800" r="25581" b="27448"/>
          <a:stretch/>
        </p:blipFill>
        <p:spPr>
          <a:xfrm>
            <a:off x="1907425" y="1208675"/>
            <a:ext cx="5329150" cy="3777176"/>
          </a:xfrm>
          <a:prstGeom prst="rect">
            <a:avLst/>
          </a:prstGeom>
          <a:noFill/>
          <a:ln>
            <a:noFill/>
          </a:ln>
        </p:spPr>
      </p:pic>
      <p:sp>
        <p:nvSpPr>
          <p:cNvPr id="113" name="Google Shape;113;p18"/>
          <p:cNvSpPr/>
          <p:nvPr/>
        </p:nvSpPr>
        <p:spPr>
          <a:xfrm>
            <a:off x="387900" y="445025"/>
            <a:ext cx="8336400" cy="5727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Entity Relationship Diagram</a:t>
            </a:r>
            <a:endParaRPr sz="3000">
              <a:solidFill>
                <a:schemeClr val="dk1"/>
              </a:solidFill>
              <a:latin typeface="Oswald"/>
              <a:ea typeface="Oswald"/>
              <a:cs typeface="Oswald"/>
              <a:sym typeface="Oswald"/>
            </a:endParaRPr>
          </a:p>
        </p:txBody>
      </p:sp>
      <p:pic>
        <p:nvPicPr>
          <p:cNvPr id="114" name="Google Shape;114;p18"/>
          <p:cNvPicPr preferRelativeResize="0"/>
          <p:nvPr/>
        </p:nvPicPr>
        <p:blipFill>
          <a:blip r:embed="rId4">
            <a:alphaModFix/>
          </a:blip>
          <a:stretch>
            <a:fillRect/>
          </a:stretch>
        </p:blipFill>
        <p:spPr>
          <a:xfrm>
            <a:off x="65725" y="3698374"/>
            <a:ext cx="1366300" cy="136630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584000" y="1103325"/>
            <a:ext cx="7944201" cy="3880650"/>
          </a:xfrm>
          <a:prstGeom prst="rect">
            <a:avLst/>
          </a:prstGeom>
          <a:noFill/>
          <a:ln>
            <a:noFill/>
          </a:ln>
        </p:spPr>
      </p:pic>
      <p:sp>
        <p:nvSpPr>
          <p:cNvPr id="120" name="Google Shape;120;p19"/>
          <p:cNvSpPr/>
          <p:nvPr/>
        </p:nvSpPr>
        <p:spPr>
          <a:xfrm>
            <a:off x="387900" y="445025"/>
            <a:ext cx="8336400" cy="5727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Gantt Chart</a:t>
            </a:r>
            <a:endParaRPr>
              <a:solidFill>
                <a:schemeClr val="dk1"/>
              </a:solidFill>
              <a:latin typeface="Average"/>
              <a:ea typeface="Average"/>
              <a:cs typeface="Average"/>
              <a:sym typeface="Averag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body" idx="1"/>
          </p:nvPr>
        </p:nvSpPr>
        <p:spPr>
          <a:xfrm>
            <a:off x="403800" y="1528350"/>
            <a:ext cx="3999900" cy="1992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rgbClr val="000000"/>
                </a:solidFill>
              </a:rPr>
              <a:t>What Went Right:</a:t>
            </a:r>
            <a:endParaRPr sz="1800" u="sng">
              <a:solidFill>
                <a:srgbClr val="000000"/>
              </a:solidFill>
            </a:endParaRPr>
          </a:p>
          <a:p>
            <a:pPr marL="457200" lvl="0" indent="-330200" algn="l" rtl="0">
              <a:spcBef>
                <a:spcPts val="1200"/>
              </a:spcBef>
              <a:spcAft>
                <a:spcPts val="0"/>
              </a:spcAft>
              <a:buClr>
                <a:srgbClr val="000000"/>
              </a:buClr>
              <a:buSzPts val="1600"/>
              <a:buChar char="●"/>
            </a:pPr>
            <a:r>
              <a:rPr lang="en" sz="1600">
                <a:solidFill>
                  <a:srgbClr val="000000"/>
                </a:solidFill>
              </a:rPr>
              <a:t>Database Creation</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Table Creation</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Team Communication</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Database Cleanup</a:t>
            </a:r>
            <a:endParaRPr>
              <a:solidFill>
                <a:srgbClr val="000000"/>
              </a:solidFill>
            </a:endParaRPr>
          </a:p>
        </p:txBody>
      </p:sp>
      <p:sp>
        <p:nvSpPr>
          <p:cNvPr id="126" name="Google Shape;126;p20"/>
          <p:cNvSpPr txBox="1">
            <a:spLocks noGrp="1"/>
          </p:cNvSpPr>
          <p:nvPr>
            <p:ph type="body" idx="2"/>
          </p:nvPr>
        </p:nvSpPr>
        <p:spPr>
          <a:xfrm>
            <a:off x="4740300" y="1528350"/>
            <a:ext cx="3999900" cy="1992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rgbClr val="000000"/>
                </a:solidFill>
              </a:rPr>
              <a:t>What Went Wrong:</a:t>
            </a:r>
            <a:endParaRPr sz="1800" u="sng">
              <a:solidFill>
                <a:srgbClr val="000000"/>
              </a:solidFill>
            </a:endParaRPr>
          </a:p>
          <a:p>
            <a:pPr marL="457200" lvl="0" indent="-330200" algn="l" rtl="0">
              <a:spcBef>
                <a:spcPts val="1200"/>
              </a:spcBef>
              <a:spcAft>
                <a:spcPts val="0"/>
              </a:spcAft>
              <a:buClr>
                <a:srgbClr val="000000"/>
              </a:buClr>
              <a:buSzPts val="1600"/>
              <a:buChar char="●"/>
            </a:pPr>
            <a:r>
              <a:rPr lang="en" sz="1600">
                <a:solidFill>
                  <a:srgbClr val="000000"/>
                </a:solidFill>
              </a:rPr>
              <a:t>Color Table Confusion</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Table Name Casing</a:t>
            </a:r>
            <a:endParaRPr sz="1600" u="sng">
              <a:solidFill>
                <a:srgbClr val="000000"/>
              </a:solidFill>
            </a:endParaRPr>
          </a:p>
        </p:txBody>
      </p:sp>
      <p:sp>
        <p:nvSpPr>
          <p:cNvPr id="127" name="Google Shape;127;p20"/>
          <p:cNvSpPr/>
          <p:nvPr/>
        </p:nvSpPr>
        <p:spPr>
          <a:xfrm>
            <a:off x="403800" y="820900"/>
            <a:ext cx="8336400" cy="5727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What Went Right/Wrong: Database</a:t>
            </a:r>
            <a:endParaRPr>
              <a:solidFill>
                <a:schemeClr val="dk1"/>
              </a:solidFill>
              <a:latin typeface="Average"/>
              <a:ea typeface="Average"/>
              <a:cs typeface="Average"/>
              <a:sym typeface="Averag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body" idx="1"/>
          </p:nvPr>
        </p:nvSpPr>
        <p:spPr>
          <a:xfrm>
            <a:off x="403800" y="1459125"/>
            <a:ext cx="3999900" cy="2487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u="sng">
                <a:solidFill>
                  <a:srgbClr val="000000"/>
                </a:solidFill>
              </a:rPr>
              <a:t>What Went Right:</a:t>
            </a:r>
            <a:endParaRPr sz="1800" u="sng">
              <a:solidFill>
                <a:srgbClr val="000000"/>
              </a:solidFill>
            </a:endParaRPr>
          </a:p>
          <a:p>
            <a:pPr marL="457200" lvl="0" indent="-330200" algn="l" rtl="0">
              <a:lnSpc>
                <a:spcPct val="115000"/>
              </a:lnSpc>
              <a:spcBef>
                <a:spcPts val="1200"/>
              </a:spcBef>
              <a:spcAft>
                <a:spcPts val="0"/>
              </a:spcAft>
              <a:buClr>
                <a:srgbClr val="000000"/>
              </a:buClr>
              <a:buSzPts val="1600"/>
              <a:buChar char="●"/>
            </a:pPr>
            <a:r>
              <a:rPr lang="en" sz="1600">
                <a:solidFill>
                  <a:srgbClr val="000000"/>
                </a:solidFill>
              </a:rPr>
              <a:t>Using the colors lab to build the contact files</a:t>
            </a:r>
            <a:endParaRPr sz="1600">
              <a:solidFill>
                <a:srgbClr val="000000"/>
              </a:solidFill>
            </a:endParaRPr>
          </a:p>
          <a:p>
            <a:pPr marL="457200" lvl="0" indent="0" algn="l" rtl="0">
              <a:lnSpc>
                <a:spcPct val="115000"/>
              </a:lnSpc>
              <a:spcBef>
                <a:spcPts val="1200"/>
              </a:spcBef>
              <a:spcAft>
                <a:spcPts val="0"/>
              </a:spcAft>
              <a:buNone/>
            </a:pPr>
            <a:endParaRPr sz="1600">
              <a:solidFill>
                <a:srgbClr val="000000"/>
              </a:solidFill>
            </a:endParaRPr>
          </a:p>
          <a:p>
            <a:pPr marL="457200" lvl="0" indent="-330200" algn="l" rtl="0">
              <a:lnSpc>
                <a:spcPct val="115000"/>
              </a:lnSpc>
              <a:spcBef>
                <a:spcPts val="1200"/>
              </a:spcBef>
              <a:spcAft>
                <a:spcPts val="0"/>
              </a:spcAft>
              <a:buClr>
                <a:srgbClr val="000000"/>
              </a:buClr>
              <a:buSzPts val="1600"/>
              <a:buChar char="●"/>
            </a:pPr>
            <a:r>
              <a:rPr lang="en" sz="1600">
                <a:solidFill>
                  <a:srgbClr val="000000"/>
                </a:solidFill>
              </a:rPr>
              <a:t>Using all the technologies</a:t>
            </a:r>
            <a:endParaRPr sz="1600">
              <a:solidFill>
                <a:srgbClr val="000000"/>
              </a:solidFill>
            </a:endParaRPr>
          </a:p>
          <a:p>
            <a:pPr marL="0" lvl="0" indent="0" algn="l" rtl="0">
              <a:spcBef>
                <a:spcPts val="1200"/>
              </a:spcBef>
              <a:spcAft>
                <a:spcPts val="1200"/>
              </a:spcAft>
              <a:buNone/>
            </a:pPr>
            <a:endParaRPr>
              <a:solidFill>
                <a:srgbClr val="000000"/>
              </a:solidFill>
            </a:endParaRPr>
          </a:p>
        </p:txBody>
      </p:sp>
      <p:sp>
        <p:nvSpPr>
          <p:cNvPr id="133" name="Google Shape;133;p21"/>
          <p:cNvSpPr txBox="1">
            <a:spLocks noGrp="1"/>
          </p:cNvSpPr>
          <p:nvPr>
            <p:ph type="body" idx="1"/>
          </p:nvPr>
        </p:nvSpPr>
        <p:spPr>
          <a:xfrm>
            <a:off x="4740300" y="1459125"/>
            <a:ext cx="3999900" cy="2487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u="sng">
                <a:solidFill>
                  <a:srgbClr val="000000"/>
                </a:solidFill>
              </a:rPr>
              <a:t>What Went Wrong:</a:t>
            </a:r>
            <a:endParaRPr sz="1800" u="sng">
              <a:solidFill>
                <a:srgbClr val="000000"/>
              </a:solidFill>
            </a:endParaRPr>
          </a:p>
          <a:p>
            <a:pPr marL="457200" lvl="0" indent="-330200" algn="l" rtl="0">
              <a:lnSpc>
                <a:spcPct val="115000"/>
              </a:lnSpc>
              <a:spcBef>
                <a:spcPts val="1200"/>
              </a:spcBef>
              <a:spcAft>
                <a:spcPts val="0"/>
              </a:spcAft>
              <a:buClr>
                <a:srgbClr val="000000"/>
              </a:buClr>
              <a:buSzPts val="1600"/>
              <a:buChar char="●"/>
            </a:pPr>
            <a:r>
              <a:rPr lang="en" sz="1600">
                <a:solidFill>
                  <a:srgbClr val="000000"/>
                </a:solidFill>
              </a:rPr>
              <a:t>Delete Contacts would delete all the contacts that a user had</a:t>
            </a:r>
            <a:endParaRPr sz="1600">
              <a:solidFill>
                <a:srgbClr val="000000"/>
              </a:solidFill>
            </a:endParaRPr>
          </a:p>
          <a:p>
            <a:pPr marL="0" lvl="0" indent="0" algn="l" rtl="0">
              <a:lnSpc>
                <a:spcPct val="115000"/>
              </a:lnSpc>
              <a:spcBef>
                <a:spcPts val="1200"/>
              </a:spcBef>
              <a:spcAft>
                <a:spcPts val="0"/>
              </a:spcAft>
              <a:buNone/>
            </a:pPr>
            <a:endParaRPr sz="1600">
              <a:solidFill>
                <a:srgbClr val="000000"/>
              </a:solidFill>
            </a:endParaRPr>
          </a:p>
          <a:p>
            <a:pPr marL="457200" lvl="0" indent="-330200" algn="l" rtl="0">
              <a:lnSpc>
                <a:spcPct val="115000"/>
              </a:lnSpc>
              <a:spcBef>
                <a:spcPts val="1200"/>
              </a:spcBef>
              <a:spcAft>
                <a:spcPts val="0"/>
              </a:spcAft>
              <a:buClr>
                <a:srgbClr val="000000"/>
              </a:buClr>
              <a:buSzPts val="1600"/>
              <a:buChar char="●"/>
            </a:pPr>
            <a:r>
              <a:rPr lang="en" sz="1600">
                <a:solidFill>
                  <a:srgbClr val="000000"/>
                </a:solidFill>
              </a:rPr>
              <a:t>Update Contacts would update all the contacts that a user had</a:t>
            </a:r>
            <a:endParaRPr sz="1600">
              <a:solidFill>
                <a:srgbClr val="000000"/>
              </a:solidFill>
            </a:endParaRPr>
          </a:p>
          <a:p>
            <a:pPr marL="457200" lvl="0" indent="0" algn="l" rtl="0">
              <a:lnSpc>
                <a:spcPct val="115000"/>
              </a:lnSpc>
              <a:spcBef>
                <a:spcPts val="1200"/>
              </a:spcBef>
              <a:spcAft>
                <a:spcPts val="0"/>
              </a:spcAft>
              <a:buNone/>
            </a:pPr>
            <a:endParaRPr sz="1600">
              <a:solidFill>
                <a:srgbClr val="000000"/>
              </a:solidFill>
            </a:endParaRPr>
          </a:p>
          <a:p>
            <a:pPr marL="0" lvl="0" indent="0" algn="l" rtl="0">
              <a:spcBef>
                <a:spcPts val="1200"/>
              </a:spcBef>
              <a:spcAft>
                <a:spcPts val="1200"/>
              </a:spcAft>
              <a:buNone/>
            </a:pPr>
            <a:endParaRPr>
              <a:solidFill>
                <a:srgbClr val="000000"/>
              </a:solidFill>
            </a:endParaRPr>
          </a:p>
        </p:txBody>
      </p:sp>
      <p:sp>
        <p:nvSpPr>
          <p:cNvPr id="134" name="Google Shape;134;p21"/>
          <p:cNvSpPr/>
          <p:nvPr/>
        </p:nvSpPr>
        <p:spPr>
          <a:xfrm>
            <a:off x="403800" y="751675"/>
            <a:ext cx="8336400" cy="572700"/>
          </a:xfrm>
          <a:prstGeom prst="roundRect">
            <a:avLst>
              <a:gd name="adj" fmla="val 16667"/>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What Went Right/Wrong: API</a:t>
            </a:r>
            <a:endParaRPr>
              <a:solidFill>
                <a:schemeClr val="dk1"/>
              </a:solidFill>
              <a:latin typeface="Average"/>
              <a:ea typeface="Average"/>
              <a:cs typeface="Average"/>
              <a:sym typeface="Averag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476</Words>
  <Application>Microsoft Macintosh PowerPoint</Application>
  <PresentationFormat>On-screen Show (16:9)</PresentationFormat>
  <Paragraphs>91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Average</vt:lpstr>
      <vt:lpstr>Outfit</vt:lpstr>
      <vt:lpstr>Oswald</vt:lpstr>
      <vt:lpstr>Slate</vt:lpstr>
      <vt:lpstr>MY YELLOW</vt:lpstr>
      <vt:lpstr>PowerPoint Presentation</vt:lpstr>
      <vt:lpstr>PowerPoint Presentation</vt:lpstr>
      <vt:lpstr>Use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YELLOW</dc:title>
  <cp:lastModifiedBy>Noah Albert</cp:lastModifiedBy>
  <cp:revision>1</cp:revision>
  <dcterms:modified xsi:type="dcterms:W3CDTF">2024-10-01T21:03:50Z</dcterms:modified>
</cp:coreProperties>
</file>