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93" r:id="rId5"/>
    <p:sldId id="270" r:id="rId6"/>
    <p:sldId id="262" r:id="rId7"/>
    <p:sldId id="263" r:id="rId8"/>
    <p:sldId id="264" r:id="rId9"/>
    <p:sldId id="268" r:id="rId10"/>
    <p:sldId id="279" r:id="rId11"/>
    <p:sldId id="280" r:id="rId12"/>
    <p:sldId id="281" r:id="rId13"/>
    <p:sldId id="257" r:id="rId14"/>
    <p:sldId id="261" r:id="rId15"/>
    <p:sldId id="283" r:id="rId16"/>
    <p:sldId id="282" r:id="rId17"/>
    <p:sldId id="287" r:id="rId18"/>
    <p:sldId id="284" r:id="rId19"/>
    <p:sldId id="285" r:id="rId20"/>
    <p:sldId id="267" r:id="rId21"/>
    <p:sldId id="289" r:id="rId22"/>
    <p:sldId id="290" r:id="rId23"/>
    <p:sldId id="292" r:id="rId24"/>
    <p:sldId id="288" r:id="rId25"/>
    <p:sldId id="294" r:id="rId26"/>
    <p:sldId id="295" r:id="rId27"/>
    <p:sldId id="2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75836"/>
  </p:normalViewPr>
  <p:slideViewPr>
    <p:cSldViewPr snapToGrid="0" snapToObjects="1">
      <p:cViewPr varScale="1">
        <p:scale>
          <a:sx n="81" d="100"/>
          <a:sy n="81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C404D-9A37-044A-9D5A-8C78372E4A92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AD0A-1D01-A445-AF07-137902E24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enin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ymine" TargetMode="External"/><Relationship Id="rId5" Type="http://schemas.openxmlformats.org/officeDocument/2006/relationships/hyperlink" Target="https://en.wikipedia.org/wiki/Guanine" TargetMode="External"/><Relationship Id="rId4" Type="http://schemas.openxmlformats.org/officeDocument/2006/relationships/hyperlink" Target="https://en.wikipedia.org/wiki/Cytosin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enin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ymine" TargetMode="External"/><Relationship Id="rId5" Type="http://schemas.openxmlformats.org/officeDocument/2006/relationships/hyperlink" Target="https://en.wikipedia.org/wiki/Guanine" TargetMode="External"/><Relationship Id="rId4" Type="http://schemas.openxmlformats.org/officeDocument/2006/relationships/hyperlink" Target="https://en.wikipedia.org/wiki/Cytosin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describe evolution history with a tree</a:t>
            </a:r>
          </a:p>
          <a:p>
            <a:r>
              <a:rPr lang="en-US" dirty="0"/>
              <a:t>Used in evolutionary biology, medicine, …</a:t>
            </a:r>
          </a:p>
          <a:p>
            <a:r>
              <a:rPr lang="en-US" dirty="0"/>
              <a:t>Finding the right tree is not always easy</a:t>
            </a:r>
          </a:p>
          <a:p>
            <a:endParaRPr lang="en-US" dirty="0"/>
          </a:p>
          <a:p>
            <a:r>
              <a:rPr lang="en-US" dirty="0"/>
              <a:t>We’re going to present a new method for inference on tree models.</a:t>
            </a:r>
            <a:r>
              <a:rPr lang="en-US" baseline="0" dirty="0"/>
              <a:t> To make this more concrete</a:t>
            </a:r>
            <a:r>
              <a:rPr lang="mr-IN" baseline="0" dirty="0"/>
              <a:t>…</a:t>
            </a:r>
            <a:endParaRPr lang="en-US" dirty="0"/>
          </a:p>
          <a:p>
            <a:r>
              <a:rPr lang="en-US" dirty="0"/>
              <a:t>Are the tardigrades cousins of the arthropods or the mollusks? </a:t>
            </a:r>
            <a:r>
              <a:rPr lang="en-US" baseline="0" dirty="0"/>
              <a:t>If you think that’s hard, try doing it for different strains of a rare virus.</a:t>
            </a:r>
            <a:endParaRPr lang="en-US" dirty="0"/>
          </a:p>
          <a:p>
            <a:r>
              <a:rPr lang="en-US" dirty="0"/>
              <a:t>Central to evolutionary biology,</a:t>
            </a:r>
            <a:r>
              <a:rPr lang="en-US" baseline="0" dirty="0"/>
              <a:t> a</a:t>
            </a:r>
            <a:r>
              <a:rPr lang="en-US" dirty="0"/>
              <a:t>pplications in healthcare</a:t>
            </a:r>
          </a:p>
          <a:p>
            <a:r>
              <a:rPr lang="en-US" dirty="0"/>
              <a:t>And</a:t>
            </a:r>
            <a:r>
              <a:rPr lang="en-US" baseline="0" dirty="0"/>
              <a:t> there are other applications where models take the form of a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9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actually estimate the similarity between two leaf nodes by simply estimate the transition matrix between them</a:t>
            </a:r>
          </a:p>
          <a:p>
            <a:endParaRPr lang="en-US" dirty="0"/>
          </a:p>
          <a:p>
            <a:r>
              <a:rPr lang="en-US" dirty="0"/>
              <a:t>Similarity decreases exponentially throughout the tree, since similarity is always strictly </a:t>
            </a:r>
            <a:r>
              <a:rPr lang="en-US" dirty="0" err="1"/>
              <a:t>btwn</a:t>
            </a:r>
            <a:r>
              <a:rPr lang="en-US" dirty="0"/>
              <a:t> 0 and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2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are building up the tree, we only want to merge two subtrees if their leaves all together form a clan</a:t>
            </a:r>
          </a:p>
          <a:p>
            <a:r>
              <a:rPr lang="en-US" dirty="0"/>
              <a:t>A clan: all nodes in the clan are on one side of the edge, and all other nodes are on the other</a:t>
            </a:r>
          </a:p>
          <a:p>
            <a:endParaRPr lang="en-US" dirty="0"/>
          </a:p>
          <a:p>
            <a:r>
              <a:rPr lang="en-US" dirty="0"/>
              <a:t>BECAUSE SIMILARITY IS MULTIPLICATIVE ACROSS THE EDGES</a:t>
            </a:r>
          </a:p>
          <a:p>
            <a:endParaRPr lang="en-US" dirty="0"/>
          </a:p>
          <a:p>
            <a:r>
              <a:rPr lang="en-US" dirty="0"/>
              <a:t>Based on our assumption x1 and x2 are conditionally independent of all the other leaves, given </a:t>
            </a:r>
            <a:r>
              <a:rPr lang="en-US" dirty="0" err="1"/>
              <a:t>h_c</a:t>
            </a:r>
            <a:endParaRPr lang="en-US" dirty="0"/>
          </a:p>
          <a:p>
            <a:r>
              <a:rPr lang="en-US" dirty="0"/>
              <a:t>So we can factor </a:t>
            </a:r>
          </a:p>
          <a:p>
            <a:endParaRPr lang="en-US" dirty="0"/>
          </a:p>
          <a:p>
            <a:r>
              <a:rPr lang="en-US" dirty="0"/>
              <a:t>Notation: S{1,2} is this submatrix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SIMILARITY IS MULTIPLICATIVE ACROSS THE EDGES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92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SIMILARITY IS MULTIPLICATIVE ACROSS THE EDGES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SIMILARITY IS MULTIPLICATIVE ACROSS THE EDGES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don’t know the tree, we can still tell whether a set of nodes forms a clan</a:t>
            </a:r>
          </a:p>
          <a:p>
            <a:endParaRPr lang="en-US" dirty="0"/>
          </a:p>
          <a:p>
            <a:r>
              <a:rPr lang="en-US" dirty="0"/>
              <a:t>The question on the left reduces to the question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0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for clans of any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50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IT IS BOTTOM UP</a:t>
            </a:r>
          </a:p>
          <a:p>
            <a:endParaRPr lang="en-US" dirty="0"/>
          </a:p>
          <a:p>
            <a:r>
              <a:rPr lang="en-US" dirty="0"/>
              <a:t>Continue merging the pair of CLANS which have the lowest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2 is 0 for all correct clans and strictly greater than 0 otherwise</a:t>
            </a:r>
          </a:p>
          <a:p>
            <a:endParaRPr lang="en-US" dirty="0"/>
          </a:p>
          <a:p>
            <a:r>
              <a:rPr lang="en-US" dirty="0"/>
              <a:t>Discuss the formula:</a:t>
            </a:r>
          </a:p>
          <a:p>
            <a:r>
              <a:rPr lang="en-US" dirty="0"/>
              <a:t>As the delta goes to 0 or xi goes to one, the problem because harder.</a:t>
            </a:r>
          </a:p>
          <a:p>
            <a:r>
              <a:rPr lang="en-US" dirty="0"/>
              <a:t>This fits the formula because true clans are harder to tell apart</a:t>
            </a:r>
          </a:p>
          <a:p>
            <a:r>
              <a:rPr lang="en-US" dirty="0"/>
              <a:t>There’s NO dependency on the number of taxa unless delta is low</a:t>
            </a:r>
          </a:p>
          <a:p>
            <a:endParaRPr lang="en-US" dirty="0"/>
          </a:p>
          <a:p>
            <a:r>
              <a:rPr lang="en-US" dirty="0"/>
              <a:t>Delta 0.5 is like a mutation rate of 8% between adjacent nodes (which is pretty high!)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that curve f</a:t>
            </a:r>
          </a:p>
          <a:p>
            <a:endParaRPr lang="en-US" dirty="0"/>
          </a:p>
          <a:p>
            <a:r>
              <a:rPr lang="en-US" dirty="0"/>
              <a:t>Where S is the true similarity matrix (the one used to generate the data) and S bar is the estimate</a:t>
            </a:r>
          </a:p>
          <a:p>
            <a:endParaRPr lang="en-US" dirty="0"/>
          </a:p>
          <a:p>
            <a:r>
              <a:rPr lang="en-US" dirty="0"/>
              <a:t>REPLACE S IN THE PROOF WITH S 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Phylogeny isn’t just</a:t>
            </a:r>
            <a:r>
              <a:rPr lang="en-US" baseline="0" dirty="0"/>
              <a:t> for biologists.</a:t>
            </a:r>
          </a:p>
          <a:p>
            <a:r>
              <a:rPr lang="en-US" baseline="0" dirty="0"/>
              <a:t>Making this tree took work! An entire field </a:t>
            </a:r>
            <a:r>
              <a:rPr lang="mr-IN" baseline="0" dirty="0"/>
              <a:t>–</a:t>
            </a:r>
            <a:r>
              <a:rPr lang="en-US" baseline="0" dirty="0"/>
              <a:t> historical linguistics </a:t>
            </a:r>
            <a:r>
              <a:rPr lang="mr-IN" baseline="0" dirty="0"/>
              <a:t>–</a:t>
            </a:r>
            <a:r>
              <a:rPr lang="en-US" baseline="0" dirty="0"/>
              <a:t> was invented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5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Jukes cantor model tells us what our transition matrices should look like (e.g., transition probabilities to any OTHER state are all equal) </a:t>
            </a:r>
          </a:p>
          <a:p>
            <a:r>
              <a:rPr lang="en-US" dirty="0"/>
              <a:t>Assuming Jukes Cantor we get concentration of an individual score</a:t>
            </a:r>
          </a:p>
          <a:p>
            <a:r>
              <a:rPr lang="en-US" dirty="0"/>
              <a:t>By union bound we get concentration of the whole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more data =&gt;</a:t>
            </a:r>
            <a:r>
              <a:rPr lang="en-US" baseline="0" dirty="0"/>
              <a:t> similarity scores more accurate =&gt; performs better</a:t>
            </a:r>
            <a:endParaRPr lang="en-US" dirty="0"/>
          </a:p>
          <a:p>
            <a:r>
              <a:rPr lang="en-US" dirty="0"/>
              <a:t>This is</a:t>
            </a:r>
            <a:r>
              <a:rPr lang="en-US" baseline="0" dirty="0"/>
              <a:t> hard! If p = 25%, even the closest pairs (two hops) are only 62% similar!</a:t>
            </a:r>
            <a:endParaRPr lang="en-US" dirty="0"/>
          </a:p>
          <a:p>
            <a:r>
              <a:rPr lang="en-US" dirty="0"/>
              <a:t>We’re plotting the</a:t>
            </a:r>
            <a:r>
              <a:rPr lang="en-US" baseline="0" dirty="0"/>
              <a:t> probability that the method outputs a perfect tree — that means making 98 correct decisions in a row</a:t>
            </a:r>
          </a:p>
          <a:p>
            <a:r>
              <a:rPr lang="en-US" baseline="0" dirty="0"/>
              <a:t>You can get close to perfect with much fewer samples</a:t>
            </a:r>
          </a:p>
          <a:p>
            <a:endParaRPr lang="en-US" baseline="0" dirty="0"/>
          </a:p>
          <a:p>
            <a:r>
              <a:rPr lang="en-US" baseline="0" dirty="0"/>
              <a:t>HOW MANY TRIALS? &gt; 30</a:t>
            </a:r>
          </a:p>
          <a:p>
            <a:r>
              <a:rPr lang="en-US" baseline="0" dirty="0"/>
              <a:t>Also you can see from the error bars that it’s pretty concentrated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1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Caterpillar tree is challenging! </a:t>
            </a:r>
          </a:p>
          <a:p>
            <a:r>
              <a:rPr lang="en-US" dirty="0"/>
              <a:t>In general our advantage is in the most challenging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</a:t>
            </a:r>
            <a:r>
              <a:rPr lang="en-US" baseline="0" dirty="0"/>
              <a:t> of </a:t>
            </a:r>
            <a:r>
              <a:rPr lang="en-US" dirty="0"/>
              <a:t>our model for how data is</a:t>
            </a:r>
            <a:r>
              <a:rPr lang="en-US" baseline="0" dirty="0"/>
              <a:t> </a:t>
            </a:r>
            <a:r>
              <a:rPr lang="en-US" dirty="0"/>
              <a:t>generated in the tree</a:t>
            </a:r>
          </a:p>
          <a:p>
            <a:r>
              <a:rPr lang="en-US" dirty="0"/>
              <a:t>The traits of a species are just the traits of its parent, + some randomness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Is  there a root? What’s a parent? </a:t>
            </a:r>
          </a:p>
          <a:p>
            <a:r>
              <a:rPr lang="en-US" dirty="0"/>
              <a:t>A: no not necessarily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a binary trait </a:t>
            </a:r>
            <a:r>
              <a:rPr lang="mr-IN" dirty="0"/>
              <a:t>–</a:t>
            </a:r>
            <a:r>
              <a:rPr lang="en-US" dirty="0"/>
              <a:t> either</a:t>
            </a:r>
            <a:r>
              <a:rPr lang="en-US" baseline="0" dirty="0"/>
              <a:t> present or not (e.g., having fins?)</a:t>
            </a:r>
          </a:p>
          <a:p>
            <a:r>
              <a:rPr lang="en-US" baseline="0" dirty="0"/>
              <a:t>As we “evolve” the trait across each edge, there’s some probability that the trait will flip</a:t>
            </a:r>
          </a:p>
          <a:p>
            <a:r>
              <a:rPr lang="en-US" baseline="0" dirty="0"/>
              <a:t>Repeat this until all leaves have a trait</a:t>
            </a:r>
          </a:p>
          <a:p>
            <a:r>
              <a:rPr lang="en-US" baseline="0" dirty="0"/>
              <a:t>Whether the mouse transitions is independent of whether the pufferfish does</a:t>
            </a:r>
          </a:p>
          <a:p>
            <a:r>
              <a:rPr lang="en-US" baseline="0" dirty="0"/>
              <a:t>We start over for the next trait, independent of what happened with this trait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denine"/>
              </a:rPr>
              <a:t>adenine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ytosine"/>
              </a:rPr>
              <a:t>cytosine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uanine"/>
              </a:rPr>
              <a:t>guanine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thymine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Before: if we know the tree, we can generate some data.</a:t>
            </a:r>
            <a:r>
              <a:rPr lang="en-US" baseline="0" dirty="0"/>
              <a:t> Now the reverse</a:t>
            </a:r>
          </a:p>
          <a:p>
            <a:r>
              <a:rPr lang="en-US" baseline="0" dirty="0"/>
              <a:t>How do we find a good tree without looking at so many possibilities?</a:t>
            </a:r>
          </a:p>
          <a:p>
            <a:endParaRPr lang="en-US" baseline="0" dirty="0"/>
          </a:p>
          <a:p>
            <a:r>
              <a:rPr lang="en-US" dirty="0"/>
              <a:t>Why is it latent tree model?</a:t>
            </a:r>
          </a:p>
          <a:p>
            <a:r>
              <a:rPr lang="en-US" dirty="0"/>
              <a:t>Well we can only observe the leaves</a:t>
            </a:r>
          </a:p>
          <a:p>
            <a:r>
              <a:rPr lang="en-US" dirty="0"/>
              <a:t>(We can’t go back in time and sample a dinosaur’s genome)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</a:t>
            </a:r>
            <a:r>
              <a:rPr lang="en-US" baseline="0" dirty="0"/>
              <a:t> this naively results in a bias, since even completely independent species will have some similarities by chance.</a:t>
            </a:r>
          </a:p>
          <a:p>
            <a:r>
              <a:rPr lang="en-US" baseline="0" dirty="0"/>
              <a:t>As species get farther apart, the distance stops growing</a:t>
            </a:r>
          </a:p>
          <a:p>
            <a:endParaRPr lang="en-US" baseline="0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denine"/>
              </a:rPr>
              <a:t>adenine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ytosine"/>
              </a:rPr>
              <a:t>cytosine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uanine"/>
              </a:rPr>
              <a:t>guanine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(G),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thymine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(T)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we don’t use the raw percentages, rather we use them to calculate “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paralinear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4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how do we pick the pair of two “closest” nodes?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1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would be the common ancestor of the squirrel and the horse</a:t>
            </a:r>
          </a:p>
          <a:p>
            <a:r>
              <a:rPr lang="en-US" baseline="0" dirty="0"/>
              <a:t>Observation: (in good group) if we look at any pair of one element inside the group and one element outside the group, the mouse will be in between</a:t>
            </a:r>
          </a:p>
          <a:p>
            <a:r>
              <a:rPr lang="en-US" baseline="0" dirty="0"/>
              <a:t>It’s in parenthesis because it’s latent </a:t>
            </a:r>
            <a:r>
              <a:rPr lang="mr-IN" baseline="0" dirty="0"/>
              <a:t>–</a:t>
            </a:r>
            <a:r>
              <a:rPr lang="en-US" baseline="0" dirty="0"/>
              <a:t> we don’t observe it, but we’re guessing that it exists in between the mammals and everything else</a:t>
            </a:r>
          </a:p>
          <a:p>
            <a:endParaRPr lang="en-US" baseline="0" dirty="0"/>
          </a:p>
          <a:p>
            <a:r>
              <a:rPr lang="en-US" baseline="0" dirty="0"/>
              <a:t>This is still a distance matrix, since we can cast the similarity matrix as a simple transformation of the distance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07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general, the forward and backward transition matrices can be different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DNA there are four states, ACGT.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 and T are two states.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Guanine, thymine,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We multiply both because we want similarity to be symmetric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|•| means determinant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We don’t allow the measure to be 0 (which bars completely independent) or 1 (which bars completely deterministic)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AD0A-1D01-A445-AF07-137902E24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0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0A3B-9C87-BA4B-863C-AD41365DFCE3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ED8B-0E4E-BF4B-9C88-5C7BEDD1D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4.emf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46.png"/><Relationship Id="rId3" Type="http://schemas.openxmlformats.org/officeDocument/2006/relationships/image" Target="../media/image4.emf"/><Relationship Id="rId21" Type="http://schemas.openxmlformats.org/officeDocument/2006/relationships/image" Target="../media/image41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24" Type="http://schemas.openxmlformats.org/officeDocument/2006/relationships/image" Target="../media/image44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2.png"/><Relationship Id="rId19" Type="http://schemas.openxmlformats.org/officeDocument/2006/relationships/image" Target="../media/image39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.emf"/><Relationship Id="rId21" Type="http://schemas.openxmlformats.org/officeDocument/2006/relationships/image" Target="../media/image57.png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24" Type="http://schemas.openxmlformats.org/officeDocument/2006/relationships/image" Target="../media/image60.png"/><Relationship Id="rId5" Type="http://schemas.openxmlformats.org/officeDocument/2006/relationships/image" Target="../media/image41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0.png"/><Relationship Id="rId19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420.png"/><Relationship Id="rId18" Type="http://schemas.openxmlformats.org/officeDocument/2006/relationships/image" Target="../media/image53.png"/><Relationship Id="rId3" Type="http://schemas.openxmlformats.org/officeDocument/2006/relationships/image" Target="../media/image4.emf"/><Relationship Id="rId7" Type="http://schemas.openxmlformats.org/officeDocument/2006/relationships/image" Target="../media/image580.png"/><Relationship Id="rId12" Type="http://schemas.openxmlformats.org/officeDocument/2006/relationships/image" Target="../media/image62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24.png"/><Relationship Id="rId5" Type="http://schemas.openxmlformats.org/officeDocument/2006/relationships/image" Target="../media/image560.png"/><Relationship Id="rId15" Type="http://schemas.openxmlformats.org/officeDocument/2006/relationships/image" Target="../media/image500.png"/><Relationship Id="rId10" Type="http://schemas.openxmlformats.org/officeDocument/2006/relationships/image" Target="../media/image610.png"/><Relationship Id="rId19" Type="http://schemas.openxmlformats.org/officeDocument/2006/relationships/image" Target="../media/image54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420.png"/><Relationship Id="rId18" Type="http://schemas.openxmlformats.org/officeDocument/2006/relationships/image" Target="../media/image54.png"/><Relationship Id="rId3" Type="http://schemas.openxmlformats.org/officeDocument/2006/relationships/image" Target="../media/image4.emf"/><Relationship Id="rId7" Type="http://schemas.openxmlformats.org/officeDocument/2006/relationships/image" Target="../media/image66.png"/><Relationship Id="rId12" Type="http://schemas.openxmlformats.org/officeDocument/2006/relationships/image" Target="../media/image25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5" Type="http://schemas.openxmlformats.org/officeDocument/2006/relationships/image" Target="../media/image51.png"/><Relationship Id="rId10" Type="http://schemas.openxmlformats.org/officeDocument/2006/relationships/image" Target="../media/image38.png"/><Relationship Id="rId4" Type="http://schemas.openxmlformats.org/officeDocument/2006/relationships/image" Target="../media/image630.png"/><Relationship Id="rId9" Type="http://schemas.openxmlformats.org/officeDocument/2006/relationships/image" Target="../media/image67.png"/><Relationship Id="rId14" Type="http://schemas.openxmlformats.org/officeDocument/2006/relationships/image" Target="../media/image4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4.png"/><Relationship Id="rId3" Type="http://schemas.openxmlformats.org/officeDocument/2006/relationships/image" Target="../media/image4.emf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5" Type="http://schemas.openxmlformats.org/officeDocument/2006/relationships/image" Target="../media/image17.png"/><Relationship Id="rId10" Type="http://schemas.openxmlformats.org/officeDocument/2006/relationships/image" Target="../media/image25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png"/><Relationship Id="rId3" Type="http://schemas.openxmlformats.org/officeDocument/2006/relationships/image" Target="../media/image4.emf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1.png"/><Relationship Id="rId5" Type="http://schemas.openxmlformats.org/officeDocument/2006/relationships/image" Target="../media/image77.png"/><Relationship Id="rId15" Type="http://schemas.openxmlformats.org/officeDocument/2006/relationships/image" Target="../media/image85.png"/><Relationship Id="rId10" Type="http://schemas.openxmlformats.org/officeDocument/2006/relationships/image" Target="../media/image620.png"/><Relationship Id="rId4" Type="http://schemas.openxmlformats.org/officeDocument/2006/relationships/image" Target="../media/image76.png"/><Relationship Id="rId9" Type="http://schemas.openxmlformats.org/officeDocument/2006/relationships/image" Target="../media/image470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0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Spectral Method for Improved Phylogenetic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Ariel Jaffe</a:t>
            </a:r>
          </a:p>
          <a:p>
            <a:r>
              <a:rPr lang="en-US" dirty="0"/>
              <a:t>Noah Amsel</a:t>
            </a:r>
          </a:p>
          <a:p>
            <a:r>
              <a:rPr lang="en-US" dirty="0"/>
              <a:t>Boaz Nadler</a:t>
            </a:r>
          </a:p>
          <a:p>
            <a:r>
              <a:rPr lang="en-US" dirty="0"/>
              <a:t>Joseph Chang</a:t>
            </a:r>
          </a:p>
          <a:p>
            <a:r>
              <a:rPr lang="en-US" dirty="0"/>
              <a:t>Yuval Kluger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9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702628" y="3429000"/>
            <a:ext cx="7293435" cy="15936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267"/>
          <a:stretch/>
        </p:blipFill>
        <p:spPr>
          <a:xfrm>
            <a:off x="877875" y="1894114"/>
            <a:ext cx="2660630" cy="4258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63585" y="2124899"/>
                <a:ext cx="5024845" cy="48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𝐺𝑇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85" y="2124899"/>
                <a:ext cx="5024845" cy="488147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9749" y="1139506"/>
            <a:ext cx="1059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Every edge has an associated transition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63585" y="2786509"/>
                <a:ext cx="5024845" cy="48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𝑇𝐺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85" y="2786509"/>
                <a:ext cx="5024845" cy="488147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02628" y="5338254"/>
                <a:ext cx="652272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cs typeface="Arial" panose="020B0604020202020204" pitchFamily="34" charset="0"/>
                  </a:rPr>
                  <a:t>Assumption: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28" y="5338254"/>
                <a:ext cx="6522721" cy="1077218"/>
              </a:xfrm>
              <a:prstGeom prst="rect">
                <a:avLst/>
              </a:prstGeom>
              <a:blipFill>
                <a:blip r:embed="rId6"/>
                <a:stretch>
                  <a:fillRect l="-2136" t="-705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640EFEDB-7776-FB4C-A0D5-C12E8AAF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49" y="100419"/>
            <a:ext cx="10515600" cy="1184564"/>
          </a:xfrm>
        </p:spPr>
        <p:txBody>
          <a:bodyPr/>
          <a:lstStyle/>
          <a:p>
            <a:r>
              <a:rPr lang="en-US" dirty="0"/>
              <a:t>Similarity between adjacent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F21992-B004-B846-9F15-32371AF3AB3B}"/>
                  </a:ext>
                </a:extLst>
              </p:cNvPr>
              <p:cNvSpPr txBox="1"/>
              <p:nvPr/>
            </p:nvSpPr>
            <p:spPr>
              <a:xfrm>
                <a:off x="4702628" y="3602031"/>
                <a:ext cx="700627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cs typeface="Arial" panose="020B0604020202020204" pitchFamily="34" charset="0"/>
                  </a:rPr>
                  <a:t>Definition: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F21992-B004-B846-9F15-32371AF3A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28" y="3602031"/>
                <a:ext cx="7006274" cy="1077218"/>
              </a:xfrm>
              <a:prstGeom prst="rect">
                <a:avLst/>
              </a:prstGeom>
              <a:blipFill>
                <a:blip r:embed="rId7"/>
                <a:stretch>
                  <a:fillRect l="-1989" t="-705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DBAB30-A390-3746-8259-D8A2A90011F1}"/>
              </a:ext>
            </a:extLst>
          </p:cNvPr>
          <p:cNvCxnSpPr>
            <a:cxnSpLocks/>
          </p:cNvCxnSpPr>
          <p:nvPr/>
        </p:nvCxnSpPr>
        <p:spPr>
          <a:xfrm flipV="1">
            <a:off x="1470355" y="2613046"/>
            <a:ext cx="504749" cy="342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08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64433" y="4662296"/>
            <a:ext cx="6522721" cy="784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11127" y="2457635"/>
                <a:ext cx="5024845" cy="48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𝐺𝑇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27" y="2457635"/>
                <a:ext cx="5024845" cy="488147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9748" y="1134720"/>
            <a:ext cx="10352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The similarity is multiplicative along the edges of the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11126" y="3143003"/>
                <a:ext cx="5024845" cy="48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𝐺𝑇</m:t>
                              </m:r>
                            </m:e>
                          </m:d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26" y="3143003"/>
                <a:ext cx="5024845" cy="488147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64433" y="4728943"/>
                <a:ext cx="65227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433" y="4728943"/>
                <a:ext cx="6522721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082500" y="2160790"/>
            <a:ext cx="2660630" cy="4258491"/>
            <a:chOff x="1893953" y="1907182"/>
            <a:chExt cx="2660630" cy="42584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r="63267"/>
            <a:stretch/>
          </p:blipFill>
          <p:spPr>
            <a:xfrm>
              <a:off x="1893953" y="1907182"/>
              <a:ext cx="2660630" cy="4258491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2464525" y="2638702"/>
              <a:ext cx="461555" cy="304800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87634" y="2272937"/>
              <a:ext cx="444137" cy="165463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25486" y="3143794"/>
              <a:ext cx="1306285" cy="257367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11128" y="3828371"/>
                <a:ext cx="50248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28" y="3828371"/>
                <a:ext cx="5024845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78CEC96C-47C3-3B43-A949-D65126EF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49" y="100419"/>
            <a:ext cx="10515600" cy="1184564"/>
          </a:xfrm>
        </p:spPr>
        <p:txBody>
          <a:bodyPr/>
          <a:lstStyle/>
          <a:p>
            <a:r>
              <a:rPr lang="en-US" dirty="0"/>
              <a:t>Similarity between non-adjacent nodes</a:t>
            </a:r>
          </a:p>
        </p:txBody>
      </p:sp>
    </p:spTree>
    <p:extLst>
      <p:ext uri="{BB962C8B-B14F-4D97-AF65-F5344CB8AC3E}">
        <p14:creationId xmlns:p14="http://schemas.microsoft.com/office/powerpoint/2010/main" val="410428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BB09-A46E-5144-A703-40CA6BE4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/>
          <a:lstStyle/>
          <a:p>
            <a:r>
              <a:rPr lang="en-US" dirty="0"/>
              <a:t>Between all pairs of leaf nodes</a:t>
            </a:r>
          </a:p>
          <a:p>
            <a:pPr lvl="1"/>
            <a:r>
              <a:rPr lang="en-US" dirty="0"/>
              <a:t>(these are the only nodes for which we have data!)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333DF8-1182-6F4C-A9BB-0D1FA4E7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0216F-BD41-644D-95B8-B28D0554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267"/>
          <a:stretch/>
        </p:blipFill>
        <p:spPr>
          <a:xfrm>
            <a:off x="1038494" y="2646947"/>
            <a:ext cx="2300097" cy="36814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6EA0C43-EBD7-164C-BB6F-2893A49C03C2}"/>
              </a:ext>
            </a:extLst>
          </p:cNvPr>
          <p:cNvGrpSpPr/>
          <p:nvPr/>
        </p:nvGrpSpPr>
        <p:grpSpPr>
          <a:xfrm>
            <a:off x="6238994" y="2817479"/>
            <a:ext cx="4372719" cy="3762092"/>
            <a:chOff x="5164173" y="2194556"/>
            <a:chExt cx="4942112" cy="43412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9214D-2485-264B-95BE-4BF86348B7DC}"/>
                </a:ext>
              </a:extLst>
            </p:cNvPr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F957000-45B4-7047-9BE3-16549C5BFCF0}"/>
                </a:ext>
              </a:extLst>
            </p:cNvPr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C17F6F-6054-8940-B9A3-B4C0EF580271}"/>
                </a:ext>
              </a:extLst>
            </p:cNvPr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21CFE6-0C0D-A849-8C8C-47631D65F75E}"/>
                </a:ext>
              </a:extLst>
            </p:cNvPr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730004-33A0-6241-9757-19E763E57670}"/>
                </a:ext>
              </a:extLst>
            </p:cNvPr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F98CBF-FBEC-4E47-AD4F-6796A7C6C998}"/>
                </a:ext>
              </a:extLst>
            </p:cNvPr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BBC620-AFE0-9C49-AE75-000DA1EFDD39}"/>
                </a:ext>
              </a:extLst>
            </p:cNvPr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323016-8DF4-0E43-97FA-786A2FEF974E}"/>
                </a:ext>
              </a:extLst>
            </p:cNvPr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7B378A4-8BB6-A940-8AB7-8165A1D3B20A}"/>
                </a:ext>
              </a:extLst>
            </p:cNvPr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48DBA4-351D-B34E-8682-CC206A6E7246}"/>
                </a:ext>
              </a:extLst>
            </p:cNvPr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80AF7A-E456-7A4E-B509-37624980DC28}"/>
                </a:ext>
              </a:extLst>
            </p:cNvPr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6F36A7-728C-7645-968E-04B78D28CCF3}"/>
                </a:ext>
              </a:extLst>
            </p:cNvPr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8E7C1D-4B9E-E74C-98C0-7BA4B9D2AEAC}"/>
                </a:ext>
              </a:extLst>
            </p:cNvPr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F9DD0E-14FB-4540-8405-066748DD4951}"/>
                </a:ext>
              </a:extLst>
            </p:cNvPr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EE4D9B4-75A3-3342-B5F8-FF65DC990AF4}"/>
                  </a:ext>
                </a:extLst>
              </p:cNvPr>
              <p:cNvSpPr/>
              <p:nvPr/>
            </p:nvSpPr>
            <p:spPr>
              <a:xfrm>
                <a:off x="4295075" y="4304374"/>
                <a:ext cx="139983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EE4D9B4-75A3-3342-B5F8-FF65DC990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75" y="4304374"/>
                <a:ext cx="139983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3BA16830-3398-374C-92E7-06BBE0EA21E6}"/>
              </a:ext>
            </a:extLst>
          </p:cNvPr>
          <p:cNvGrpSpPr/>
          <p:nvPr/>
        </p:nvGrpSpPr>
        <p:grpSpPr>
          <a:xfrm>
            <a:off x="6356057" y="2433318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6FC0651-0864-1041-AAA5-0B3C14D06972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6FC0651-0864-1041-AAA5-0B3C14D069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7048DF-E75B-AE45-9C9E-B37AC9777AEA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7048DF-E75B-AE45-9C9E-B37AC9777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1E5849E-CB1E-B247-A38B-4BC71E7F277E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1E5849E-CB1E-B247-A38B-4BC71E7F27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BEEBDB9F-F9AB-2B4F-A792-6CCAA24E2356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BEEBDB9F-F9AB-2B4F-A792-6CCAA24E2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A15AE0-3D00-3847-8E15-3D8460A72FEB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4A15AE0-3D00-3847-8E15-3D8460A72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77D4756-EA0E-834B-B603-AFFE277CBBD8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77D4756-EA0E-834B-B603-AFFE277CB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2138DA4-F33D-3545-8BBB-A49A351C0302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2138DA4-F33D-3545-8BBB-A49A351C03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A03C8C-0335-0A49-A4C6-2BB1C6DF547C}"/>
              </a:ext>
            </a:extLst>
          </p:cNvPr>
          <p:cNvGrpSpPr/>
          <p:nvPr/>
        </p:nvGrpSpPr>
        <p:grpSpPr>
          <a:xfrm>
            <a:off x="5771993" y="2888725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12D84DF-83EB-8C47-9C17-54B09C7A9677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12D84DF-83EB-8C47-9C17-54B09C7A96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2BB323-BE81-154E-8A68-5AB68B210C34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02BB323-BE81-154E-8A68-5AB68B210C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DDF501A-D800-FC45-9925-718CE02EFFA1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DDF501A-D800-FC45-9925-718CE02EF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0193855-73E9-CA48-84D7-C36983B44607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0193855-73E9-CA48-84D7-C36983B44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688335E-7F0F-744F-80B2-6B6466F2E148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688335E-7F0F-744F-80B2-6B6466F2E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C71B68-D94F-0E4F-9922-564A5E90B774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C71B68-D94F-0E4F-9922-564A5E90B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F19443-9F90-4842-9174-8A56910DFE44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6F19443-9F90-4842-9174-8A56910DF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776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1711072" y="2762361"/>
            <a:ext cx="2425499" cy="3795195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057246" y="2812865"/>
            <a:ext cx="4380421" cy="3765875"/>
            <a:chOff x="5164173" y="2190191"/>
            <a:chExt cx="4950817" cy="4345578"/>
          </a:xfrm>
        </p:grpSpPr>
        <p:sp>
          <p:nvSpPr>
            <p:cNvPr id="29" name="Rectangle 28"/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648989" y="2190191"/>
              <a:ext cx="3466001" cy="12018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38200" y="925372"/>
                <a:ext cx="10848513" cy="688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Every clan in the tree corresponds to a rank one submatrix 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25372"/>
                <a:ext cx="10848513" cy="688952"/>
              </a:xfrm>
              <a:prstGeom prst="rect">
                <a:avLst/>
              </a:prstGeom>
              <a:blipFill>
                <a:blip r:embed="rId4"/>
                <a:stretch>
                  <a:fillRect t="-178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2450237" y="2762361"/>
            <a:ext cx="1686334" cy="10603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DD00ED1-833A-F441-BEC5-8F489233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08"/>
            <a:ext cx="10515600" cy="768436"/>
          </a:xfrm>
        </p:spPr>
        <p:txBody>
          <a:bodyPr>
            <a:normAutofit/>
          </a:bodyPr>
          <a:lstStyle/>
          <a:p>
            <a:r>
              <a:rPr lang="en-US" dirty="0"/>
              <a:t>Key insight!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7BE147-2AFD-844F-964D-AF60CA42169E}"/>
                  </a:ext>
                </a:extLst>
              </p:cNvPr>
              <p:cNvSpPr/>
              <p:nvPr/>
            </p:nvSpPr>
            <p:spPr>
              <a:xfrm>
                <a:off x="4562224" y="4251769"/>
                <a:ext cx="2132775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B7BE147-2AFD-844F-964D-AF60CA421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24" y="4251769"/>
                <a:ext cx="2132775" cy="816377"/>
              </a:xfrm>
              <a:prstGeom prst="rect">
                <a:avLst/>
              </a:prstGeom>
              <a:blipFill>
                <a:blip r:embed="rId5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1A45EFC-33A3-1F42-A23C-ED8F97432E05}"/>
              </a:ext>
            </a:extLst>
          </p:cNvPr>
          <p:cNvGrpSpPr/>
          <p:nvPr/>
        </p:nvGrpSpPr>
        <p:grpSpPr>
          <a:xfrm>
            <a:off x="7200441" y="2365841"/>
            <a:ext cx="4153359" cy="419888"/>
            <a:chOff x="7200441" y="2365841"/>
            <a:chExt cx="4153359" cy="419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EAA57B-4DA2-E241-A759-197CB4E8DD8F}"/>
                    </a:ext>
                  </a:extLst>
                </p:cNvPr>
                <p:cNvSpPr/>
                <p:nvPr/>
              </p:nvSpPr>
              <p:spPr>
                <a:xfrm>
                  <a:off x="7200441" y="236584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EAA57B-4DA2-E241-A759-197CB4E8D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441" y="2365841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5315364-6A1D-0943-B398-203068FA7710}"/>
                    </a:ext>
                  </a:extLst>
                </p:cNvPr>
                <p:cNvSpPr/>
                <p:nvPr/>
              </p:nvSpPr>
              <p:spPr>
                <a:xfrm>
                  <a:off x="7907919" y="236584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5315364-6A1D-0943-B398-203068FA77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919" y="2365841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4F2A7BF-DC4B-754A-BB7F-FE51854E0DA5}"/>
                    </a:ext>
                  </a:extLst>
                </p:cNvPr>
                <p:cNvSpPr/>
                <p:nvPr/>
              </p:nvSpPr>
              <p:spPr>
                <a:xfrm>
                  <a:off x="8512783" y="236584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4F2A7BF-DC4B-754A-BB7F-FE51854E0D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783" y="2365841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5562FC0-EBAA-624E-9922-5A3B2C43566A}"/>
                    </a:ext>
                  </a:extLst>
                </p:cNvPr>
                <p:cNvSpPr/>
                <p:nvPr/>
              </p:nvSpPr>
              <p:spPr>
                <a:xfrm>
                  <a:off x="9112885" y="2369549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5562FC0-EBAA-624E-9922-5A3B2C435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885" y="2369549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EA14FF3-4F17-004A-9A62-0E3072C67376}"/>
                    </a:ext>
                  </a:extLst>
                </p:cNvPr>
                <p:cNvSpPr/>
                <p:nvPr/>
              </p:nvSpPr>
              <p:spPr>
                <a:xfrm>
                  <a:off x="9712987" y="23925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EA14FF3-4F17-004A-9A62-0E3072C67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987" y="2392576"/>
                  <a:ext cx="4660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AEF8528-F315-FF43-AD58-7B56DEE899A3}"/>
                    </a:ext>
                  </a:extLst>
                </p:cNvPr>
                <p:cNvSpPr/>
                <p:nvPr/>
              </p:nvSpPr>
              <p:spPr>
                <a:xfrm>
                  <a:off x="10318155" y="2369549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AEF8528-F315-FF43-AD58-7B56DEE89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8155" y="2369549"/>
                  <a:ext cx="4660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4F34745-CE4E-F749-93D4-7EE309B70794}"/>
                    </a:ext>
                  </a:extLst>
                </p:cNvPr>
                <p:cNvSpPr/>
                <p:nvPr/>
              </p:nvSpPr>
              <p:spPr>
                <a:xfrm>
                  <a:off x="10887710" y="241639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4F34745-CE4E-F749-93D4-7EE309B707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7710" y="2416397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C4285D-54A9-BB43-A449-DC0E6338A2F8}"/>
              </a:ext>
            </a:extLst>
          </p:cNvPr>
          <p:cNvGrpSpPr/>
          <p:nvPr/>
        </p:nvGrpSpPr>
        <p:grpSpPr>
          <a:xfrm>
            <a:off x="6565099" y="2868202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9DE4344-3856-8949-9271-1B821943ECE0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9DE4344-3856-8949-9271-1B821943E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3B421A-4A83-264E-94F4-B2ECBD5F3442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3B421A-4A83-264E-94F4-B2ECBD5F3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B1F435D-021D-9B48-B974-3095B6A75735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B1F435D-021D-9B48-B974-3095B6A75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C043A86-4136-C546-AAE3-BB107A37E109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C043A86-4136-C546-AAE3-BB107A37E1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475B1F0-942B-3542-86A6-C14B73A2CF0D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475B1F0-942B-3542-86A6-C14B73A2CF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140AC53-B017-FC49-8FF9-4EC98F42EED4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140AC53-B017-FC49-8FF9-4EC98F42E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E6ECAB4-AAB7-C34B-9984-37AEFFBC6034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E6ECAB4-AAB7-C34B-9984-37AEFFBC60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4BB060-3602-1643-AFA4-A858B5A74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0022"/>
              </p:ext>
            </p:extLst>
          </p:nvPr>
        </p:nvGraphicFramePr>
        <p:xfrm>
          <a:off x="5777841" y="2868202"/>
          <a:ext cx="466090" cy="94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1005796257"/>
                    </a:ext>
                  </a:extLst>
                </a:gridCol>
              </a:tblGrid>
              <a:tr h="473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9254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553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13E3B27-1C98-D147-B18C-1EA662BEF8A0}"/>
                  </a:ext>
                </a:extLst>
              </p:cNvPr>
              <p:cNvSpPr/>
              <p:nvPr/>
            </p:nvSpPr>
            <p:spPr>
              <a:xfrm>
                <a:off x="5208280" y="299068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13E3B27-1C98-D147-B18C-1EA662B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0" y="2990681"/>
                <a:ext cx="4607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1EBB502-433B-8040-A424-209028EE9576}"/>
                  </a:ext>
                </a:extLst>
              </p:cNvPr>
              <p:cNvSpPr/>
              <p:nvPr/>
            </p:nvSpPr>
            <p:spPr>
              <a:xfrm>
                <a:off x="5184280" y="348075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1EBB502-433B-8040-A424-209028EE9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80" y="3480750"/>
                <a:ext cx="46608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4C8F4E9-5511-4C47-95C0-905961D787FF}"/>
                  </a:ext>
                </a:extLst>
              </p:cNvPr>
              <p:cNvSpPr/>
              <p:nvPr/>
            </p:nvSpPr>
            <p:spPr>
              <a:xfrm>
                <a:off x="5750157" y="2391424"/>
                <a:ext cx="465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4C8F4E9-5511-4C47-95C0-905961D78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57" y="2391424"/>
                <a:ext cx="4656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2B7E1F-0939-AE46-86AF-9DF32E76E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60476"/>
              </p:ext>
            </p:extLst>
          </p:nvPr>
        </p:nvGraphicFramePr>
        <p:xfrm>
          <a:off x="8477474" y="1987970"/>
          <a:ext cx="284102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04">
                  <a:extLst>
                    <a:ext uri="{9D8B030D-6E8A-4147-A177-3AD203B41FA5}">
                      <a16:colId xmlns:a16="http://schemas.microsoft.com/office/drawing/2014/main" val="3856308336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760522695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2905524563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2420051389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944637069"/>
                    </a:ext>
                  </a:extLst>
                </a:gridCol>
              </a:tblGrid>
              <a:tr h="332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5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59B087-8EBF-B14C-8BE9-23DF07802E23}"/>
                  </a:ext>
                </a:extLst>
              </p:cNvPr>
              <p:cNvSpPr/>
              <p:nvPr/>
            </p:nvSpPr>
            <p:spPr>
              <a:xfrm>
                <a:off x="8018180" y="1964305"/>
                <a:ext cx="465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259B087-8EBF-B14C-8BE9-23DF07802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180" y="1964305"/>
                <a:ext cx="46564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BC005D-392A-6E48-A7EA-B686C6EC33E1}"/>
                  </a:ext>
                </a:extLst>
              </p:cNvPr>
              <p:cNvSpPr/>
              <p:nvPr/>
            </p:nvSpPr>
            <p:spPr>
              <a:xfrm>
                <a:off x="8532307" y="1617501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BC005D-392A-6E48-A7EA-B686C6EC3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07" y="1617501"/>
                <a:ext cx="46609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2E48CA-5A6A-394C-9ED6-EEA7F152F495}"/>
                  </a:ext>
                </a:extLst>
              </p:cNvPr>
              <p:cNvSpPr/>
              <p:nvPr/>
            </p:nvSpPr>
            <p:spPr>
              <a:xfrm>
                <a:off x="9132409" y="162120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2E48CA-5A6A-394C-9ED6-EEA7F152F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409" y="1621209"/>
                <a:ext cx="4660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0BB5BB-0879-3D4C-98D4-EEDD6C3E8FB4}"/>
                  </a:ext>
                </a:extLst>
              </p:cNvPr>
              <p:cNvSpPr/>
              <p:nvPr/>
            </p:nvSpPr>
            <p:spPr>
              <a:xfrm>
                <a:off x="9732511" y="1644236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0BB5BB-0879-3D4C-98D4-EEDD6C3E8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11" y="1644236"/>
                <a:ext cx="46609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F8B0183-265B-FB4D-89F8-A72F62753DF3}"/>
                  </a:ext>
                </a:extLst>
              </p:cNvPr>
              <p:cNvSpPr/>
              <p:nvPr/>
            </p:nvSpPr>
            <p:spPr>
              <a:xfrm>
                <a:off x="10337679" y="162120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F8B0183-265B-FB4D-89F8-A72F62753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679" y="1621209"/>
                <a:ext cx="46609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68F8F99-7365-AB44-9C7B-E6F9C06C6F1E}"/>
                  </a:ext>
                </a:extLst>
              </p:cNvPr>
              <p:cNvSpPr/>
              <p:nvPr/>
            </p:nvSpPr>
            <p:spPr>
              <a:xfrm>
                <a:off x="10907234" y="166805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68F8F99-7365-AB44-9C7B-E6F9C06C6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234" y="1668057"/>
                <a:ext cx="46609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9A1F562-FD65-6D47-8AD7-6E970C7CB895}"/>
                  </a:ext>
                </a:extLst>
              </p:cNvPr>
              <p:cNvSpPr/>
              <p:nvPr/>
            </p:nvSpPr>
            <p:spPr>
              <a:xfrm>
                <a:off x="381349" y="1836283"/>
                <a:ext cx="49485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9A1F562-FD65-6D47-8AD7-6E970C7CB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49" y="1836283"/>
                <a:ext cx="4948515" cy="523220"/>
              </a:xfrm>
              <a:prstGeom prst="rect">
                <a:avLst/>
              </a:prstGeom>
              <a:blipFill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5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940490" y="2518155"/>
            <a:ext cx="2425499" cy="3795195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181232" y="2726999"/>
            <a:ext cx="4380421" cy="3765876"/>
            <a:chOff x="5164173" y="2190190"/>
            <a:chExt cx="4950817" cy="4345579"/>
          </a:xfrm>
        </p:grpSpPr>
        <p:sp>
          <p:nvSpPr>
            <p:cNvPr id="29" name="Rectangle 28"/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7306490" y="2190190"/>
              <a:ext cx="2808500" cy="17939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940490" y="726438"/>
                <a:ext cx="10848513" cy="8611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Every clade in the tree corresponds to a rank one submatrix 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90" y="726438"/>
                <a:ext cx="10848513" cy="861134"/>
              </a:xfrm>
              <a:prstGeom prst="rect">
                <a:avLst/>
              </a:prstGeom>
              <a:blipFill>
                <a:blip r:embed="rId4"/>
                <a:stretch>
                  <a:fillRect l="-701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40490" y="2518155"/>
            <a:ext cx="2425499" cy="15697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A5DD166-BDBB-CF48-BB4F-55C52C39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2800"/>
            <a:ext cx="10515600" cy="1325563"/>
          </a:xfrm>
        </p:spPr>
        <p:txBody>
          <a:bodyPr/>
          <a:lstStyle/>
          <a:p>
            <a:r>
              <a:rPr lang="en-US" dirty="0"/>
              <a:t>Key insight!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7AB91D-D63E-234E-8B54-3086DFF0156C}"/>
                  </a:ext>
                </a:extLst>
              </p:cNvPr>
              <p:cNvSpPr/>
              <p:nvPr/>
            </p:nvSpPr>
            <p:spPr>
              <a:xfrm>
                <a:off x="4078334" y="4289209"/>
                <a:ext cx="2607456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1,2,3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7AB91D-D63E-234E-8B54-3086DFF01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34" y="4289209"/>
                <a:ext cx="2607456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437D096-B4A5-004D-A4DC-6AEC6FB3B194}"/>
              </a:ext>
            </a:extLst>
          </p:cNvPr>
          <p:cNvGrpSpPr/>
          <p:nvPr/>
        </p:nvGrpSpPr>
        <p:grpSpPr>
          <a:xfrm>
            <a:off x="7200441" y="2283688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A869FE0-F8EF-8E4D-8E16-A679555F98FE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A869FE0-F8EF-8E4D-8E16-A679555F98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569201-A17B-F447-B53F-494AE01B2797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569201-A17B-F447-B53F-494AE01B2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7385D3-E526-9649-A099-9703DCFD6DEE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7385D3-E526-9649-A099-9703DCFD6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3D134AE-1CE0-5E45-9E00-C18EE4DD8266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3D134AE-1CE0-5E45-9E00-C18EE4DD82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33703BB-F4E6-E744-8AA5-2765B2CA6033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33703BB-F4E6-E744-8AA5-2765B2CA60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1F4BBE-8CEE-C543-86A2-E2054C9FFFA2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1F4BBE-8CEE-C543-86A2-E2054C9FF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53BACD6-250D-904E-B386-CD7A0DE9EBEB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53BACD6-250D-904E-B386-CD7A0DE9E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D5C623-3BCB-2945-847B-7A309DC178DA}"/>
              </a:ext>
            </a:extLst>
          </p:cNvPr>
          <p:cNvGrpSpPr/>
          <p:nvPr/>
        </p:nvGrpSpPr>
        <p:grpSpPr>
          <a:xfrm>
            <a:off x="6713016" y="2868202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D837CD6-516B-8445-9C6A-FF02854B0E3F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D837CD6-516B-8445-9C6A-FF02854B0E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C91CA7E-B94D-6744-901E-EE94DB7EB228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6C91CA7E-B94D-6744-901E-EE94DB7EB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8E1E463-A5C2-9F49-8E92-2F8E9A389C43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58E1E463-A5C2-9F49-8E92-2F8E9A389C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D5F1CC6-CE63-9841-A8FA-07239FA53047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D5F1CC6-CE63-9841-A8FA-07239FA53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8760C8-25A6-664D-81FF-F41F2BDC98AA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98760C8-25A6-664D-81FF-F41F2BDC9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61FA338-E9D6-C24D-85D4-9DFFFE88D985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61FA338-E9D6-C24D-85D4-9DFFFE88D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47091A-1615-8944-A892-367F2B63D464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47091A-1615-8944-A892-367F2B63D4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807DBB4-3C27-0A46-86C7-31FFC6BB9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6126"/>
              </p:ext>
            </p:extLst>
          </p:nvPr>
        </p:nvGraphicFramePr>
        <p:xfrm>
          <a:off x="5777841" y="2868202"/>
          <a:ext cx="466090" cy="1421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1005796257"/>
                    </a:ext>
                  </a:extLst>
                </a:gridCol>
              </a:tblGrid>
              <a:tr h="473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79254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55355"/>
                  </a:ext>
                </a:extLst>
              </a:tr>
              <a:tr h="473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756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AC86E1-545A-2F4D-B0F7-C8A9F0A2296A}"/>
                  </a:ext>
                </a:extLst>
              </p:cNvPr>
              <p:cNvSpPr/>
              <p:nvPr/>
            </p:nvSpPr>
            <p:spPr>
              <a:xfrm>
                <a:off x="5208280" y="2990681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AC86E1-545A-2F4D-B0F7-C8A9F0A22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280" y="2990681"/>
                <a:ext cx="46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5BDF895-38AB-1E40-ADB1-76C8FDEEC267}"/>
                  </a:ext>
                </a:extLst>
              </p:cNvPr>
              <p:cNvSpPr/>
              <p:nvPr/>
            </p:nvSpPr>
            <p:spPr>
              <a:xfrm>
                <a:off x="5184280" y="3480750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5BDF895-38AB-1E40-ADB1-76C8FDEEC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80" y="3480750"/>
                <a:ext cx="4660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7982CD-3A2A-1D41-82EC-C802E5D66C82}"/>
                  </a:ext>
                </a:extLst>
              </p:cNvPr>
              <p:cNvSpPr/>
              <p:nvPr/>
            </p:nvSpPr>
            <p:spPr>
              <a:xfrm>
                <a:off x="5750157" y="2391424"/>
                <a:ext cx="477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77982CD-3A2A-1D41-82EC-C802E5D66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57" y="2391424"/>
                <a:ext cx="47775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10C8948-5F39-0A4E-ABB3-AEF31098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63682"/>
              </p:ext>
            </p:extLst>
          </p:nvPr>
        </p:nvGraphicFramePr>
        <p:xfrm>
          <a:off x="9171796" y="1989264"/>
          <a:ext cx="227281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04">
                  <a:extLst>
                    <a:ext uri="{9D8B030D-6E8A-4147-A177-3AD203B41FA5}">
                      <a16:colId xmlns:a16="http://schemas.microsoft.com/office/drawing/2014/main" val="760522695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2905524563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2420051389"/>
                    </a:ext>
                  </a:extLst>
                </a:gridCol>
                <a:gridCol w="568204">
                  <a:extLst>
                    <a:ext uri="{9D8B030D-6E8A-4147-A177-3AD203B41FA5}">
                      <a16:colId xmlns:a16="http://schemas.microsoft.com/office/drawing/2014/main" val="944637069"/>
                    </a:ext>
                  </a:extLst>
                </a:gridCol>
              </a:tblGrid>
              <a:tr h="3328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52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761DCC9-D166-464A-BC91-0F235C9FE4AF}"/>
                  </a:ext>
                </a:extLst>
              </p:cNvPr>
              <p:cNvSpPr/>
              <p:nvPr/>
            </p:nvSpPr>
            <p:spPr>
              <a:xfrm>
                <a:off x="8631972" y="1980107"/>
                <a:ext cx="477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761DCC9-D166-464A-BC91-0F235C9FE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972" y="1980107"/>
                <a:ext cx="47775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2B0B00-65E0-7242-ADF3-66A4CD7DB5AD}"/>
                  </a:ext>
                </a:extLst>
              </p:cNvPr>
              <p:cNvSpPr/>
              <p:nvPr/>
            </p:nvSpPr>
            <p:spPr>
              <a:xfrm>
                <a:off x="5205618" y="388747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2B0B00-65E0-7242-ADF3-66A4CD7DB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618" y="3887479"/>
                <a:ext cx="46609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6F0723C-23EB-2843-882E-17DF314E37FE}"/>
                  </a:ext>
                </a:extLst>
              </p:cNvPr>
              <p:cNvSpPr/>
              <p:nvPr/>
            </p:nvSpPr>
            <p:spPr>
              <a:xfrm>
                <a:off x="9132409" y="162120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6F0723C-23EB-2843-882E-17DF314E3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409" y="1621209"/>
                <a:ext cx="46609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A3C2D0-1D42-A344-BE85-42ABC9C376DA}"/>
                  </a:ext>
                </a:extLst>
              </p:cNvPr>
              <p:cNvSpPr/>
              <p:nvPr/>
            </p:nvSpPr>
            <p:spPr>
              <a:xfrm>
                <a:off x="9732511" y="1644236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A3C2D0-1D42-A344-BE85-42ABC9C37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11" y="1644236"/>
                <a:ext cx="46609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5D2BBD-4057-9F47-86F1-2B52A261F083}"/>
                  </a:ext>
                </a:extLst>
              </p:cNvPr>
              <p:cNvSpPr/>
              <p:nvPr/>
            </p:nvSpPr>
            <p:spPr>
              <a:xfrm>
                <a:off x="10337679" y="162120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5D2BBD-4057-9F47-86F1-2B52A261F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679" y="1621209"/>
                <a:ext cx="46609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FB1AF53-6089-FC4D-BEEB-FB520FD09308}"/>
                  </a:ext>
                </a:extLst>
              </p:cNvPr>
              <p:cNvSpPr/>
              <p:nvPr/>
            </p:nvSpPr>
            <p:spPr>
              <a:xfrm>
                <a:off x="10907234" y="1668057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FB1AF53-6089-FC4D-BEEB-FB520FD09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234" y="1668057"/>
                <a:ext cx="46609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4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949909" y="2745808"/>
            <a:ext cx="2425499" cy="3795195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120652" y="2778911"/>
            <a:ext cx="4376568" cy="3762092"/>
            <a:chOff x="5159823" y="2194556"/>
            <a:chExt cx="4946462" cy="4341213"/>
          </a:xfrm>
        </p:grpSpPr>
        <p:sp>
          <p:nvSpPr>
            <p:cNvPr id="29" name="Rectangle 28"/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59823" y="3975459"/>
              <a:ext cx="2155378" cy="2555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49909" y="1472408"/>
                <a:ext cx="10848513" cy="8611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Every clade in the tree corresponds to a rank one submatrix 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09" y="1472408"/>
                <a:ext cx="10848513" cy="861134"/>
              </a:xfrm>
              <a:prstGeom prst="rect">
                <a:avLst/>
              </a:prstGeom>
              <a:blipFill>
                <a:blip r:embed="rId4"/>
                <a:stretch>
                  <a:fillRect l="-70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38200" y="4331677"/>
            <a:ext cx="2425499" cy="218480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740BF58-5309-8143-B4C2-87195F7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 insight!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95CAAA-1696-6747-8CAE-790EF788EE72}"/>
                  </a:ext>
                </a:extLst>
              </p:cNvPr>
              <p:cNvSpPr/>
              <p:nvPr/>
            </p:nvSpPr>
            <p:spPr>
              <a:xfrm>
                <a:off x="3912753" y="4262248"/>
                <a:ext cx="2982239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4,5,6,7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95CAAA-1696-6747-8CAE-790EF788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753" y="4262248"/>
                <a:ext cx="2982239" cy="816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68D2CC7-7250-4647-B589-4FD3C61A11FF}"/>
              </a:ext>
            </a:extLst>
          </p:cNvPr>
          <p:cNvGrpSpPr/>
          <p:nvPr/>
        </p:nvGrpSpPr>
        <p:grpSpPr>
          <a:xfrm>
            <a:off x="7200441" y="2404711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F8A8A-EF60-E646-A6A1-1F5BA981E320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6DF8A8A-EF60-E646-A6A1-1F5BA981E3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BFA36E9-E838-1644-9FF0-BDAEB3FE4566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BFA36E9-E838-1644-9FF0-BDAEB3FE4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184FFA-F111-FA44-91A5-F182F143E7D2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4184FFA-F111-FA44-91A5-F182F143E7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6496A74-70E9-FC44-B831-6097A4764001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6496A74-70E9-FC44-B831-6097A4764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F9A9AF-FB58-444D-AD3A-7A3241CAAA7F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6F9A9AF-FB58-444D-AD3A-7A3241CAA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F234A9-59B3-B64E-8E91-4D7397082F50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F234A9-59B3-B64E-8E91-4D7397082F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79432DB-D593-2740-9337-03E91684CD01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79432DB-D593-2740-9337-03E91684C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B32E8E-2BD6-DE44-ADB4-955FA169549C}"/>
              </a:ext>
            </a:extLst>
          </p:cNvPr>
          <p:cNvGrpSpPr/>
          <p:nvPr/>
        </p:nvGrpSpPr>
        <p:grpSpPr>
          <a:xfrm>
            <a:off x="6713016" y="2868202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27326E-C660-E645-B1CB-08CC77337F09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927326E-C660-E645-B1CB-08CC77337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5F03C2-29C6-444C-BF7A-9DE37A6E5611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A5F03C2-29C6-444C-BF7A-9DE37A6E5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731F810-C698-C94A-9AE5-F90CD9C2971B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731F810-C698-C94A-9AE5-F90CD9C29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C168227-15A7-0A4A-8C63-307D7CD85B95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C168227-15A7-0A4A-8C63-307D7CD85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AB2EE2C-6CBB-CE4D-8B4F-451038CDECA4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9AB2EE2C-6CBB-CE4D-8B4F-451038CDEC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EC51849-F2E0-3D4B-A39F-CC9C66490260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EC51849-F2E0-3D4B-A39F-CC9C664902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291472B-0A11-B443-928E-6B14A7234325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291472B-0A11-B443-928E-6B14A7234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068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1711072" y="2762361"/>
            <a:ext cx="2425499" cy="3795195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115892" y="2762361"/>
            <a:ext cx="4384271" cy="3762092"/>
            <a:chOff x="5151117" y="2194556"/>
            <a:chExt cx="4955168" cy="4341213"/>
          </a:xfrm>
        </p:grpSpPr>
        <p:sp>
          <p:nvSpPr>
            <p:cNvPr id="29" name="Rectangle 28"/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51117" y="5216430"/>
              <a:ext cx="3535686" cy="129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38200" y="1469334"/>
                <a:ext cx="10848513" cy="8611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Every clade in the tree corresponds to a rank one submatrix 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9334"/>
                <a:ext cx="10848513" cy="861134"/>
              </a:xfrm>
              <a:prstGeom prst="rect">
                <a:avLst/>
              </a:prstGeom>
              <a:blipFill>
                <a:blip r:embed="rId4"/>
                <a:stretch>
                  <a:fillRect l="-70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498353" y="5391157"/>
            <a:ext cx="1645920" cy="10980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C87F14D5-5D58-5D48-8EA4-9B082A9F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 insight!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FFB339-6499-694D-B776-75B22604ACCB}"/>
                  </a:ext>
                </a:extLst>
              </p:cNvPr>
              <p:cNvSpPr/>
              <p:nvPr/>
            </p:nvSpPr>
            <p:spPr>
              <a:xfrm>
                <a:off x="4562224" y="4251769"/>
                <a:ext cx="2132775" cy="816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6,7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FFB339-6499-694D-B776-75B22604A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24" y="4251769"/>
                <a:ext cx="2132775" cy="816377"/>
              </a:xfrm>
              <a:prstGeom prst="rect">
                <a:avLst/>
              </a:prstGeom>
              <a:blipFill>
                <a:blip r:embed="rId5"/>
                <a:stretch>
                  <a:fillRect l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242A1B2-4BC2-1341-AAC2-F69A162F872E}"/>
              </a:ext>
            </a:extLst>
          </p:cNvPr>
          <p:cNvGrpSpPr/>
          <p:nvPr/>
        </p:nvGrpSpPr>
        <p:grpSpPr>
          <a:xfrm>
            <a:off x="7213888" y="2350923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AAFD8D1-F6E2-2F42-A8A8-F7FEB6FCB6B0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AAFD8D1-F6E2-2F42-A8A8-F7FEB6FCB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B4925AF-B6C2-1145-9C43-5E840B9A3872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B4925AF-B6C2-1145-9C43-5E840B9A3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AE0E52F-FACD-1843-B953-422FCDA266E0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AE0E52F-FACD-1843-B953-422FCDA266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819665E-CBFB-BA40-BB12-E6D14B1493C3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819665E-CBFB-BA40-BB12-E6D14B149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211CB86-EED9-B042-AB6B-998555745223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211CB86-EED9-B042-AB6B-998555745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5E69AEE-1E82-6340-904F-CAFC3BA25A9E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5E69AEE-1E82-6340-904F-CAFC3BA25A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DDB382-9BB4-2E49-A710-3DD05A7EFD24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FDDB382-9BB4-2E49-A710-3DD05A7EFD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8D4187-5E98-4641-8487-368F7F6E1503}"/>
              </a:ext>
            </a:extLst>
          </p:cNvPr>
          <p:cNvGrpSpPr/>
          <p:nvPr/>
        </p:nvGrpSpPr>
        <p:grpSpPr>
          <a:xfrm>
            <a:off x="6713016" y="2868202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55C8E74-44B3-0A47-945D-320607F397EC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55C8E74-44B3-0A47-945D-320607F397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A609CF5-CE6E-2641-87C4-878566251EE8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A609CF5-CE6E-2641-87C4-878566251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13BD1A-7455-4B4C-8469-49C5A07BF967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13BD1A-7455-4B4C-8469-49C5A07BF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BDB996C-FB52-0347-967E-F086C8D47F41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BDB996C-FB52-0347-967E-F086C8D47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48C2DF2-CAC3-EA41-871A-66CE88FB6030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48C2DF2-CAC3-EA41-871A-66CE88FB60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DDE4E05-8A8B-4F45-AB97-C35009EC9BBA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DDE4E05-8A8B-4F45-AB97-C35009EC9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F1CA390-0034-7E47-8662-C87A1B8C960D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F1CA390-0034-7E47-8662-C87A1B8C9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054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740BF58-5309-8143-B4C2-87195F7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en-US" dirty="0"/>
              <a:t>Key insight!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67C6F-3697-CE40-9798-8BD50E6B72F0}"/>
              </a:ext>
            </a:extLst>
          </p:cNvPr>
          <p:cNvSpPr txBox="1"/>
          <p:nvPr/>
        </p:nvSpPr>
        <p:spPr>
          <a:xfrm>
            <a:off x="996035" y="1604937"/>
            <a:ext cx="397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x6 and x7 form a clan?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B4C99-85B6-3E40-87DF-62CFC8E21694}"/>
              </a:ext>
            </a:extLst>
          </p:cNvPr>
          <p:cNvSpPr txBox="1"/>
          <p:nvPr/>
        </p:nvSpPr>
        <p:spPr>
          <a:xfrm>
            <a:off x="5646821" y="1404882"/>
            <a:ext cx="86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⇔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72BC3B-FA6B-CA4D-9CB0-45027B8B5E4E}"/>
              </a:ext>
            </a:extLst>
          </p:cNvPr>
          <p:cNvGrpSpPr/>
          <p:nvPr/>
        </p:nvGrpSpPr>
        <p:grpSpPr>
          <a:xfrm>
            <a:off x="6837042" y="2709509"/>
            <a:ext cx="4384271" cy="3762092"/>
            <a:chOff x="5151117" y="2194556"/>
            <a:chExt cx="4955168" cy="434121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C07D6B-A182-8842-ADD2-7B0079559027}"/>
                </a:ext>
              </a:extLst>
            </p:cNvPr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A5D79F8-BBD5-214B-A7C3-6096C9E355AD}"/>
                </a:ext>
              </a:extLst>
            </p:cNvPr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564875-2745-C243-8577-295366029094}"/>
                </a:ext>
              </a:extLst>
            </p:cNvPr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4DD9E0-6A17-A549-8234-621C1A3BEFE4}"/>
                </a:ext>
              </a:extLst>
            </p:cNvPr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A4168B-7CA2-F144-9F6B-97B0619DE40D}"/>
                </a:ext>
              </a:extLst>
            </p:cNvPr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C9E5A3-0092-7249-AC4B-E869840AD2CF}"/>
                </a:ext>
              </a:extLst>
            </p:cNvPr>
            <p:cNvSpPr/>
            <p:nvPr/>
          </p:nvSpPr>
          <p:spPr>
            <a:xfrm>
              <a:off x="5151117" y="5216430"/>
              <a:ext cx="3535686" cy="12975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4E1882-965C-2948-9891-15E505032805}"/>
                </a:ext>
              </a:extLst>
            </p:cNvPr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8A362F1-C311-AE42-A789-B20E16C09D8D}"/>
                </a:ext>
              </a:extLst>
            </p:cNvPr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3EFD2F-3405-CF4A-841C-8172D863B53B}"/>
                </a:ext>
              </a:extLst>
            </p:cNvPr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CF8CCA-FE7D-C042-95D9-21B65EA8A107}"/>
                </a:ext>
              </a:extLst>
            </p:cNvPr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160691-B35A-2F4C-8DE2-F94E7414C21E}"/>
                </a:ext>
              </a:extLst>
            </p:cNvPr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F5A714-4672-8C49-B5E3-2D3B1C23D51E}"/>
                </a:ext>
              </a:extLst>
            </p:cNvPr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5D67F51-3880-B04A-BAF4-A66CE6A9FC51}"/>
                </a:ext>
              </a:extLst>
            </p:cNvPr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94FC9BF-D3C5-B145-9D55-7DA3BFBC3A76}"/>
                </a:ext>
              </a:extLst>
            </p:cNvPr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112E7-7D03-3E4D-B9E4-9540F0E1AF0D}"/>
                </a:ext>
              </a:extLst>
            </p:cNvPr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3D0618-D7F3-4240-BAFE-F989F5FFF8DF}"/>
              </a:ext>
            </a:extLst>
          </p:cNvPr>
          <p:cNvSpPr txBox="1"/>
          <p:nvPr/>
        </p:nvSpPr>
        <p:spPr>
          <a:xfrm>
            <a:off x="7195202" y="1620280"/>
            <a:ext cx="380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submatrix rank 1?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62DB6C4-C719-F34C-BD99-17BD1A7F6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1298242" y="2724587"/>
            <a:ext cx="2425499" cy="379519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68918C8-057D-0744-8FE9-BA210F9D2A61}"/>
              </a:ext>
            </a:extLst>
          </p:cNvPr>
          <p:cNvSpPr/>
          <p:nvPr/>
        </p:nvSpPr>
        <p:spPr>
          <a:xfrm>
            <a:off x="2796820" y="5377545"/>
            <a:ext cx="880139" cy="10980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D5373-E227-3E46-B149-13B77C88AE84}"/>
              </a:ext>
            </a:extLst>
          </p:cNvPr>
          <p:cNvSpPr txBox="1"/>
          <p:nvPr/>
        </p:nvSpPr>
        <p:spPr>
          <a:xfrm>
            <a:off x="875496" y="2996075"/>
            <a:ext cx="1826134" cy="3170099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0" dirty="0"/>
              <a:t>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737C4-69C1-004E-9430-8CA43402781C}"/>
              </a:ext>
            </a:extLst>
          </p:cNvPr>
          <p:cNvGrpSpPr/>
          <p:nvPr/>
        </p:nvGrpSpPr>
        <p:grpSpPr>
          <a:xfrm>
            <a:off x="6998736" y="2324029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9EE6827-FA5D-2C42-ADD0-8A9C517A656E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9EE6827-FA5D-2C42-ADD0-8A9C517A6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C686D3B-D085-C14C-AF3B-390EC7230B8D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C686D3B-D085-C14C-AF3B-390EC7230B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72FC01-DDF7-9B48-8441-A28289B2E530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72FC01-DDF7-9B48-8441-A28289B2E5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F20828B-BC90-A444-B948-00FF170C5FEC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F20828B-BC90-A444-B948-00FF170C5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4AD564C-3435-D84E-88F3-87A295E3BC9C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C4AD564C-3435-D84E-88F3-87A295E3B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D4C3C5A-58B5-524D-A0BF-5CC4FFD49C79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D4C3C5A-58B5-524D-A0BF-5CC4FFD49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602EE1C-A51A-E940-91D1-61A2ABA6A9C9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602EE1C-A51A-E940-91D1-61A2ABA6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B2CBD42-B808-B94B-AA72-A1AE3CB12C78}"/>
              </a:ext>
            </a:extLst>
          </p:cNvPr>
          <p:cNvGrpSpPr/>
          <p:nvPr/>
        </p:nvGrpSpPr>
        <p:grpSpPr>
          <a:xfrm>
            <a:off x="6349947" y="2881649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ACAEA7F-B415-CA4C-82CF-FAD22B816DFE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ACAEA7F-B415-CA4C-82CF-FAD22B816D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99D2203-E6BB-3244-B4FB-22772DE64479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99D2203-E6BB-3244-B4FB-22772DE64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E950A6F-7316-7D4D-BBF7-E73B941AF422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E950A6F-7316-7D4D-BBF7-E73B941AF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F17E060-6EAA-BF48-9188-CEF41C214D80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F17E060-6EAA-BF48-9188-CEF41C214D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E6C826A-157B-2742-A19F-6ACD71741D46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5E6C826A-157B-2742-A19F-6ACD71741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6554970-AEAB-B648-A3B2-444D9532F537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6554970-AEAB-B648-A3B2-444D9532F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C723488-986B-5849-919A-98B72BCF800F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C723488-986B-5849-919A-98B72BCF8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30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740BF58-5309-8143-B4C2-87195F7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en-US" dirty="0"/>
              <a:t>Key insight!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67C6F-3697-CE40-9798-8BD50E6B72F0}"/>
              </a:ext>
            </a:extLst>
          </p:cNvPr>
          <p:cNvSpPr txBox="1"/>
          <p:nvPr/>
        </p:nvSpPr>
        <p:spPr>
          <a:xfrm>
            <a:off x="996035" y="1604937"/>
            <a:ext cx="3977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x4 x5 x6 and x7 form a clan?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B4C99-85B6-3E40-87DF-62CFC8E21694}"/>
              </a:ext>
            </a:extLst>
          </p:cNvPr>
          <p:cNvSpPr txBox="1"/>
          <p:nvPr/>
        </p:nvSpPr>
        <p:spPr>
          <a:xfrm>
            <a:off x="5646821" y="1404882"/>
            <a:ext cx="86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D0618-D7F3-4240-BAFE-F989F5FFF8DF}"/>
              </a:ext>
            </a:extLst>
          </p:cNvPr>
          <p:cNvSpPr txBox="1"/>
          <p:nvPr/>
        </p:nvSpPr>
        <p:spPr>
          <a:xfrm>
            <a:off x="7195202" y="1620280"/>
            <a:ext cx="380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submatrix rank 1?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62DB6C4-C719-F34C-BD99-17BD1A7F6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25"/>
          <a:stretch/>
        </p:blipFill>
        <p:spPr>
          <a:xfrm>
            <a:off x="1298242" y="2724587"/>
            <a:ext cx="2425499" cy="3795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E6389-4C6B-4F41-8ADB-6246D68C8BAC}"/>
              </a:ext>
            </a:extLst>
          </p:cNvPr>
          <p:cNvSpPr txBox="1"/>
          <p:nvPr/>
        </p:nvSpPr>
        <p:spPr>
          <a:xfrm>
            <a:off x="838200" y="2687385"/>
            <a:ext cx="1826134" cy="1862048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918C8-057D-0744-8FE9-BA210F9D2A61}"/>
              </a:ext>
            </a:extLst>
          </p:cNvPr>
          <p:cNvSpPr/>
          <p:nvPr/>
        </p:nvSpPr>
        <p:spPr>
          <a:xfrm>
            <a:off x="2796820" y="4267935"/>
            <a:ext cx="880139" cy="22076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05356-12B9-134E-9981-AA7225ED35E5}"/>
              </a:ext>
            </a:extLst>
          </p:cNvPr>
          <p:cNvGrpSpPr/>
          <p:nvPr/>
        </p:nvGrpSpPr>
        <p:grpSpPr>
          <a:xfrm>
            <a:off x="7120652" y="2778911"/>
            <a:ext cx="4376568" cy="3762092"/>
            <a:chOff x="5159823" y="2194556"/>
            <a:chExt cx="4946462" cy="434121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1023BE0-1F57-1946-AA26-ABBCF9D2731F}"/>
                </a:ext>
              </a:extLst>
            </p:cNvPr>
            <p:cNvSpPr/>
            <p:nvPr/>
          </p:nvSpPr>
          <p:spPr>
            <a:xfrm>
              <a:off x="5177234" y="2194556"/>
              <a:ext cx="4929051" cy="43281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8E002F6-24F5-5141-A008-B26E83C6B65C}"/>
                </a:ext>
              </a:extLst>
            </p:cNvPr>
            <p:cNvSpPr/>
            <p:nvPr/>
          </p:nvSpPr>
          <p:spPr>
            <a:xfrm>
              <a:off x="5164178" y="2194556"/>
              <a:ext cx="4929051" cy="431945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0DC16B-2DCD-874A-8104-253F461D9DC8}"/>
                </a:ext>
              </a:extLst>
            </p:cNvPr>
            <p:cNvSpPr/>
            <p:nvPr/>
          </p:nvSpPr>
          <p:spPr>
            <a:xfrm>
              <a:off x="5159823" y="3975459"/>
              <a:ext cx="2155378" cy="25559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6E7C8F-CE65-A048-9226-F4C54668ED99}"/>
                </a:ext>
              </a:extLst>
            </p:cNvPr>
            <p:cNvCxnSpPr/>
            <p:nvPr/>
          </p:nvCxnSpPr>
          <p:spPr>
            <a:xfrm>
              <a:off x="5164178" y="2830281"/>
              <a:ext cx="4929051" cy="8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8C9283-C8CC-4642-8C99-FB17BD9F1031}"/>
                </a:ext>
              </a:extLst>
            </p:cNvPr>
            <p:cNvCxnSpPr/>
            <p:nvPr/>
          </p:nvCxnSpPr>
          <p:spPr>
            <a:xfrm flipV="1">
              <a:off x="7306490" y="2203258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7D361A-A271-8F4A-90FD-6846B5CE13C9}"/>
                </a:ext>
              </a:extLst>
            </p:cNvPr>
            <p:cNvCxnSpPr/>
            <p:nvPr/>
          </p:nvCxnSpPr>
          <p:spPr>
            <a:xfrm flipV="1">
              <a:off x="8016235" y="2216317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4772FC-4933-6E4C-B9C0-FC4694F60943}"/>
                </a:ext>
              </a:extLst>
            </p:cNvPr>
            <p:cNvCxnSpPr/>
            <p:nvPr/>
          </p:nvCxnSpPr>
          <p:spPr>
            <a:xfrm flipV="1">
              <a:off x="8699858" y="221195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8D2FA4-9FBE-224D-AB1E-D5F549186007}"/>
                </a:ext>
              </a:extLst>
            </p:cNvPr>
            <p:cNvCxnSpPr/>
            <p:nvPr/>
          </p:nvCxnSpPr>
          <p:spPr>
            <a:xfrm flipV="1">
              <a:off x="9366069" y="2198892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DC6A24-8D57-9E43-91E3-6F4CEA591638}"/>
                </a:ext>
              </a:extLst>
            </p:cNvPr>
            <p:cNvCxnSpPr/>
            <p:nvPr/>
          </p:nvCxnSpPr>
          <p:spPr>
            <a:xfrm>
              <a:off x="5177234" y="3405051"/>
              <a:ext cx="4920345" cy="43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8F1D91-4110-F740-8C2C-B09EDEE68887}"/>
                </a:ext>
              </a:extLst>
            </p:cNvPr>
            <p:cNvCxnSpPr/>
            <p:nvPr/>
          </p:nvCxnSpPr>
          <p:spPr>
            <a:xfrm flipV="1">
              <a:off x="5895696" y="2194556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2D1F5F-F690-4741-91A0-88356DB16708}"/>
                </a:ext>
              </a:extLst>
            </p:cNvPr>
            <p:cNvCxnSpPr/>
            <p:nvPr/>
          </p:nvCxnSpPr>
          <p:spPr>
            <a:xfrm flipV="1">
              <a:off x="6622863" y="2207615"/>
              <a:ext cx="26126" cy="4319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1F769F-068D-544C-9837-3462207BDD20}"/>
                </a:ext>
              </a:extLst>
            </p:cNvPr>
            <p:cNvCxnSpPr/>
            <p:nvPr/>
          </p:nvCxnSpPr>
          <p:spPr>
            <a:xfrm flipV="1">
              <a:off x="5177236" y="4598126"/>
              <a:ext cx="4929049" cy="43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6C56C0D-F4B0-8A49-9F18-6707958ED8E6}"/>
                </a:ext>
              </a:extLst>
            </p:cNvPr>
            <p:cNvCxnSpPr/>
            <p:nvPr/>
          </p:nvCxnSpPr>
          <p:spPr>
            <a:xfrm>
              <a:off x="5164173" y="5216430"/>
              <a:ext cx="4942112" cy="871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E14A4D-B4BF-C24A-A26E-297EEDC2F85F}"/>
                </a:ext>
              </a:extLst>
            </p:cNvPr>
            <p:cNvCxnSpPr/>
            <p:nvPr/>
          </p:nvCxnSpPr>
          <p:spPr>
            <a:xfrm flipV="1">
              <a:off x="5177234" y="5860869"/>
              <a:ext cx="4929051" cy="217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0770B37-8766-8345-A074-6508AF110A21}"/>
                </a:ext>
              </a:extLst>
            </p:cNvPr>
            <p:cNvCxnSpPr/>
            <p:nvPr/>
          </p:nvCxnSpPr>
          <p:spPr>
            <a:xfrm flipV="1">
              <a:off x="5168529" y="3979817"/>
              <a:ext cx="4924700" cy="130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E05076-1547-8641-AF4F-5A6B339A23DC}"/>
              </a:ext>
            </a:extLst>
          </p:cNvPr>
          <p:cNvGrpSpPr/>
          <p:nvPr/>
        </p:nvGrpSpPr>
        <p:grpSpPr>
          <a:xfrm>
            <a:off x="6659228" y="2868202"/>
            <a:ext cx="488302" cy="3548615"/>
            <a:chOff x="5771993" y="2888725"/>
            <a:chExt cx="488302" cy="3548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E322659-BA44-7D4C-BAE1-FD28F66B7D4B}"/>
                    </a:ext>
                  </a:extLst>
                </p:cNvPr>
                <p:cNvSpPr/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E322659-BA44-7D4C-BAE1-FD28F66B7D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528" y="2888725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8C9AADA-0AF2-6541-A4B8-C512C06D1D4F}"/>
                    </a:ext>
                  </a:extLst>
                </p:cNvPr>
                <p:cNvSpPr/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8C9AADA-0AF2-6541-A4B8-C512C06D1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528" y="3378794"/>
                  <a:ext cx="4660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AF94ADE-C6AB-1443-8F70-3930AD8F5244}"/>
                    </a:ext>
                  </a:extLst>
                </p:cNvPr>
                <p:cNvSpPr/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AF94ADE-C6AB-1443-8F70-3930AD8F52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3908002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6E4DD2-40BC-3E40-9A93-56D8C067032D}"/>
                    </a:ext>
                  </a:extLst>
                </p:cNvPr>
                <p:cNvSpPr/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A6E4DD2-40BC-3E40-9A93-56D8C0670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157" y="4436276"/>
                  <a:ext cx="4660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E84EF2-EAD1-5649-B601-40A0032F6ED8}"/>
                    </a:ext>
                  </a:extLst>
                </p:cNvPr>
                <p:cNvSpPr/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4E84EF2-EAD1-5649-B601-40A0032F6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4937287"/>
                  <a:ext cx="4660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15D381-AEBC-E246-8115-0E9BC2C1EBE5}"/>
                    </a:ext>
                  </a:extLst>
                </p:cNvPr>
                <p:cNvSpPr/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15D381-AEBC-E246-8115-0E9BC2C1EB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5557125"/>
                  <a:ext cx="4660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7A45158-5131-7E43-BFA7-59F920226FF8}"/>
                    </a:ext>
                  </a:extLst>
                </p:cNvPr>
                <p:cNvSpPr/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7A45158-5131-7E43-BFA7-59F920226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993" y="6068008"/>
                  <a:ext cx="46609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F4A0E4-DA16-4F40-A021-40C41E11F888}"/>
              </a:ext>
            </a:extLst>
          </p:cNvPr>
          <p:cNvGrpSpPr/>
          <p:nvPr/>
        </p:nvGrpSpPr>
        <p:grpSpPr>
          <a:xfrm>
            <a:off x="7294570" y="2377817"/>
            <a:ext cx="4153359" cy="396067"/>
            <a:chOff x="6356057" y="2433318"/>
            <a:chExt cx="4153359" cy="396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8452F26-8D92-DE46-A906-091E4C3DF28A}"/>
                    </a:ext>
                  </a:extLst>
                </p:cNvPr>
                <p:cNvSpPr/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8452F26-8D92-DE46-A906-091E4C3DF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057" y="2446765"/>
                  <a:ext cx="46076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3BCADA1-8A7E-1343-BEAF-42A38384FA1A}"/>
                    </a:ext>
                  </a:extLst>
                </p:cNvPr>
                <p:cNvSpPr/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3BCADA1-8A7E-1343-BEAF-42A38384F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94" y="2433318"/>
                  <a:ext cx="4660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FB446E8-376D-3843-81F2-816362484077}"/>
                    </a:ext>
                  </a:extLst>
                </p:cNvPr>
                <p:cNvSpPr/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2FB446E8-376D-3843-81F2-8163624840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952" y="2446765"/>
                  <a:ext cx="4660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24DC76E-A1BA-1C40-943C-A79A11B57FBA}"/>
                    </a:ext>
                  </a:extLst>
                </p:cNvPr>
                <p:cNvSpPr/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E24DC76E-A1BA-1C40-943C-A79A11B57F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607" y="2450473"/>
                  <a:ext cx="4660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D99519B-9A81-D847-91D8-B6AA075DE68E}"/>
                    </a:ext>
                  </a:extLst>
                </p:cNvPr>
                <p:cNvSpPr/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D99519B-9A81-D847-91D8-B6AA075DE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603" y="2460053"/>
                  <a:ext cx="4660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66DE373-BA23-144D-93FB-5CACEE75573A}"/>
                    </a:ext>
                  </a:extLst>
                </p:cNvPr>
                <p:cNvSpPr/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66DE373-BA23-144D-93FB-5CACEE755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771" y="2450473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2DA71E8-1D46-304A-B29E-98971E139037}"/>
                    </a:ext>
                  </a:extLst>
                </p:cNvPr>
                <p:cNvSpPr/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2DA71E8-1D46-304A-B29E-98971E139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26" y="2443533"/>
                  <a:ext cx="4660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19C6DAE-C297-E740-9748-9C59D2C6B564}"/>
              </a:ext>
            </a:extLst>
          </p:cNvPr>
          <p:cNvSpPr txBox="1"/>
          <p:nvPr/>
        </p:nvSpPr>
        <p:spPr>
          <a:xfrm>
            <a:off x="1050137" y="4905146"/>
            <a:ext cx="954373" cy="1015663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040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C326-C82E-7D47-9B1D-5BBEB888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if a submatrix is rank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74439-18EE-8A4D-A9D8-E6BE38032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5"/>
                <a:ext cx="10515600" cy="4615644"/>
              </a:xfrm>
            </p:spPr>
            <p:txBody>
              <a:bodyPr/>
              <a:lstStyle/>
              <a:p>
                <a:r>
                  <a:rPr lang="en-US" dirty="0"/>
                  <a:t>Similarity matrix is estimated from data, so it is not exact</a:t>
                </a:r>
              </a:p>
              <a:p>
                <a:r>
                  <a:rPr lang="en-US" dirty="0"/>
                  <a:t>Even the “good” submatrices are only </a:t>
                </a:r>
                <a:r>
                  <a:rPr lang="en-US" i="1" dirty="0"/>
                  <a:t>approximately </a:t>
                </a:r>
                <a:r>
                  <a:rPr lang="en-US" dirty="0"/>
                  <a:t>rank 1</a:t>
                </a:r>
              </a:p>
              <a:p>
                <a:r>
                  <a:rPr lang="en-US" dirty="0"/>
                  <a:t>So we use the second singular value as a measure of “rank 1-ness”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means the submatrix is nearly rank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74439-18EE-8A4D-A9D8-E6BE38032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5"/>
                <a:ext cx="10515600" cy="4615644"/>
              </a:xfrm>
              <a:blipFill>
                <a:blip r:embed="rId2"/>
                <a:stretch>
                  <a:fillRect l="-96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2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9"/>
            <a:ext cx="10515600" cy="781504"/>
          </a:xfrm>
        </p:spPr>
        <p:txBody>
          <a:bodyPr/>
          <a:lstStyle/>
          <a:p>
            <a:r>
              <a:rPr lang="en-US" dirty="0"/>
              <a:t>What is Phylogenetics?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2CD692-56DB-CC4D-98AA-92D1CB2E2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63" y="1035521"/>
            <a:ext cx="9153074" cy="57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4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267"/>
          <a:stretch/>
        </p:blipFill>
        <p:spPr>
          <a:xfrm>
            <a:off x="296091" y="1750427"/>
            <a:ext cx="2660630" cy="4258491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57343" y="1541417"/>
            <a:ext cx="2151017" cy="20901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17973" y="1663337"/>
                <a:ext cx="8503763" cy="614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Compute an estimate of the similarity matrix </a:t>
                </a:r>
                <a:br>
                  <a:rPr lang="en-US" sz="3200" dirty="0"/>
                </a:b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For all subsets of size 2, compute the second eigenvalue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Merge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3200" dirty="0"/>
                  <a:t> where</a:t>
                </a:r>
                <a:br>
                  <a:rPr lang="en-US" sz="3200" dirty="0"/>
                </a:b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argmin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3200" dirty="0"/>
                  <a:t>: replace rows and columns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new column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Repeat step 3 until only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dirty="0"/>
                  <a:t> nodes are left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sz="3200" dirty="0"/>
                </a:b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973" y="1663337"/>
                <a:ext cx="8503763" cy="6143670"/>
              </a:xfrm>
              <a:prstGeom prst="rect">
                <a:avLst/>
              </a:prstGeom>
              <a:blipFill>
                <a:blip r:embed="rId4"/>
                <a:stretch>
                  <a:fillRect l="-1788" t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F5EB39F9-9628-964B-9B1B-38759482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54"/>
            <a:ext cx="10515600" cy="1325563"/>
          </a:xfrm>
        </p:spPr>
        <p:txBody>
          <a:bodyPr/>
          <a:lstStyle/>
          <a:p>
            <a:r>
              <a:rPr lang="en-US" dirty="0"/>
              <a:t>Spectral Neighbor Joining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9905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67" y="2546916"/>
            <a:ext cx="4616433" cy="34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of SNJ: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be a submatrix corresponds to a set of taxa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4"/>
                <a:stretch>
                  <a:fillRect l="-362" t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2042" y="2797629"/>
                <a:ext cx="7346967" cy="2860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clan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else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 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unc>
                                  <m:func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&lt;0.5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2" y="2797629"/>
                <a:ext cx="7346967" cy="2860221"/>
              </a:xfrm>
              <a:prstGeom prst="rect">
                <a:avLst/>
              </a:prstGeom>
              <a:blipFill>
                <a:blip r:embed="rId5"/>
                <a:stretch>
                  <a:fillRect l="-10517" t="-77632" b="-139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9690-28A3-5A4D-A47F-2DD76EFF0157}"/>
                  </a:ext>
                </a:extLst>
              </p:cNvPr>
              <p:cNvSpPr txBox="1"/>
              <p:nvPr/>
            </p:nvSpPr>
            <p:spPr>
              <a:xfrm>
                <a:off x="7424008" y="191745"/>
                <a:ext cx="47679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cs typeface="Arial" panose="020B0604020202020204" pitchFamily="34" charset="0"/>
                  </a:rPr>
                  <a:t>Recall:</a:t>
                </a:r>
              </a:p>
              <a:p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9690-28A3-5A4D-A47F-2DD76EFF0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008" y="191745"/>
                <a:ext cx="4767992" cy="1077218"/>
              </a:xfrm>
              <a:prstGeom prst="rect">
                <a:avLst/>
              </a:prstGeom>
              <a:blipFill>
                <a:blip r:embed="rId6"/>
                <a:stretch>
                  <a:fillRect l="-3191" t="-581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4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Consistency of SNJ: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860369"/>
                <a:ext cx="10537868" cy="9971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/2  then  SNJ outputs the correct tree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0369"/>
                <a:ext cx="10537868" cy="997131"/>
              </a:xfrm>
              <a:prstGeom prst="rect">
                <a:avLst/>
              </a:prstGeom>
              <a:blipFill>
                <a:blip r:embed="rId3"/>
                <a:stretch>
                  <a:fillRect t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3783330"/>
                <a:ext cx="10515600" cy="166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≤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sup>
                    </m:sSup>
                    <m:r>
                      <m:rPr>
                        <m:lit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2000" dirty="0"/>
                  <a:t>          by Weyl’s inequality</a:t>
                </a:r>
              </a:p>
              <a:p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00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en-US" sz="2000" dirty="0"/>
                  <a:t>               The spectral norm of any submatrix is smaller then the matrix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3330"/>
                <a:ext cx="10515600" cy="1666931"/>
              </a:xfrm>
              <a:prstGeom prst="rect">
                <a:avLst/>
              </a:prstGeom>
              <a:blipFill>
                <a:blip r:embed="rId4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3079760"/>
                <a:ext cx="103289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Proof: 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is a clan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9760"/>
                <a:ext cx="10328910" cy="523220"/>
              </a:xfrm>
              <a:prstGeom prst="rect">
                <a:avLst/>
              </a:prstGeom>
              <a:blipFill>
                <a:blip r:embed="rId5"/>
                <a:stretch>
                  <a:fillRect l="-124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5109210"/>
                <a:ext cx="9265920" cy="12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is not a clan</a:t>
                </a:r>
                <a:r>
                  <a:rPr lang="en-US" sz="3200" dirty="0"/>
                  <a:t>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9210"/>
                <a:ext cx="9265920" cy="1209177"/>
              </a:xfrm>
              <a:prstGeom prst="rect">
                <a:avLst/>
              </a:prstGeom>
              <a:blipFill>
                <a:blip r:embed="rId6"/>
                <a:stretch>
                  <a:fillRect l="-1231" t="-5155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36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guarantee (Jukes Cantor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829"/>
                <a:ext cx="10515600" cy="4827134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Combining the consistency results with a concentration </a:t>
                </a:r>
                <a:br>
                  <a:rPr lang="en-US" dirty="0"/>
                </a:br>
                <a:r>
                  <a:rPr lang="en-US" dirty="0"/>
                  <a:t>bound over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yields the following guarantee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829"/>
                <a:ext cx="10515600" cy="4827134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0744" y="3069772"/>
                <a:ext cx="10537370" cy="2860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the number of samples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large such that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Then SNJ will recover the tree with probability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44" y="3069772"/>
                <a:ext cx="10537370" cy="2860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97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4380534" cy="96649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— Empirical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966499"/>
                <a:ext cx="4285130" cy="5676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Complete binary tree with m=512 nodes</a:t>
                </a:r>
              </a:p>
              <a:p>
                <a:r>
                  <a:rPr lang="en-US" dirty="0"/>
                  <a:t>All edges have the same similarity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X-axis shows number of samples (length of DNA sequences)</a:t>
                </a:r>
              </a:p>
              <a:p>
                <a:r>
                  <a:rPr lang="en-US" dirty="0"/>
                  <a:t>Y-axis measures distance between reconstructed tree and “true” tree used to generate data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66499"/>
                <a:ext cx="4285130" cy="5676347"/>
              </a:xfrm>
              <a:prstGeom prst="rect">
                <a:avLst/>
              </a:prstGeom>
              <a:blipFill>
                <a:blip r:embed="rId3"/>
                <a:stretch>
                  <a:fillRect l="-2367" t="-1563" r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D7CE8D-3E1E-E94B-A2E7-74EA80E8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422" y="510989"/>
            <a:ext cx="6079157" cy="634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1E516-39B5-2647-BCE1-74F8345BA75D}"/>
              </a:ext>
            </a:extLst>
          </p:cNvPr>
          <p:cNvSpPr txBox="1"/>
          <p:nvPr/>
        </p:nvSpPr>
        <p:spPr>
          <a:xfrm>
            <a:off x="7086600" y="3294529"/>
            <a:ext cx="322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6FE30-D949-0B4F-859E-ED8F22F8B8F7}"/>
              </a:ext>
            </a:extLst>
          </p:cNvPr>
          <p:cNvSpPr txBox="1"/>
          <p:nvPr/>
        </p:nvSpPr>
        <p:spPr>
          <a:xfrm>
            <a:off x="10318377" y="3315163"/>
            <a:ext cx="322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A1FFB-ACF0-AA47-85FF-4126450C8702}"/>
              </a:ext>
            </a:extLst>
          </p:cNvPr>
          <p:cNvSpPr txBox="1"/>
          <p:nvPr/>
        </p:nvSpPr>
        <p:spPr>
          <a:xfrm>
            <a:off x="7086599" y="6392767"/>
            <a:ext cx="322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D0044-01E1-D64B-A699-ADCE7061D240}"/>
              </a:ext>
            </a:extLst>
          </p:cNvPr>
          <p:cNvSpPr txBox="1"/>
          <p:nvPr/>
        </p:nvSpPr>
        <p:spPr>
          <a:xfrm>
            <a:off x="10318376" y="6399951"/>
            <a:ext cx="322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241F77-8BCD-D949-8F02-447B2DBEB195}"/>
                  </a:ext>
                </a:extLst>
              </p:cNvPr>
              <p:cNvSpPr txBox="1"/>
              <p:nvPr/>
            </p:nvSpPr>
            <p:spPr>
              <a:xfrm>
                <a:off x="7589164" y="1569755"/>
                <a:ext cx="1057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0.75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241F77-8BCD-D949-8F02-447B2DBE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64" y="1569755"/>
                <a:ext cx="105783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44EFA4-D5A6-B84C-A3F6-51025BF9BE76}"/>
                  </a:ext>
                </a:extLst>
              </p:cNvPr>
              <p:cNvSpPr txBox="1"/>
              <p:nvPr/>
            </p:nvSpPr>
            <p:spPr>
              <a:xfrm>
                <a:off x="10696518" y="1569755"/>
                <a:ext cx="1057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0.8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44EFA4-D5A6-B84C-A3F6-51025BF9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518" y="1569755"/>
                <a:ext cx="1057836" cy="369332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BB00E2-1A59-314C-B88F-0AD40150BC1C}"/>
                  </a:ext>
                </a:extLst>
              </p:cNvPr>
              <p:cNvSpPr txBox="1"/>
              <p:nvPr/>
            </p:nvSpPr>
            <p:spPr>
              <a:xfrm>
                <a:off x="7589164" y="4653566"/>
                <a:ext cx="1057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0.85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BB00E2-1A59-314C-B88F-0AD40150B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64" y="4653566"/>
                <a:ext cx="1057836" cy="369332"/>
              </a:xfrm>
              <a:prstGeom prst="rect">
                <a:avLst/>
              </a:prstGeom>
              <a:blipFill>
                <a:blip r:embed="rId7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7CDEDC-291B-6B48-8F95-B494E63B1947}"/>
                  </a:ext>
                </a:extLst>
              </p:cNvPr>
              <p:cNvSpPr txBox="1"/>
              <p:nvPr/>
            </p:nvSpPr>
            <p:spPr>
              <a:xfrm>
                <a:off x="10628743" y="4653566"/>
                <a:ext cx="1057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0.90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7CDEDC-291B-6B48-8F95-B494E63B1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43" y="4653566"/>
                <a:ext cx="1057836" cy="369332"/>
              </a:xfrm>
              <a:prstGeom prst="rect">
                <a:avLst/>
              </a:prstGeom>
              <a:blipFill>
                <a:blip r:embed="rId8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890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2EA4-35EA-CE4B-B90F-2D8B59E5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499"/>
            <a:ext cx="5156200" cy="2462501"/>
          </a:xfrm>
        </p:spPr>
        <p:txBody>
          <a:bodyPr/>
          <a:lstStyle/>
          <a:p>
            <a:r>
              <a:rPr lang="en-US" dirty="0"/>
              <a:t>For a so-called “caterpillar tree” our method </a:t>
            </a:r>
            <a:r>
              <a:rPr lang="en-US" i="1" dirty="0"/>
              <a:t>vastly</a:t>
            </a:r>
            <a:r>
              <a:rPr lang="en-US" dirty="0"/>
              <a:t> outperforms NJ (note the logarithmic scale)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CEB063-429E-624C-9ED8-4BC7CA6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380534" cy="96649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— Empirical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3EF4C-3A1A-D946-B4E5-6EA276EBB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2" y="751114"/>
            <a:ext cx="5460105" cy="5355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E6C53-98B7-EB48-91B0-321836BA3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22" y="2670629"/>
            <a:ext cx="3181156" cy="29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A21F-BCB8-1648-B0E3-C97D0A86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499"/>
            <a:ext cx="5519057" cy="5071444"/>
          </a:xfrm>
        </p:spPr>
        <p:txBody>
          <a:bodyPr/>
          <a:lstStyle/>
          <a:p>
            <a:r>
              <a:rPr lang="en-US" dirty="0"/>
              <a:t>More natural looking trees (Kingman coalescent model)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AC805C-DED8-B846-B3A4-49891BE9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380534" cy="96649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— Empirical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D8FA1-18C8-384C-AFF3-6620EA80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3" y="521327"/>
            <a:ext cx="5780314" cy="58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0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3272-78A3-6547-B747-8F9E2717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664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628" y="0"/>
            <a:ext cx="14646950" cy="9520518"/>
          </a:xfrm>
        </p:spPr>
      </p:pic>
    </p:spTree>
    <p:extLst>
      <p:ext uri="{BB962C8B-B14F-4D97-AF65-F5344CB8AC3E}">
        <p14:creationId xmlns:p14="http://schemas.microsoft.com/office/powerpoint/2010/main" val="10309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7031-FB02-A34B-8700-3CA70D06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914401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BF55-7F59-D748-B100-B12F96EE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988"/>
            <a:ext cx="5805488" cy="5133975"/>
          </a:xfrm>
        </p:spPr>
        <p:txBody>
          <a:bodyPr/>
          <a:lstStyle/>
          <a:p>
            <a:r>
              <a:rPr lang="en-US" dirty="0"/>
              <a:t>For each node, there are several traits (e.g. individual DNA base pairs)</a:t>
            </a:r>
          </a:p>
          <a:p>
            <a:pPr lvl="1"/>
            <a:r>
              <a:rPr lang="en-US" dirty="0"/>
              <a:t>Different traits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Tree nodes form a Markov Random Field (conditional independence)</a:t>
            </a:r>
          </a:p>
          <a:p>
            <a:pPr lvl="1"/>
            <a:r>
              <a:rPr lang="en-US" dirty="0"/>
              <a:t>Node is independent of “siblings” given its “parent”</a:t>
            </a:r>
          </a:p>
          <a:p>
            <a:r>
              <a:rPr lang="en-US" dirty="0"/>
              <a:t>Trees are binary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4E62C-218E-314B-8539-378862528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13" y="1708150"/>
            <a:ext cx="5308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0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5" y="226435"/>
            <a:ext cx="10515600" cy="948191"/>
          </a:xfrm>
        </p:spPr>
        <p:txBody>
          <a:bodyPr>
            <a:normAutofit/>
          </a:bodyPr>
          <a:lstStyle/>
          <a:p>
            <a:r>
              <a:rPr lang="en-US" dirty="0"/>
              <a:t>Evolution = Latent Tree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8779" y="5092853"/>
            <a:ext cx="1204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4767" y="5095396"/>
            <a:ext cx="116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🐿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0088" y="5006017"/>
            <a:ext cx="1205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🐡</a:t>
            </a:r>
          </a:p>
        </p:txBody>
      </p:sp>
      <p:cxnSp>
        <p:nvCxnSpPr>
          <p:cNvPr id="12" name="Straight Connector 11"/>
          <p:cNvCxnSpPr>
            <a:stCxn id="9" idx="0"/>
            <a:endCxn id="518" idx="2"/>
          </p:cNvCxnSpPr>
          <p:nvPr/>
        </p:nvCxnSpPr>
        <p:spPr>
          <a:xfrm flipH="1" flipV="1">
            <a:off x="3345152" y="4544736"/>
            <a:ext cx="1210187" cy="55066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539" idx="2"/>
          </p:cNvCxnSpPr>
          <p:nvPr/>
        </p:nvCxnSpPr>
        <p:spPr>
          <a:xfrm flipH="1" flipV="1">
            <a:off x="7363496" y="3025397"/>
            <a:ext cx="1669298" cy="198062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2721697" y="3344407"/>
            <a:ext cx="124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🐁</a:t>
            </a:r>
          </a:p>
        </p:txBody>
      </p:sp>
      <p:cxnSp>
        <p:nvCxnSpPr>
          <p:cNvPr id="523" name="Straight Connector 522"/>
          <p:cNvCxnSpPr>
            <a:stCxn id="8" idx="0"/>
            <a:endCxn id="518" idx="2"/>
          </p:cNvCxnSpPr>
          <p:nvPr/>
        </p:nvCxnSpPr>
        <p:spPr>
          <a:xfrm flipV="1">
            <a:off x="1751123" y="4544736"/>
            <a:ext cx="1594029" cy="5481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TextBox 538"/>
          <p:cNvSpPr txBox="1"/>
          <p:nvPr/>
        </p:nvSpPr>
        <p:spPr>
          <a:xfrm>
            <a:off x="6812778" y="1825068"/>
            <a:ext cx="1101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🐠</a:t>
            </a:r>
          </a:p>
        </p:txBody>
      </p:sp>
      <p:cxnSp>
        <p:nvCxnSpPr>
          <p:cNvPr id="543" name="Straight Connector 542"/>
          <p:cNvCxnSpPr>
            <a:stCxn id="518" idx="3"/>
            <a:endCxn id="539" idx="2"/>
          </p:cNvCxnSpPr>
          <p:nvPr/>
        </p:nvCxnSpPr>
        <p:spPr>
          <a:xfrm flipV="1">
            <a:off x="3968606" y="3025397"/>
            <a:ext cx="3394890" cy="9191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TextBox 574"/>
          <p:cNvSpPr txBox="1"/>
          <p:nvPr/>
        </p:nvSpPr>
        <p:spPr>
          <a:xfrm>
            <a:off x="8292095" y="3313967"/>
            <a:ext cx="2036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 = 5 % </a:t>
            </a:r>
          </a:p>
        </p:txBody>
      </p:sp>
      <p:sp>
        <p:nvSpPr>
          <p:cNvPr id="580" name="TextBox 579"/>
          <p:cNvSpPr txBox="1"/>
          <p:nvPr/>
        </p:nvSpPr>
        <p:spPr>
          <a:xfrm>
            <a:off x="4420399" y="2544526"/>
            <a:ext cx="21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 = 25 % 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4088796" y="4131110"/>
            <a:ext cx="21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 = 10 % 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601031" y="4083408"/>
            <a:ext cx="2179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 </a:t>
            </a:r>
            <a:r>
              <a:rPr lang="en-US" sz="4400"/>
              <a:t>= 10 </a:t>
            </a:r>
            <a:r>
              <a:rPr lang="en-US" sz="4400" dirty="0"/>
              <a:t>% 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6852849" y="1042452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7" name="TextBox 586"/>
          <p:cNvSpPr txBox="1"/>
          <p:nvPr/>
        </p:nvSpPr>
        <p:spPr>
          <a:xfrm>
            <a:off x="6852848" y="1049039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9360717" y="4371978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89" name="TextBox 588"/>
          <p:cNvSpPr txBox="1"/>
          <p:nvPr/>
        </p:nvSpPr>
        <p:spPr>
          <a:xfrm>
            <a:off x="2590580" y="2498358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736" y="2521442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0424" y="2518899"/>
            <a:ext cx="1068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3248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-0.4875 L -0.00807 0.01412 " pathEditMode="relative" ptsTypes="AA">
                                      <p:cBhvr>
                                        <p:cTn id="14" dur="2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92 -0.1412 L 0 0.0067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5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-0.00139 L -0.2 0.36945 " pathEditMode="relative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-0.00138 L 0.19284 0.3576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/>
      <p:bldP spid="587" grpId="0"/>
      <p:bldP spid="588" grpId="0"/>
      <p:bldP spid="588" grpId="1"/>
      <p:bldP spid="589" grpId="0"/>
      <p:bldP spid="589" grpId="1"/>
      <p:bldP spid="20" grpId="1"/>
      <p:bldP spid="20" grpId="2"/>
      <p:bldP spid="21" grpId="1"/>
      <p:bldP spid="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841829"/>
          </a:xfrm>
        </p:spPr>
        <p:txBody>
          <a:bodyPr/>
          <a:lstStyle/>
          <a:p>
            <a:r>
              <a:rPr lang="en-US" dirty="0"/>
              <a:t>The Reconstruction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728"/>
            <a:ext cx="10515600" cy="4258810"/>
          </a:xfrm>
        </p:spPr>
        <p:txBody>
          <a:bodyPr>
            <a:normAutofit/>
          </a:bodyPr>
          <a:lstStyle/>
          <a:p>
            <a:r>
              <a:rPr lang="en-US" dirty="0"/>
              <a:t>Observe a set of traits at each leaf and reconstruct the tree structure that generated them</a:t>
            </a:r>
          </a:p>
          <a:p>
            <a:r>
              <a:rPr lang="en-US" dirty="0"/>
              <a:t>Typical application: DNA sequences where each base pair is a trait (so 4 states instead of 2)</a:t>
            </a:r>
          </a:p>
          <a:p>
            <a:r>
              <a:rPr lang="en-US" dirty="0"/>
              <a:t>Just try all possible trees and pick the one with the maximum likelihood?</a:t>
            </a:r>
          </a:p>
          <a:p>
            <a:pPr lvl="1"/>
            <a:r>
              <a:rPr lang="en-US" dirty="0"/>
              <a:t>4 species — 2 trees (unrooted)</a:t>
            </a:r>
          </a:p>
          <a:p>
            <a:pPr lvl="1"/>
            <a:r>
              <a:rPr lang="en-US" dirty="0"/>
              <a:t>50 species — quadrillions</a:t>
            </a:r>
          </a:p>
          <a:p>
            <a:pPr lvl="1"/>
            <a:r>
              <a:rPr lang="en-US" dirty="0"/>
              <a:t>NP-Hard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7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829"/>
          </a:xfrm>
        </p:spPr>
        <p:txBody>
          <a:bodyPr/>
          <a:lstStyle/>
          <a:p>
            <a:r>
              <a:rPr lang="en-US" dirty="0"/>
              <a:t>Distance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370" y="3067954"/>
            <a:ext cx="6566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🐴	A C C G T G </a:t>
            </a:r>
          </a:p>
          <a:p>
            <a:r>
              <a:rPr lang="en-US" sz="7200" dirty="0"/>
              <a:t>🐿	A C C G T </a:t>
            </a:r>
            <a:r>
              <a:rPr lang="en-US" sz="7200" dirty="0">
                <a:solidFill>
                  <a:srgbClr val="FF0000"/>
                </a:solidFill>
              </a:rPr>
              <a:t>A</a:t>
            </a:r>
          </a:p>
          <a:p>
            <a:r>
              <a:rPr lang="en-US" sz="7200" dirty="0"/>
              <a:t>🐡	A </a:t>
            </a:r>
            <a:r>
              <a:rPr lang="en-US" sz="7200" dirty="0">
                <a:solidFill>
                  <a:srgbClr val="FF0000"/>
                </a:solidFill>
              </a:rPr>
              <a:t>A</a:t>
            </a:r>
            <a:r>
              <a:rPr lang="en-US" sz="7200" dirty="0"/>
              <a:t> C </a:t>
            </a:r>
            <a:r>
              <a:rPr lang="en-US" sz="7200" dirty="0">
                <a:solidFill>
                  <a:srgbClr val="FF0000"/>
                </a:solidFill>
              </a:rPr>
              <a:t>T</a:t>
            </a:r>
            <a:r>
              <a:rPr lang="en-US" sz="7200" dirty="0"/>
              <a:t> T </a:t>
            </a:r>
            <a:r>
              <a:rPr lang="en-US" sz="72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770948" y="1409890"/>
            <a:ext cx="3232384" cy="4840251"/>
            <a:chOff x="8334530" y="1950614"/>
            <a:chExt cx="3232384" cy="4840251"/>
          </a:xfrm>
        </p:grpSpPr>
        <p:cxnSp>
          <p:nvCxnSpPr>
            <p:cNvPr id="6" name="Straight Connector 5"/>
            <p:cNvCxnSpPr>
              <a:stCxn id="16" idx="0"/>
              <a:endCxn id="14" idx="2"/>
            </p:cNvCxnSpPr>
            <p:nvPr/>
          </p:nvCxnSpPr>
          <p:spPr>
            <a:xfrm flipV="1">
              <a:off x="9186791" y="3150943"/>
              <a:ext cx="792457" cy="21658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5" idx="0"/>
              <a:endCxn id="14" idx="2"/>
            </p:cNvCxnSpPr>
            <p:nvPr/>
          </p:nvCxnSpPr>
          <p:spPr>
            <a:xfrm flipH="1" flipV="1">
              <a:off x="9979248" y="3150943"/>
              <a:ext cx="846246" cy="216589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6" idx="3"/>
              <a:endCxn id="15" idx="1"/>
            </p:cNvCxnSpPr>
            <p:nvPr/>
          </p:nvCxnSpPr>
          <p:spPr>
            <a:xfrm>
              <a:off x="9715708" y="5917003"/>
              <a:ext cx="5270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504596" y="3834095"/>
              <a:ext cx="10623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50%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34530" y="3834095"/>
              <a:ext cx="11654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50%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87205" y="6082979"/>
              <a:ext cx="12371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17%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87577" y="1950614"/>
              <a:ext cx="118334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/>
                <a:t>🐡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42788" y="5316838"/>
              <a:ext cx="1165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🐿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57873" y="5316838"/>
              <a:ext cx="1057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🐴</a:t>
              </a: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841829"/>
            <a:ext cx="8982531" cy="5335134"/>
          </a:xfrm>
        </p:spPr>
        <p:txBody>
          <a:bodyPr/>
          <a:lstStyle/>
          <a:p>
            <a:r>
              <a:rPr lang="en-US" dirty="0"/>
              <a:t>Species with many traits in common are likely to be related</a:t>
            </a:r>
          </a:p>
          <a:p>
            <a:r>
              <a:rPr lang="en-US" dirty="0"/>
              <a:t>We can quantify the “distance” between any pair of species</a:t>
            </a:r>
          </a:p>
          <a:p>
            <a:r>
              <a:rPr lang="en-US" dirty="0"/>
              <a:t>Distance methods reconstruct the tree from a matrix of these pairwise distances</a:t>
            </a:r>
          </a:p>
        </p:txBody>
      </p:sp>
    </p:spTree>
    <p:extLst>
      <p:ext uri="{BB962C8B-B14F-4D97-AF65-F5344CB8AC3E}">
        <p14:creationId xmlns:p14="http://schemas.microsoft.com/office/powerpoint/2010/main" val="17566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84564"/>
          </a:xfrm>
        </p:spPr>
        <p:txBody>
          <a:bodyPr/>
          <a:lstStyle/>
          <a:p>
            <a:r>
              <a:rPr lang="en-US" dirty="0"/>
              <a:t>Neighbor Joining (Saitou &amp; </a:t>
            </a:r>
            <a:r>
              <a:rPr lang="en-US" dirty="0" err="1"/>
              <a:t>Nei</a:t>
            </a:r>
            <a:r>
              <a:rPr lang="en-US" dirty="0"/>
              <a:t>, </a:t>
            </a:r>
            <a:r>
              <a:rPr lang="mr-IN" dirty="0"/>
              <a:t>’</a:t>
            </a:r>
            <a:r>
              <a:rPr lang="en-US" dirty="0"/>
              <a:t>87)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66"/>
            <a:ext cx="10515600" cy="1891144"/>
          </a:xfrm>
        </p:spPr>
        <p:txBody>
          <a:bodyPr>
            <a:normAutofit/>
          </a:bodyPr>
          <a:lstStyle/>
          <a:p>
            <a:r>
              <a:rPr lang="en-US" dirty="0"/>
              <a:t>The standard method — fast and accurate</a:t>
            </a:r>
          </a:p>
          <a:p>
            <a:pPr lvl="1"/>
            <a:r>
              <a:rPr lang="en-US" dirty="0"/>
              <a:t>58K citations</a:t>
            </a:r>
          </a:p>
          <a:p>
            <a:r>
              <a:rPr lang="en-US" dirty="0"/>
              <a:t>“Bottom-up” strategy: repeatedly combines pairs of similar nodes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9047" y="3363481"/>
            <a:ext cx="1183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/>
              <a:t>🐡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68012" y="3225669"/>
            <a:ext cx="1580642" cy="3277687"/>
            <a:chOff x="4268012" y="3225669"/>
            <a:chExt cx="1580642" cy="3277687"/>
          </a:xfrm>
        </p:grpSpPr>
        <p:sp>
          <p:nvSpPr>
            <p:cNvPr id="6" name="TextBox 5"/>
            <p:cNvSpPr txBox="1"/>
            <p:nvPr/>
          </p:nvSpPr>
          <p:spPr>
            <a:xfrm>
              <a:off x="4404521" y="5303027"/>
              <a:ext cx="1444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🐿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8012" y="3225669"/>
              <a:ext cx="1057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98259" y="5407422"/>
            <a:ext cx="113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🦈</a:t>
            </a:r>
          </a:p>
        </p:txBody>
      </p:sp>
      <p:sp>
        <p:nvSpPr>
          <p:cNvPr id="10" name="Oval 9"/>
          <p:cNvSpPr/>
          <p:nvPr/>
        </p:nvSpPr>
        <p:spPr>
          <a:xfrm>
            <a:off x="3994389" y="3144224"/>
            <a:ext cx="1854265" cy="335913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050725" y="4024583"/>
            <a:ext cx="1910604" cy="1638843"/>
            <a:chOff x="1033900" y="3225669"/>
            <a:chExt cx="1910604" cy="1638843"/>
          </a:xfrm>
        </p:grpSpPr>
        <p:sp>
          <p:nvSpPr>
            <p:cNvPr id="12" name="TextBox 11"/>
            <p:cNvSpPr txBox="1"/>
            <p:nvPr/>
          </p:nvSpPr>
          <p:spPr>
            <a:xfrm>
              <a:off x="1500371" y="3664183"/>
              <a:ext cx="1444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🐿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3900" y="3225669"/>
              <a:ext cx="10578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🐴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3895163" y="2214595"/>
            <a:ext cx="3906982" cy="36199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97848" y="3188796"/>
            <a:ext cx="2068100" cy="2266755"/>
            <a:chOff x="9398375" y="2297056"/>
            <a:chExt cx="1917325" cy="2308324"/>
          </a:xfrm>
        </p:grpSpPr>
        <p:sp>
          <p:nvSpPr>
            <p:cNvPr id="20" name="Rectangle 19"/>
            <p:cNvSpPr/>
            <p:nvPr/>
          </p:nvSpPr>
          <p:spPr>
            <a:xfrm>
              <a:off x="9398375" y="2958010"/>
              <a:ext cx="118334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200" dirty="0"/>
                <a:t>🐡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871567" y="2763316"/>
              <a:ext cx="14441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🐿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8375" y="2297056"/>
              <a:ext cx="14607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🐴</a:t>
              </a:r>
            </a:p>
            <a:p>
              <a:endParaRPr lang="en-US" sz="7200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4268012" y="2712408"/>
            <a:ext cx="4606022" cy="392689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522694" y="4145557"/>
            <a:ext cx="1135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🦈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973205" y="3036125"/>
            <a:ext cx="8234355" cy="3317197"/>
            <a:chOff x="1915522" y="2607688"/>
            <a:chExt cx="8234355" cy="3317197"/>
          </a:xfrm>
        </p:grpSpPr>
        <p:sp>
          <p:nvSpPr>
            <p:cNvPr id="29" name="TextBox 28"/>
            <p:cNvSpPr txBox="1"/>
            <p:nvPr/>
          </p:nvSpPr>
          <p:spPr>
            <a:xfrm>
              <a:off x="9014499" y="4723565"/>
              <a:ext cx="11353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🦈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15522" y="4724556"/>
              <a:ext cx="12046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🐴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16781" y="4724554"/>
              <a:ext cx="11611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🐿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95508" y="4723566"/>
              <a:ext cx="12054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🐡</a:t>
              </a:r>
            </a:p>
          </p:txBody>
        </p:sp>
        <p:cxnSp>
          <p:nvCxnSpPr>
            <p:cNvPr id="33" name="Straight Connector 32"/>
            <p:cNvCxnSpPr>
              <a:stCxn id="31" idx="0"/>
            </p:cNvCxnSpPr>
            <p:nvPr/>
          </p:nvCxnSpPr>
          <p:spPr>
            <a:xfrm flipV="1">
              <a:off x="2517866" y="2607688"/>
              <a:ext cx="3491754" cy="21168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2" idx="0"/>
            </p:cNvCxnSpPr>
            <p:nvPr/>
          </p:nvCxnSpPr>
          <p:spPr>
            <a:xfrm flipH="1" flipV="1">
              <a:off x="3860439" y="3928036"/>
              <a:ext cx="1436914" cy="79651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993911" y="2629454"/>
              <a:ext cx="3588277" cy="209411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3" idx="0"/>
            </p:cNvCxnSpPr>
            <p:nvPr/>
          </p:nvCxnSpPr>
          <p:spPr>
            <a:xfrm flipH="1" flipV="1">
              <a:off x="4976724" y="3207852"/>
              <a:ext cx="2921490" cy="1515714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5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0" grpId="1" animBg="1"/>
      <p:bldP spid="18" grpId="0" animBg="1"/>
      <p:bldP spid="18" grpId="1" animBg="1"/>
      <p:bldP spid="25" grpId="0" animBg="1"/>
      <p:bldP spid="25" grpId="1" animBg="1"/>
      <p:bldP spid="27" grpId="1"/>
      <p:bldP spid="2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821" y="412956"/>
            <a:ext cx="9248358" cy="1325563"/>
          </a:xfrm>
        </p:spPr>
        <p:txBody>
          <a:bodyPr/>
          <a:lstStyle/>
          <a:p>
            <a:pPr algn="ctr"/>
            <a:r>
              <a:rPr lang="en-US" dirty="0"/>
              <a:t>Our Method: </a:t>
            </a:r>
            <a:r>
              <a:rPr lang="en-US" i="1" dirty="0"/>
              <a:t>Spectral</a:t>
            </a:r>
            <a:r>
              <a:rPr lang="en-US" dirty="0"/>
              <a:t> Neighbor 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9" y="1751477"/>
            <a:ext cx="10373342" cy="3460287"/>
          </a:xfrm>
        </p:spPr>
        <p:txBody>
          <a:bodyPr>
            <a:noAutofit/>
          </a:bodyPr>
          <a:lstStyle/>
          <a:p>
            <a:r>
              <a:rPr lang="en-US" sz="3600" dirty="0"/>
              <a:t>We propose a new criterion for deciding which pair to merge at each step </a:t>
            </a:r>
          </a:p>
          <a:p>
            <a:r>
              <a:rPr lang="en-US" sz="3600" dirty="0"/>
              <a:t>We define a similarity measure between pairs of taxa and construct a similarity matrix</a:t>
            </a:r>
          </a:p>
          <a:p>
            <a:r>
              <a:rPr lang="en-US" sz="3600" dirty="0"/>
              <a:t>Our criterion is based on the spectral properties of this matrix</a:t>
            </a:r>
          </a:p>
        </p:txBody>
      </p:sp>
    </p:spTree>
    <p:extLst>
      <p:ext uri="{BB962C8B-B14F-4D97-AF65-F5344CB8AC3E}">
        <p14:creationId xmlns:p14="http://schemas.microsoft.com/office/powerpoint/2010/main" val="168512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</TotalTime>
  <Words>1986</Words>
  <Application>Microsoft Macintosh PowerPoint</Application>
  <PresentationFormat>Widescreen</PresentationFormat>
  <Paragraphs>402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A Spectral Method for Improved Phylogenetic Inference</vt:lpstr>
      <vt:lpstr>What is Phylogenetics?</vt:lpstr>
      <vt:lpstr>PowerPoint Presentation</vt:lpstr>
      <vt:lpstr>Assumptions</vt:lpstr>
      <vt:lpstr>Evolution = Latent Tree Model</vt:lpstr>
      <vt:lpstr>The Reconstruction Problem</vt:lpstr>
      <vt:lpstr>Distance Methods</vt:lpstr>
      <vt:lpstr>Neighbor Joining (Saitou &amp; Nei, ’87)</vt:lpstr>
      <vt:lpstr>Our Method: Spectral Neighbor Joining</vt:lpstr>
      <vt:lpstr>Similarity between adjacent nodes</vt:lpstr>
      <vt:lpstr>Similarity between non-adjacent nodes</vt:lpstr>
      <vt:lpstr>Similarity matrix</vt:lpstr>
      <vt:lpstr>Key insight!</vt:lpstr>
      <vt:lpstr>Key insight!</vt:lpstr>
      <vt:lpstr>Key insight!</vt:lpstr>
      <vt:lpstr>Key insight!</vt:lpstr>
      <vt:lpstr>Key insight!</vt:lpstr>
      <vt:lpstr>Key insight!</vt:lpstr>
      <vt:lpstr>How to tell if a submatrix is rank 1?</vt:lpstr>
      <vt:lpstr>Spectral Neighbor Joining Algorithm</vt:lpstr>
      <vt:lpstr>Consistency of SNJ:</vt:lpstr>
      <vt:lpstr>Consistency of SNJ:</vt:lpstr>
      <vt:lpstr>Finite sample guarantee (Jukes Cantor model)</vt:lpstr>
      <vt:lpstr>Results — Empirical</vt:lpstr>
      <vt:lpstr>Results — Empirical</vt:lpstr>
      <vt:lpstr>Results — Empirical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Amsel</dc:creator>
  <cp:lastModifiedBy>Amsel, Noah</cp:lastModifiedBy>
  <cp:revision>279</cp:revision>
  <dcterms:created xsi:type="dcterms:W3CDTF">2019-07-31T23:12:05Z</dcterms:created>
  <dcterms:modified xsi:type="dcterms:W3CDTF">2020-06-04T16:05:27Z</dcterms:modified>
</cp:coreProperties>
</file>