
<file path=[Content_Types].xml><?xml version="1.0" encoding="utf-8"?>
<Types xmlns="http://schemas.openxmlformats.org/package/2006/content-types">
  <Default Extension="wdp" ContentType="image/vnd.ms-photo"/>
  <Default Extension="png" ContentType="image/png"/>
  <Default Extension="tiff" ContentType="image/tif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3" r:id="rId3"/>
  </p:sldMasterIdLst>
  <p:notesMasterIdLst>
    <p:notesMasterId r:id="rId14"/>
  </p:notesMasterIdLst>
  <p:sldIdLst>
    <p:sldId id="259" r:id="rId4"/>
    <p:sldId id="271" r:id="rId5"/>
    <p:sldId id="267" r:id="rId6"/>
    <p:sldId id="269" r:id="rId7"/>
    <p:sldId id="273" r:id="rId8"/>
    <p:sldId id="270" r:id="rId9"/>
    <p:sldId id="260" r:id="rId10"/>
    <p:sldId id="268" r:id="rId11"/>
    <p:sldId id="272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B2E83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 autoAdjust="0"/>
    <p:restoredTop sz="94682"/>
  </p:normalViewPr>
  <p:slideViewPr>
    <p:cSldViewPr snapToGrid="0" snapToObjects="1" showGuides="1">
      <p:cViewPr>
        <p:scale>
          <a:sx n="105" d="100"/>
          <a:sy n="105" d="100"/>
        </p:scale>
        <p:origin x="984" y="392"/>
      </p:cViewPr>
      <p:guideLst>
        <p:guide orient="horz" pos="2492"/>
        <p:guide pos="4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TITLE HERE</a:t>
            </a:r>
            <a:br>
              <a:rPr lang="en-US" dirty="0" smtClean="0"/>
            </a:br>
            <a:r>
              <a:rPr lang="en-US" dirty="0" smtClean="0"/>
              <a:t>ENCODE NORMAL</a:t>
            </a:r>
            <a:br>
              <a:rPr lang="en-US" dirty="0" smtClean="0"/>
            </a:br>
            <a:r>
              <a:rPr lang="en-US" dirty="0" smtClean="0"/>
              <a:t>BLACK, 50 PT. 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  <a:endParaRPr lang="en-US" dirty="0" smtClean="0"/>
          </a:p>
          <a:p>
            <a:pPr lvl="1"/>
            <a:r>
              <a:rPr lang="en-US" dirty="0" smtClean="0"/>
              <a:t>Second level (Open Sans Bold, 20)</a:t>
            </a:r>
            <a:endParaRPr lang="en-US" dirty="0" smtClean="0"/>
          </a:p>
          <a:p>
            <a:pPr lvl="2"/>
            <a:r>
              <a:rPr lang="en-US" dirty="0" smtClean="0"/>
              <a:t>Third level (Open Sans Bold, 18)</a:t>
            </a:r>
            <a:endParaRPr lang="en-US" dirty="0" smtClean="0"/>
          </a:p>
          <a:p>
            <a:pPr lvl="3"/>
            <a:r>
              <a:rPr lang="en-US" dirty="0" smtClean="0"/>
              <a:t>Fourth level (Open Sans Bold, 16)</a:t>
            </a:r>
            <a:endParaRPr lang="en-US" dirty="0" smtClean="0"/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REGULAR	, 24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069"/>
            <a:ext cx="8184662" cy="998440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  <a:endParaRPr lang="en-US" dirty="0" smtClean="0"/>
          </a:p>
          <a:p>
            <a:pPr lvl="1"/>
            <a:r>
              <a:rPr lang="en-US" dirty="0" smtClean="0"/>
              <a:t>Second level (Open Sans Light, 20)</a:t>
            </a:r>
            <a:endParaRPr lang="en-US" dirty="0" smtClean="0"/>
          </a:p>
          <a:p>
            <a:pPr lvl="2"/>
            <a:r>
              <a:rPr lang="en-US" dirty="0" smtClean="0"/>
              <a:t>Third level (Open Sans Light, 18)</a:t>
            </a:r>
            <a:endParaRPr lang="en-US" dirty="0" smtClean="0"/>
          </a:p>
          <a:p>
            <a:pPr lvl="3"/>
            <a:r>
              <a:rPr lang="en-US" dirty="0" smtClean="0"/>
              <a:t>Fourth level (Open Sans Light, 16)</a:t>
            </a:r>
            <a:endParaRPr lang="en-US" dirty="0" smtClean="0"/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064505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Graphics can go here – </a:t>
            </a:r>
            <a:br>
              <a:rPr lang="en-US" dirty="0" smtClean="0"/>
            </a:br>
            <a:r>
              <a:rPr lang="en-US" dirty="0" smtClean="0"/>
              <a:t>replace this box with your image or chart</a:t>
            </a:r>
            <a:endParaRPr lang="en-US" dirty="0"/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TITLE HERE</a:t>
            </a:r>
            <a:br>
              <a:rPr lang="en-US" dirty="0" smtClean="0"/>
            </a:br>
            <a:r>
              <a:rPr lang="en-US" dirty="0" smtClean="0"/>
              <a:t>ENCODE NORMAL</a:t>
            </a:r>
            <a:br>
              <a:rPr lang="en-US" dirty="0" smtClean="0"/>
            </a:br>
            <a:r>
              <a:rPr lang="en-US" dirty="0" smtClean="0"/>
              <a:t>BLACK, 50 PT. 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  <a:endParaRPr lang="en-US" dirty="0" smtClean="0"/>
          </a:p>
          <a:p>
            <a:pPr lvl="1"/>
            <a:r>
              <a:rPr lang="en-US" dirty="0" smtClean="0"/>
              <a:t>Second level (Open Sans Bold, 20)</a:t>
            </a:r>
            <a:endParaRPr lang="en-US" dirty="0" smtClean="0"/>
          </a:p>
          <a:p>
            <a:pPr lvl="2"/>
            <a:r>
              <a:rPr lang="en-US" dirty="0" smtClean="0"/>
              <a:t>Third level (Open Sans Bold, 18)</a:t>
            </a:r>
            <a:endParaRPr lang="en-US" dirty="0" smtClean="0"/>
          </a:p>
          <a:p>
            <a:pPr lvl="3"/>
            <a:r>
              <a:rPr lang="en-US" dirty="0" smtClean="0"/>
              <a:t>Fourth level (Open Sans Bold, 16)</a:t>
            </a:r>
            <a:endParaRPr lang="en-US" dirty="0" smtClean="0"/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  <a:endParaRPr lang="en-US" dirty="0" smtClean="0"/>
          </a:p>
          <a:p>
            <a:pPr lvl="1"/>
            <a:r>
              <a:rPr lang="en-US" dirty="0" smtClean="0"/>
              <a:t>Second level (Open Sans Bold, 20)</a:t>
            </a:r>
            <a:endParaRPr lang="en-US" dirty="0" smtClean="0"/>
          </a:p>
          <a:p>
            <a:pPr lvl="2"/>
            <a:r>
              <a:rPr lang="en-US" dirty="0" smtClean="0"/>
              <a:t>Third level (Open Sans Bold, 18)</a:t>
            </a:r>
            <a:endParaRPr lang="en-US" dirty="0" smtClean="0"/>
          </a:p>
          <a:p>
            <a:pPr lvl="3"/>
            <a:r>
              <a:rPr lang="en-US" dirty="0" smtClean="0"/>
              <a:t>Fourth level (Open Sans Bold, 16)</a:t>
            </a:r>
            <a:endParaRPr lang="en-US" dirty="0" smtClean="0"/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3759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Graphics can go here – </a:t>
            </a:r>
            <a:br>
              <a:rPr lang="en-US" dirty="0" smtClean="0"/>
            </a:br>
            <a:r>
              <a:rPr lang="en-US" dirty="0" smtClean="0"/>
              <a:t>replace this box with your image or chart</a:t>
            </a:r>
            <a:endParaRPr lang="en-US" dirty="0"/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.tiff"/><Relationship Id="rId5" Type="http://schemas.openxmlformats.org/officeDocument/2006/relationships/image" Target="../media/image1.tiff"/><Relationship Id="rId4" Type="http://schemas.microsoft.com/office/2007/relationships/hdphoto" Target="../media/hdphoto2.wdp"/><Relationship Id="rId3" Type="http://schemas.openxmlformats.org/officeDocument/2006/relationships/image" Target="../media/image7.jpeg"/><Relationship Id="rId2" Type="http://schemas.microsoft.com/office/2007/relationships/hdphoto" Target="../media/hdphoto1.wdp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4030" y="869950"/>
            <a:ext cx="8415655" cy="2769870"/>
          </a:xfrm>
        </p:spPr>
        <p:txBody>
          <a:bodyPr/>
          <a:lstStyle/>
          <a:p>
            <a:pPr algn="just"/>
            <a:r>
              <a:rPr lang="en-US" sz="3200" dirty="0" smtClean="0"/>
              <a:t>Perovskite band structure analysis and prediction regarding to water splitting</a:t>
            </a:r>
            <a:endParaRPr lang="en-US" sz="3200" dirty="0" smtClean="0"/>
          </a:p>
        </p:txBody>
      </p:sp>
      <p:sp>
        <p:nvSpPr>
          <p:cNvPr id="4" name="Title 2"/>
          <p:cNvSpPr>
            <a:spLocks noGrp="1"/>
          </p:cNvSpPr>
          <p:nvPr/>
        </p:nvSpPr>
        <p:spPr>
          <a:xfrm>
            <a:off x="839470" y="4077970"/>
            <a:ext cx="6044565" cy="1236980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spcBef>
                <a:spcPct val="0"/>
              </a:spcBef>
              <a:buNone/>
              <a:defRPr sz="500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r>
              <a:rPr lang="en-US" sz="2000" dirty="0" smtClean="0"/>
              <a:t>Yiming Sui</a:t>
            </a:r>
            <a:endParaRPr lang="en-US" sz="2000" dirty="0" smtClean="0"/>
          </a:p>
          <a:p>
            <a:r>
              <a:rPr lang="en-US" sz="2000" dirty="0" smtClean="0"/>
              <a:t>Jimin Qian</a:t>
            </a:r>
            <a:endParaRPr lang="en-US" sz="2000" dirty="0" smtClean="0"/>
          </a:p>
          <a:p>
            <a:r>
              <a:rPr lang="en-US" sz="2000" dirty="0" smtClean="0"/>
              <a:t>Xueqiao Zhang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7580" y="960755"/>
            <a:ext cx="2383155" cy="2859405"/>
          </a:xfrm>
        </p:spPr>
        <p:txBody>
          <a:bodyPr/>
          <a:lstStyle/>
          <a:p>
            <a:pPr algn="just"/>
            <a:r>
              <a:rPr lang="en-US" sz="4400" dirty="0" smtClean="0"/>
              <a:t>Thanks!</a:t>
            </a:r>
            <a:endParaRPr lang="en-US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10"/>
          <p:cNvSpPr>
            <a:spLocks noChangeArrowheads="1"/>
          </p:cNvSpPr>
          <p:nvPr/>
        </p:nvSpPr>
        <p:spPr bwMode="auto">
          <a:xfrm rot="16200000">
            <a:off x="4060190" y="41910"/>
            <a:ext cx="1307465" cy="6864985"/>
          </a:xfrm>
          <a:prstGeom prst="downArrow">
            <a:avLst>
              <a:gd name="adj1" fmla="val 49074"/>
              <a:gd name="adj2" fmla="val 44794"/>
            </a:avLst>
          </a:prstGeom>
          <a:solidFill>
            <a:srgbClr val="53C3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15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3" name="组合 41"/>
          <p:cNvGrpSpPr/>
          <p:nvPr/>
        </p:nvGrpSpPr>
        <p:grpSpPr bwMode="auto">
          <a:xfrm>
            <a:off x="3507105" y="2767965"/>
            <a:ext cx="1414145" cy="1438275"/>
            <a:chOff x="0" y="0"/>
            <a:chExt cx="1935848" cy="1751017"/>
          </a:xfrm>
        </p:grpSpPr>
        <p:grpSp>
          <p:nvGrpSpPr>
            <p:cNvPr id="14" name="Group 6"/>
            <p:cNvGrpSpPr/>
            <p:nvPr/>
          </p:nvGrpSpPr>
          <p:grpSpPr bwMode="auto">
            <a:xfrm>
              <a:off x="80986" y="0"/>
              <a:ext cx="1753450" cy="1751017"/>
              <a:chOff x="0" y="0"/>
              <a:chExt cx="1801" cy="1801"/>
            </a:xfrm>
          </p:grpSpPr>
          <p:sp>
            <p:nvSpPr>
              <p:cNvPr id="15" name="Oval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01" cy="1801"/>
              </a:xfrm>
              <a:prstGeom prst="ellipse">
                <a:avLst/>
              </a:prstGeom>
              <a:solidFill>
                <a:srgbClr val="D8D8D8">
                  <a:alpha val="4705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50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16" name="Oval 8"/>
              <p:cNvSpPr>
                <a:spLocks noChangeArrowheads="1"/>
              </p:cNvSpPr>
              <p:nvPr/>
            </p:nvSpPr>
            <p:spPr bwMode="auto">
              <a:xfrm>
                <a:off x="122" y="122"/>
                <a:ext cx="1556" cy="1556"/>
              </a:xfrm>
              <a:prstGeom prst="ellipse">
                <a:avLst/>
              </a:prstGeom>
              <a:solidFill>
                <a:srgbClr val="53C3B0"/>
              </a:solidFill>
              <a:ln w="38100">
                <a:solidFill>
                  <a:srgbClr val="FFFFFF"/>
                </a:solidFill>
                <a:beve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50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sp>
          <p:nvSpPr>
            <p:cNvPr id="17" name="Text Box 9"/>
            <p:cNvSpPr>
              <a:spLocks noChangeArrowheads="1"/>
            </p:cNvSpPr>
            <p:nvPr/>
          </p:nvSpPr>
          <p:spPr bwMode="auto">
            <a:xfrm>
              <a:off x="0" y="627061"/>
              <a:ext cx="1935848" cy="620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500" b="1" dirty="0">
                  <a:solidFill>
                    <a:srgbClr val="F2F2F2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Listing</a:t>
              </a:r>
              <a:endParaRPr lang="zh-CN" altLang="en-US" sz="1350" dirty="0"/>
            </a:p>
          </p:txBody>
        </p:sp>
      </p:grpSp>
      <p:grpSp>
        <p:nvGrpSpPr>
          <p:cNvPr id="18" name="组合 46"/>
          <p:cNvGrpSpPr/>
          <p:nvPr/>
        </p:nvGrpSpPr>
        <p:grpSpPr bwMode="auto">
          <a:xfrm>
            <a:off x="5149215" y="2767965"/>
            <a:ext cx="1414145" cy="1438275"/>
            <a:chOff x="0" y="0"/>
            <a:chExt cx="1935848" cy="1751017"/>
          </a:xfrm>
        </p:grpSpPr>
        <p:grpSp>
          <p:nvGrpSpPr>
            <p:cNvPr id="19" name="Group 6"/>
            <p:cNvGrpSpPr/>
            <p:nvPr/>
          </p:nvGrpSpPr>
          <p:grpSpPr bwMode="auto">
            <a:xfrm>
              <a:off x="80986" y="0"/>
              <a:ext cx="1753450" cy="1751017"/>
              <a:chOff x="0" y="0"/>
              <a:chExt cx="1801" cy="1801"/>
            </a:xfrm>
          </p:grpSpPr>
          <p:sp>
            <p:nvSpPr>
              <p:cNvPr id="20" name="Oval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01" cy="1801"/>
              </a:xfrm>
              <a:prstGeom prst="ellipse">
                <a:avLst/>
              </a:prstGeom>
              <a:solidFill>
                <a:srgbClr val="D8D8D8">
                  <a:alpha val="4705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50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21" name="Oval 8"/>
              <p:cNvSpPr>
                <a:spLocks noChangeArrowheads="1"/>
              </p:cNvSpPr>
              <p:nvPr/>
            </p:nvSpPr>
            <p:spPr bwMode="auto">
              <a:xfrm>
                <a:off x="122" y="122"/>
                <a:ext cx="1556" cy="1556"/>
              </a:xfrm>
              <a:prstGeom prst="ellipse">
                <a:avLst/>
              </a:prstGeom>
              <a:solidFill>
                <a:srgbClr val="317FB7"/>
              </a:solidFill>
              <a:ln w="38100">
                <a:solidFill>
                  <a:srgbClr val="FFFFFF"/>
                </a:solidFill>
                <a:beve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50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sp>
          <p:nvSpPr>
            <p:cNvPr id="22" name="Text Box 9"/>
            <p:cNvSpPr>
              <a:spLocks noChangeArrowheads="1"/>
            </p:cNvSpPr>
            <p:nvPr/>
          </p:nvSpPr>
          <p:spPr bwMode="auto">
            <a:xfrm>
              <a:off x="0" y="608010"/>
              <a:ext cx="1935848" cy="620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500" b="1" dirty="0">
                  <a:solidFill>
                    <a:srgbClr val="F2F2F2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statistics</a:t>
              </a:r>
              <a:endParaRPr lang="zh-CN" altLang="en-US" sz="1350" dirty="0"/>
            </a:p>
          </p:txBody>
        </p:sp>
      </p:grpSp>
      <p:grpSp>
        <p:nvGrpSpPr>
          <p:cNvPr id="23" name="组合 40"/>
          <p:cNvGrpSpPr/>
          <p:nvPr/>
        </p:nvGrpSpPr>
        <p:grpSpPr bwMode="auto">
          <a:xfrm>
            <a:off x="1832610" y="2767965"/>
            <a:ext cx="1414145" cy="1438275"/>
            <a:chOff x="0" y="0"/>
            <a:chExt cx="1935848" cy="1751017"/>
          </a:xfrm>
        </p:grpSpPr>
        <p:grpSp>
          <p:nvGrpSpPr>
            <p:cNvPr id="24" name="Group 6"/>
            <p:cNvGrpSpPr/>
            <p:nvPr/>
          </p:nvGrpSpPr>
          <p:grpSpPr bwMode="auto">
            <a:xfrm>
              <a:off x="80986" y="0"/>
              <a:ext cx="1753450" cy="1751017"/>
              <a:chOff x="0" y="0"/>
              <a:chExt cx="1801" cy="1801"/>
            </a:xfrm>
          </p:grpSpPr>
          <p:sp>
            <p:nvSpPr>
              <p:cNvPr id="25" name="Oval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01" cy="1801"/>
              </a:xfrm>
              <a:prstGeom prst="ellipse">
                <a:avLst/>
              </a:prstGeom>
              <a:solidFill>
                <a:srgbClr val="D8D8D8">
                  <a:alpha val="4705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5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auto">
              <a:xfrm>
                <a:off x="123" y="122"/>
                <a:ext cx="1556" cy="1556"/>
              </a:xfrm>
              <a:prstGeom prst="ellipse">
                <a:avLst/>
              </a:prstGeom>
              <a:solidFill>
                <a:srgbClr val="EE3636"/>
              </a:solidFill>
              <a:ln w="38100">
                <a:solidFill>
                  <a:srgbClr val="FFFFFF"/>
                </a:solidFill>
                <a:beve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5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sp>
          <p:nvSpPr>
            <p:cNvPr id="27" name="Text Box 9"/>
            <p:cNvSpPr>
              <a:spLocks noChangeArrowheads="1"/>
            </p:cNvSpPr>
            <p:nvPr/>
          </p:nvSpPr>
          <p:spPr bwMode="auto">
            <a:xfrm>
              <a:off x="0" y="608010"/>
              <a:ext cx="1935848" cy="620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500" b="1" dirty="0">
                  <a:solidFill>
                    <a:srgbClr val="F2F2F2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screening</a:t>
              </a:r>
              <a:endParaRPr lang="zh-CN" altLang="en-US" sz="1500" b="1" dirty="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28" name="矩形标注 31"/>
          <p:cNvSpPr>
            <a:spLocks noChangeArrowheads="1"/>
          </p:cNvSpPr>
          <p:nvPr/>
        </p:nvSpPr>
        <p:spPr bwMode="auto">
          <a:xfrm>
            <a:off x="3933825" y="4245769"/>
            <a:ext cx="1108472" cy="34529"/>
          </a:xfrm>
          <a:prstGeom prst="wedgeRectCallout">
            <a:avLst>
              <a:gd name="adj1" fmla="val -17528"/>
              <a:gd name="adj2" fmla="val -509463"/>
            </a:avLst>
          </a:prstGeom>
          <a:solidFill>
            <a:srgbClr val="53C3B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 sz="1350">
              <a:solidFill>
                <a:srgbClr val="C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" name="矩形标注 32"/>
          <p:cNvSpPr>
            <a:spLocks noChangeArrowheads="1"/>
          </p:cNvSpPr>
          <p:nvPr/>
        </p:nvSpPr>
        <p:spPr bwMode="auto">
          <a:xfrm>
            <a:off x="2239090" y="2622947"/>
            <a:ext cx="1188244" cy="47625"/>
          </a:xfrm>
          <a:prstGeom prst="wedgeRectCallout">
            <a:avLst>
              <a:gd name="adj1" fmla="val -23398"/>
              <a:gd name="adj2" fmla="val 403287"/>
            </a:avLst>
          </a:prstGeom>
          <a:solidFill>
            <a:srgbClr val="EE363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 sz="1350">
              <a:solidFill>
                <a:srgbClr val="C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3220085" y="4279900"/>
            <a:ext cx="2673350" cy="112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rgbClr val="0C0C0C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Display the sorted perovskite and their corresponding band structure via schematic diagram</a:t>
            </a:r>
            <a:endParaRPr lang="en-US" altLang="zh-CN" sz="1400" dirty="0">
              <a:solidFill>
                <a:srgbClr val="0C0C0C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1743710" y="1757045"/>
            <a:ext cx="2430145" cy="866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C0C0C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Band gap range</a:t>
            </a:r>
            <a:endParaRPr lang="en-US" altLang="zh-CN" sz="1400" dirty="0">
              <a:solidFill>
                <a:srgbClr val="0C0C0C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C0C0C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band location</a:t>
            </a:r>
            <a:endParaRPr lang="en-US" altLang="zh-CN" sz="1400" dirty="0">
              <a:solidFill>
                <a:srgbClr val="0C0C0C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C0C0C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Formation energy</a:t>
            </a:r>
            <a:endParaRPr lang="en-US" altLang="zh-CN" sz="1400" dirty="0">
              <a:solidFill>
                <a:srgbClr val="0C0C0C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2" name="矩形标注 35"/>
          <p:cNvSpPr>
            <a:spLocks noChangeArrowheads="1"/>
          </p:cNvSpPr>
          <p:nvPr/>
        </p:nvSpPr>
        <p:spPr bwMode="auto">
          <a:xfrm>
            <a:off x="5516404" y="2622947"/>
            <a:ext cx="1188244" cy="47625"/>
          </a:xfrm>
          <a:prstGeom prst="wedgeRectCallout">
            <a:avLst>
              <a:gd name="adj1" fmla="val -23398"/>
              <a:gd name="adj2" fmla="val 403287"/>
            </a:avLst>
          </a:prstGeom>
          <a:solidFill>
            <a:srgbClr val="317FB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 sz="1350">
              <a:solidFill>
                <a:srgbClr val="C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5042535" y="1886585"/>
            <a:ext cx="2282825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0C0C0C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Finding the common features between sorted </a:t>
            </a:r>
            <a:endParaRPr lang="en-US" altLang="zh-CN" sz="1400" dirty="0">
              <a:solidFill>
                <a:srgbClr val="0C0C0C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5" name="TextBox 4"/>
          <p:cNvSpPr>
            <a:spLocks noChangeArrowheads="1"/>
          </p:cNvSpPr>
          <p:nvPr/>
        </p:nvSpPr>
        <p:spPr bwMode="auto">
          <a:xfrm>
            <a:off x="504190" y="631825"/>
            <a:ext cx="407162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000" b="1" dirty="0" smtClean="0">
                <a:latin typeface="Encode Sans Normal Black" charset="0"/>
                <a:ea typeface="Encode Sans Normal Black" charset="0"/>
                <a:cs typeface="Encode Sans Normal Black" charset="0"/>
                <a:sym typeface="微软雅黑" panose="020B0503020204020204" charset="-122"/>
              </a:rPr>
              <a:t>Our project </a:t>
            </a:r>
            <a:r>
              <a:rPr lang="en-US" sz="2000" dirty="0" smtClean="0">
                <a:latin typeface="Encode Sans Normal Black" charset="0"/>
                <a:ea typeface="Encode Sans Normal Black" charset="0"/>
                <a:cs typeface="Encode Sans Normal Black" charset="0"/>
                <a:sym typeface="微软雅黑" panose="020B0503020204020204" charset="-122"/>
              </a:rPr>
              <a:t>-</a:t>
            </a:r>
            <a:r>
              <a:rPr lang="en-US" sz="2000" dirty="0" smtClean="0">
                <a:latin typeface="Encode Sans Normal Black" charset="0"/>
                <a:ea typeface="Encode Sans Normal Black" charset="0"/>
                <a:cs typeface="Encode Sans Normal Black" charset="0"/>
                <a:sym typeface="微软雅黑" panose="020B0503020204020204" charset="-122"/>
              </a:rPr>
              <a:t>Part I</a:t>
            </a:r>
            <a:endParaRPr lang="en-US" altLang="en-US" sz="2000" dirty="0" smtClean="0">
              <a:solidFill>
                <a:srgbClr val="262626"/>
              </a:solidFill>
              <a:latin typeface="Encode Sans Normal Black" charset="0"/>
              <a:ea typeface="Encode Sans Normal Black" charset="0"/>
              <a:cs typeface="Encode Sans Normal Black" charset="0"/>
              <a:sym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13"/>
          <p:cNvSpPr>
            <a:spLocks noChangeShapeType="1"/>
          </p:cNvSpPr>
          <p:nvPr/>
        </p:nvSpPr>
        <p:spPr bwMode="auto">
          <a:xfrm flipV="1">
            <a:off x="336550" y="3128645"/>
            <a:ext cx="4699635" cy="3175"/>
          </a:xfrm>
          <a:prstGeom prst="line">
            <a:avLst/>
          </a:prstGeom>
          <a:noFill/>
          <a:ln w="101600">
            <a:solidFill>
              <a:srgbClr val="317FB7"/>
            </a:solidFill>
            <a:bevel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5" name="AutoShape 2"/>
          <p:cNvSpPr>
            <a:spLocks noChangeArrowheads="1"/>
          </p:cNvSpPr>
          <p:nvPr/>
        </p:nvSpPr>
        <p:spPr bwMode="auto">
          <a:xfrm>
            <a:off x="992505" y="1586230"/>
            <a:ext cx="1304925" cy="1431925"/>
          </a:xfrm>
          <a:prstGeom prst="roundRect">
            <a:avLst>
              <a:gd name="adj" fmla="val 13005"/>
            </a:avLst>
          </a:prstGeom>
          <a:solidFill>
            <a:srgbClr val="53C3B0"/>
          </a:solidFill>
          <a:ln w="19050" cap="rnd">
            <a:solidFill>
              <a:srgbClr val="595959"/>
            </a:solidFill>
            <a:prstDash val="sysDot"/>
            <a:beve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135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46" name="Line 16"/>
          <p:cNvSpPr>
            <a:spLocks noChangeShapeType="1"/>
          </p:cNvSpPr>
          <p:nvPr/>
        </p:nvSpPr>
        <p:spPr bwMode="auto">
          <a:xfrm flipH="1">
            <a:off x="1304925" y="2891155"/>
            <a:ext cx="635" cy="278130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grpSp>
        <p:nvGrpSpPr>
          <p:cNvPr id="47" name="Group 138"/>
          <p:cNvGrpSpPr/>
          <p:nvPr/>
        </p:nvGrpSpPr>
        <p:grpSpPr bwMode="auto">
          <a:xfrm>
            <a:off x="1197610" y="3044190"/>
            <a:ext cx="147320" cy="172720"/>
            <a:chOff x="0" y="0"/>
            <a:chExt cx="250" cy="250"/>
          </a:xfrm>
        </p:grpSpPr>
        <p:sp>
          <p:nvSpPr>
            <p:cNvPr id="48" name="Oval 139"/>
            <p:cNvSpPr>
              <a:spLocks noChangeArrowheads="1"/>
            </p:cNvSpPr>
            <p:nvPr/>
          </p:nvSpPr>
          <p:spPr bwMode="auto">
            <a:xfrm>
              <a:off x="0" y="0"/>
              <a:ext cx="250" cy="250"/>
            </a:xfrm>
            <a:prstGeom prst="ellipse">
              <a:avLst/>
            </a:prstGeom>
            <a:solidFill>
              <a:srgbClr val="FFD3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350">
                <a:solidFill>
                  <a:srgbClr val="000000"/>
                </a:solidFill>
                <a:latin typeface="微软雅黑" panose="020B0503020204020204" charset="-122"/>
                <a:ea typeface="Malgun Gothic" panose="020B0503020000020004" pitchFamily="34" charset="-127"/>
                <a:sym typeface="微软雅黑" panose="020B0503020204020204" charset="-122"/>
              </a:endParaRPr>
            </a:p>
          </p:txBody>
        </p:sp>
        <p:sp>
          <p:nvSpPr>
            <p:cNvPr id="49" name="Oval 140"/>
            <p:cNvSpPr>
              <a:spLocks noChangeArrowheads="1"/>
            </p:cNvSpPr>
            <p:nvPr/>
          </p:nvSpPr>
          <p:spPr bwMode="auto">
            <a:xfrm>
              <a:off x="68" y="68"/>
              <a:ext cx="114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350">
                <a:solidFill>
                  <a:srgbClr val="000000"/>
                </a:solidFill>
                <a:latin typeface="微软雅黑" panose="020B0503020204020204" charset="-122"/>
                <a:ea typeface="Malgun Gothic" panose="020B0503020000020004" pitchFamily="34" charset="-127"/>
                <a:sym typeface="微软雅黑" panose="020B0503020204020204" charset="-122"/>
              </a:endParaRPr>
            </a:p>
          </p:txBody>
        </p:sp>
      </p:grpSp>
      <p:sp>
        <p:nvSpPr>
          <p:cNvPr id="50" name="TextBox 57"/>
          <p:cNvSpPr>
            <a:spLocks noChangeArrowheads="1"/>
          </p:cNvSpPr>
          <p:nvPr/>
        </p:nvSpPr>
        <p:spPr bwMode="auto">
          <a:xfrm>
            <a:off x="1121410" y="1635760"/>
            <a:ext cx="1083310" cy="29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35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screening</a:t>
            </a:r>
            <a:endParaRPr lang="zh-CN" altLang="en-US" sz="1350" dirty="0"/>
          </a:p>
        </p:txBody>
      </p:sp>
      <p:sp>
        <p:nvSpPr>
          <p:cNvPr id="51" name="TextBox 57"/>
          <p:cNvSpPr>
            <a:spLocks noChangeArrowheads="1"/>
          </p:cNvSpPr>
          <p:nvPr/>
        </p:nvSpPr>
        <p:spPr bwMode="auto">
          <a:xfrm>
            <a:off x="979170" y="1903095"/>
            <a:ext cx="141351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en-US" altLang="zh-CN" sz="1200" b="1" dirty="0">
                <a:solidFill>
                  <a:schemeClr val="bg1"/>
                </a:solidFill>
              </a:rPr>
              <a:t>Sort out perovskites with BG over 0</a:t>
            </a:r>
            <a:endParaRPr lang="en-US" altLang="zh-CN" sz="1200" b="1" dirty="0">
              <a:solidFill>
                <a:schemeClr val="bg1"/>
              </a:solidFill>
            </a:endParaRPr>
          </a:p>
        </p:txBody>
      </p:sp>
      <p:sp>
        <p:nvSpPr>
          <p:cNvPr id="66" name="AutoShape 2"/>
          <p:cNvSpPr>
            <a:spLocks noChangeArrowheads="1"/>
          </p:cNvSpPr>
          <p:nvPr/>
        </p:nvSpPr>
        <p:spPr bwMode="auto">
          <a:xfrm>
            <a:off x="2889885" y="1599565"/>
            <a:ext cx="1628775" cy="1431925"/>
          </a:xfrm>
          <a:prstGeom prst="roundRect">
            <a:avLst>
              <a:gd name="adj" fmla="val 13005"/>
            </a:avLst>
          </a:prstGeom>
          <a:solidFill>
            <a:srgbClr val="317FB7"/>
          </a:solidFill>
          <a:ln w="19050" cap="rnd">
            <a:solidFill>
              <a:srgbClr val="595959"/>
            </a:solidFill>
            <a:prstDash val="sysDot"/>
            <a:beve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13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67" name="TextBox 57"/>
          <p:cNvSpPr>
            <a:spLocks noChangeArrowheads="1"/>
          </p:cNvSpPr>
          <p:nvPr/>
        </p:nvSpPr>
        <p:spPr bwMode="auto">
          <a:xfrm>
            <a:off x="3049905" y="1622425"/>
            <a:ext cx="1306195" cy="29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35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dataframe</a:t>
            </a:r>
            <a:endParaRPr lang="zh-CN" altLang="en-US" sz="1350" dirty="0"/>
          </a:p>
        </p:txBody>
      </p:sp>
      <p:sp>
        <p:nvSpPr>
          <p:cNvPr id="68" name="TextBox 57"/>
          <p:cNvSpPr>
            <a:spLocks noChangeArrowheads="1"/>
          </p:cNvSpPr>
          <p:nvPr/>
        </p:nvSpPr>
        <p:spPr bwMode="auto">
          <a:xfrm>
            <a:off x="2852420" y="1792605"/>
            <a:ext cx="1735455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Substances and their corresponding band gap energy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9" name="Line 16"/>
          <p:cNvSpPr>
            <a:spLocks noChangeShapeType="1"/>
          </p:cNvSpPr>
          <p:nvPr/>
        </p:nvSpPr>
        <p:spPr bwMode="auto">
          <a:xfrm flipH="1">
            <a:off x="3089275" y="2838450"/>
            <a:ext cx="19685" cy="277495"/>
          </a:xfrm>
          <a:prstGeom prst="line">
            <a:avLst/>
          </a:prstGeom>
          <a:noFill/>
          <a:ln w="19050">
            <a:solidFill>
              <a:srgbClr val="FFFF00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grpSp>
        <p:nvGrpSpPr>
          <p:cNvPr id="70" name="Group 138"/>
          <p:cNvGrpSpPr/>
          <p:nvPr/>
        </p:nvGrpSpPr>
        <p:grpSpPr bwMode="auto">
          <a:xfrm>
            <a:off x="3001645" y="2984500"/>
            <a:ext cx="147320" cy="172720"/>
            <a:chOff x="0" y="0"/>
            <a:chExt cx="250" cy="250"/>
          </a:xfrm>
        </p:grpSpPr>
        <p:sp>
          <p:nvSpPr>
            <p:cNvPr id="71" name="Oval 139"/>
            <p:cNvSpPr>
              <a:spLocks noChangeArrowheads="1"/>
            </p:cNvSpPr>
            <p:nvPr/>
          </p:nvSpPr>
          <p:spPr bwMode="auto">
            <a:xfrm>
              <a:off x="0" y="0"/>
              <a:ext cx="250" cy="250"/>
            </a:xfrm>
            <a:prstGeom prst="ellipse">
              <a:avLst/>
            </a:prstGeom>
            <a:solidFill>
              <a:srgbClr val="93C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350">
                <a:solidFill>
                  <a:srgbClr val="000000"/>
                </a:solidFill>
                <a:latin typeface="微软雅黑" panose="020B0503020204020204" charset="-122"/>
                <a:ea typeface="Malgun Gothic" panose="020B0503020000020004" pitchFamily="34" charset="-127"/>
                <a:sym typeface="微软雅黑" panose="020B0503020204020204" charset="-122"/>
              </a:endParaRPr>
            </a:p>
          </p:txBody>
        </p:sp>
        <p:sp>
          <p:nvSpPr>
            <p:cNvPr id="72" name="Oval 140"/>
            <p:cNvSpPr>
              <a:spLocks noChangeArrowheads="1"/>
            </p:cNvSpPr>
            <p:nvPr/>
          </p:nvSpPr>
          <p:spPr bwMode="auto">
            <a:xfrm>
              <a:off x="68" y="68"/>
              <a:ext cx="114" cy="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350">
                <a:solidFill>
                  <a:srgbClr val="000000"/>
                </a:solidFill>
                <a:latin typeface="微软雅黑" panose="020B0503020204020204" charset="-122"/>
                <a:ea typeface="Malgun Gothic" panose="020B0503020000020004" pitchFamily="34" charset="-127"/>
                <a:sym typeface="微软雅黑" panose="020B0503020204020204" charset="-122"/>
              </a:endParaRPr>
            </a:p>
          </p:txBody>
        </p:sp>
      </p:grpSp>
      <p:sp>
        <p:nvSpPr>
          <p:cNvPr id="129" name="Line 13"/>
          <p:cNvSpPr>
            <a:spLocks noChangeShapeType="1"/>
          </p:cNvSpPr>
          <p:nvPr/>
        </p:nvSpPr>
        <p:spPr bwMode="auto">
          <a:xfrm flipV="1">
            <a:off x="389890" y="4420870"/>
            <a:ext cx="4625975" cy="6985"/>
          </a:xfrm>
          <a:prstGeom prst="line">
            <a:avLst/>
          </a:prstGeom>
          <a:noFill/>
          <a:ln w="101600">
            <a:solidFill>
              <a:srgbClr val="317FB7"/>
            </a:solidFill>
            <a:bevel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7" name="AutoShape 17"/>
          <p:cNvSpPr>
            <a:spLocks noChangeArrowheads="1"/>
          </p:cNvSpPr>
          <p:nvPr/>
        </p:nvSpPr>
        <p:spPr bwMode="auto">
          <a:xfrm>
            <a:off x="632460" y="4652010"/>
            <a:ext cx="1363980" cy="1284605"/>
          </a:xfrm>
          <a:prstGeom prst="roundRect">
            <a:avLst>
              <a:gd name="adj" fmla="val 13005"/>
            </a:avLst>
          </a:prstGeom>
          <a:solidFill>
            <a:srgbClr val="317FB7"/>
          </a:solidFill>
          <a:ln w="19050" cap="rnd">
            <a:solidFill>
              <a:srgbClr val="595959"/>
            </a:solidFill>
            <a:prstDash val="sysDot"/>
            <a:beve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135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38" name="TextBox 57"/>
          <p:cNvSpPr>
            <a:spLocks noChangeArrowheads="1"/>
          </p:cNvSpPr>
          <p:nvPr/>
        </p:nvSpPr>
        <p:spPr bwMode="auto">
          <a:xfrm>
            <a:off x="374650" y="4733290"/>
            <a:ext cx="183007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 dirty="0"/>
              <a:t>features</a:t>
            </a:r>
            <a:endParaRPr lang="zh-CN" altLang="en-US" sz="1200" b="1" dirty="0"/>
          </a:p>
        </p:txBody>
      </p:sp>
      <p:sp>
        <p:nvSpPr>
          <p:cNvPr id="139" name="TextBox 57"/>
          <p:cNvSpPr>
            <a:spLocks noChangeArrowheads="1"/>
          </p:cNvSpPr>
          <p:nvPr/>
        </p:nvSpPr>
        <p:spPr bwMode="auto">
          <a:xfrm>
            <a:off x="590550" y="4914900"/>
            <a:ext cx="140843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Volume electronegativity </a:t>
            </a:r>
            <a:r>
              <a:rPr lang="en-US" altLang="zh-CN" sz="1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etc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0" name="Line 18"/>
          <p:cNvSpPr>
            <a:spLocks noChangeShapeType="1"/>
          </p:cNvSpPr>
          <p:nvPr/>
        </p:nvSpPr>
        <p:spPr bwMode="auto">
          <a:xfrm flipH="1">
            <a:off x="753745" y="4429125"/>
            <a:ext cx="1270" cy="553720"/>
          </a:xfrm>
          <a:prstGeom prst="line">
            <a:avLst/>
          </a:prstGeom>
          <a:noFill/>
          <a:ln w="19050">
            <a:solidFill>
              <a:srgbClr val="FFFF00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grpSp>
        <p:nvGrpSpPr>
          <p:cNvPr id="141" name="Group 138"/>
          <p:cNvGrpSpPr/>
          <p:nvPr/>
        </p:nvGrpSpPr>
        <p:grpSpPr bwMode="auto">
          <a:xfrm>
            <a:off x="690880" y="4354195"/>
            <a:ext cx="147320" cy="173990"/>
            <a:chOff x="0" y="0"/>
            <a:chExt cx="250" cy="250"/>
          </a:xfrm>
        </p:grpSpPr>
        <p:sp>
          <p:nvSpPr>
            <p:cNvPr id="142" name="Oval 139"/>
            <p:cNvSpPr>
              <a:spLocks noChangeArrowheads="1"/>
            </p:cNvSpPr>
            <p:nvPr/>
          </p:nvSpPr>
          <p:spPr bwMode="auto">
            <a:xfrm>
              <a:off x="0" y="0"/>
              <a:ext cx="250" cy="251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350">
                <a:solidFill>
                  <a:srgbClr val="000000"/>
                </a:solidFill>
                <a:latin typeface="微软雅黑" panose="020B0503020204020204" charset="-122"/>
                <a:ea typeface="Malgun Gothic" panose="020B0503020000020004" pitchFamily="34" charset="-127"/>
                <a:sym typeface="微软雅黑" panose="020B0503020204020204" charset="-122"/>
              </a:endParaRPr>
            </a:p>
          </p:txBody>
        </p:sp>
        <p:sp>
          <p:nvSpPr>
            <p:cNvPr id="143" name="Oval 140"/>
            <p:cNvSpPr>
              <a:spLocks noChangeArrowheads="1"/>
            </p:cNvSpPr>
            <p:nvPr/>
          </p:nvSpPr>
          <p:spPr bwMode="auto">
            <a:xfrm>
              <a:off x="68" y="68"/>
              <a:ext cx="114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350">
                <a:solidFill>
                  <a:srgbClr val="000000"/>
                </a:solidFill>
                <a:latin typeface="微软雅黑" panose="020B0503020204020204" charset="-122"/>
                <a:ea typeface="Malgun Gothic" panose="020B0503020000020004" pitchFamily="34" charset="-127"/>
                <a:sym typeface="微软雅黑" panose="020B0503020204020204" charset="-122"/>
              </a:endParaRPr>
            </a:p>
          </p:txBody>
        </p:sp>
      </p:grpSp>
      <p:sp>
        <p:nvSpPr>
          <p:cNvPr id="144" name="AutoShape 5"/>
          <p:cNvSpPr>
            <a:spLocks noChangeArrowheads="1"/>
          </p:cNvSpPr>
          <p:nvPr/>
        </p:nvSpPr>
        <p:spPr bwMode="auto">
          <a:xfrm>
            <a:off x="7153275" y="2671445"/>
            <a:ext cx="1371600" cy="1284605"/>
          </a:xfrm>
          <a:prstGeom prst="roundRect">
            <a:avLst>
              <a:gd name="adj" fmla="val 13005"/>
            </a:avLst>
          </a:prstGeom>
          <a:solidFill>
            <a:srgbClr val="53C3B0"/>
          </a:solidFill>
          <a:ln w="19050" cap="rnd">
            <a:solidFill>
              <a:srgbClr val="595959"/>
            </a:solidFill>
            <a:prstDash val="sysDot"/>
            <a:beve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135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45" name="TextBox 57"/>
          <p:cNvSpPr>
            <a:spLocks noChangeArrowheads="1"/>
          </p:cNvSpPr>
          <p:nvPr/>
        </p:nvSpPr>
        <p:spPr bwMode="auto">
          <a:xfrm>
            <a:off x="7108190" y="2891790"/>
            <a:ext cx="15163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 dirty="0">
                <a:ea typeface="微软雅黑" panose="020B0503020204020204" charset="-122"/>
                <a:cs typeface="Arial" panose="020B0604020202020204" pitchFamily="34" charset="0"/>
              </a:rPr>
              <a:t>Selecting the best combination of features </a:t>
            </a:r>
            <a:endParaRPr lang="zh-CN" altLang="en-US" sz="1200" dirty="0">
              <a:cs typeface="Arial" panose="020B0604020202020204" pitchFamily="34" charset="0"/>
            </a:endParaRPr>
          </a:p>
        </p:txBody>
      </p:sp>
      <p:sp>
        <p:nvSpPr>
          <p:cNvPr id="146" name="TextBox 57"/>
          <p:cNvSpPr>
            <a:spLocks noChangeArrowheads="1"/>
          </p:cNvSpPr>
          <p:nvPr/>
        </p:nvSpPr>
        <p:spPr bwMode="auto">
          <a:xfrm>
            <a:off x="7272655" y="2926080"/>
            <a:ext cx="1243965" cy="40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</a:pPr>
            <a:endParaRPr lang="zh-CN" altLang="en-US" sz="1350" dirty="0"/>
          </a:p>
        </p:txBody>
      </p:sp>
      <p:sp>
        <p:nvSpPr>
          <p:cNvPr id="158" name="AutoShape 6"/>
          <p:cNvSpPr>
            <a:spLocks noChangeArrowheads="1"/>
          </p:cNvSpPr>
          <p:nvPr/>
        </p:nvSpPr>
        <p:spPr bwMode="auto">
          <a:xfrm>
            <a:off x="2746375" y="4652010"/>
            <a:ext cx="1353820" cy="1284605"/>
          </a:xfrm>
          <a:prstGeom prst="roundRect">
            <a:avLst>
              <a:gd name="adj" fmla="val 13005"/>
            </a:avLst>
          </a:prstGeom>
          <a:solidFill>
            <a:srgbClr val="317FB7"/>
          </a:solidFill>
          <a:ln w="19050" cap="rnd">
            <a:solidFill>
              <a:srgbClr val="595959"/>
            </a:solidFill>
            <a:prstDash val="sysDot"/>
            <a:beve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13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59" name="Line 7"/>
          <p:cNvSpPr>
            <a:spLocks noChangeShapeType="1"/>
          </p:cNvSpPr>
          <p:nvPr/>
        </p:nvSpPr>
        <p:spPr bwMode="auto">
          <a:xfrm flipH="1">
            <a:off x="2847975" y="4429125"/>
            <a:ext cx="2540" cy="553720"/>
          </a:xfrm>
          <a:prstGeom prst="line">
            <a:avLst/>
          </a:prstGeom>
          <a:noFill/>
          <a:ln w="19050">
            <a:solidFill>
              <a:srgbClr val="FFFF00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grpSp>
        <p:nvGrpSpPr>
          <p:cNvPr id="160" name="Group 138"/>
          <p:cNvGrpSpPr/>
          <p:nvPr/>
        </p:nvGrpSpPr>
        <p:grpSpPr bwMode="auto">
          <a:xfrm>
            <a:off x="2785110" y="4356735"/>
            <a:ext cx="147320" cy="173990"/>
            <a:chOff x="0" y="0"/>
            <a:chExt cx="250" cy="250"/>
          </a:xfrm>
        </p:grpSpPr>
        <p:sp>
          <p:nvSpPr>
            <p:cNvPr id="161" name="Oval 139"/>
            <p:cNvSpPr>
              <a:spLocks noChangeArrowheads="1"/>
            </p:cNvSpPr>
            <p:nvPr/>
          </p:nvSpPr>
          <p:spPr bwMode="auto">
            <a:xfrm>
              <a:off x="0" y="0"/>
              <a:ext cx="250" cy="250"/>
            </a:xfrm>
            <a:prstGeom prst="ellipse">
              <a:avLst/>
            </a:prstGeom>
            <a:solidFill>
              <a:srgbClr val="95B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350">
                <a:solidFill>
                  <a:srgbClr val="000000"/>
                </a:solidFill>
                <a:latin typeface="微软雅黑" panose="020B0503020204020204" charset="-122"/>
                <a:ea typeface="Malgun Gothic" panose="020B0503020000020004" pitchFamily="34" charset="-127"/>
                <a:sym typeface="微软雅黑" panose="020B0503020204020204" charset="-122"/>
              </a:endParaRPr>
            </a:p>
          </p:txBody>
        </p:sp>
        <p:sp>
          <p:nvSpPr>
            <p:cNvPr id="162" name="Oval 140"/>
            <p:cNvSpPr>
              <a:spLocks noChangeArrowheads="1"/>
            </p:cNvSpPr>
            <p:nvPr/>
          </p:nvSpPr>
          <p:spPr bwMode="auto">
            <a:xfrm>
              <a:off x="68" y="68"/>
              <a:ext cx="114" cy="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350">
                <a:solidFill>
                  <a:srgbClr val="000000"/>
                </a:solidFill>
                <a:latin typeface="微软雅黑" panose="020B0503020204020204" charset="-122"/>
                <a:ea typeface="Malgun Gothic" panose="020B0503020000020004" pitchFamily="34" charset="-127"/>
                <a:sym typeface="微软雅黑" panose="020B0503020204020204" charset="-122"/>
              </a:endParaRPr>
            </a:p>
          </p:txBody>
        </p:sp>
      </p:grpSp>
      <p:sp>
        <p:nvSpPr>
          <p:cNvPr id="163" name="TextBox 57"/>
          <p:cNvSpPr>
            <a:spLocks noChangeArrowheads="1"/>
          </p:cNvSpPr>
          <p:nvPr/>
        </p:nvSpPr>
        <p:spPr bwMode="auto">
          <a:xfrm>
            <a:off x="2515870" y="4782185"/>
            <a:ext cx="18421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 dirty="0">
                <a:solidFill>
                  <a:schemeClr val="bg1"/>
                </a:solidFill>
                <a:ea typeface="微软雅黑" panose="020B0503020204020204" charset="-122"/>
                <a:cs typeface="Arial" panose="020B0604020202020204" pitchFamily="34" charset="0"/>
              </a:rPr>
              <a:t>List all </a:t>
            </a:r>
            <a:endParaRPr lang="en-US" altLang="zh-CN" sz="1200" b="1" dirty="0">
              <a:solidFill>
                <a:schemeClr val="bg1"/>
              </a:solidFill>
              <a:ea typeface="微软雅黑" panose="020B0503020204020204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1200" b="1" dirty="0">
                <a:solidFill>
                  <a:schemeClr val="bg1"/>
                </a:solidFill>
                <a:ea typeface="微软雅黑" panose="020B0503020204020204" charset="-122"/>
                <a:cs typeface="Arial" panose="020B0604020202020204" pitchFamily="34" charset="0"/>
              </a:rPr>
              <a:t>combination possibilities</a:t>
            </a:r>
            <a:endParaRPr lang="zh-CN" altLang="en-US" sz="1200" dirty="0">
              <a:cs typeface="Arial" panose="020B0604020202020204" pitchFamily="34" charset="0"/>
            </a:endParaRPr>
          </a:p>
        </p:txBody>
      </p:sp>
      <p:sp>
        <p:nvSpPr>
          <p:cNvPr id="174" name="椭圆 15"/>
          <p:cNvSpPr>
            <a:spLocks noChangeArrowheads="1"/>
          </p:cNvSpPr>
          <p:nvPr/>
        </p:nvSpPr>
        <p:spPr bwMode="auto">
          <a:xfrm>
            <a:off x="5036185" y="3128645"/>
            <a:ext cx="1605280" cy="1899285"/>
          </a:xfrm>
          <a:prstGeom prst="ellipse">
            <a:avLst/>
          </a:prstGeom>
          <a:solidFill>
            <a:srgbClr val="53C3B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350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Certain</a:t>
            </a:r>
            <a:endParaRPr lang="en-US" altLang="zh-CN" sz="135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algn="ctr"/>
            <a:r>
              <a:rPr lang="en-US" altLang="zh-CN" sz="1350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Regression method</a:t>
            </a:r>
            <a:endParaRPr lang="zh-CN" altLang="zh-CN" sz="135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3" name="椭圆 15"/>
          <p:cNvSpPr>
            <a:spLocks noChangeArrowheads="1"/>
          </p:cNvSpPr>
          <p:nvPr/>
        </p:nvSpPr>
        <p:spPr bwMode="auto">
          <a:xfrm>
            <a:off x="7272655" y="4328160"/>
            <a:ext cx="1761490" cy="1085850"/>
          </a:xfrm>
          <a:prstGeom prst="ellipse">
            <a:avLst/>
          </a:prstGeom>
          <a:solidFill>
            <a:srgbClr val="53C3B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dirty="0">
                <a:solidFill>
                  <a:srgbClr val="FFFFFF"/>
                </a:solidFill>
                <a:cs typeface="Arial" panose="020B0604020202020204" pitchFamily="34" charset="0"/>
                <a:sym typeface="宋体" panose="02010600030101010101" pitchFamily="2" charset="-122"/>
              </a:rPr>
              <a:t>Derived predictive model</a:t>
            </a:r>
            <a:endParaRPr lang="zh-CN" altLang="zh-CN" sz="1200" dirty="0">
              <a:solidFill>
                <a:srgbClr val="FFFFFF"/>
              </a:solidFill>
              <a:cs typeface="Arial" panose="020B0604020202020204" pitchFamily="34" charset="0"/>
              <a:sym typeface="宋体" panose="02010600030101010101" pitchFamily="2" charset="-122"/>
            </a:endParaRPr>
          </a:p>
        </p:txBody>
      </p:sp>
      <p:cxnSp>
        <p:nvCxnSpPr>
          <p:cNvPr id="12" name="Connector: Curved 5"/>
          <p:cNvCxnSpPr/>
          <p:nvPr/>
        </p:nvCxnSpPr>
        <p:spPr>
          <a:xfrm>
            <a:off x="5015865" y="2967990"/>
            <a:ext cx="426085" cy="205740"/>
          </a:xfrm>
          <a:prstGeom prst="curvedConnector4">
            <a:avLst>
              <a:gd name="adj1" fmla="val 22420"/>
              <a:gd name="adj2" fmla="val -1413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9"/>
          <p:cNvCxnSpPr/>
          <p:nvPr/>
        </p:nvCxnSpPr>
        <p:spPr>
          <a:xfrm>
            <a:off x="4849495" y="4556125"/>
            <a:ext cx="302260" cy="226060"/>
          </a:xfrm>
          <a:prstGeom prst="curvedConnector3">
            <a:avLst>
              <a:gd name="adj1" fmla="val 502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1"/>
          <p:cNvCxnSpPr/>
          <p:nvPr/>
        </p:nvCxnSpPr>
        <p:spPr>
          <a:xfrm flipV="1">
            <a:off x="6517005" y="3328670"/>
            <a:ext cx="755650" cy="8356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3"/>
          <p:cNvCxnSpPr/>
          <p:nvPr/>
        </p:nvCxnSpPr>
        <p:spPr>
          <a:xfrm>
            <a:off x="7535545" y="4074160"/>
            <a:ext cx="718185" cy="170815"/>
          </a:xfrm>
          <a:prstGeom prst="curvedConnector3">
            <a:avLst>
              <a:gd name="adj1" fmla="val 500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4"/>
          <p:cNvSpPr txBox="1"/>
          <p:nvPr/>
        </p:nvSpPr>
        <p:spPr>
          <a:xfrm>
            <a:off x="1899920" y="3173730"/>
            <a:ext cx="235013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Label: bandgap</a:t>
            </a:r>
            <a:endParaRPr lang="en-US" sz="1350" dirty="0"/>
          </a:p>
        </p:txBody>
      </p:sp>
      <p:sp>
        <p:nvSpPr>
          <p:cNvPr id="57" name="TextBox 56"/>
          <p:cNvSpPr txBox="1"/>
          <p:nvPr/>
        </p:nvSpPr>
        <p:spPr>
          <a:xfrm>
            <a:off x="915035" y="4074160"/>
            <a:ext cx="347218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Features: the characteristics of compounds</a:t>
            </a:r>
            <a:endParaRPr lang="en-US" sz="1350" dirty="0"/>
          </a:p>
        </p:txBody>
      </p:sp>
      <p:sp>
        <p:nvSpPr>
          <p:cNvPr id="17" name="TextBox 4"/>
          <p:cNvSpPr>
            <a:spLocks noChangeArrowheads="1"/>
          </p:cNvSpPr>
          <p:nvPr/>
        </p:nvSpPr>
        <p:spPr bwMode="auto">
          <a:xfrm>
            <a:off x="515620" y="645795"/>
            <a:ext cx="407162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000" b="1" dirty="0" smtClean="0">
                <a:latin typeface="Encode Sans Normal Black" charset="0"/>
                <a:ea typeface="Encode Sans Normal Black" charset="0"/>
                <a:cs typeface="Encode Sans Normal Black" charset="0"/>
                <a:sym typeface="微软雅黑" panose="020B0503020204020204" charset="-122"/>
              </a:rPr>
              <a:t>Our project </a:t>
            </a:r>
            <a:r>
              <a:rPr lang="en-US" sz="2000" dirty="0" smtClean="0">
                <a:latin typeface="Encode Sans Normal Black" charset="0"/>
                <a:ea typeface="Encode Sans Normal Black" charset="0"/>
                <a:cs typeface="Encode Sans Normal Black" charset="0"/>
                <a:sym typeface="微软雅黑" panose="020B0503020204020204" charset="-122"/>
              </a:rPr>
              <a:t>-Part II</a:t>
            </a:r>
            <a:endParaRPr lang="en-US" altLang="en-US" sz="2000" dirty="0" smtClean="0">
              <a:solidFill>
                <a:srgbClr val="262626"/>
              </a:solidFill>
              <a:latin typeface="Encode Sans Normal Black" charset="0"/>
              <a:ea typeface="Encode Sans Normal Black" charset="0"/>
              <a:cs typeface="Encode Sans Normal Black" charset="0"/>
              <a:sym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907413"/>
            <a:ext cx="8196210" cy="4015497"/>
          </a:xfrm>
        </p:spPr>
        <p:txBody>
          <a:bodyPr/>
          <a:lstStyle/>
          <a:p>
            <a:r>
              <a:rPr lang="en-US" dirty="0"/>
              <a:t>Linear Ridge Regression: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Lasso </a:t>
            </a:r>
            <a:r>
              <a:rPr lang="en-US" dirty="0"/>
              <a:t>R</a:t>
            </a:r>
            <a:r>
              <a:rPr lang="en-US" dirty="0" smtClean="0"/>
              <a:t>egression: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Kernel Ridge Regression:</a:t>
            </a:r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/>
                    </a14:imgEffect>
                    <a14:imgEffect>
                      <a14:saturation sat="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026" y="2376424"/>
            <a:ext cx="3416310" cy="8034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026" y="3686952"/>
            <a:ext cx="3511994" cy="7995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164" y="4993607"/>
            <a:ext cx="3936492" cy="15008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22" y="1619442"/>
            <a:ext cx="6945064" cy="3709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80772" y="2570447"/>
            <a:ext cx="74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min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10170" y="3900410"/>
            <a:ext cx="74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min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305" y="1228090"/>
            <a:ext cx="8846185" cy="391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59305" y="1736725"/>
            <a:ext cx="8009207" cy="555371"/>
          </a:xfrm>
        </p:spPr>
        <p:txBody>
          <a:bodyPr/>
          <a:lstStyle/>
          <a:p>
            <a:r>
              <a:rPr lang="en-US" dirty="0" smtClean="0"/>
              <a:t>Trade-off between efficiency </a:t>
            </a:r>
            <a:r>
              <a:rPr lang="en-US" smtClean="0"/>
              <a:t>and flexibility</a:t>
            </a:r>
            <a:endParaRPr lang="en-US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vs Kernel Ridge Regression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" r="3155"/>
          <a:stretch>
            <a:fillRect/>
          </a:stretch>
        </p:blipFill>
        <p:spPr>
          <a:xfrm>
            <a:off x="1522069" y="2194560"/>
            <a:ext cx="6283678" cy="37533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765" y="1562735"/>
            <a:ext cx="8195945" cy="689610"/>
          </a:xfrm>
        </p:spPr>
        <p:txBody>
          <a:bodyPr/>
          <a:lstStyle/>
          <a:p>
            <a:r>
              <a:rPr lang="en-US" smtClean="0"/>
              <a:t>General form of KRR:</a:t>
            </a:r>
            <a:endParaRPr lang="en-US" smtClean="0"/>
          </a:p>
          <a:p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Ridge Regression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lum bright="-6000" contrast="36000"/>
          </a:blip>
          <a:stretch>
            <a:fillRect/>
          </a:stretch>
        </p:blipFill>
        <p:spPr>
          <a:xfrm>
            <a:off x="2623185" y="2020570"/>
            <a:ext cx="3226435" cy="9893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lum bright="-12000" contrast="36000"/>
          </a:blip>
          <a:stretch>
            <a:fillRect/>
          </a:stretch>
        </p:blipFill>
        <p:spPr>
          <a:xfrm>
            <a:off x="2092960" y="3009900"/>
            <a:ext cx="4288155" cy="4959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lum bright="-18000" contrast="42000"/>
          </a:blip>
          <a:stretch>
            <a:fillRect/>
          </a:stretch>
        </p:blipFill>
        <p:spPr>
          <a:xfrm>
            <a:off x="2807335" y="5507990"/>
            <a:ext cx="2585720" cy="426085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/>
        </p:nvSpPr>
        <p:spPr>
          <a:xfrm>
            <a:off x="659765" y="4989195"/>
            <a:ext cx="8195945" cy="6896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Solution:</a:t>
            </a:r>
            <a:endParaRPr lang="en-US" smtClean="0"/>
          </a:p>
          <a:p>
            <a:endParaRPr lang="en-US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lum bright="-12000" contrast="48000"/>
          </a:blip>
          <a:stretch>
            <a:fillRect/>
          </a:stretch>
        </p:blipFill>
        <p:spPr>
          <a:xfrm>
            <a:off x="2200275" y="4158615"/>
            <a:ext cx="4398010" cy="868045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/>
        </p:nvSpPr>
        <p:spPr>
          <a:xfrm>
            <a:off x="659765" y="3679190"/>
            <a:ext cx="8195945" cy="6896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Cost function:</a:t>
            </a:r>
            <a:endParaRPr lang="en-US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34266" y="-358104"/>
            <a:ext cx="8183759" cy="991998"/>
          </a:xfrm>
        </p:spPr>
        <p:txBody>
          <a:bodyPr/>
          <a:lstStyle/>
          <a:p>
            <a:r>
              <a:rPr lang="en-US" dirty="0"/>
              <a:t>Kernel Ridge Regression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650" y="575945"/>
            <a:ext cx="8394700" cy="58680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610735" y="2724785"/>
            <a:ext cx="3724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PAIRWISE_KERNEL_FUNCTIONS</a:t>
            </a: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106670" y="2234565"/>
            <a:ext cx="1567815" cy="49022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0946" y="389926"/>
            <a:ext cx="8183759" cy="991998"/>
          </a:xfrm>
        </p:spPr>
        <p:txBody>
          <a:bodyPr/>
          <a:lstStyle/>
          <a:p>
            <a:r>
              <a:rPr lang="en-US" dirty="0"/>
              <a:t>Kernel Ridge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765" y="1562735"/>
            <a:ext cx="8195945" cy="689610"/>
          </a:xfrm>
        </p:spPr>
        <p:txBody>
          <a:bodyPr/>
          <a:p>
            <a:r>
              <a:rPr lang="en-US" smtClean="0"/>
              <a:t>Kernel:</a:t>
            </a:r>
            <a:endParaRPr lang="en-US" smtClean="0"/>
          </a:p>
          <a:p>
            <a:endParaRPr 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855" y="2376170"/>
            <a:ext cx="8279765" cy="3161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990</Words>
  <Application>WPS 演示</Application>
  <PresentationFormat>On-screen Show (4:3)</PresentationFormat>
  <Paragraphs>91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宋体</vt:lpstr>
      <vt:lpstr>Wingdings</vt:lpstr>
      <vt:lpstr>Arial</vt:lpstr>
      <vt:lpstr>Encode Sans Normal Black</vt:lpstr>
      <vt:lpstr>Lucida Grande</vt:lpstr>
      <vt:lpstr>Open Sans</vt:lpstr>
      <vt:lpstr>Uni Sans Regular</vt:lpstr>
      <vt:lpstr>Encode Sans Normal Black</vt:lpstr>
      <vt:lpstr>Open Sans Light</vt:lpstr>
      <vt:lpstr>Segoe Print</vt:lpstr>
      <vt:lpstr>微软雅黑</vt:lpstr>
      <vt:lpstr>Arial Unicode MS</vt:lpstr>
      <vt:lpstr>Calibri</vt:lpstr>
      <vt:lpstr>Malgun Gothic</vt:lpstr>
      <vt:lpstr>Custom Design</vt:lpstr>
      <vt:lpstr>1_Custom Design</vt:lpstr>
      <vt:lpstr>Perovskite  Water-splitting</vt:lpstr>
      <vt:lpstr>Background</vt:lpstr>
      <vt:lpstr>Kernel Ridge Regression</vt:lpstr>
      <vt:lpstr>Background</vt:lpstr>
      <vt:lpstr>Linear vs Kernel Ridge Regression</vt:lpstr>
      <vt:lpstr>Linear vs Kernel Ridge Regression</vt:lpstr>
      <vt:lpstr>THIS POWERPOINT THEME</vt:lpstr>
      <vt:lpstr>Kernel Ridge Regression</vt:lpstr>
      <vt:lpstr>Kernel Ridge Regression</vt:lpstr>
      <vt:lpstr>Perovskite band structure analysis and prediction regarding to water splitting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JoJo</cp:lastModifiedBy>
  <cp:revision>30</cp:revision>
  <cp:lastPrinted>2016-02-10T20:19:00Z</cp:lastPrinted>
  <dcterms:created xsi:type="dcterms:W3CDTF">2014-10-14T00:51:00Z</dcterms:created>
  <dcterms:modified xsi:type="dcterms:W3CDTF">2018-02-22T19:59:23Z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