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3"/>
  </p:notesMasterIdLst>
  <p:sldIdLst>
    <p:sldId id="256" r:id="rId5"/>
    <p:sldId id="257" r:id="rId6"/>
    <p:sldId id="260" r:id="rId7"/>
    <p:sldId id="258" r:id="rId8"/>
    <p:sldId id="259" r:id="rId9"/>
    <p:sldId id="261" r:id="rId10"/>
    <p:sldId id="262" r:id="rId11"/>
    <p:sldId id="263" r:id="rId12"/>
    <p:sldId id="266" r:id="rId13"/>
    <p:sldId id="267" r:id="rId14"/>
    <p:sldId id="268" r:id="rId15"/>
    <p:sldId id="264" r:id="rId16"/>
    <p:sldId id="265"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93" r:id="rId36"/>
    <p:sldId id="292" r:id="rId37"/>
    <p:sldId id="287" r:id="rId38"/>
    <p:sldId id="291" r:id="rId39"/>
    <p:sldId id="288" r:id="rId40"/>
    <p:sldId id="290" r:id="rId41"/>
    <p:sldId id="289"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2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3AA756-2729-89AE-CF61-6B818AECDC8B}" v="1106" dt="2024-06-03T23:27:42.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123" d="100"/>
          <a:sy n="123" d="100"/>
        </p:scale>
        <p:origin x="96" y="402"/>
      </p:cViewPr>
      <p:guideLst>
        <p:guide orient="horz" pos="1620"/>
        <p:guide pos="3203"/>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FC849-3344-48ED-85A3-A941BC3D6425}" type="datetimeFigureOut">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18F27-C838-4E64-9C22-2C00CEB5B56E}" type="slidenum">
              <a:t>‹#›</a:t>
            </a:fld>
            <a:endParaRPr lang="en-US"/>
          </a:p>
        </p:txBody>
      </p:sp>
    </p:spTree>
    <p:extLst>
      <p:ext uri="{BB962C8B-B14F-4D97-AF65-F5344CB8AC3E}">
        <p14:creationId xmlns:p14="http://schemas.microsoft.com/office/powerpoint/2010/main" val="165552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Basically any item or object or experience you could recommend to a user based on their history or the history of similar users, so both collaborative or content-based filtering, and functionally they're just like a regular recommender system.</a:t>
            </a:r>
          </a:p>
          <a:p>
            <a:r>
              <a:rPr lang="en-US" dirty="0">
                <a:ea typeface="Calibri"/>
                <a:cs typeface="Calibri"/>
              </a:rPr>
              <a:t>Limitations of VAE: tradeoff between tractability and representation, GAN: mode collapse when training.</a:t>
            </a:r>
          </a:p>
          <a:p>
            <a:r>
              <a:rPr lang="en-US" dirty="0">
                <a:ea typeface="Calibri"/>
                <a:cs typeface="Calibri"/>
              </a:rPr>
              <a:t>Few-shot and zero-shot scenarios are a common problem especially for content-based filtering as new users with no historical interaction data are a common occurrence.</a:t>
            </a:r>
          </a:p>
        </p:txBody>
      </p:sp>
      <p:sp>
        <p:nvSpPr>
          <p:cNvPr id="4" name="Slide Number Placeholder 3"/>
          <p:cNvSpPr>
            <a:spLocks noGrp="1"/>
          </p:cNvSpPr>
          <p:nvPr>
            <p:ph type="sldNum" sz="quarter" idx="5"/>
          </p:nvPr>
        </p:nvSpPr>
        <p:spPr/>
        <p:txBody>
          <a:bodyPr/>
          <a:lstStyle/>
          <a:p>
            <a:fld id="{44E18F27-C838-4E64-9C22-2C00CEB5B56E}" type="slidenum">
              <a:t>3</a:t>
            </a:fld>
            <a:endParaRPr lang="en-US"/>
          </a:p>
        </p:txBody>
      </p:sp>
    </p:spTree>
    <p:extLst>
      <p:ext uri="{BB962C8B-B14F-4D97-AF65-F5344CB8AC3E}">
        <p14:creationId xmlns:p14="http://schemas.microsoft.com/office/powerpoint/2010/main" val="889723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diffusion process is not altered drastically since we only really tinkered with the reverse process.</a:t>
            </a:r>
          </a:p>
        </p:txBody>
      </p:sp>
      <p:sp>
        <p:nvSpPr>
          <p:cNvPr id="4" name="Slide Number Placeholder 3"/>
          <p:cNvSpPr>
            <a:spLocks noGrp="1"/>
          </p:cNvSpPr>
          <p:nvPr>
            <p:ph type="sldNum" sz="quarter" idx="5"/>
          </p:nvPr>
        </p:nvSpPr>
        <p:spPr/>
        <p:txBody>
          <a:bodyPr/>
          <a:lstStyle/>
          <a:p>
            <a:fld id="{44E18F27-C838-4E64-9C22-2C00CEB5B56E}" type="slidenum">
              <a:rPr lang="en-US"/>
              <a:t>13</a:t>
            </a:fld>
            <a:endParaRPr lang="en-US"/>
          </a:p>
        </p:txBody>
      </p:sp>
    </p:spTree>
    <p:extLst>
      <p:ext uri="{BB962C8B-B14F-4D97-AF65-F5344CB8AC3E}">
        <p14:creationId xmlns:p14="http://schemas.microsoft.com/office/powerpoint/2010/main" val="3733185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a diagram to explain the process we take.</a:t>
            </a:r>
          </a:p>
          <a:p>
            <a:r>
              <a:rPr lang="en-US">
                <a:cs typeface="Calibri"/>
              </a:rPr>
              <a:t>The previously mentioned diffusion process is outlined in blue and the denoising network is highlighted in green as a part of the reverse process.</a:t>
            </a:r>
            <a:endParaRPr lang="en-US"/>
          </a:p>
        </p:txBody>
      </p:sp>
      <p:sp>
        <p:nvSpPr>
          <p:cNvPr id="4" name="Slide Number Placeholder 3"/>
          <p:cNvSpPr>
            <a:spLocks noGrp="1"/>
          </p:cNvSpPr>
          <p:nvPr>
            <p:ph type="sldNum" sz="quarter" idx="5"/>
          </p:nvPr>
        </p:nvSpPr>
        <p:spPr/>
        <p:txBody>
          <a:bodyPr/>
          <a:lstStyle/>
          <a:p>
            <a:fld id="{44E18F27-C838-4E64-9C22-2C00CEB5B56E}" type="slidenum">
              <a:rPr lang="en-US"/>
              <a:t>14</a:t>
            </a:fld>
            <a:endParaRPr lang="en-US"/>
          </a:p>
        </p:txBody>
      </p:sp>
    </p:spTree>
    <p:extLst>
      <p:ext uri="{BB962C8B-B14F-4D97-AF65-F5344CB8AC3E}">
        <p14:creationId xmlns:p14="http://schemas.microsoft.com/office/powerpoint/2010/main" val="414318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I'm just going to describe the formulas used to calculate the output at each timestep in the forward and reverse process to explain the diffusion process and then get into the changes we made.</a:t>
            </a:r>
          </a:p>
          <a:p>
            <a:r>
              <a:rPr lang="en-US" dirty="0">
                <a:ea typeface="Calibri"/>
                <a:cs typeface="Calibri"/>
              </a:rPr>
              <a:t>Since these are Markov transitions, the next output depends on the previous.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15</a:t>
            </a:fld>
            <a:endParaRPr lang="en-US"/>
          </a:p>
        </p:txBody>
      </p:sp>
    </p:spTree>
    <p:extLst>
      <p:ext uri="{BB962C8B-B14F-4D97-AF65-F5344CB8AC3E}">
        <p14:creationId xmlns:p14="http://schemas.microsoft.com/office/powerpoint/2010/main" val="3738418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 convenience of the forward approach involving no AI and purely based off of a schedule of </a:t>
            </a:r>
            <a:r>
              <a:rPr lang="en-US" dirty="0" err="1">
                <a:ea typeface="Calibri"/>
                <a:cs typeface="Calibri"/>
              </a:rPr>
              <a:t>markov</a:t>
            </a:r>
            <a:r>
              <a:rPr lang="en-US" dirty="0">
                <a:ea typeface="Calibri"/>
                <a:cs typeface="Calibri"/>
              </a:rPr>
              <a:t> transitions we can determine ahead of time, in this case a linear schedule, we can calculate any timestep we need, including the final, in one formula from the beginning with some small notation changes that are used by the original authors that introduced this.</a:t>
            </a:r>
          </a:p>
        </p:txBody>
      </p:sp>
      <p:sp>
        <p:nvSpPr>
          <p:cNvPr id="4" name="Slide Number Placeholder 3"/>
          <p:cNvSpPr>
            <a:spLocks noGrp="1"/>
          </p:cNvSpPr>
          <p:nvPr>
            <p:ph type="sldNum" sz="quarter" idx="5"/>
          </p:nvPr>
        </p:nvSpPr>
        <p:spPr/>
        <p:txBody>
          <a:bodyPr/>
          <a:lstStyle/>
          <a:p>
            <a:fld id="{44E18F27-C838-4E64-9C22-2C00CEB5B56E}" type="slidenum">
              <a:rPr lang="en-US"/>
              <a:t>16</a:t>
            </a:fld>
            <a:endParaRPr lang="en-US"/>
          </a:p>
        </p:txBody>
      </p:sp>
    </p:spTree>
    <p:extLst>
      <p:ext uri="{BB962C8B-B14F-4D97-AF65-F5344CB8AC3E}">
        <p14:creationId xmlns:p14="http://schemas.microsoft.com/office/powerpoint/2010/main" val="23817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can't calculate the reverse process all in one step obviously.</a:t>
            </a:r>
          </a:p>
          <a:p>
            <a:r>
              <a:rPr lang="en-US" dirty="0">
                <a:ea typeface="Calibri"/>
                <a:cs typeface="Calibri"/>
              </a:rPr>
              <a:t>This </a:t>
            </a:r>
            <a:r>
              <a:rPr lang="en-US" dirty="0" err="1">
                <a:ea typeface="Calibri"/>
                <a:cs typeface="Calibri"/>
              </a:rPr>
              <a:t>episilon</a:t>
            </a:r>
            <a:r>
              <a:rPr lang="en-US" dirty="0">
                <a:ea typeface="Calibri"/>
                <a:cs typeface="Calibri"/>
              </a:rPr>
              <a:t> with theta for weights is the output of our denoising network.</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17</a:t>
            </a:fld>
            <a:endParaRPr lang="en-US"/>
          </a:p>
        </p:txBody>
      </p:sp>
    </p:spTree>
    <p:extLst>
      <p:ext uri="{BB962C8B-B14F-4D97-AF65-F5344CB8AC3E}">
        <p14:creationId xmlns:p14="http://schemas.microsoft.com/office/powerpoint/2010/main" val="3586369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the pseudo-guidance I talked about earlier.</a:t>
            </a:r>
          </a:p>
          <a:p>
            <a:r>
              <a:rPr lang="en-US" dirty="0">
                <a:ea typeface="Calibri"/>
                <a:cs typeface="Calibri"/>
              </a:rPr>
              <a:t>The interactions are considered noisy because not every item a user interacts with or rates highly would be something they would rate highly again</a:t>
            </a:r>
            <a:endParaRPr lang="en-US" dirty="0"/>
          </a:p>
          <a:p>
            <a:r>
              <a:rPr lang="en-US" dirty="0">
                <a:ea typeface="Calibri"/>
                <a:cs typeface="Calibri"/>
              </a:rPr>
              <a:t>We don't preserve the data in the forward process obviousluy because that still needs to be noised, but we keep an un-noised version of that same data to act as conditioning for the reverse process</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18</a:t>
            </a:fld>
            <a:endParaRPr lang="en-US"/>
          </a:p>
        </p:txBody>
      </p:sp>
    </p:spTree>
    <p:extLst>
      <p:ext uri="{BB962C8B-B14F-4D97-AF65-F5344CB8AC3E}">
        <p14:creationId xmlns:p14="http://schemas.microsoft.com/office/powerpoint/2010/main" val="1882098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dropout is specifically on the guidance so that 80% of the data has guidance and 20% does not.</a:t>
            </a:r>
          </a:p>
          <a:p>
            <a:r>
              <a:rPr lang="en-US" dirty="0">
                <a:ea typeface="Calibri"/>
                <a:cs typeface="Calibri"/>
              </a:rPr>
              <a:t>We do this by simply zeroing out 20% of each batch of the guidance, this 20% dropout is chosen randomly from the batch.</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19</a:t>
            </a:fld>
            <a:endParaRPr lang="en-US"/>
          </a:p>
        </p:txBody>
      </p:sp>
    </p:spTree>
    <p:extLst>
      <p:ext uri="{BB962C8B-B14F-4D97-AF65-F5344CB8AC3E}">
        <p14:creationId xmlns:p14="http://schemas.microsoft.com/office/powerpoint/2010/main" val="347233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After some testing we found that concatenation worked the best for this implementation specifically.</a:t>
            </a:r>
          </a:p>
        </p:txBody>
      </p:sp>
      <p:sp>
        <p:nvSpPr>
          <p:cNvPr id="4" name="Slide Number Placeholder 3"/>
          <p:cNvSpPr>
            <a:spLocks noGrp="1"/>
          </p:cNvSpPr>
          <p:nvPr>
            <p:ph type="sldNum" sz="quarter" idx="5"/>
          </p:nvPr>
        </p:nvSpPr>
        <p:spPr/>
        <p:txBody>
          <a:bodyPr/>
          <a:lstStyle/>
          <a:p>
            <a:fld id="{44E18F27-C838-4E64-9C22-2C00CEB5B56E}" type="slidenum">
              <a:rPr lang="en-US"/>
              <a:t>20</a:t>
            </a:fld>
            <a:endParaRPr lang="en-US"/>
          </a:p>
        </p:txBody>
      </p:sp>
    </p:spTree>
    <p:extLst>
      <p:ext uri="{BB962C8B-B14F-4D97-AF65-F5344CB8AC3E}">
        <p14:creationId xmlns:p14="http://schemas.microsoft.com/office/powerpoint/2010/main" val="1927672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Technically speaking the concatenation guidance method could be considered a network architecture choice.</a:t>
            </a:r>
          </a:p>
          <a:p>
            <a:r>
              <a:rPr lang="en-US" dirty="0">
                <a:ea typeface="Calibri"/>
                <a:cs typeface="Calibri"/>
              </a:rPr>
              <a:t>The autoencoder structure, or something like a U-net is typically used when </a:t>
            </a:r>
            <a:r>
              <a:rPr lang="en-US" dirty="0" err="1">
                <a:ea typeface="Calibri"/>
                <a:cs typeface="Calibri"/>
              </a:rPr>
              <a:t>were</a:t>
            </a:r>
            <a:r>
              <a:rPr lang="en-US" dirty="0">
                <a:ea typeface="Calibri"/>
                <a:cs typeface="Calibri"/>
              </a:rPr>
              <a:t> talking about the denoising network of diffusion image generators but obviously that’s not the case here.</a:t>
            </a:r>
          </a:p>
          <a:p>
            <a:r>
              <a:rPr lang="en-US" dirty="0">
                <a:ea typeface="Calibri"/>
                <a:cs typeface="Calibri"/>
              </a:rPr>
              <a:t>The vector output depends on the size of the dataset or more specifically the number of unique items since </a:t>
            </a:r>
            <a:r>
              <a:rPr lang="en-US" dirty="0" err="1">
                <a:ea typeface="Calibri"/>
                <a:cs typeface="Calibri"/>
              </a:rPr>
              <a:t>its</a:t>
            </a:r>
            <a:r>
              <a:rPr lang="en-US" dirty="0">
                <a:ea typeface="Calibri"/>
                <a:cs typeface="Calibri"/>
              </a:rPr>
              <a:t> basically a heatmap output of potential recommendations, like a </a:t>
            </a:r>
            <a:r>
              <a:rPr lang="en-US" dirty="0" err="1">
                <a:ea typeface="Calibri"/>
                <a:cs typeface="Calibri"/>
              </a:rPr>
              <a:t>multihot</a:t>
            </a:r>
            <a:r>
              <a:rPr lang="en-US" dirty="0">
                <a:ea typeface="Calibri"/>
                <a:cs typeface="Calibri"/>
              </a:rPr>
              <a:t> heatmap vector</a:t>
            </a:r>
          </a:p>
          <a:p>
            <a:r>
              <a:rPr lang="en-US" dirty="0">
                <a:ea typeface="Calibri"/>
                <a:cs typeface="Calibri"/>
              </a:rPr>
              <a:t>For pretty much every dataset we worked with we did not need a very large embedding layer, say somewhere around 1000 neurons usually.</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21</a:t>
            </a:fld>
            <a:endParaRPr lang="en-US"/>
          </a:p>
        </p:txBody>
      </p:sp>
    </p:spTree>
    <p:extLst>
      <p:ext uri="{BB962C8B-B14F-4D97-AF65-F5344CB8AC3E}">
        <p14:creationId xmlns:p14="http://schemas.microsoft.com/office/powerpoint/2010/main" val="410876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a:t>
            </a:r>
            <a:r>
              <a:rPr lang="en-US" dirty="0" err="1">
                <a:ea typeface="Calibri"/>
                <a:cs typeface="Calibri"/>
              </a:rPr>
              <a:t>MovieLens</a:t>
            </a:r>
            <a:r>
              <a:rPr lang="en-US" dirty="0">
                <a:ea typeface="Calibri"/>
                <a:cs typeface="Calibri"/>
              </a:rPr>
              <a:t> dataset was the main one I experimented with when finding what had the best performance and I found that generally the improvements did transfer to other datasets.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22</a:t>
            </a:fld>
            <a:endParaRPr lang="en-US"/>
          </a:p>
        </p:txBody>
      </p:sp>
    </p:spTree>
    <p:extLst>
      <p:ext uri="{BB962C8B-B14F-4D97-AF65-F5344CB8AC3E}">
        <p14:creationId xmlns:p14="http://schemas.microsoft.com/office/powerpoint/2010/main" val="19707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also the implementation of a diffusion recommender system that I decided to base my improvements upon.</a:t>
            </a:r>
          </a:p>
          <a:p>
            <a:r>
              <a:rPr lang="en-US" dirty="0">
                <a:ea typeface="Calibri"/>
                <a:cs typeface="Calibri"/>
              </a:rPr>
              <a:t>The handful of diffusion-based recommender systems out, and to clarify there's 4 to my knowledge that have been made in the last year, none of them utilize a technique I'm going to talk about in the next slide. This is all without the drawbacks on VAE or GANs</a:t>
            </a:r>
            <a:endParaRPr lang="en-US" dirty="0"/>
          </a:p>
          <a:p>
            <a:r>
              <a:rPr lang="en-US" dirty="0">
                <a:ea typeface="Calibri"/>
                <a:cs typeface="Calibri"/>
              </a:rPr>
              <a:t>The denoising network has had lots of research in general when it comes to image diffusion models since this is their main use case, but on sequenced data such as user interactions there has been not nearly as much looking into this. This remains largely unexplored because of the recency of diffusion recommender systems</a:t>
            </a:r>
          </a:p>
          <a:p>
            <a:r>
              <a:rPr lang="en-US" dirty="0">
                <a:ea typeface="Calibri"/>
                <a:cs typeface="Calibri"/>
              </a:rPr>
              <a:t>They have non-conditional pseudo guidance as I like to call it. Pseudo-guidance, as I coined, is just partially noised data, instead of fully noised data they opted for this and to use the faint resemblance of the sequence of data to personalize it for new recommendations, no external guidance into the denoising network, just noisy data.</a:t>
            </a:r>
          </a:p>
        </p:txBody>
      </p:sp>
      <p:sp>
        <p:nvSpPr>
          <p:cNvPr id="4" name="Slide Number Placeholder 3"/>
          <p:cNvSpPr>
            <a:spLocks noGrp="1"/>
          </p:cNvSpPr>
          <p:nvPr>
            <p:ph type="sldNum" sz="quarter" idx="5"/>
          </p:nvPr>
        </p:nvSpPr>
        <p:spPr/>
        <p:txBody>
          <a:bodyPr/>
          <a:lstStyle/>
          <a:p>
            <a:fld id="{44E18F27-C838-4E64-9C22-2C00CEB5B56E}" type="slidenum">
              <a:t>4</a:t>
            </a:fld>
            <a:endParaRPr lang="en-US"/>
          </a:p>
        </p:txBody>
      </p:sp>
    </p:spTree>
    <p:extLst>
      <p:ext uri="{BB962C8B-B14F-4D97-AF65-F5344CB8AC3E}">
        <p14:creationId xmlns:p14="http://schemas.microsoft.com/office/powerpoint/2010/main" val="2068357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Datasets from the original implement had clean and noisy configurations.</a:t>
            </a:r>
          </a:p>
          <a:p>
            <a:r>
              <a:rPr lang="en-US" dirty="0">
                <a:ea typeface="Calibri"/>
                <a:cs typeface="Calibri"/>
              </a:rPr>
              <a:t>Noisy is especially less ideal when you factor in that there is no triplet loss or something of that nature to account for both positive and negative reviews in any way so all the reviews are used equally to create recommendations. Basically used to test the robustness of the method but is not something I expanded on very far myself.</a:t>
            </a:r>
            <a:endParaRPr lang="en-US" dirty="0"/>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23</a:t>
            </a:fld>
            <a:endParaRPr lang="en-US"/>
          </a:p>
        </p:txBody>
      </p:sp>
    </p:spTree>
    <p:extLst>
      <p:ext uri="{BB962C8B-B14F-4D97-AF65-F5344CB8AC3E}">
        <p14:creationId xmlns:p14="http://schemas.microsoft.com/office/powerpoint/2010/main" val="2733553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And that is because for these datasets that have numeric ratings provided we can define whatever we want a hit to be, in our case a rating of 4 or above on a 5 point scale</a:t>
            </a:r>
          </a:p>
          <a:p>
            <a:r>
              <a:rPr lang="en-US" dirty="0">
                <a:ea typeface="Calibri"/>
                <a:cs typeface="Calibri"/>
              </a:rPr>
              <a:t>We do this because we don’t know exactly what constituted a positive review when they made this dataset so we have to make a naïve assumption here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24</a:t>
            </a:fld>
            <a:endParaRPr lang="en-US"/>
          </a:p>
        </p:txBody>
      </p:sp>
    </p:spTree>
    <p:extLst>
      <p:ext uri="{BB962C8B-B14F-4D97-AF65-F5344CB8AC3E}">
        <p14:creationId xmlns:p14="http://schemas.microsoft.com/office/powerpoint/2010/main" val="267015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 quick overview of every dataset we used.</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25</a:t>
            </a:fld>
            <a:endParaRPr lang="en-US"/>
          </a:p>
        </p:txBody>
      </p:sp>
    </p:spTree>
    <p:extLst>
      <p:ext uri="{BB962C8B-B14F-4D97-AF65-F5344CB8AC3E}">
        <p14:creationId xmlns:p14="http://schemas.microsoft.com/office/powerpoint/2010/main" val="3080760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Obviously, this only applies to the datasets where have the numeric ratings.</a:t>
            </a:r>
          </a:p>
          <a:p>
            <a:r>
              <a:rPr lang="en-US" dirty="0">
                <a:ea typeface="Calibri"/>
                <a:cs typeface="Calibri"/>
              </a:rPr>
              <a:t>At this point the data is no longer chronologically sorted but we do that beforehand so that we are correctly identifying "future" events based on past events, even if the multi-hot vectors are no longer in any sort of chronological order. </a:t>
            </a:r>
            <a:endParaRPr lang="en-US" dirty="0"/>
          </a:p>
          <a:p>
            <a:r>
              <a:rPr lang="en-US" dirty="0">
                <a:ea typeface="Calibri"/>
                <a:cs typeface="Calibri"/>
              </a:rPr>
              <a:t>It wouldn’t make sense to randomly grab 20% of the interactions to test the model or even worse grab the first 20% of the reviews a user made and use future reviews to train and predict the first 20%.</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26</a:t>
            </a:fld>
            <a:endParaRPr lang="en-US"/>
          </a:p>
        </p:txBody>
      </p:sp>
    </p:spTree>
    <p:extLst>
      <p:ext uri="{BB962C8B-B14F-4D97-AF65-F5344CB8AC3E}">
        <p14:creationId xmlns:p14="http://schemas.microsoft.com/office/powerpoint/2010/main" val="1292081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Less was more so much that increasing neuron count or layer count generally decreased performance. I have my hypotheses for why this was the case but it's not entirely important just that this was found to be factually true, at least for this implementation.</a:t>
            </a:r>
          </a:p>
          <a:p>
            <a:r>
              <a:rPr lang="en-US" dirty="0">
                <a:ea typeface="Calibri"/>
                <a:cs typeface="Calibri"/>
              </a:rPr>
              <a:t>Hypothesis is that due to the iterative nature of the reverse process having a very large model would overfit since its taking small steps and not predicting all the noise at once.</a:t>
            </a:r>
          </a:p>
          <a:p>
            <a:r>
              <a:rPr lang="en-US" dirty="0">
                <a:ea typeface="Calibri"/>
                <a:cs typeface="Calibri"/>
              </a:rPr>
              <a:t>This is mostly because of the rule we found.</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27</a:t>
            </a:fld>
            <a:endParaRPr lang="en-US"/>
          </a:p>
        </p:txBody>
      </p:sp>
    </p:spTree>
    <p:extLst>
      <p:ext uri="{BB962C8B-B14F-4D97-AF65-F5344CB8AC3E}">
        <p14:creationId xmlns:p14="http://schemas.microsoft.com/office/powerpoint/2010/main" val="144043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28</a:t>
            </a:fld>
            <a:endParaRPr lang="en-US"/>
          </a:p>
        </p:txBody>
      </p:sp>
    </p:spTree>
    <p:extLst>
      <p:ext uri="{BB962C8B-B14F-4D97-AF65-F5344CB8AC3E}">
        <p14:creationId xmlns:p14="http://schemas.microsoft.com/office/powerpoint/2010/main" val="3705983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originally had higher values of K but after some deliberation settled on the importance of low values for this because the average user is not going to search through 50 or 100 potential recommendations but rather the first 20 at most.</a:t>
            </a:r>
          </a:p>
          <a:p>
            <a:r>
              <a:rPr lang="en-US">
                <a:ea typeface="Calibri"/>
                <a:cs typeface="Calibri"/>
              </a:rPr>
              <a:t>Testing data in this case would be the 20% of heldout user data in the users chronologically sorted interaction sequence.</a:t>
            </a:r>
            <a:endParaRPr lang="en-US"/>
          </a:p>
          <a:p>
            <a:r>
              <a:rPr lang="en-US" dirty="0">
                <a:ea typeface="Calibri"/>
                <a:cs typeface="Calibri"/>
              </a:rPr>
              <a:t>A typical user is not going to search through 50 or 100 recommendations to find something of substance therefore these values are more practical from an actual performance standpoint.</a:t>
            </a:r>
            <a:endParaRPr lang="en-US"/>
          </a:p>
        </p:txBody>
      </p:sp>
      <p:sp>
        <p:nvSpPr>
          <p:cNvPr id="4" name="Slide Number Placeholder 3"/>
          <p:cNvSpPr>
            <a:spLocks noGrp="1"/>
          </p:cNvSpPr>
          <p:nvPr>
            <p:ph type="sldNum" sz="quarter" idx="5"/>
          </p:nvPr>
        </p:nvSpPr>
        <p:spPr/>
        <p:txBody>
          <a:bodyPr/>
          <a:lstStyle/>
          <a:p>
            <a:fld id="{44E18F27-C838-4E64-9C22-2C00CEB5B56E}" type="slidenum">
              <a:rPr lang="en-US"/>
              <a:t>29</a:t>
            </a:fld>
            <a:endParaRPr lang="en-US"/>
          </a:p>
        </p:txBody>
      </p:sp>
    </p:spTree>
    <p:extLst>
      <p:ext uri="{BB962C8B-B14F-4D97-AF65-F5344CB8AC3E}">
        <p14:creationId xmlns:p14="http://schemas.microsoft.com/office/powerpoint/2010/main" val="385227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Underlined values are where the opposing method is beaten or tied.</a:t>
            </a:r>
          </a:p>
        </p:txBody>
      </p:sp>
      <p:sp>
        <p:nvSpPr>
          <p:cNvPr id="4" name="Slide Number Placeholder 3"/>
          <p:cNvSpPr>
            <a:spLocks noGrp="1"/>
          </p:cNvSpPr>
          <p:nvPr>
            <p:ph type="sldNum" sz="quarter" idx="5"/>
          </p:nvPr>
        </p:nvSpPr>
        <p:spPr/>
        <p:txBody>
          <a:bodyPr/>
          <a:lstStyle/>
          <a:p>
            <a:fld id="{44E18F27-C838-4E64-9C22-2C00CEB5B56E}" type="slidenum">
              <a:rPr lang="en-US"/>
              <a:t>30</a:t>
            </a:fld>
            <a:endParaRPr lang="en-US"/>
          </a:p>
        </p:txBody>
      </p:sp>
    </p:spTree>
    <p:extLst>
      <p:ext uri="{BB962C8B-B14F-4D97-AF65-F5344CB8AC3E}">
        <p14:creationId xmlns:p14="http://schemas.microsoft.com/office/powerpoint/2010/main" val="4134763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on all datasets for each metric and all values of k for each metric.</a:t>
            </a:r>
          </a:p>
          <a:p>
            <a:r>
              <a:rPr lang="en-US" dirty="0">
                <a:ea typeface="Calibri"/>
                <a:cs typeface="Calibri"/>
              </a:rPr>
              <a:t>We even achieve performance that is sometimes beating the original by a factor of 2 if not more.</a:t>
            </a:r>
          </a:p>
          <a:p>
            <a:r>
              <a:rPr lang="en-US" dirty="0">
                <a:ea typeface="Calibri"/>
                <a:cs typeface="Calibri"/>
              </a:rPr>
              <a:t>This lends to the credibility of few-shot and zero-shot scenarios. We have no zero-shot examples to draw from but it would make sense due to our model being trained conditionally, and unconditionally at the same time, unconditionally in this case being essentially zero-shot since there is zero guidance.</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31</a:t>
            </a:fld>
            <a:endParaRPr lang="en-US"/>
          </a:p>
        </p:txBody>
      </p:sp>
    </p:spTree>
    <p:extLst>
      <p:ext uri="{BB962C8B-B14F-4D97-AF65-F5344CB8AC3E}">
        <p14:creationId xmlns:p14="http://schemas.microsoft.com/office/powerpoint/2010/main" val="4010371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on all datasets for each metric and all values of k for each metric.</a:t>
            </a:r>
          </a:p>
          <a:p>
            <a:r>
              <a:rPr lang="en-US" dirty="0">
                <a:ea typeface="Calibri"/>
                <a:cs typeface="Calibri"/>
              </a:rPr>
              <a:t>We even achieve performance that is sometimes beating the original by a factor of 2 if not more.</a:t>
            </a:r>
          </a:p>
          <a:p>
            <a:r>
              <a:rPr lang="en-US" dirty="0">
                <a:ea typeface="Calibri"/>
                <a:cs typeface="Calibri"/>
              </a:rPr>
              <a:t>This lends to the credibility of few-shot and zero-shot scenarios. We have no zero-shot examples to draw from but it would make sense due to our model being trained conditionally, and unconditionally at the same time, unconditionally in this case being essentially zero-shot since there is zero guidance.</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32</a:t>
            </a:fld>
            <a:endParaRPr lang="en-US"/>
          </a:p>
        </p:txBody>
      </p:sp>
    </p:spTree>
    <p:extLst>
      <p:ext uri="{BB962C8B-B14F-4D97-AF65-F5344CB8AC3E}">
        <p14:creationId xmlns:p14="http://schemas.microsoft.com/office/powerpoint/2010/main" val="316578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Classifier-free guidance is a recent technique from diffusion applications </a:t>
            </a:r>
            <a:r>
              <a:rPr lang="en-US" dirty="0" err="1">
                <a:ea typeface="Calibri"/>
                <a:cs typeface="Calibri"/>
              </a:rPr>
              <a:t>otuside</a:t>
            </a:r>
            <a:r>
              <a:rPr lang="en-US" dirty="0">
                <a:ea typeface="Calibri"/>
                <a:cs typeface="Calibri"/>
              </a:rPr>
              <a:t> of recommendation that has brought success. Mainly in the image domain this has been used since this is the main use case for diffusion models as things are now.</a:t>
            </a:r>
            <a:endParaRPr lang="en-US" dirty="0"/>
          </a:p>
          <a:p>
            <a:r>
              <a:rPr lang="en-US" dirty="0">
                <a:ea typeface="Calibri"/>
                <a:cs typeface="Calibri"/>
              </a:rPr>
              <a:t>Since they share parameters they technically are not separate models but that is the language that the creator of classifier-free guidance used so that is what I will use. The way we combine these both is by having dropout for the external guidance being provided to the denoising network, we regulate the amount of dropout by a new hyperparameter, </a:t>
            </a:r>
            <a:r>
              <a:rPr lang="en-US" dirty="0" err="1">
                <a:ea typeface="Calibri"/>
                <a:cs typeface="Calibri"/>
              </a:rPr>
              <a:t>p_uncond</a:t>
            </a:r>
            <a:r>
              <a:rPr lang="en-US" dirty="0">
                <a:ea typeface="Calibri"/>
                <a:cs typeface="Calibri"/>
              </a:rPr>
              <a:t>, that determines the ratio of the data to be dropped in each batch, usually its around .2.</a:t>
            </a:r>
          </a:p>
          <a:p>
            <a:r>
              <a:rPr lang="en-US" dirty="0">
                <a:ea typeface="Calibri"/>
                <a:cs typeface="Calibri"/>
              </a:rPr>
              <a:t>Obviously, as I mentioned before, </a:t>
            </a:r>
            <a:r>
              <a:rPr lang="en-US" dirty="0" err="1">
                <a:ea typeface="Calibri"/>
                <a:cs typeface="Calibri"/>
              </a:rPr>
              <a:t>DiffRec</a:t>
            </a:r>
            <a:r>
              <a:rPr lang="en-US" dirty="0">
                <a:ea typeface="Calibri"/>
                <a:cs typeface="Calibri"/>
              </a:rPr>
              <a:t> has no external guidance so we cannot implement classifier-free guidance as is, I will get to how we tackle that in a later slide.</a:t>
            </a:r>
          </a:p>
          <a:p>
            <a:r>
              <a:rPr lang="en-US" dirty="0">
                <a:ea typeface="Calibri"/>
                <a:cs typeface="Calibri"/>
              </a:rPr>
              <a:t>Do not need a pre-trained classifier to guide the diffusion process towards a class.</a:t>
            </a:r>
          </a:p>
          <a:p>
            <a:r>
              <a:rPr lang="en-US" dirty="0">
                <a:ea typeface="Calibri"/>
                <a:cs typeface="Calibri"/>
              </a:rPr>
              <a:t>Since conditional diffusion models use classifier-guidance in the past to guide the denoising process towards whatever the classifier is trained to classify, we can't really change what we are trying to generate on the fly using this method, this is obviously a pretty big problem for recommendation since each users preferences are different, there are workarounds obviously since we have diffusion recommender systems, like for instance, pseudo-guidance, but not using pseudo-guidance and also not using classifier-guidance are simply not options for this type of task thus we need a new method, which has just presented itself to us.</a:t>
            </a:r>
          </a:p>
          <a:p>
            <a:r>
              <a:rPr lang="en-US" dirty="0">
                <a:ea typeface="Calibri"/>
                <a:cs typeface="Calibri"/>
              </a:rPr>
              <a:t>Guidance in recommendation for a conditional diffusion model can essentially be equated to personalization of a recommendation.</a:t>
            </a:r>
          </a:p>
        </p:txBody>
      </p:sp>
      <p:sp>
        <p:nvSpPr>
          <p:cNvPr id="4" name="Slide Number Placeholder 3"/>
          <p:cNvSpPr>
            <a:spLocks noGrp="1"/>
          </p:cNvSpPr>
          <p:nvPr>
            <p:ph type="sldNum" sz="quarter" idx="5"/>
          </p:nvPr>
        </p:nvSpPr>
        <p:spPr/>
        <p:txBody>
          <a:bodyPr/>
          <a:lstStyle/>
          <a:p>
            <a:fld id="{44E18F27-C838-4E64-9C22-2C00CEB5B56E}" type="slidenum">
              <a:t>5</a:t>
            </a:fld>
            <a:endParaRPr lang="en-US"/>
          </a:p>
        </p:txBody>
      </p:sp>
    </p:spTree>
    <p:extLst>
      <p:ext uri="{BB962C8B-B14F-4D97-AF65-F5344CB8AC3E}">
        <p14:creationId xmlns:p14="http://schemas.microsoft.com/office/powerpoint/2010/main" val="2827808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on all datasets for each metric and all values of k for each metric.</a:t>
            </a:r>
          </a:p>
          <a:p>
            <a:r>
              <a:rPr lang="en-US" dirty="0">
                <a:ea typeface="Calibri"/>
                <a:cs typeface="Calibri"/>
              </a:rPr>
              <a:t>We even achieve performance that is sometimes beating the original by a factor of 2 if not more.</a:t>
            </a:r>
          </a:p>
          <a:p>
            <a:r>
              <a:rPr lang="en-US" dirty="0">
                <a:ea typeface="Calibri"/>
                <a:cs typeface="Calibri"/>
              </a:rPr>
              <a:t>This lends to the credibility of few-shot and zero-shot scenarios. We have no zero-shot examples to draw from but it would make sense due to our model being trained conditionally, and unconditionally at the same time, unconditionally in this case being essentially zero-shot since there is zero guidance.</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33</a:t>
            </a:fld>
            <a:endParaRPr lang="en-US"/>
          </a:p>
        </p:txBody>
      </p:sp>
    </p:spTree>
    <p:extLst>
      <p:ext uri="{BB962C8B-B14F-4D97-AF65-F5344CB8AC3E}">
        <p14:creationId xmlns:p14="http://schemas.microsoft.com/office/powerpoint/2010/main" val="4120665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Yelp dataset being the sole exception for these improvements.</a:t>
            </a:r>
          </a:p>
        </p:txBody>
      </p:sp>
      <p:sp>
        <p:nvSpPr>
          <p:cNvPr id="4" name="Slide Number Placeholder 3"/>
          <p:cNvSpPr>
            <a:spLocks noGrp="1"/>
          </p:cNvSpPr>
          <p:nvPr>
            <p:ph type="sldNum" sz="quarter" idx="5"/>
          </p:nvPr>
        </p:nvSpPr>
        <p:spPr/>
        <p:txBody>
          <a:bodyPr/>
          <a:lstStyle/>
          <a:p>
            <a:fld id="{44E18F27-C838-4E64-9C22-2C00CEB5B56E}" type="slidenum">
              <a:rPr lang="en-US"/>
              <a:t>35</a:t>
            </a:fld>
            <a:endParaRPr lang="en-US"/>
          </a:p>
        </p:txBody>
      </p:sp>
    </p:spTree>
    <p:extLst>
      <p:ext uri="{BB962C8B-B14F-4D97-AF65-F5344CB8AC3E}">
        <p14:creationId xmlns:p14="http://schemas.microsoft.com/office/powerpoint/2010/main" val="993519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do believe a system like this could outperform one that is instead working with ratings that are classified as hits or misses. Potentially some implementation utilizing triplet loss to differentiate between the positive and negative reviews.</a:t>
            </a:r>
          </a:p>
          <a:p>
            <a:r>
              <a:rPr lang="en-US" dirty="0">
                <a:ea typeface="Calibri"/>
                <a:cs typeface="Calibri"/>
              </a:rPr>
              <a:t>Vision transformer models for denoising have gained some popularity in image diffusion models, I think the potential for transferring this to recommendation tasks is there.</a:t>
            </a:r>
          </a:p>
          <a:p>
            <a:r>
              <a:rPr lang="en-US" dirty="0">
                <a:ea typeface="Calibri"/>
                <a:cs typeface="Calibri"/>
              </a:rPr>
              <a:t>The few-shot and zero-shot were not explored as far as I wish I could have for the scope of this thesis but I do think the potential is there as it just makes perfect sense with classifier-free guidance as there is now more guidance so each interaction is more to work with and the potential to make recommendations without guidance at all is now a possibility.</a:t>
            </a:r>
          </a:p>
        </p:txBody>
      </p:sp>
      <p:sp>
        <p:nvSpPr>
          <p:cNvPr id="4" name="Slide Number Placeholder 3"/>
          <p:cNvSpPr>
            <a:spLocks noGrp="1"/>
          </p:cNvSpPr>
          <p:nvPr>
            <p:ph type="sldNum" sz="quarter" idx="5"/>
          </p:nvPr>
        </p:nvSpPr>
        <p:spPr/>
        <p:txBody>
          <a:bodyPr/>
          <a:lstStyle/>
          <a:p>
            <a:fld id="{44E18F27-C838-4E64-9C22-2C00CEB5B56E}" type="slidenum">
              <a:rPr lang="en-US"/>
              <a:t>36</a:t>
            </a:fld>
            <a:endParaRPr lang="en-US"/>
          </a:p>
        </p:txBody>
      </p:sp>
    </p:spTree>
    <p:extLst>
      <p:ext uri="{BB962C8B-B14F-4D97-AF65-F5344CB8AC3E}">
        <p14:creationId xmlns:p14="http://schemas.microsoft.com/office/powerpoint/2010/main" val="327944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Zero shot and few shot refer to when we need to make recommendations for a user that has very little to no historical interaction data to work with, thus it is difficult to make a recommendation because we have no data to work with and no similar users to compare them to.</a:t>
            </a:r>
          </a:p>
          <a:p>
            <a:r>
              <a:rPr lang="en-US">
                <a:cs typeface="Calibri"/>
              </a:rPr>
              <a:t>Since these are a relatively new technique as I mentioned earlier the investigation into few shot and zero shot hasn’t really begun.</a:t>
            </a:r>
          </a:p>
          <a:p>
            <a:r>
              <a:rPr lang="en-US" dirty="0">
                <a:cs typeface="Calibri"/>
              </a:rPr>
              <a:t>Our hypothesis however, is that classifier-free guidance could provide us with this capability.</a:t>
            </a:r>
          </a:p>
        </p:txBody>
      </p:sp>
      <p:sp>
        <p:nvSpPr>
          <p:cNvPr id="4" name="Slide Number Placeholder 3"/>
          <p:cNvSpPr>
            <a:spLocks noGrp="1"/>
          </p:cNvSpPr>
          <p:nvPr>
            <p:ph type="sldNum" sz="quarter" idx="5"/>
          </p:nvPr>
        </p:nvSpPr>
        <p:spPr/>
        <p:txBody>
          <a:bodyPr/>
          <a:lstStyle/>
          <a:p>
            <a:fld id="{44E18F27-C838-4E64-9C22-2C00CEB5B56E}" type="slidenum">
              <a:rPr lang="en-US"/>
              <a:t>6</a:t>
            </a:fld>
            <a:endParaRPr lang="en-US"/>
          </a:p>
        </p:txBody>
      </p:sp>
    </p:spTree>
    <p:extLst>
      <p:ext uri="{BB962C8B-B14F-4D97-AF65-F5344CB8AC3E}">
        <p14:creationId xmlns:p14="http://schemas.microsoft.com/office/powerpoint/2010/main" val="286515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8F27-C838-4E64-9C22-2C00CEB5B56E}" type="slidenum">
              <a:rPr lang="en-US"/>
              <a:t>8</a:t>
            </a:fld>
            <a:endParaRPr lang="en-US"/>
          </a:p>
        </p:txBody>
      </p:sp>
    </p:spTree>
    <p:extLst>
      <p:ext uri="{BB962C8B-B14F-4D97-AF65-F5344CB8AC3E}">
        <p14:creationId xmlns:p14="http://schemas.microsoft.com/office/powerpoint/2010/main" val="3307150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first paper was heavily inspired by nonequilibrium thermodynamics as this idea of diffusion is what gives these models their namesake.</a:t>
            </a:r>
          </a:p>
          <a:p>
            <a:r>
              <a:rPr lang="en-US" dirty="0">
                <a:ea typeface="Calibri"/>
                <a:cs typeface="Calibri"/>
              </a:rPr>
              <a:t>As I'm sure you’ve probably heard the buzz about these models in recent years, they really are dominating anything related to image generation and even other areas like super resolution.</a:t>
            </a:r>
          </a:p>
        </p:txBody>
      </p:sp>
      <p:sp>
        <p:nvSpPr>
          <p:cNvPr id="4" name="Slide Number Placeholder 3"/>
          <p:cNvSpPr>
            <a:spLocks noGrp="1"/>
          </p:cNvSpPr>
          <p:nvPr>
            <p:ph type="sldNum" sz="quarter" idx="5"/>
          </p:nvPr>
        </p:nvSpPr>
        <p:spPr/>
        <p:txBody>
          <a:bodyPr/>
          <a:lstStyle/>
          <a:p>
            <a:fld id="{44E18F27-C838-4E64-9C22-2C00CEB5B56E}" type="slidenum">
              <a:rPr lang="en-US"/>
              <a:t>9</a:t>
            </a:fld>
            <a:endParaRPr lang="en-US"/>
          </a:p>
        </p:txBody>
      </p:sp>
    </p:spTree>
    <p:extLst>
      <p:ext uri="{BB962C8B-B14F-4D97-AF65-F5344CB8AC3E}">
        <p14:creationId xmlns:p14="http://schemas.microsoft.com/office/powerpoint/2010/main" val="271786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previous paper mentioned on the last slide was a major adoption by research, the stable diffusion paper was a major adoption by the public in general when people started getting to use fast and extremely effective text-to-image models.</a:t>
            </a:r>
          </a:p>
          <a:p>
            <a:r>
              <a:rPr lang="en-US" dirty="0">
                <a:ea typeface="Calibri"/>
                <a:cs typeface="Calibri"/>
              </a:rPr>
              <a:t>The stable diffusion paper borrowed techniques from the latent space in autoencoders and utilized it in the diffusion process to reduce computation costs.</a:t>
            </a:r>
          </a:p>
          <a:p>
            <a:r>
              <a:rPr lang="en-US" dirty="0">
                <a:ea typeface="Calibri"/>
                <a:cs typeface="Calibri"/>
              </a:rPr>
              <a:t>This paper is also the one we based our modifications upon. </a:t>
            </a:r>
          </a:p>
        </p:txBody>
      </p:sp>
      <p:sp>
        <p:nvSpPr>
          <p:cNvPr id="4" name="Slide Number Placeholder 3"/>
          <p:cNvSpPr>
            <a:spLocks noGrp="1"/>
          </p:cNvSpPr>
          <p:nvPr>
            <p:ph type="sldNum" sz="quarter" idx="5"/>
          </p:nvPr>
        </p:nvSpPr>
        <p:spPr/>
        <p:txBody>
          <a:bodyPr/>
          <a:lstStyle/>
          <a:p>
            <a:fld id="{44E18F27-C838-4E64-9C22-2C00CEB5B56E}" type="slidenum">
              <a:rPr lang="en-US"/>
              <a:t>10</a:t>
            </a:fld>
            <a:endParaRPr lang="en-US"/>
          </a:p>
        </p:txBody>
      </p:sp>
    </p:spTree>
    <p:extLst>
      <p:ext uri="{BB962C8B-B14F-4D97-AF65-F5344CB8AC3E}">
        <p14:creationId xmlns:p14="http://schemas.microsoft.com/office/powerpoint/2010/main" val="264568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Additionally, it's been shown that for these class-conditional diffusion models that utilized classifier guidance, data that can be classified well by a classifier scores higher on perceived perceptual quality, which all lends to a higher-quality image generation model for that class the classifier is trained to identify.</a:t>
            </a:r>
          </a:p>
          <a:p>
            <a:r>
              <a:rPr lang="en-US" dirty="0">
                <a:ea typeface="Calibri"/>
                <a:cs typeface="Calibri"/>
              </a:rPr>
              <a:t>This method does have a limitation though, when we want to condition the diffusion model on a certain class we need a pre trained classifier specifically for that task, which is pretty inconvenient.</a:t>
            </a:r>
          </a:p>
        </p:txBody>
      </p:sp>
      <p:sp>
        <p:nvSpPr>
          <p:cNvPr id="4" name="Slide Number Placeholder 3"/>
          <p:cNvSpPr>
            <a:spLocks noGrp="1"/>
          </p:cNvSpPr>
          <p:nvPr>
            <p:ph type="sldNum" sz="quarter" idx="5"/>
          </p:nvPr>
        </p:nvSpPr>
        <p:spPr/>
        <p:txBody>
          <a:bodyPr/>
          <a:lstStyle/>
          <a:p>
            <a:fld id="{44E18F27-C838-4E64-9C22-2C00CEB5B56E}" type="slidenum">
              <a:rPr lang="en-US"/>
              <a:t>11</a:t>
            </a:fld>
            <a:endParaRPr lang="en-US"/>
          </a:p>
        </p:txBody>
      </p:sp>
    </p:spTree>
    <p:extLst>
      <p:ext uri="{BB962C8B-B14F-4D97-AF65-F5344CB8AC3E}">
        <p14:creationId xmlns:p14="http://schemas.microsoft.com/office/powerpoint/2010/main" val="502314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Putting together some observations from the related work we can see that:</a:t>
            </a:r>
          </a:p>
        </p:txBody>
      </p:sp>
      <p:sp>
        <p:nvSpPr>
          <p:cNvPr id="4" name="Slide Number Placeholder 3"/>
          <p:cNvSpPr>
            <a:spLocks noGrp="1"/>
          </p:cNvSpPr>
          <p:nvPr>
            <p:ph type="sldNum" sz="quarter" idx="5"/>
          </p:nvPr>
        </p:nvSpPr>
        <p:spPr/>
        <p:txBody>
          <a:bodyPr/>
          <a:lstStyle/>
          <a:p>
            <a:fld id="{44E18F27-C838-4E64-9C22-2C00CEB5B56E}" type="slidenum">
              <a:rPr lang="en-US"/>
              <a:t>12</a:t>
            </a:fld>
            <a:endParaRPr lang="en-US"/>
          </a:p>
        </p:txBody>
      </p:sp>
    </p:spTree>
    <p:extLst>
      <p:ext uri="{BB962C8B-B14F-4D97-AF65-F5344CB8AC3E}">
        <p14:creationId xmlns:p14="http://schemas.microsoft.com/office/powerpoint/2010/main" val="204972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168" y="1597819"/>
            <a:ext cx="8234832" cy="1102519"/>
          </a:xfrm>
        </p:spPr>
        <p:txBody>
          <a:bodyPr/>
          <a:lstStyle/>
          <a:p>
            <a:r>
              <a:rPr lang="en-US" dirty="0"/>
              <a:t>Click to edit Master title style</a:t>
            </a:r>
          </a:p>
        </p:txBody>
      </p:sp>
      <p:sp>
        <p:nvSpPr>
          <p:cNvPr id="3" name="Subtitle 2"/>
          <p:cNvSpPr>
            <a:spLocks noGrp="1"/>
          </p:cNvSpPr>
          <p:nvPr>
            <p:ph type="subTitle" idx="1"/>
          </p:nvPr>
        </p:nvSpPr>
        <p:spPr>
          <a:xfrm>
            <a:off x="1826184"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11/11/2024</a:t>
            </a:fld>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52806" y="1028699"/>
            <a:ext cx="2222412" cy="62385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27432" y="1028699"/>
            <a:ext cx="5486400" cy="40124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652806" y="1723466"/>
            <a:ext cx="2222412" cy="285174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11/11/2024</a:t>
            </a:fld>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44893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11/11/2024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11/11/2024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11/11/2024</a:t>
            </a:fld>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2818"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102818"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11/11/2024</a:t>
            </a:fld>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1206" y="1200151"/>
            <a:ext cx="3810316"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73922" y="1200151"/>
            <a:ext cx="3801296"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11/11/2024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40069" y="1151335"/>
            <a:ext cx="380928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0069" y="1631156"/>
            <a:ext cx="38092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11/11/2024</a:t>
            </a:fld>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
        <p:nvSpPr>
          <p:cNvPr id="10" name="Text Placeholder 2"/>
          <p:cNvSpPr>
            <a:spLocks noGrp="1"/>
          </p:cNvSpPr>
          <p:nvPr>
            <p:ph type="body" idx="13"/>
          </p:nvPr>
        </p:nvSpPr>
        <p:spPr>
          <a:xfrm>
            <a:off x="5084763" y="1148899"/>
            <a:ext cx="380928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3"/>
          <p:cNvSpPr>
            <a:spLocks noGrp="1"/>
          </p:cNvSpPr>
          <p:nvPr>
            <p:ph sz="half" idx="14"/>
          </p:nvPr>
        </p:nvSpPr>
        <p:spPr>
          <a:xfrm>
            <a:off x="5084763" y="1628720"/>
            <a:ext cx="38092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11/11/2024</a:t>
            </a:fld>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11/11/2024</a:t>
            </a:fld>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341" y="204787"/>
            <a:ext cx="3008313" cy="668399"/>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163414" y="204788"/>
            <a:ext cx="471180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1341" y="1010298"/>
            <a:ext cx="3008313" cy="3584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11/11/2024</a:t>
            </a:fld>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1206" y="3600450"/>
            <a:ext cx="7764012" cy="425054"/>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111206" y="187627"/>
            <a:ext cx="7764012" cy="33580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11206" y="4025503"/>
            <a:ext cx="7764012"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11/11/2024</a:t>
            </a:fld>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764856" y="-1"/>
            <a:ext cx="8379144" cy="923701"/>
          </a:xfrm>
          <a:prstGeom prst="rect">
            <a:avLst/>
          </a:prstGeom>
          <a:gradFill flip="none" rotWithShape="1">
            <a:gsLst>
              <a:gs pos="0">
                <a:schemeClr val="bg1">
                  <a:lumMod val="75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09169" cy="5143500"/>
          </a:xfrm>
          <a:prstGeom prst="rect">
            <a:avLst/>
          </a:prstGeom>
          <a:gradFill flip="none" rotWithShape="1">
            <a:gsLst>
              <a:gs pos="26000">
                <a:schemeClr val="tx2"/>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140070" y="141035"/>
            <a:ext cx="7735148" cy="6599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0070" y="923701"/>
            <a:ext cx="7735148" cy="36709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132" y="4767263"/>
            <a:ext cx="816037" cy="273844"/>
          </a:xfrm>
          <a:prstGeom prst="rect">
            <a:avLst/>
          </a:prstGeom>
        </p:spPr>
        <p:txBody>
          <a:bodyPr vert="horz" lIns="91440" tIns="45720" rIns="91440" bIns="45720" rtlCol="0" anchor="ctr"/>
          <a:lstStyle>
            <a:lvl1pPr algn="l">
              <a:defRPr sz="1200">
                <a:solidFill>
                  <a:schemeClr val="bg1"/>
                </a:solidFill>
              </a:defRPr>
            </a:lvl1pPr>
          </a:lstStyle>
          <a:p>
            <a:fld id="{68C2560D-EC28-3B41-86E8-18F1CE0113B4}" type="datetimeFigureOut">
              <a:rPr lang="en-US" smtClean="0"/>
              <a:pPr/>
              <a:t>11/11/2024</a:t>
            </a:fld>
            <a:endParaRPr lang="en-US" dirty="0"/>
          </a:p>
        </p:txBody>
      </p:sp>
      <p:sp>
        <p:nvSpPr>
          <p:cNvPr id="6" name="Slide Number Placeholder 5"/>
          <p:cNvSpPr>
            <a:spLocks noGrp="1"/>
          </p:cNvSpPr>
          <p:nvPr>
            <p:ph type="sldNum" sz="quarter" idx="4"/>
          </p:nvPr>
        </p:nvSpPr>
        <p:spPr>
          <a:xfrm>
            <a:off x="6741618"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dirty="0"/>
          </a:p>
        </p:txBody>
      </p:sp>
      <p:pic>
        <p:nvPicPr>
          <p:cNvPr id="7" name="Picture 6" descr="UA_Logo_reverse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3132" y="181507"/>
            <a:ext cx="736665" cy="560685"/>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7" r:id="rId10"/>
    <p:sldLayoutId id="2147493465" r:id="rId11"/>
    <p:sldLayoutId id="2147493466"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168" y="931069"/>
            <a:ext cx="8234832" cy="1102519"/>
          </a:xfrm>
        </p:spPr>
        <p:txBody>
          <a:bodyPr vert="horz" lIns="91440" tIns="45720" rIns="91440" bIns="45720" rtlCol="0" anchor="ctr">
            <a:noAutofit/>
          </a:bodyPr>
          <a:lstStyle/>
          <a:p>
            <a:r>
              <a:rPr lang="en-US" sz="3600" dirty="0">
                <a:cs typeface="Calibri"/>
              </a:rPr>
              <a:t>Exploring the Capabilities of Classifier-Free Guidance in Recommendation Tasks</a:t>
            </a:r>
          </a:p>
        </p:txBody>
      </p:sp>
      <p:sp>
        <p:nvSpPr>
          <p:cNvPr id="3" name="Subtitle 2"/>
          <p:cNvSpPr>
            <a:spLocks noGrp="1"/>
          </p:cNvSpPr>
          <p:nvPr>
            <p:ph type="subTitle" idx="1"/>
          </p:nvPr>
        </p:nvSpPr>
        <p:spPr>
          <a:xfrm>
            <a:off x="1826184" y="2120900"/>
            <a:ext cx="6400800" cy="2878137"/>
          </a:xfrm>
        </p:spPr>
        <p:txBody>
          <a:bodyPr vert="horz" lIns="91440" tIns="45720" rIns="91440" bIns="45720" rtlCol="0" anchor="t">
            <a:normAutofit/>
          </a:bodyPr>
          <a:lstStyle/>
          <a:p>
            <a:r>
              <a:rPr lang="en-US" sz="2000" i="1" dirty="0">
                <a:solidFill>
                  <a:schemeClr val="tx1"/>
                </a:solidFill>
                <a:cs typeface="Calibri"/>
              </a:rPr>
              <a:t>Master's Defense</a:t>
            </a:r>
          </a:p>
          <a:p>
            <a:r>
              <a:rPr lang="en-US" sz="2000" b="1" i="1" dirty="0">
                <a:solidFill>
                  <a:schemeClr val="tx1"/>
                </a:solidFill>
                <a:cs typeface="Calibri"/>
              </a:rPr>
              <a:t>Noah Buchanan</a:t>
            </a:r>
          </a:p>
          <a:p>
            <a:r>
              <a:rPr lang="en-US" sz="2000" i="1">
                <a:solidFill>
                  <a:schemeClr val="tx1"/>
                </a:solidFill>
                <a:cs typeface="Calibri"/>
              </a:rPr>
              <a:t>Dept. Of EECS, University of Arkansas</a:t>
            </a:r>
          </a:p>
          <a:p>
            <a:endParaRPr lang="en-US" sz="2000" i="1" dirty="0">
              <a:solidFill>
                <a:schemeClr val="tx1"/>
              </a:solidFill>
              <a:cs typeface="Calibri"/>
            </a:endParaRPr>
          </a:p>
          <a:p>
            <a:r>
              <a:rPr lang="en-US" sz="2000" i="1" dirty="0">
                <a:solidFill>
                  <a:schemeClr val="tx1"/>
                </a:solidFill>
                <a:cs typeface="Calibri"/>
              </a:rPr>
              <a:t>Thesis Advisor: </a:t>
            </a:r>
            <a:r>
              <a:rPr lang="en-US" sz="2000" b="1" i="1" dirty="0">
                <a:solidFill>
                  <a:schemeClr val="tx1"/>
                </a:solidFill>
                <a:cs typeface="Calibri"/>
              </a:rPr>
              <a:t>Dr. Susan Gauch</a:t>
            </a:r>
          </a:p>
          <a:p>
            <a:r>
              <a:rPr lang="en-US" sz="2000" i="1" dirty="0">
                <a:solidFill>
                  <a:schemeClr val="tx1"/>
                </a:solidFill>
                <a:cs typeface="Calibri"/>
              </a:rPr>
              <a:t>Committee Members: </a:t>
            </a:r>
            <a:r>
              <a:rPr lang="en-US" sz="2000" b="1" i="1" dirty="0">
                <a:solidFill>
                  <a:schemeClr val="tx1"/>
                </a:solidFill>
                <a:cs typeface="Calibri"/>
              </a:rPr>
              <a:t>Dr. Brajendra Panda, Dr. Lu Zhang</a:t>
            </a:r>
          </a:p>
          <a:p>
            <a:r>
              <a:rPr lang="en-US" sz="2000" i="1" dirty="0">
                <a:solidFill>
                  <a:schemeClr val="tx1"/>
                </a:solidFill>
                <a:cs typeface="Calibri"/>
              </a:rPr>
              <a:t>Dept. Of CSCE, University of Arkansas</a:t>
            </a:r>
            <a:endParaRPr lang="en-US" sz="2000" b="1" i="1" dirty="0">
              <a:solidFill>
                <a:schemeClr val="tx1"/>
              </a:solidFill>
              <a:cs typeface="Calibri"/>
            </a:endParaRPr>
          </a:p>
        </p:txBody>
      </p:sp>
    </p:spTree>
    <p:extLst>
      <p:ext uri="{BB962C8B-B14F-4D97-AF65-F5344CB8AC3E}">
        <p14:creationId xmlns:p14="http://schemas.microsoft.com/office/powerpoint/2010/main" val="285772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94A-3505-9953-3A2F-4C5A43244F21}"/>
              </a:ext>
            </a:extLst>
          </p:cNvPr>
          <p:cNvSpPr>
            <a:spLocks noGrp="1"/>
          </p:cNvSpPr>
          <p:nvPr>
            <p:ph type="title"/>
          </p:nvPr>
        </p:nvSpPr>
        <p:spPr/>
        <p:txBody>
          <a:bodyPr>
            <a:normAutofit fontScale="90000"/>
          </a:bodyPr>
          <a:lstStyle/>
          <a:p>
            <a:r>
              <a:rPr lang="en-US" dirty="0">
                <a:cs typeface="Calibri"/>
              </a:rPr>
              <a:t>Related Work</a:t>
            </a:r>
            <a:endParaRPr lang="en-US" dirty="0"/>
          </a:p>
        </p:txBody>
      </p:sp>
      <p:sp>
        <p:nvSpPr>
          <p:cNvPr id="3" name="Content Placeholder 2">
            <a:extLst>
              <a:ext uri="{FF2B5EF4-FFF2-40B4-BE49-F238E27FC236}">
                <a16:creationId xmlns:a16="http://schemas.microsoft.com/office/drawing/2014/main" id="{6EAB3480-15E7-F9BE-13AD-FF8C0957905C}"/>
              </a:ext>
            </a:extLst>
          </p:cNvPr>
          <p:cNvSpPr>
            <a:spLocks noGrp="1"/>
          </p:cNvSpPr>
          <p:nvPr>
            <p:ph idx="1"/>
          </p:nvPr>
        </p:nvSpPr>
        <p:spPr>
          <a:xfrm>
            <a:off x="1140070" y="923701"/>
            <a:ext cx="7735148" cy="4221640"/>
          </a:xfrm>
        </p:spPr>
        <p:txBody>
          <a:bodyPr vert="horz" lIns="91440" tIns="45720" rIns="91440" bIns="45720" rtlCol="0" anchor="t">
            <a:normAutofit/>
          </a:bodyPr>
          <a:lstStyle/>
          <a:p>
            <a:pPr>
              <a:buFont typeface="Wingdings"/>
              <a:buChar char="§"/>
            </a:pPr>
            <a:r>
              <a:rPr lang="en-US" sz="2400" dirty="0">
                <a:ea typeface="Calibri"/>
                <a:cs typeface="Calibri"/>
              </a:rPr>
              <a:t>As a result of this mass success and the ongoing research into generative AI, we find ourselves at the intersection following the first diffusion recommender system. </a:t>
            </a:r>
            <a:r>
              <a:rPr lang="en-US" sz="2400" i="1" dirty="0">
                <a:ea typeface="Calibri"/>
                <a:cs typeface="Calibri"/>
              </a:rPr>
              <a:t>Wang Wenjie et al., 2023.</a:t>
            </a:r>
            <a:endParaRPr lang="en-US" dirty="0"/>
          </a:p>
          <a:p>
            <a:pPr>
              <a:buFont typeface="Wingdings"/>
              <a:buChar char="§"/>
            </a:pPr>
            <a:r>
              <a:rPr lang="en-US" sz="2400" dirty="0">
                <a:ea typeface="Calibri"/>
                <a:cs typeface="Calibri"/>
              </a:rPr>
              <a:t>Other implementations followed after the introduction of diffusion-based recommender systems. </a:t>
            </a:r>
            <a:r>
              <a:rPr lang="en-US" sz="2400" i="1" dirty="0">
                <a:ea typeface="Calibri"/>
                <a:cs typeface="Calibri"/>
              </a:rPr>
              <a:t>Wang Yu et al., 2023. Z. Li et al., 2023. Lin et al., 2023.</a:t>
            </a:r>
          </a:p>
          <a:p>
            <a:pPr>
              <a:buFont typeface="Wingdings"/>
              <a:buChar char="§"/>
            </a:pPr>
            <a:endParaRPr lang="en-US" sz="2400" i="1" dirty="0">
              <a:ea typeface="Calibri"/>
              <a:cs typeface="Calibri"/>
            </a:endParaRPr>
          </a:p>
        </p:txBody>
      </p:sp>
    </p:spTree>
    <p:extLst>
      <p:ext uri="{BB962C8B-B14F-4D97-AF65-F5344CB8AC3E}">
        <p14:creationId xmlns:p14="http://schemas.microsoft.com/office/powerpoint/2010/main" val="321503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94A-3505-9953-3A2F-4C5A43244F21}"/>
              </a:ext>
            </a:extLst>
          </p:cNvPr>
          <p:cNvSpPr>
            <a:spLocks noGrp="1"/>
          </p:cNvSpPr>
          <p:nvPr>
            <p:ph type="title"/>
          </p:nvPr>
        </p:nvSpPr>
        <p:spPr/>
        <p:txBody>
          <a:bodyPr>
            <a:normAutofit fontScale="90000"/>
          </a:bodyPr>
          <a:lstStyle/>
          <a:p>
            <a:r>
              <a:rPr lang="en-US" dirty="0">
                <a:cs typeface="Calibri"/>
              </a:rPr>
              <a:t>Related Work</a:t>
            </a:r>
            <a:endParaRPr lang="en-US" dirty="0"/>
          </a:p>
        </p:txBody>
      </p:sp>
      <p:sp>
        <p:nvSpPr>
          <p:cNvPr id="3" name="Content Placeholder 2">
            <a:extLst>
              <a:ext uri="{FF2B5EF4-FFF2-40B4-BE49-F238E27FC236}">
                <a16:creationId xmlns:a16="http://schemas.microsoft.com/office/drawing/2014/main" id="{6EAB3480-15E7-F9BE-13AD-FF8C0957905C}"/>
              </a:ext>
            </a:extLst>
          </p:cNvPr>
          <p:cNvSpPr>
            <a:spLocks noGrp="1"/>
          </p:cNvSpPr>
          <p:nvPr>
            <p:ph idx="1"/>
          </p:nvPr>
        </p:nvSpPr>
        <p:spPr>
          <a:xfrm>
            <a:off x="1140070" y="923701"/>
            <a:ext cx="7735148" cy="4221640"/>
          </a:xfrm>
        </p:spPr>
        <p:txBody>
          <a:bodyPr vert="horz" lIns="91440" tIns="45720" rIns="91440" bIns="45720" rtlCol="0" anchor="t">
            <a:normAutofit/>
          </a:bodyPr>
          <a:lstStyle/>
          <a:p>
            <a:pPr>
              <a:buFont typeface="Wingdings"/>
              <a:buChar char="§"/>
            </a:pPr>
            <a:r>
              <a:rPr lang="en-US" sz="2400" dirty="0">
                <a:ea typeface="Calibri"/>
                <a:cs typeface="Calibri"/>
              </a:rPr>
              <a:t>Classifier guidance introduced previously, modifies diffusion models to guide them becoming class-conditional. </a:t>
            </a:r>
            <a:r>
              <a:rPr lang="en-US" sz="2400" i="1" dirty="0">
                <a:ea typeface="Calibri"/>
                <a:cs typeface="Calibri"/>
              </a:rPr>
              <a:t>Dhariwal, Alex, 2021. Salimans et al., 2016.</a:t>
            </a:r>
          </a:p>
          <a:p>
            <a:pPr>
              <a:buFont typeface="Wingdings"/>
              <a:buChar char="§"/>
            </a:pPr>
            <a:r>
              <a:rPr lang="en-US" sz="2400" dirty="0">
                <a:ea typeface="Calibri"/>
                <a:cs typeface="Calibri"/>
              </a:rPr>
              <a:t>Classifier-free guidance attempts to have the same effect as classifier guidance but without a dedicated classifier. </a:t>
            </a:r>
            <a:r>
              <a:rPr lang="en-US" sz="2400" i="1" dirty="0">
                <a:ea typeface="Calibri"/>
                <a:cs typeface="Calibri"/>
              </a:rPr>
              <a:t>Ho et al., 2022.</a:t>
            </a:r>
          </a:p>
        </p:txBody>
      </p:sp>
    </p:spTree>
    <p:extLst>
      <p:ext uri="{BB962C8B-B14F-4D97-AF65-F5344CB8AC3E}">
        <p14:creationId xmlns:p14="http://schemas.microsoft.com/office/powerpoint/2010/main" val="150177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3BCC-15CC-1103-5EC2-85FB30570A8D}"/>
              </a:ext>
            </a:extLst>
          </p:cNvPr>
          <p:cNvSpPr>
            <a:spLocks noGrp="1"/>
          </p:cNvSpPr>
          <p:nvPr>
            <p:ph type="title"/>
          </p:nvPr>
        </p:nvSpPr>
        <p:spPr/>
        <p:txBody>
          <a:bodyPr>
            <a:normAutofit fontScale="90000"/>
          </a:bodyPr>
          <a:lstStyle/>
          <a:p>
            <a:r>
              <a:rPr lang="en-US" dirty="0">
                <a:cs typeface="Calibri"/>
              </a:rPr>
              <a:t>Observations from Related Work</a:t>
            </a:r>
            <a:endParaRPr lang="en-US" dirty="0"/>
          </a:p>
        </p:txBody>
      </p:sp>
      <p:sp>
        <p:nvSpPr>
          <p:cNvPr id="3" name="Content Placeholder 2">
            <a:extLst>
              <a:ext uri="{FF2B5EF4-FFF2-40B4-BE49-F238E27FC236}">
                <a16:creationId xmlns:a16="http://schemas.microsoft.com/office/drawing/2014/main" id="{5872286A-14D0-CF38-49B0-5C5EBD3E3B99}"/>
              </a:ext>
            </a:extLst>
          </p:cNvPr>
          <p:cNvSpPr>
            <a:spLocks noGrp="1"/>
          </p:cNvSpPr>
          <p:nvPr>
            <p:ph idx="1"/>
          </p:nvPr>
        </p:nvSpPr>
        <p:spPr>
          <a:xfrm>
            <a:off x="1140070" y="923701"/>
            <a:ext cx="7735148" cy="4221640"/>
          </a:xfrm>
        </p:spPr>
        <p:txBody>
          <a:bodyPr vert="horz" lIns="91440" tIns="45720" rIns="91440" bIns="45720" rtlCol="0" anchor="t">
            <a:normAutofit/>
          </a:bodyPr>
          <a:lstStyle/>
          <a:p>
            <a:pPr>
              <a:buFont typeface="Wingdings"/>
              <a:buChar char="§"/>
            </a:pPr>
            <a:r>
              <a:rPr lang="en-US" sz="2400" dirty="0">
                <a:ea typeface="Calibri"/>
                <a:cs typeface="Calibri"/>
              </a:rPr>
              <a:t>Diffusion models are a  new type of generative AI dominating image generation</a:t>
            </a:r>
          </a:p>
          <a:p>
            <a:pPr>
              <a:buFont typeface="Wingdings"/>
              <a:buChar char="§"/>
            </a:pPr>
            <a:r>
              <a:rPr lang="en-US" sz="2400" dirty="0">
                <a:ea typeface="Calibri"/>
                <a:cs typeface="Calibri"/>
              </a:rPr>
              <a:t>VAE and GANs are capable of recommendation</a:t>
            </a:r>
          </a:p>
          <a:p>
            <a:pPr>
              <a:buFont typeface="Wingdings"/>
              <a:buChar char="§"/>
            </a:pPr>
            <a:r>
              <a:rPr lang="en-US" sz="2400" dirty="0">
                <a:ea typeface="Calibri"/>
                <a:cs typeface="Calibri"/>
              </a:rPr>
              <a:t>Diffusion recommender systems are introduced via the previous two observations</a:t>
            </a:r>
          </a:p>
          <a:p>
            <a:pPr>
              <a:buFont typeface="Wingdings"/>
              <a:buChar char="§"/>
            </a:pPr>
            <a:r>
              <a:rPr lang="en-US" sz="2400" dirty="0">
                <a:ea typeface="Calibri"/>
                <a:cs typeface="Calibri"/>
              </a:rPr>
              <a:t>None of the diffusion recommender systems implement classifier-free guidance</a:t>
            </a:r>
          </a:p>
        </p:txBody>
      </p:sp>
    </p:spTree>
    <p:extLst>
      <p:ext uri="{BB962C8B-B14F-4D97-AF65-F5344CB8AC3E}">
        <p14:creationId xmlns:p14="http://schemas.microsoft.com/office/powerpoint/2010/main" val="415780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9DCA-72D8-4792-D2A8-030BAFB641ED}"/>
              </a:ext>
            </a:extLst>
          </p:cNvPr>
          <p:cNvSpPr>
            <a:spLocks noGrp="1"/>
          </p:cNvSpPr>
          <p:nvPr>
            <p:ph type="title"/>
          </p:nvPr>
        </p:nvSpPr>
        <p:spPr/>
        <p:txBody>
          <a:bodyPr>
            <a:normAutofit fontScale="90000"/>
          </a:bodyPr>
          <a:lstStyle/>
          <a:p>
            <a:r>
              <a:rPr lang="en-US" dirty="0">
                <a:cs typeface="Calibri"/>
              </a:rPr>
              <a:t>Our Approach</a:t>
            </a:r>
            <a:endParaRPr lang="en-US" dirty="0"/>
          </a:p>
        </p:txBody>
      </p:sp>
      <p:sp>
        <p:nvSpPr>
          <p:cNvPr id="3" name="Content Placeholder 2">
            <a:extLst>
              <a:ext uri="{FF2B5EF4-FFF2-40B4-BE49-F238E27FC236}">
                <a16:creationId xmlns:a16="http://schemas.microsoft.com/office/drawing/2014/main" id="{148378D1-1D30-2EF8-CFD7-1854E0879952}"/>
              </a:ext>
            </a:extLst>
          </p:cNvPr>
          <p:cNvSpPr>
            <a:spLocks noGrp="1"/>
          </p:cNvSpPr>
          <p:nvPr>
            <p:ph idx="1"/>
          </p:nvPr>
        </p:nvSpPr>
        <p:spPr/>
        <p:txBody>
          <a:bodyPr vert="horz" lIns="91440" tIns="45720" rIns="91440" bIns="45720" rtlCol="0" anchor="t">
            <a:normAutofit/>
          </a:bodyPr>
          <a:lstStyle/>
          <a:p>
            <a:pPr>
              <a:buFont typeface="Wingdings"/>
              <a:buChar char="Ø"/>
            </a:pPr>
            <a:r>
              <a:rPr lang="en-US" sz="2400" dirty="0">
                <a:ea typeface="Calibri"/>
                <a:cs typeface="Calibri"/>
              </a:rPr>
              <a:t>Our approach consists of two major components</a:t>
            </a:r>
          </a:p>
          <a:p>
            <a:pPr lvl="1">
              <a:buFont typeface="Wingdings"/>
              <a:buChar char="§"/>
            </a:pPr>
            <a:r>
              <a:rPr lang="en-US" sz="2000" dirty="0">
                <a:ea typeface="Calibri"/>
                <a:cs typeface="Calibri"/>
              </a:rPr>
              <a:t>The first is the diffusion process</a:t>
            </a:r>
          </a:p>
          <a:p>
            <a:pPr lvl="2"/>
            <a:r>
              <a:rPr lang="en-US" sz="1600" dirty="0">
                <a:ea typeface="Calibri"/>
                <a:cs typeface="Calibri"/>
              </a:rPr>
              <a:t>Remains relatively the same</a:t>
            </a:r>
          </a:p>
          <a:p>
            <a:pPr lvl="2"/>
            <a:r>
              <a:rPr lang="en-US" sz="1600" dirty="0">
                <a:ea typeface="Calibri"/>
                <a:cs typeface="Calibri"/>
              </a:rPr>
              <a:t>Consists of forward and reverse diffusion</a:t>
            </a:r>
          </a:p>
          <a:p>
            <a:pPr lvl="1">
              <a:buFont typeface="Wingdings"/>
              <a:buChar char="§"/>
            </a:pPr>
            <a:r>
              <a:rPr lang="en-US" sz="2000" dirty="0">
                <a:ea typeface="Calibri"/>
                <a:cs typeface="Calibri"/>
              </a:rPr>
              <a:t>The second is the denoising network</a:t>
            </a:r>
          </a:p>
          <a:p>
            <a:pPr lvl="2"/>
            <a:r>
              <a:rPr lang="en-US" sz="1600" dirty="0">
                <a:ea typeface="Calibri"/>
                <a:cs typeface="Calibri"/>
              </a:rPr>
              <a:t>Utilized within the reverse diffusion process</a:t>
            </a:r>
          </a:p>
          <a:p>
            <a:pPr lvl="2"/>
            <a:r>
              <a:rPr lang="en-US" sz="1600" dirty="0">
                <a:ea typeface="Calibri"/>
                <a:cs typeface="Calibri"/>
              </a:rPr>
              <a:t>Core to the idea of diffusion</a:t>
            </a:r>
          </a:p>
        </p:txBody>
      </p:sp>
    </p:spTree>
    <p:extLst>
      <p:ext uri="{BB962C8B-B14F-4D97-AF65-F5344CB8AC3E}">
        <p14:creationId xmlns:p14="http://schemas.microsoft.com/office/powerpoint/2010/main" val="108371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9DCA-72D8-4792-D2A8-030BAFB641ED}"/>
              </a:ext>
            </a:extLst>
          </p:cNvPr>
          <p:cNvSpPr>
            <a:spLocks noGrp="1"/>
          </p:cNvSpPr>
          <p:nvPr>
            <p:ph type="title"/>
          </p:nvPr>
        </p:nvSpPr>
        <p:spPr/>
        <p:txBody>
          <a:bodyPr>
            <a:normAutofit fontScale="90000"/>
          </a:bodyPr>
          <a:lstStyle/>
          <a:p>
            <a:r>
              <a:rPr lang="en-US" dirty="0">
                <a:cs typeface="Calibri"/>
              </a:rPr>
              <a:t>Our Approach</a:t>
            </a:r>
            <a:endParaRPr lang="en-US" dirty="0"/>
          </a:p>
        </p:txBody>
      </p:sp>
      <p:pic>
        <p:nvPicPr>
          <p:cNvPr id="4" name="Picture 3" descr="A diagram of a process&#10;&#10;Description automatically generated">
            <a:extLst>
              <a:ext uri="{FF2B5EF4-FFF2-40B4-BE49-F238E27FC236}">
                <a16:creationId xmlns:a16="http://schemas.microsoft.com/office/drawing/2014/main" id="{ABF9F400-90B6-41A5-C600-7A77E2E3180A}"/>
              </a:ext>
            </a:extLst>
          </p:cNvPr>
          <p:cNvPicPr>
            <a:picLocks noChangeAspect="1"/>
          </p:cNvPicPr>
          <p:nvPr/>
        </p:nvPicPr>
        <p:blipFill>
          <a:blip r:embed="rId3"/>
          <a:stretch>
            <a:fillRect/>
          </a:stretch>
        </p:blipFill>
        <p:spPr>
          <a:xfrm>
            <a:off x="914400" y="1179196"/>
            <a:ext cx="8229599" cy="3761851"/>
          </a:xfrm>
          <a:prstGeom prst="rect">
            <a:avLst/>
          </a:prstGeom>
        </p:spPr>
      </p:pic>
    </p:spTree>
    <p:extLst>
      <p:ext uri="{BB962C8B-B14F-4D97-AF65-F5344CB8AC3E}">
        <p14:creationId xmlns:p14="http://schemas.microsoft.com/office/powerpoint/2010/main" val="3170467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96EF-E0B4-3646-6E84-2054FC7AF29A}"/>
              </a:ext>
            </a:extLst>
          </p:cNvPr>
          <p:cNvSpPr>
            <a:spLocks noGrp="1"/>
          </p:cNvSpPr>
          <p:nvPr>
            <p:ph type="title"/>
          </p:nvPr>
        </p:nvSpPr>
        <p:spPr/>
        <p:txBody>
          <a:bodyPr>
            <a:normAutofit fontScale="90000"/>
          </a:bodyPr>
          <a:lstStyle/>
          <a:p>
            <a:r>
              <a:rPr lang="en-US" dirty="0">
                <a:cs typeface="Calibri"/>
              </a:rPr>
              <a:t>Our Approach</a:t>
            </a:r>
            <a:endParaRPr lang="en-US" dirty="0"/>
          </a:p>
        </p:txBody>
      </p:sp>
      <p:sp>
        <p:nvSpPr>
          <p:cNvPr id="3" name="Content Placeholder 2">
            <a:extLst>
              <a:ext uri="{FF2B5EF4-FFF2-40B4-BE49-F238E27FC236}">
                <a16:creationId xmlns:a16="http://schemas.microsoft.com/office/drawing/2014/main" id="{E19930B0-58D3-3075-4A24-369285241940}"/>
              </a:ext>
            </a:extLst>
          </p:cNvPr>
          <p:cNvSpPr>
            <a:spLocks noGrp="1"/>
          </p:cNvSpPr>
          <p:nvPr>
            <p:ph idx="1"/>
          </p:nvPr>
        </p:nvSpPr>
        <p:spPr/>
        <p:txBody>
          <a:bodyPr vert="horz" lIns="91440" tIns="45720" rIns="91440" bIns="45720" rtlCol="0" anchor="t">
            <a:normAutofit/>
          </a:bodyPr>
          <a:lstStyle/>
          <a:p>
            <a:pPr>
              <a:buFont typeface="Wingdings"/>
              <a:buChar char="Ø"/>
            </a:pPr>
            <a:r>
              <a:rPr lang="en-US" sz="2400" dirty="0">
                <a:cs typeface="Calibri"/>
              </a:rPr>
              <a:t>Forward Diffusion Process</a:t>
            </a:r>
          </a:p>
          <a:p>
            <a:pPr lvl="1">
              <a:buFont typeface="Wingdings"/>
              <a:buChar char="§"/>
            </a:pPr>
            <a:r>
              <a:rPr lang="en-US" sz="2000" dirty="0">
                <a:cs typeface="Calibri"/>
              </a:rPr>
              <a:t>Forward process can be described as follows:</a:t>
            </a:r>
          </a:p>
          <a:p>
            <a:pPr lvl="1">
              <a:buFont typeface="Wingdings"/>
              <a:buChar char="§"/>
            </a:pPr>
            <a:endParaRPr lang="en-US" sz="2000" dirty="0">
              <a:cs typeface="Calibri"/>
            </a:endParaRPr>
          </a:p>
          <a:p>
            <a:pPr lvl="1">
              <a:buFont typeface="Wingdings"/>
              <a:buChar char="§"/>
            </a:pPr>
            <a:endParaRPr lang="en-US" sz="2000" dirty="0">
              <a:cs typeface="Calibri"/>
            </a:endParaRPr>
          </a:p>
          <a:p>
            <a:pPr lvl="1">
              <a:buFont typeface="Wingdings"/>
              <a:buChar char="§"/>
            </a:pPr>
            <a:r>
              <a:rPr lang="en-US" sz="2000" dirty="0">
                <a:cs typeface="Calibri"/>
              </a:rPr>
              <a:t>Normal/Gaussian distribution</a:t>
            </a:r>
          </a:p>
          <a:p>
            <a:pPr lvl="1">
              <a:buFont typeface="Wingdings"/>
              <a:buChar char="§"/>
            </a:pPr>
            <a:r>
              <a:rPr lang="en-US" sz="2000" dirty="0">
                <a:cs typeface="Calibri"/>
              </a:rPr>
              <a:t>Both variables present in normal distribution are determined by the scheduler depending on the timestep</a:t>
            </a:r>
          </a:p>
          <a:p>
            <a:pPr lvl="2"/>
            <a:r>
              <a:rPr lang="en-US" sz="1600" dirty="0">
                <a:cs typeface="Calibri"/>
              </a:rPr>
              <a:t>Mean</a:t>
            </a:r>
          </a:p>
          <a:p>
            <a:pPr lvl="2"/>
            <a:r>
              <a:rPr lang="en-US" sz="1600" dirty="0">
                <a:cs typeface="Calibri"/>
              </a:rPr>
              <a:t>Variance</a:t>
            </a:r>
          </a:p>
        </p:txBody>
      </p:sp>
      <p:pic>
        <p:nvPicPr>
          <p:cNvPr id="4" name="Picture 3">
            <a:extLst>
              <a:ext uri="{FF2B5EF4-FFF2-40B4-BE49-F238E27FC236}">
                <a16:creationId xmlns:a16="http://schemas.microsoft.com/office/drawing/2014/main" id="{2ABA278F-FF81-AA94-E9B6-D02068FD4BFE}"/>
              </a:ext>
            </a:extLst>
          </p:cNvPr>
          <p:cNvPicPr>
            <a:picLocks noChangeAspect="1"/>
          </p:cNvPicPr>
          <p:nvPr/>
        </p:nvPicPr>
        <p:blipFill>
          <a:blip r:embed="rId3"/>
          <a:stretch>
            <a:fillRect/>
          </a:stretch>
        </p:blipFill>
        <p:spPr>
          <a:xfrm>
            <a:off x="2069955" y="1882486"/>
            <a:ext cx="5388552" cy="339436"/>
          </a:xfrm>
          <a:prstGeom prst="rect">
            <a:avLst/>
          </a:prstGeom>
        </p:spPr>
      </p:pic>
    </p:spTree>
    <p:extLst>
      <p:ext uri="{BB962C8B-B14F-4D97-AF65-F5344CB8AC3E}">
        <p14:creationId xmlns:p14="http://schemas.microsoft.com/office/powerpoint/2010/main" val="51983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96EF-E0B4-3646-6E84-2054FC7AF29A}"/>
              </a:ext>
            </a:extLst>
          </p:cNvPr>
          <p:cNvSpPr>
            <a:spLocks noGrp="1"/>
          </p:cNvSpPr>
          <p:nvPr>
            <p:ph type="title"/>
          </p:nvPr>
        </p:nvSpPr>
        <p:spPr/>
        <p:txBody>
          <a:bodyPr>
            <a:normAutofit fontScale="90000"/>
          </a:bodyPr>
          <a:lstStyle/>
          <a:p>
            <a:r>
              <a:rPr lang="en-US" dirty="0">
                <a:cs typeface="Calibri"/>
              </a:rPr>
              <a:t>Our Approach</a:t>
            </a:r>
            <a:endParaRPr lang="en-US" dirty="0"/>
          </a:p>
        </p:txBody>
      </p:sp>
      <p:sp>
        <p:nvSpPr>
          <p:cNvPr id="3" name="Content Placeholder 2">
            <a:extLst>
              <a:ext uri="{FF2B5EF4-FFF2-40B4-BE49-F238E27FC236}">
                <a16:creationId xmlns:a16="http://schemas.microsoft.com/office/drawing/2014/main" id="{E19930B0-58D3-3075-4A24-369285241940}"/>
              </a:ext>
            </a:extLst>
          </p:cNvPr>
          <p:cNvSpPr>
            <a:spLocks noGrp="1"/>
          </p:cNvSpPr>
          <p:nvPr>
            <p:ph idx="1"/>
          </p:nvPr>
        </p:nvSpPr>
        <p:spPr>
          <a:xfrm>
            <a:off x="1140070" y="923701"/>
            <a:ext cx="7735148" cy="4221640"/>
          </a:xfrm>
        </p:spPr>
        <p:txBody>
          <a:bodyPr vert="horz" lIns="91440" tIns="45720" rIns="91440" bIns="45720" rtlCol="0" anchor="t">
            <a:normAutofit/>
          </a:bodyPr>
          <a:lstStyle/>
          <a:p>
            <a:pPr>
              <a:buFont typeface="Wingdings"/>
              <a:buChar char="Ø"/>
            </a:pPr>
            <a:r>
              <a:rPr lang="en-US" sz="2400" dirty="0">
                <a:cs typeface="Calibri"/>
              </a:rPr>
              <a:t>Forward Diffusion Process</a:t>
            </a:r>
          </a:p>
          <a:p>
            <a:pPr lvl="1">
              <a:buFont typeface="Wingdings"/>
              <a:buChar char="§"/>
            </a:pPr>
            <a:r>
              <a:rPr lang="en-US" sz="2000" dirty="0">
                <a:cs typeface="Calibri"/>
              </a:rPr>
              <a:t>Entire amount of noise for the forward pass can be described as:</a:t>
            </a:r>
          </a:p>
          <a:p>
            <a:pPr lvl="1">
              <a:buFont typeface="Wingdings"/>
              <a:buChar char="§"/>
            </a:pPr>
            <a:endParaRPr lang="en-US" sz="2000" dirty="0">
              <a:cs typeface="Calibri"/>
            </a:endParaRPr>
          </a:p>
          <a:p>
            <a:pPr lvl="1">
              <a:buFont typeface="Wingdings"/>
              <a:buChar char="§"/>
            </a:pPr>
            <a:endParaRPr lang="en-US" sz="2000" dirty="0">
              <a:cs typeface="Calibri"/>
            </a:endParaRPr>
          </a:p>
          <a:p>
            <a:pPr lvl="1">
              <a:buFont typeface="Wingdings"/>
              <a:buChar char="§"/>
            </a:pPr>
            <a:r>
              <a:rPr lang="en-US" sz="2000" dirty="0">
                <a:cs typeface="Calibri"/>
              </a:rPr>
              <a:t>We can use the reparameterization trick to calculate the noise at any step:</a:t>
            </a:r>
          </a:p>
          <a:p>
            <a:pPr lvl="1">
              <a:buFont typeface="Wingdings"/>
              <a:buChar char="§"/>
            </a:pPr>
            <a:endParaRPr lang="en-US" sz="2000" dirty="0">
              <a:cs typeface="Calibri"/>
            </a:endParaRPr>
          </a:p>
          <a:p>
            <a:pPr lvl="1">
              <a:buFont typeface="Wingdings"/>
              <a:buChar char="§"/>
            </a:pPr>
            <a:endParaRPr lang="en-US" sz="2000" dirty="0">
              <a:cs typeface="Calibri"/>
            </a:endParaRPr>
          </a:p>
        </p:txBody>
      </p:sp>
      <p:pic>
        <p:nvPicPr>
          <p:cNvPr id="5" name="Picture 4">
            <a:extLst>
              <a:ext uri="{FF2B5EF4-FFF2-40B4-BE49-F238E27FC236}">
                <a16:creationId xmlns:a16="http://schemas.microsoft.com/office/drawing/2014/main" id="{B656F09D-605F-83E7-E060-496FC57A7C03}"/>
              </a:ext>
            </a:extLst>
          </p:cNvPr>
          <p:cNvPicPr>
            <a:picLocks noChangeAspect="1"/>
          </p:cNvPicPr>
          <p:nvPr/>
        </p:nvPicPr>
        <p:blipFill>
          <a:blip r:embed="rId3"/>
          <a:stretch>
            <a:fillRect/>
          </a:stretch>
        </p:blipFill>
        <p:spPr>
          <a:xfrm>
            <a:off x="2586903" y="1863436"/>
            <a:ext cx="3970193" cy="398318"/>
          </a:xfrm>
          <a:prstGeom prst="rect">
            <a:avLst/>
          </a:prstGeom>
        </p:spPr>
      </p:pic>
      <p:pic>
        <p:nvPicPr>
          <p:cNvPr id="6" name="Picture 5">
            <a:extLst>
              <a:ext uri="{FF2B5EF4-FFF2-40B4-BE49-F238E27FC236}">
                <a16:creationId xmlns:a16="http://schemas.microsoft.com/office/drawing/2014/main" id="{86ABB9E7-BB70-4E91-62B6-5581E7CA952B}"/>
              </a:ext>
            </a:extLst>
          </p:cNvPr>
          <p:cNvPicPr>
            <a:picLocks noChangeAspect="1"/>
          </p:cNvPicPr>
          <p:nvPr/>
        </p:nvPicPr>
        <p:blipFill>
          <a:blip r:embed="rId4"/>
          <a:stretch>
            <a:fillRect/>
          </a:stretch>
        </p:blipFill>
        <p:spPr>
          <a:xfrm>
            <a:off x="2179884" y="3218151"/>
            <a:ext cx="2659206" cy="307397"/>
          </a:xfrm>
          <a:prstGeom prst="rect">
            <a:avLst/>
          </a:prstGeom>
        </p:spPr>
      </p:pic>
      <p:pic>
        <p:nvPicPr>
          <p:cNvPr id="7" name="Picture 6">
            <a:extLst>
              <a:ext uri="{FF2B5EF4-FFF2-40B4-BE49-F238E27FC236}">
                <a16:creationId xmlns:a16="http://schemas.microsoft.com/office/drawing/2014/main" id="{A79C776B-F841-C7EB-F85C-B6BAD853528E}"/>
              </a:ext>
            </a:extLst>
          </p:cNvPr>
          <p:cNvPicPr>
            <a:picLocks noChangeAspect="1"/>
          </p:cNvPicPr>
          <p:nvPr/>
        </p:nvPicPr>
        <p:blipFill>
          <a:blip r:embed="rId5"/>
          <a:stretch>
            <a:fillRect/>
          </a:stretch>
        </p:blipFill>
        <p:spPr>
          <a:xfrm>
            <a:off x="1231323" y="4160651"/>
            <a:ext cx="7543800" cy="308263"/>
          </a:xfrm>
          <a:prstGeom prst="rect">
            <a:avLst/>
          </a:prstGeom>
        </p:spPr>
      </p:pic>
      <p:pic>
        <p:nvPicPr>
          <p:cNvPr id="8" name="Picture 7">
            <a:extLst>
              <a:ext uri="{FF2B5EF4-FFF2-40B4-BE49-F238E27FC236}">
                <a16:creationId xmlns:a16="http://schemas.microsoft.com/office/drawing/2014/main" id="{CF8FCBF2-DAAD-C9BA-7007-ABC1E69D9CF5}"/>
              </a:ext>
            </a:extLst>
          </p:cNvPr>
          <p:cNvPicPr>
            <a:picLocks noChangeAspect="1"/>
          </p:cNvPicPr>
          <p:nvPr/>
        </p:nvPicPr>
        <p:blipFill>
          <a:blip r:embed="rId6"/>
          <a:stretch>
            <a:fillRect/>
          </a:stretch>
        </p:blipFill>
        <p:spPr>
          <a:xfrm>
            <a:off x="5631398" y="3217285"/>
            <a:ext cx="1866033" cy="309129"/>
          </a:xfrm>
          <a:prstGeom prst="rect">
            <a:avLst/>
          </a:prstGeom>
        </p:spPr>
      </p:pic>
    </p:spTree>
    <p:extLst>
      <p:ext uri="{BB962C8B-B14F-4D97-AF65-F5344CB8AC3E}">
        <p14:creationId xmlns:p14="http://schemas.microsoft.com/office/powerpoint/2010/main" val="226226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519E-CB09-7A23-638F-E4AC2D4F8E75}"/>
              </a:ext>
            </a:extLst>
          </p:cNvPr>
          <p:cNvSpPr>
            <a:spLocks noGrp="1"/>
          </p:cNvSpPr>
          <p:nvPr>
            <p:ph type="title"/>
          </p:nvPr>
        </p:nvSpPr>
        <p:spPr/>
        <p:txBody>
          <a:bodyPr>
            <a:normAutofit fontScale="90000"/>
          </a:bodyPr>
          <a:lstStyle/>
          <a:p>
            <a:r>
              <a:rPr lang="en-US" dirty="0">
                <a:ea typeface="Calibri"/>
                <a:cs typeface="Calibri"/>
              </a:rPr>
              <a:t>Our Approach</a:t>
            </a:r>
            <a:endParaRPr lang="en-US" dirty="0"/>
          </a:p>
        </p:txBody>
      </p:sp>
      <p:pic>
        <p:nvPicPr>
          <p:cNvPr id="5" name="Picture 4">
            <a:extLst>
              <a:ext uri="{FF2B5EF4-FFF2-40B4-BE49-F238E27FC236}">
                <a16:creationId xmlns:a16="http://schemas.microsoft.com/office/drawing/2014/main" id="{AF77076C-8542-A649-7FB1-BCF841E3B729}"/>
              </a:ext>
            </a:extLst>
          </p:cNvPr>
          <p:cNvPicPr>
            <a:picLocks noChangeAspect="1"/>
          </p:cNvPicPr>
          <p:nvPr/>
        </p:nvPicPr>
        <p:blipFill>
          <a:blip r:embed="rId3"/>
          <a:stretch>
            <a:fillRect/>
          </a:stretch>
        </p:blipFill>
        <p:spPr>
          <a:xfrm>
            <a:off x="1889268" y="3064859"/>
            <a:ext cx="6231947" cy="457200"/>
          </a:xfrm>
          <a:prstGeom prst="rect">
            <a:avLst/>
          </a:prstGeom>
        </p:spPr>
      </p:pic>
      <p:sp>
        <p:nvSpPr>
          <p:cNvPr id="7" name="Content Placeholder 6">
            <a:extLst>
              <a:ext uri="{FF2B5EF4-FFF2-40B4-BE49-F238E27FC236}">
                <a16:creationId xmlns:a16="http://schemas.microsoft.com/office/drawing/2014/main" id="{FDDA7379-6CBE-71BF-2C38-8DACF5F6C333}"/>
              </a:ext>
            </a:extLst>
          </p:cNvPr>
          <p:cNvSpPr>
            <a:spLocks noGrp="1"/>
          </p:cNvSpPr>
          <p:nvPr>
            <p:ph idx="1"/>
          </p:nvPr>
        </p:nvSpPr>
        <p:spPr/>
        <p:txBody>
          <a:bodyPr vert="horz" lIns="91440" tIns="45720" rIns="91440" bIns="45720" rtlCol="0" anchor="t">
            <a:normAutofit/>
          </a:bodyPr>
          <a:lstStyle/>
          <a:p>
            <a:pPr>
              <a:buFont typeface="Wingdings"/>
              <a:buChar char="Ø"/>
            </a:pPr>
            <a:r>
              <a:rPr lang="en-US" sz="2400" dirty="0">
                <a:cs typeface="Calibri"/>
              </a:rPr>
              <a:t>Reverse Diffusion Process</a:t>
            </a:r>
            <a:endParaRPr lang="en-US" sz="2400" dirty="0">
              <a:ea typeface="Calibri"/>
              <a:cs typeface="Calibri"/>
            </a:endParaRPr>
          </a:p>
          <a:p>
            <a:pPr lvl="1">
              <a:buFont typeface="Wingdings"/>
              <a:buChar char="§"/>
            </a:pPr>
            <a:r>
              <a:rPr lang="en-US" sz="2000" dirty="0">
                <a:ea typeface="Calibri"/>
                <a:cs typeface="Calibri"/>
              </a:rPr>
              <a:t>Conversely, we can describe a step in the reverse process as:</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1">
              <a:buFont typeface="Wingdings"/>
              <a:buChar char="§"/>
            </a:pPr>
            <a:r>
              <a:rPr lang="en-US" sz="2000" dirty="0">
                <a:ea typeface="Calibri"/>
                <a:cs typeface="Calibri"/>
              </a:rPr>
              <a:t>Which translates to:</a:t>
            </a:r>
          </a:p>
        </p:txBody>
      </p:sp>
      <p:pic>
        <p:nvPicPr>
          <p:cNvPr id="8" name="Picture 7">
            <a:extLst>
              <a:ext uri="{FF2B5EF4-FFF2-40B4-BE49-F238E27FC236}">
                <a16:creationId xmlns:a16="http://schemas.microsoft.com/office/drawing/2014/main" id="{70D25EBF-6315-4989-61E6-B00B19832ACA}"/>
              </a:ext>
            </a:extLst>
          </p:cNvPr>
          <p:cNvPicPr>
            <a:picLocks noChangeAspect="1"/>
          </p:cNvPicPr>
          <p:nvPr/>
        </p:nvPicPr>
        <p:blipFill>
          <a:blip r:embed="rId4"/>
          <a:stretch>
            <a:fillRect/>
          </a:stretch>
        </p:blipFill>
        <p:spPr>
          <a:xfrm>
            <a:off x="2187430" y="1909039"/>
            <a:ext cx="5639955" cy="319665"/>
          </a:xfrm>
          <a:prstGeom prst="rect">
            <a:avLst/>
          </a:prstGeom>
        </p:spPr>
      </p:pic>
      <p:pic>
        <p:nvPicPr>
          <p:cNvPr id="9" name="Picture 8">
            <a:extLst>
              <a:ext uri="{FF2B5EF4-FFF2-40B4-BE49-F238E27FC236}">
                <a16:creationId xmlns:a16="http://schemas.microsoft.com/office/drawing/2014/main" id="{62D3F514-E0AD-A339-8316-0C934FB3C002}"/>
              </a:ext>
            </a:extLst>
          </p:cNvPr>
          <p:cNvPicPr>
            <a:picLocks noChangeAspect="1"/>
          </p:cNvPicPr>
          <p:nvPr/>
        </p:nvPicPr>
        <p:blipFill>
          <a:blip r:embed="rId5"/>
          <a:stretch>
            <a:fillRect/>
          </a:stretch>
        </p:blipFill>
        <p:spPr>
          <a:xfrm>
            <a:off x="2542309" y="4376745"/>
            <a:ext cx="4926156" cy="415635"/>
          </a:xfrm>
          <a:prstGeom prst="rect">
            <a:avLst/>
          </a:prstGeom>
        </p:spPr>
      </p:pic>
      <p:sp>
        <p:nvSpPr>
          <p:cNvPr id="3" name="Arrow: Down 2">
            <a:extLst>
              <a:ext uri="{FF2B5EF4-FFF2-40B4-BE49-F238E27FC236}">
                <a16:creationId xmlns:a16="http://schemas.microsoft.com/office/drawing/2014/main" id="{682D5FC6-0210-CCEC-649D-643B7CA2D895}"/>
              </a:ext>
            </a:extLst>
          </p:cNvPr>
          <p:cNvSpPr/>
          <p:nvPr/>
        </p:nvSpPr>
        <p:spPr>
          <a:xfrm>
            <a:off x="4835602" y="3628406"/>
            <a:ext cx="344100" cy="556810"/>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30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Our Approach</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Adding Classifier-Free Guidance</a:t>
            </a:r>
          </a:p>
          <a:p>
            <a:pPr lvl="1">
              <a:buFont typeface="Wingdings"/>
              <a:buChar char="§"/>
            </a:pPr>
            <a:r>
              <a:rPr lang="en-US" sz="2000" dirty="0">
                <a:ea typeface="Calibri"/>
                <a:cs typeface="Calibri"/>
              </a:rPr>
              <a:t>The original implementation cannot use classifier-free guidance</a:t>
            </a:r>
          </a:p>
          <a:p>
            <a:pPr lvl="2"/>
            <a:r>
              <a:rPr lang="en-US" sz="1600" dirty="0">
                <a:ea typeface="Calibri"/>
                <a:cs typeface="Calibri"/>
              </a:rPr>
              <a:t>Guidance through the semblance of the data left after noise is applied</a:t>
            </a:r>
          </a:p>
          <a:p>
            <a:pPr lvl="2"/>
            <a:r>
              <a:rPr lang="en-US" sz="1600" dirty="0">
                <a:ea typeface="Calibri"/>
                <a:cs typeface="Calibri"/>
              </a:rPr>
              <a:t>Authors argued this mimicked the noisy nature of real user interactions</a:t>
            </a:r>
          </a:p>
          <a:p>
            <a:pPr lvl="1">
              <a:buFont typeface="Wingdings"/>
              <a:buChar char="§"/>
            </a:pPr>
            <a:r>
              <a:rPr lang="en-US" sz="2000" dirty="0">
                <a:ea typeface="Calibri"/>
                <a:cs typeface="Calibri"/>
              </a:rPr>
              <a:t>In order to implement classifier-free guidance we preserve data</a:t>
            </a:r>
          </a:p>
          <a:p>
            <a:pPr lvl="2"/>
            <a:r>
              <a:rPr lang="en-US" sz="1600" dirty="0">
                <a:ea typeface="Calibri"/>
                <a:cs typeface="Calibri"/>
              </a:rPr>
              <a:t>The data after the forward pass and the un-noised version are both fed to the denoising network</a:t>
            </a:r>
          </a:p>
        </p:txBody>
      </p:sp>
    </p:spTree>
    <p:extLst>
      <p:ext uri="{BB962C8B-B14F-4D97-AF65-F5344CB8AC3E}">
        <p14:creationId xmlns:p14="http://schemas.microsoft.com/office/powerpoint/2010/main" val="335590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Our Approach</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Adding Classifier-Free Guidance</a:t>
            </a:r>
          </a:p>
          <a:p>
            <a:pPr lvl="1">
              <a:buFont typeface="Wingdings"/>
              <a:buChar char="§"/>
            </a:pPr>
            <a:r>
              <a:rPr lang="en-US" sz="2000" dirty="0">
                <a:ea typeface="Calibri"/>
                <a:cs typeface="Calibri"/>
              </a:rPr>
              <a:t>Training the model to be capable of both conditional and un-conditional generation requires dropout</a:t>
            </a:r>
          </a:p>
          <a:p>
            <a:pPr lvl="2"/>
            <a:r>
              <a:rPr lang="en-US" sz="1600" dirty="0">
                <a:ea typeface="Calibri"/>
                <a:cs typeface="Calibri"/>
              </a:rPr>
              <a:t>Zero out 20% of each batch of guidance</a:t>
            </a:r>
          </a:p>
          <a:p>
            <a:pPr lvl="1">
              <a:buFont typeface="Wingdings"/>
              <a:buChar char="§"/>
            </a:pPr>
            <a:r>
              <a:rPr lang="en-US" sz="2000" dirty="0">
                <a:ea typeface="Calibri"/>
                <a:cs typeface="Calibri"/>
              </a:rPr>
              <a:t>We have some options for applying this guidance</a:t>
            </a:r>
          </a:p>
          <a:p>
            <a:pPr lvl="2"/>
            <a:r>
              <a:rPr lang="en-US" sz="1600" dirty="0">
                <a:ea typeface="Calibri"/>
                <a:cs typeface="Calibri"/>
              </a:rPr>
              <a:t>Guidance via concatenation</a:t>
            </a:r>
          </a:p>
          <a:p>
            <a:pPr lvl="2"/>
            <a:r>
              <a:rPr lang="en-US" sz="1600" dirty="0">
                <a:ea typeface="Calibri"/>
                <a:cs typeface="Calibri"/>
              </a:rPr>
              <a:t>Guidance via cross-attention</a:t>
            </a:r>
          </a:p>
          <a:p>
            <a:pPr lvl="2"/>
            <a:endParaRPr lang="en-US" sz="1600" dirty="0">
              <a:ea typeface="Calibri"/>
              <a:cs typeface="Calibri"/>
            </a:endParaRPr>
          </a:p>
        </p:txBody>
      </p:sp>
    </p:spTree>
    <p:extLst>
      <p:ext uri="{BB962C8B-B14F-4D97-AF65-F5344CB8AC3E}">
        <p14:creationId xmlns:p14="http://schemas.microsoft.com/office/powerpoint/2010/main" val="46429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E882-36C4-A940-B5F0-8B1F987BEE0A}"/>
              </a:ext>
            </a:extLst>
          </p:cNvPr>
          <p:cNvSpPr>
            <a:spLocks noGrp="1"/>
          </p:cNvSpPr>
          <p:nvPr>
            <p:ph type="title"/>
          </p:nvPr>
        </p:nvSpPr>
        <p:spPr/>
        <p:txBody>
          <a:bodyPr>
            <a:normAutofit fontScale="90000"/>
          </a:bodyPr>
          <a:lstStyle/>
          <a:p>
            <a:r>
              <a:rPr lang="en-US" dirty="0">
                <a:cs typeface="Calibri"/>
              </a:rPr>
              <a:t>Outline</a:t>
            </a:r>
            <a:endParaRPr lang="en-US" dirty="0"/>
          </a:p>
        </p:txBody>
      </p:sp>
      <p:sp>
        <p:nvSpPr>
          <p:cNvPr id="3" name="Content Placeholder 2">
            <a:extLst>
              <a:ext uri="{FF2B5EF4-FFF2-40B4-BE49-F238E27FC236}">
                <a16:creationId xmlns:a16="http://schemas.microsoft.com/office/drawing/2014/main" id="{7ED05672-D5DD-7A91-0762-E2831AF01E0A}"/>
              </a:ext>
            </a:extLst>
          </p:cNvPr>
          <p:cNvSpPr>
            <a:spLocks noGrp="1"/>
          </p:cNvSpPr>
          <p:nvPr>
            <p:ph idx="1"/>
          </p:nvPr>
        </p:nvSpPr>
        <p:spPr/>
        <p:txBody>
          <a:bodyPr vert="horz" lIns="91440" tIns="45720" rIns="91440" bIns="45720" rtlCol="0" anchor="t">
            <a:noAutofit/>
          </a:bodyPr>
          <a:lstStyle/>
          <a:p>
            <a:pPr>
              <a:buFont typeface="Wingdings"/>
              <a:buChar char="§"/>
            </a:pPr>
            <a:r>
              <a:rPr lang="en-US" sz="2400" dirty="0">
                <a:cs typeface="Calibri"/>
              </a:rPr>
              <a:t>Motivation and Main Objectives</a:t>
            </a:r>
            <a:endParaRPr lang="en-US" sz="2400">
              <a:ea typeface="Calibri"/>
              <a:cs typeface="Calibri"/>
            </a:endParaRPr>
          </a:p>
          <a:p>
            <a:pPr>
              <a:buFont typeface="Wingdings"/>
              <a:buChar char="§"/>
            </a:pPr>
            <a:r>
              <a:rPr lang="en-US" sz="2400" dirty="0">
                <a:cs typeface="Calibri"/>
              </a:rPr>
              <a:t>Related Work</a:t>
            </a:r>
            <a:endParaRPr lang="en-US" sz="2400">
              <a:ea typeface="Calibri"/>
              <a:cs typeface="Calibri"/>
            </a:endParaRPr>
          </a:p>
          <a:p>
            <a:pPr>
              <a:buFont typeface="Wingdings"/>
              <a:buChar char="§"/>
            </a:pPr>
            <a:r>
              <a:rPr lang="en-US" sz="2400" dirty="0">
                <a:cs typeface="Calibri"/>
              </a:rPr>
              <a:t>Our Approach</a:t>
            </a:r>
            <a:endParaRPr lang="en-US" sz="2400" dirty="0">
              <a:ea typeface="Calibri"/>
              <a:cs typeface="Calibri"/>
            </a:endParaRPr>
          </a:p>
          <a:p>
            <a:pPr>
              <a:buFont typeface="Wingdings"/>
              <a:buChar char="§"/>
            </a:pPr>
            <a:r>
              <a:rPr lang="en-US" sz="2400" dirty="0">
                <a:cs typeface="Calibri"/>
              </a:rPr>
              <a:t>Experiments</a:t>
            </a:r>
            <a:endParaRPr lang="en-US" sz="2400">
              <a:ea typeface="Calibri"/>
              <a:cs typeface="Calibri"/>
            </a:endParaRPr>
          </a:p>
          <a:p>
            <a:pPr>
              <a:buFont typeface="Wingdings"/>
              <a:buChar char="§"/>
            </a:pPr>
            <a:r>
              <a:rPr lang="en-US" sz="2400" dirty="0">
                <a:cs typeface="Calibri"/>
              </a:rPr>
              <a:t>Results</a:t>
            </a:r>
            <a:endParaRPr lang="en-US" sz="2400">
              <a:ea typeface="Calibri"/>
              <a:cs typeface="Calibri"/>
            </a:endParaRPr>
          </a:p>
          <a:p>
            <a:pPr>
              <a:buFont typeface="Wingdings"/>
              <a:buChar char="§"/>
            </a:pPr>
            <a:r>
              <a:rPr lang="en-US" sz="2400" dirty="0">
                <a:cs typeface="Calibri"/>
              </a:rPr>
              <a:t>Conclusion</a:t>
            </a:r>
            <a:endParaRPr lang="en-US" sz="2400">
              <a:ea typeface="Calibri"/>
              <a:cs typeface="Calibri"/>
            </a:endParaRPr>
          </a:p>
          <a:p>
            <a:pPr>
              <a:buFont typeface="Wingdings"/>
              <a:buChar char="§"/>
            </a:pPr>
            <a:r>
              <a:rPr lang="en-US" sz="2400" dirty="0">
                <a:cs typeface="Calibri"/>
              </a:rPr>
              <a:t>Future Work</a:t>
            </a:r>
            <a:endParaRPr lang="en-US" sz="2400" dirty="0">
              <a:ea typeface="Calibri"/>
              <a:cs typeface="Calibri"/>
            </a:endParaRPr>
          </a:p>
          <a:p>
            <a:pPr>
              <a:buFont typeface="Wingdings"/>
              <a:buChar char="§"/>
            </a:pPr>
            <a:endParaRPr lang="en-US" dirty="0">
              <a:ea typeface="Calibri"/>
              <a:cs typeface="Calibri"/>
            </a:endParaRPr>
          </a:p>
        </p:txBody>
      </p:sp>
    </p:spTree>
    <p:extLst>
      <p:ext uri="{BB962C8B-B14F-4D97-AF65-F5344CB8AC3E}">
        <p14:creationId xmlns:p14="http://schemas.microsoft.com/office/powerpoint/2010/main" val="1726455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Our Approach</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Adding Classifier-Free Guidance</a:t>
            </a:r>
          </a:p>
          <a:p>
            <a:pPr lvl="1">
              <a:buFont typeface="Wingdings"/>
              <a:buChar char="§"/>
            </a:pPr>
            <a:r>
              <a:rPr lang="en-US" sz="2000" dirty="0">
                <a:ea typeface="Calibri"/>
                <a:cs typeface="Calibri"/>
              </a:rPr>
              <a:t>This implementation used guidance via concatenation</a:t>
            </a:r>
          </a:p>
          <a:p>
            <a:pPr lvl="1">
              <a:buFont typeface="Wingdings"/>
              <a:buChar char="§"/>
            </a:pPr>
            <a:r>
              <a:rPr lang="en-US" sz="2000" dirty="0">
                <a:ea typeface="Calibri"/>
                <a:cs typeface="Calibri"/>
              </a:rPr>
              <a:t>At this point we can put it all together:</a:t>
            </a:r>
          </a:p>
          <a:p>
            <a:pPr lvl="2"/>
            <a:r>
              <a:rPr lang="en-US" sz="1600" dirty="0">
                <a:ea typeface="Calibri"/>
                <a:cs typeface="Calibri"/>
              </a:rPr>
              <a:t>Fully noise batch in forward diffusion process</a:t>
            </a:r>
          </a:p>
          <a:p>
            <a:pPr lvl="2"/>
            <a:r>
              <a:rPr lang="en-US" sz="1600" dirty="0">
                <a:ea typeface="Calibri"/>
                <a:cs typeface="Calibri"/>
              </a:rPr>
              <a:t>Keep un-noised iteration of batch (guidance)</a:t>
            </a:r>
          </a:p>
          <a:p>
            <a:pPr lvl="2"/>
            <a:r>
              <a:rPr lang="en-US" sz="1600" dirty="0">
                <a:ea typeface="Calibri"/>
                <a:cs typeface="Calibri"/>
              </a:rPr>
              <a:t>Create zero-gradients for 20% of samples in guidance</a:t>
            </a:r>
          </a:p>
          <a:p>
            <a:pPr lvl="2"/>
            <a:r>
              <a:rPr lang="en-US" sz="1600" dirty="0">
                <a:ea typeface="Calibri"/>
                <a:cs typeface="Calibri"/>
              </a:rPr>
              <a:t>Concatenate guidance and batch</a:t>
            </a:r>
          </a:p>
          <a:p>
            <a:pPr lvl="2"/>
            <a:r>
              <a:rPr lang="en-US" sz="1600" dirty="0">
                <a:ea typeface="Calibri"/>
                <a:cs typeface="Calibri"/>
              </a:rPr>
              <a:t>Feed into denoising network to receive enhanced noise predictions</a:t>
            </a:r>
          </a:p>
          <a:p>
            <a:pPr lvl="2"/>
            <a:endParaRPr lang="en-US" sz="1600" dirty="0">
              <a:ea typeface="Calibri"/>
              <a:cs typeface="Calibri"/>
            </a:endParaRPr>
          </a:p>
        </p:txBody>
      </p:sp>
    </p:spTree>
    <p:extLst>
      <p:ext uri="{BB962C8B-B14F-4D97-AF65-F5344CB8AC3E}">
        <p14:creationId xmlns:p14="http://schemas.microsoft.com/office/powerpoint/2010/main" val="74408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Our Approach</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Denoising Network Architecture</a:t>
            </a:r>
          </a:p>
          <a:p>
            <a:pPr lvl="1">
              <a:buFont typeface="Wingdings"/>
              <a:buChar char="§"/>
            </a:pPr>
            <a:r>
              <a:rPr lang="en-US" sz="2000" dirty="0">
                <a:ea typeface="Calibri"/>
                <a:cs typeface="Calibri"/>
              </a:rPr>
              <a:t>The architecture is relatively simple</a:t>
            </a:r>
          </a:p>
          <a:p>
            <a:pPr lvl="2"/>
            <a:r>
              <a:rPr lang="en-US" sz="1600" dirty="0">
                <a:ea typeface="Calibri"/>
                <a:cs typeface="Calibri"/>
              </a:rPr>
              <a:t>Does not follow an autoencoder structure</a:t>
            </a:r>
          </a:p>
          <a:p>
            <a:pPr lvl="2"/>
            <a:r>
              <a:rPr lang="en-US" sz="1600" dirty="0">
                <a:ea typeface="Calibri"/>
                <a:cs typeface="Calibri"/>
              </a:rPr>
              <a:t>Concatenate guidance and data batch          run through a custom embedding layer of varying size depending on dataset size          vector output</a:t>
            </a:r>
          </a:p>
          <a:p>
            <a:pPr lvl="1">
              <a:buFont typeface="Wingdings"/>
              <a:buChar char="§"/>
            </a:pPr>
            <a:r>
              <a:rPr lang="en-US" sz="2000" dirty="0">
                <a:ea typeface="Calibri"/>
                <a:cs typeface="Calibri"/>
              </a:rPr>
              <a:t>Hyperbolic tangent activation functions</a:t>
            </a:r>
          </a:p>
          <a:p>
            <a:pPr lvl="1">
              <a:buFont typeface="Wingdings"/>
              <a:buChar char="§"/>
            </a:pPr>
            <a:r>
              <a:rPr lang="en-US" sz="2000" dirty="0">
                <a:ea typeface="Calibri"/>
                <a:cs typeface="Calibri"/>
              </a:rPr>
              <a:t>Data batch normalization before concatenation</a:t>
            </a:r>
          </a:p>
          <a:p>
            <a:pPr lvl="2"/>
            <a:endParaRPr lang="en-US" sz="1600" dirty="0">
              <a:ea typeface="Calibri"/>
              <a:cs typeface="Calibri"/>
            </a:endParaRPr>
          </a:p>
        </p:txBody>
      </p:sp>
      <p:cxnSp>
        <p:nvCxnSpPr>
          <p:cNvPr id="4" name="Straight Arrow Connector 3">
            <a:extLst>
              <a:ext uri="{FF2B5EF4-FFF2-40B4-BE49-F238E27FC236}">
                <a16:creationId xmlns:a16="http://schemas.microsoft.com/office/drawing/2014/main" id="{0B0307F8-3994-D949-B98E-8EBD4B130806}"/>
              </a:ext>
            </a:extLst>
          </p:cNvPr>
          <p:cNvCxnSpPr/>
          <p:nvPr/>
        </p:nvCxnSpPr>
        <p:spPr>
          <a:xfrm>
            <a:off x="5534290" y="2181037"/>
            <a:ext cx="335929" cy="13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0F804520-B7FD-F04D-D0C5-4E7ABE4C3AEC}"/>
              </a:ext>
            </a:extLst>
          </p:cNvPr>
          <p:cNvCxnSpPr>
            <a:cxnSpLocks/>
          </p:cNvCxnSpPr>
          <p:nvPr/>
        </p:nvCxnSpPr>
        <p:spPr>
          <a:xfrm>
            <a:off x="6217301" y="2424969"/>
            <a:ext cx="335929" cy="13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929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Datasets</a:t>
            </a:r>
          </a:p>
          <a:p>
            <a:pPr lvl="1">
              <a:buFont typeface="Wingdings"/>
              <a:buChar char="§"/>
            </a:pPr>
            <a:r>
              <a:rPr lang="en-US" sz="2000" dirty="0">
                <a:ea typeface="Calibri"/>
                <a:cs typeface="Calibri"/>
              </a:rPr>
              <a:t>A varying size of datasets were used</a:t>
            </a:r>
          </a:p>
          <a:p>
            <a:pPr lvl="2"/>
            <a:r>
              <a:rPr lang="en-US" sz="1600" dirty="0">
                <a:ea typeface="Calibri"/>
                <a:cs typeface="Calibri"/>
              </a:rPr>
              <a:t>Some provided by the authors of the original work</a:t>
            </a:r>
          </a:p>
          <a:p>
            <a:pPr lvl="2"/>
            <a:r>
              <a:rPr lang="en-US" sz="1600" dirty="0">
                <a:ea typeface="Calibri"/>
                <a:cs typeface="Calibri"/>
              </a:rPr>
              <a:t>Some provided by Amazon review data</a:t>
            </a:r>
          </a:p>
          <a:p>
            <a:pPr lvl="1">
              <a:buFont typeface="Wingdings"/>
              <a:buChar char="§"/>
            </a:pPr>
            <a:r>
              <a:rPr lang="en-US" sz="2000" err="1">
                <a:ea typeface="Calibri"/>
                <a:cs typeface="Calibri"/>
              </a:rPr>
              <a:t>MovieLens</a:t>
            </a:r>
            <a:r>
              <a:rPr lang="en-US" sz="2000" dirty="0">
                <a:ea typeface="Calibri"/>
                <a:cs typeface="Calibri"/>
              </a:rPr>
              <a:t> 1 Million Dataset</a:t>
            </a:r>
          </a:p>
          <a:p>
            <a:pPr lvl="2"/>
            <a:r>
              <a:rPr lang="en-US" sz="1600" dirty="0">
                <a:ea typeface="Calibri"/>
                <a:cs typeface="Calibri"/>
              </a:rPr>
              <a:t>1 million movie ratings</a:t>
            </a:r>
          </a:p>
          <a:p>
            <a:pPr lvl="2"/>
            <a:r>
              <a:rPr lang="en-US" sz="1600" dirty="0">
                <a:ea typeface="Calibri"/>
                <a:cs typeface="Calibri"/>
              </a:rPr>
              <a:t>6000 users</a:t>
            </a:r>
          </a:p>
          <a:p>
            <a:pPr lvl="2"/>
            <a:r>
              <a:rPr lang="en-US" sz="1600" dirty="0">
                <a:ea typeface="Calibri"/>
                <a:cs typeface="Calibri"/>
              </a:rPr>
              <a:t>4000 movies</a:t>
            </a: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94052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Datasets</a:t>
            </a:r>
          </a:p>
          <a:p>
            <a:pPr lvl="1">
              <a:buFont typeface="Wingdings"/>
              <a:buChar char="§"/>
            </a:pPr>
            <a:r>
              <a:rPr lang="en-US" sz="2000" dirty="0">
                <a:ea typeface="Calibri"/>
                <a:cs typeface="Calibri"/>
              </a:rPr>
              <a:t>The datasets have clean and noisy configurations</a:t>
            </a:r>
          </a:p>
          <a:p>
            <a:pPr lvl="2"/>
            <a:r>
              <a:rPr lang="en-US" sz="1600" dirty="0">
                <a:ea typeface="Calibri"/>
                <a:cs typeface="Calibri"/>
              </a:rPr>
              <a:t>Clean = reviews &gt; 4 on a 5 point rating scale only</a:t>
            </a:r>
          </a:p>
          <a:p>
            <a:pPr lvl="2"/>
            <a:r>
              <a:rPr lang="en-US" sz="1600" dirty="0">
                <a:ea typeface="Calibri"/>
                <a:cs typeface="Calibri"/>
              </a:rPr>
              <a:t>Noisy = keep all reviews regardless of rating</a:t>
            </a:r>
          </a:p>
          <a:p>
            <a:pPr lvl="1">
              <a:buFont typeface="Wingdings"/>
              <a:buChar char="§"/>
            </a:pPr>
            <a:r>
              <a:rPr lang="en-US" sz="2000" dirty="0">
                <a:ea typeface="Calibri"/>
                <a:cs typeface="Calibri"/>
              </a:rPr>
              <a:t>Noisy data is less ideal</a:t>
            </a:r>
          </a:p>
          <a:p>
            <a:pPr lvl="1">
              <a:buFont typeface="Wingdings"/>
              <a:buChar char="§"/>
            </a:pPr>
            <a:r>
              <a:rPr lang="en-US" sz="2000" dirty="0">
                <a:ea typeface="Calibri"/>
                <a:cs typeface="Calibri"/>
              </a:rPr>
              <a:t>The results for the noisy Yelp dataset will not be included due to hardware requirements</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20011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Datasets</a:t>
            </a:r>
          </a:p>
          <a:p>
            <a:pPr lvl="1">
              <a:buFont typeface="Wingdings"/>
              <a:buChar char="§"/>
            </a:pPr>
            <a:r>
              <a:rPr lang="en-US" sz="2000" dirty="0" err="1">
                <a:ea typeface="Calibri"/>
                <a:cs typeface="Calibri"/>
              </a:rPr>
              <a:t>MovieLens</a:t>
            </a:r>
            <a:r>
              <a:rPr lang="en-US" sz="2000" dirty="0">
                <a:ea typeface="Calibri"/>
                <a:cs typeface="Calibri"/>
              </a:rPr>
              <a:t> and Yelp both have numeric ratings</a:t>
            </a:r>
          </a:p>
          <a:p>
            <a:pPr lvl="2"/>
            <a:r>
              <a:rPr lang="en-US" sz="1600" dirty="0">
                <a:ea typeface="Calibri"/>
                <a:cs typeface="Calibri"/>
              </a:rPr>
              <a:t>We know what constitutes a "hit"</a:t>
            </a:r>
          </a:p>
          <a:p>
            <a:pPr lvl="2"/>
            <a:r>
              <a:rPr lang="en-US" sz="1600" dirty="0">
                <a:ea typeface="Calibri"/>
                <a:cs typeface="Calibri"/>
              </a:rPr>
              <a:t>More difficult if we don't have numeric ratings to work with</a:t>
            </a:r>
          </a:p>
          <a:p>
            <a:pPr lvl="1">
              <a:buFont typeface="Wingdings"/>
              <a:buChar char="§"/>
            </a:pPr>
            <a:r>
              <a:rPr lang="en-US" sz="2000" dirty="0">
                <a:ea typeface="Calibri"/>
                <a:cs typeface="Calibri"/>
              </a:rPr>
              <a:t>The Amazon datasets we used don't have numeric ratings</a:t>
            </a:r>
          </a:p>
          <a:p>
            <a:pPr lvl="2"/>
            <a:r>
              <a:rPr lang="en-US" sz="1600" dirty="0">
                <a:ea typeface="Calibri"/>
                <a:cs typeface="Calibri"/>
              </a:rPr>
              <a:t>We instead make a naïve assumption that the data is clean</a:t>
            </a:r>
          </a:p>
          <a:p>
            <a:pPr lvl="1">
              <a:buFont typeface="Wingdings"/>
              <a:buChar char="§"/>
            </a:pPr>
            <a:r>
              <a:rPr lang="en-US" sz="2000" dirty="0">
                <a:ea typeface="Calibri"/>
                <a:cs typeface="Calibri"/>
              </a:rPr>
              <a:t>In practice we experienced no problems as a result of this naïve approach</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131170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Datasets</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pic>
        <p:nvPicPr>
          <p:cNvPr id="4" name="Picture 3">
            <a:extLst>
              <a:ext uri="{FF2B5EF4-FFF2-40B4-BE49-F238E27FC236}">
                <a16:creationId xmlns:a16="http://schemas.microsoft.com/office/drawing/2014/main" id="{0948BF07-B9E9-7F63-8686-26133A0F77DB}"/>
              </a:ext>
            </a:extLst>
          </p:cNvPr>
          <p:cNvPicPr>
            <a:picLocks noChangeAspect="1"/>
          </p:cNvPicPr>
          <p:nvPr/>
        </p:nvPicPr>
        <p:blipFill>
          <a:blip r:embed="rId3"/>
          <a:stretch>
            <a:fillRect/>
          </a:stretch>
        </p:blipFill>
        <p:spPr>
          <a:xfrm>
            <a:off x="1651260" y="1500891"/>
            <a:ext cx="6356766" cy="3059867"/>
          </a:xfrm>
          <a:prstGeom prst="rect">
            <a:avLst/>
          </a:prstGeom>
        </p:spPr>
      </p:pic>
    </p:spTree>
    <p:extLst>
      <p:ext uri="{BB962C8B-B14F-4D97-AF65-F5344CB8AC3E}">
        <p14:creationId xmlns:p14="http://schemas.microsoft.com/office/powerpoint/2010/main" val="3726271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Pre-Processing</a:t>
            </a:r>
          </a:p>
          <a:p>
            <a:pPr lvl="1">
              <a:buFont typeface="Wingdings"/>
              <a:buChar char="§"/>
            </a:pPr>
            <a:r>
              <a:rPr lang="en-US" sz="2000" dirty="0">
                <a:ea typeface="Calibri"/>
                <a:cs typeface="Calibri"/>
              </a:rPr>
              <a:t>Interactions are sorted by user and then timestamp</a:t>
            </a:r>
          </a:p>
          <a:p>
            <a:pPr lvl="2"/>
            <a:r>
              <a:rPr lang="en-US" sz="1600" dirty="0">
                <a:ea typeface="Calibri"/>
                <a:cs typeface="Calibri"/>
              </a:rPr>
              <a:t>All ratings 3 and below will already have been dropped</a:t>
            </a:r>
          </a:p>
          <a:p>
            <a:pPr lvl="1">
              <a:buFont typeface="Wingdings"/>
              <a:buChar char="§"/>
            </a:pPr>
            <a:r>
              <a:rPr lang="en-US" sz="2000" dirty="0">
                <a:ea typeface="Calibri"/>
                <a:cs typeface="Calibri"/>
              </a:rPr>
              <a:t>Index 1-k belong to user 1's k interactions at this point</a:t>
            </a:r>
          </a:p>
          <a:p>
            <a:pPr lvl="1">
              <a:buFont typeface="Wingdings"/>
              <a:buChar char="§"/>
            </a:pPr>
            <a:r>
              <a:rPr lang="en-US" sz="2000" dirty="0">
                <a:ea typeface="Calibri"/>
                <a:cs typeface="Calibri"/>
              </a:rPr>
              <a:t>The last 20% of each interaction sequence is removed and placed into the testing dataset</a:t>
            </a:r>
          </a:p>
          <a:p>
            <a:pPr lvl="1">
              <a:buFont typeface="Wingdings"/>
              <a:buChar char="§"/>
            </a:pPr>
            <a:r>
              <a:rPr lang="en-US" sz="2000" dirty="0">
                <a:ea typeface="Calibri"/>
                <a:cs typeface="Calibri"/>
              </a:rPr>
              <a:t>During runtime we transform this format into a sparse format</a:t>
            </a:r>
          </a:p>
          <a:p>
            <a:pPr lvl="2"/>
            <a:r>
              <a:rPr lang="en-US" sz="1600" dirty="0">
                <a:ea typeface="Calibri"/>
                <a:cs typeface="Calibri"/>
              </a:rPr>
              <a:t>Multi-hot vectors to represent item interactions for a user</a:t>
            </a:r>
          </a:p>
          <a:p>
            <a:pPr lvl="2"/>
            <a:r>
              <a:rPr lang="en-US" sz="1600" dirty="0">
                <a:ea typeface="Calibri"/>
                <a:cs typeface="Calibri"/>
              </a:rPr>
              <a:t>3 and below AND missing reviews for items all represented by 0's</a:t>
            </a: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1277903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Experimental Configurations</a:t>
            </a:r>
          </a:p>
          <a:p>
            <a:pPr lvl="1">
              <a:buFont typeface="Wingdings"/>
              <a:buChar char="§"/>
            </a:pPr>
            <a:r>
              <a:rPr lang="en-US" sz="2000" dirty="0">
                <a:ea typeface="Calibri"/>
                <a:cs typeface="Calibri"/>
              </a:rPr>
              <a:t>Not all of the changes made were entirely beneficial</a:t>
            </a:r>
          </a:p>
          <a:p>
            <a:pPr lvl="1">
              <a:buFont typeface="Wingdings"/>
              <a:buChar char="§"/>
            </a:pPr>
            <a:r>
              <a:rPr lang="en-US" sz="2000" dirty="0">
                <a:ea typeface="Calibri"/>
                <a:cs typeface="Calibri"/>
              </a:rPr>
              <a:t>Rule of thumb was found for denoising network architecture</a:t>
            </a:r>
          </a:p>
          <a:p>
            <a:pPr lvl="2"/>
            <a:r>
              <a:rPr lang="en-US" sz="1600" dirty="0">
                <a:ea typeface="Calibri"/>
                <a:cs typeface="Calibri"/>
              </a:rPr>
              <a:t>Less was more</a:t>
            </a:r>
          </a:p>
          <a:p>
            <a:pPr lvl="1">
              <a:buFont typeface="Wingdings"/>
              <a:buChar char="§"/>
            </a:pPr>
            <a:r>
              <a:rPr lang="en-US" sz="2000" dirty="0">
                <a:ea typeface="Calibri"/>
                <a:cs typeface="Calibri"/>
              </a:rPr>
              <a:t>Lots of changes did not remain in the final implementation</a:t>
            </a:r>
          </a:p>
          <a:p>
            <a:pPr lvl="2"/>
            <a:r>
              <a:rPr lang="en-US" sz="1600" dirty="0">
                <a:ea typeface="Calibri"/>
                <a:cs typeface="Calibri"/>
              </a:rPr>
              <a:t>Cross-attentive conditioning as opposed to concatenation</a:t>
            </a:r>
          </a:p>
          <a:p>
            <a:pPr lvl="2"/>
            <a:r>
              <a:rPr lang="en-US" sz="1600" dirty="0">
                <a:ea typeface="Calibri"/>
                <a:cs typeface="Calibri"/>
              </a:rPr>
              <a:t>Self-attention on the input sequence</a:t>
            </a:r>
          </a:p>
          <a:p>
            <a:pPr lvl="2"/>
            <a:r>
              <a:rPr lang="en-US" sz="1600" dirty="0">
                <a:ea typeface="Calibri"/>
                <a:cs typeface="Calibri"/>
              </a:rPr>
              <a:t>More layers and more neurons</a:t>
            </a:r>
          </a:p>
          <a:p>
            <a:pPr lvl="2"/>
            <a:r>
              <a:rPr lang="en-US" sz="1600" dirty="0">
                <a:ea typeface="Calibri"/>
                <a:cs typeface="Calibri"/>
              </a:rPr>
              <a:t>Custom embedding model for the guidance prior to concatenation</a:t>
            </a: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82553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Experiments</a:t>
            </a:r>
            <a:endParaRPr lang="en-US" dirty="0" err="1"/>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Experimental Configurations</a:t>
            </a:r>
          </a:p>
          <a:p>
            <a:pPr lvl="1">
              <a:buFont typeface="Wingdings"/>
              <a:buChar char="§"/>
            </a:pPr>
            <a:r>
              <a:rPr lang="en-US" sz="2000" dirty="0">
                <a:ea typeface="Calibri"/>
                <a:cs typeface="Calibri"/>
              </a:rPr>
              <a:t>Numerical rating aware system also resulted in a failure</a:t>
            </a:r>
          </a:p>
          <a:p>
            <a:pPr lvl="2"/>
            <a:r>
              <a:rPr lang="en-US" sz="1600" dirty="0">
                <a:ea typeface="Calibri"/>
                <a:cs typeface="Calibri"/>
              </a:rPr>
              <a:t>Multi-hot vector input but with actual ratings</a:t>
            </a:r>
          </a:p>
          <a:p>
            <a:pPr lvl="1">
              <a:buFont typeface="Wingdings"/>
              <a:buChar char="§"/>
            </a:pPr>
            <a:r>
              <a:rPr lang="en-US" sz="2000" dirty="0">
                <a:ea typeface="Calibri"/>
                <a:cs typeface="Calibri"/>
              </a:rPr>
              <a:t>Did not perform was well as expected</a:t>
            </a:r>
          </a:p>
          <a:p>
            <a:pPr lvl="1">
              <a:buFont typeface="Wingdings"/>
              <a:buChar char="§"/>
            </a:pPr>
            <a:r>
              <a:rPr lang="en-US" sz="2000" dirty="0">
                <a:ea typeface="Calibri"/>
                <a:cs typeface="Calibri"/>
              </a:rPr>
              <a:t>As a result, settled on a seemingly simple implementation </a:t>
            </a:r>
          </a:p>
          <a:p>
            <a:pPr lvl="1">
              <a:buFont typeface="Wingdings"/>
              <a:buChar char="§"/>
            </a:pPr>
            <a:r>
              <a:rPr lang="en-US" sz="2000" dirty="0">
                <a:ea typeface="Calibri"/>
                <a:cs typeface="Calibri"/>
              </a:rPr>
              <a:t>Achieved far better results than any other configuration tested</a:t>
            </a:r>
            <a:endParaRPr lang="en-US"/>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364249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Results</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Training Configuration</a:t>
            </a:r>
          </a:p>
          <a:p>
            <a:pPr lvl="1">
              <a:buFont typeface="Wingdings"/>
              <a:buChar char="§"/>
            </a:pPr>
            <a:r>
              <a:rPr lang="en-US" sz="2000" dirty="0">
                <a:ea typeface="Calibri"/>
                <a:cs typeface="Calibri"/>
              </a:rPr>
              <a:t>For all datasets we save the highest-performing model on testing data based on </a:t>
            </a:r>
            <a:r>
              <a:rPr lang="en-US" sz="2000" dirty="0" err="1">
                <a:ea typeface="Calibri"/>
                <a:cs typeface="Calibri"/>
              </a:rPr>
              <a:t>nDCG</a:t>
            </a:r>
            <a:r>
              <a:rPr lang="en-US" sz="2000" dirty="0">
                <a:ea typeface="Calibri"/>
                <a:cs typeface="Calibri"/>
              </a:rPr>
              <a:t> @ K = 10</a:t>
            </a:r>
          </a:p>
          <a:p>
            <a:pPr lvl="1">
              <a:buFont typeface="Wingdings"/>
              <a:buChar char="§"/>
            </a:pPr>
            <a:r>
              <a:rPr lang="en-US" sz="2000" dirty="0">
                <a:ea typeface="Calibri"/>
                <a:cs typeface="Calibri"/>
              </a:rPr>
              <a:t>All metrics described we calculated based on K @ [1,5,10,20]</a:t>
            </a:r>
          </a:p>
          <a:p>
            <a:pPr lvl="1">
              <a:buFont typeface="Wingdings"/>
              <a:buChar char="§"/>
            </a:pPr>
            <a:r>
              <a:rPr lang="en-US" sz="2000" dirty="0">
                <a:ea typeface="Calibri"/>
                <a:cs typeface="Calibri"/>
              </a:rPr>
              <a:t>Trained on each dataset until the performance on testing data stopped improving for </a:t>
            </a:r>
            <a:r>
              <a:rPr lang="en-US" sz="2000" dirty="0" err="1">
                <a:ea typeface="Calibri"/>
                <a:cs typeface="Calibri"/>
              </a:rPr>
              <a:t>nDCG</a:t>
            </a:r>
            <a:r>
              <a:rPr lang="en-US" sz="2000" dirty="0">
                <a:ea typeface="Calibri"/>
                <a:cs typeface="Calibri"/>
              </a:rPr>
              <a:t> @ 10</a:t>
            </a:r>
          </a:p>
          <a:p>
            <a:pPr lvl="1">
              <a:buFont typeface="Wingdings"/>
              <a:buChar char="§"/>
            </a:pPr>
            <a:r>
              <a:rPr lang="en-US" sz="2000" dirty="0">
                <a:ea typeface="Calibri"/>
                <a:cs typeface="Calibri"/>
              </a:rPr>
              <a:t>Hyperparameter configuration for both including embedding size are the same, </a:t>
            </a:r>
            <a:r>
              <a:rPr lang="en-US" sz="2000" i="1" err="1">
                <a:ea typeface="Calibri"/>
                <a:cs typeface="Calibri"/>
              </a:rPr>
              <a:t>p_uncond</a:t>
            </a:r>
            <a:r>
              <a:rPr lang="en-US" sz="2000" dirty="0">
                <a:ea typeface="Calibri"/>
                <a:cs typeface="Calibri"/>
              </a:rPr>
              <a:t> set @ 0.2</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31617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5DED-2FF2-3366-CC60-B795A0FE8151}"/>
              </a:ext>
            </a:extLst>
          </p:cNvPr>
          <p:cNvSpPr>
            <a:spLocks noGrp="1"/>
          </p:cNvSpPr>
          <p:nvPr>
            <p:ph type="title"/>
          </p:nvPr>
        </p:nvSpPr>
        <p:spPr/>
        <p:txBody>
          <a:bodyPr>
            <a:normAutofit fontScale="90000"/>
          </a:bodyPr>
          <a:lstStyle/>
          <a:p>
            <a:r>
              <a:rPr lang="en-US" dirty="0">
                <a:cs typeface="Calibri"/>
              </a:rPr>
              <a:t>Motivation</a:t>
            </a:r>
            <a:endParaRPr lang="en-US" dirty="0"/>
          </a:p>
        </p:txBody>
      </p:sp>
      <p:sp>
        <p:nvSpPr>
          <p:cNvPr id="3" name="Content Placeholder 2">
            <a:extLst>
              <a:ext uri="{FF2B5EF4-FFF2-40B4-BE49-F238E27FC236}">
                <a16:creationId xmlns:a16="http://schemas.microsoft.com/office/drawing/2014/main" id="{482A304D-9EE3-A5A6-FC6B-8125BCE98B20}"/>
              </a:ext>
            </a:extLst>
          </p:cNvPr>
          <p:cNvSpPr>
            <a:spLocks noGrp="1"/>
          </p:cNvSpPr>
          <p:nvPr>
            <p:ph idx="1"/>
          </p:nvPr>
        </p:nvSpPr>
        <p:spPr/>
        <p:txBody>
          <a:bodyPr vert="horz" lIns="91440" tIns="45720" rIns="91440" bIns="45720" rtlCol="0" anchor="t">
            <a:normAutofit/>
          </a:bodyPr>
          <a:lstStyle/>
          <a:p>
            <a:pPr>
              <a:buFont typeface="Wingdings"/>
              <a:buChar char="Ø"/>
            </a:pPr>
            <a:r>
              <a:rPr lang="en-US" sz="2400" dirty="0">
                <a:cs typeface="Calibri"/>
              </a:rPr>
              <a:t>Generative Recommenders</a:t>
            </a:r>
            <a:endParaRPr lang="en-US" sz="2400" dirty="0">
              <a:ea typeface="Calibri"/>
              <a:cs typeface="Calibri"/>
            </a:endParaRPr>
          </a:p>
          <a:p>
            <a:pPr lvl="1">
              <a:buFont typeface="Wingdings"/>
              <a:buChar char="§"/>
            </a:pPr>
            <a:r>
              <a:rPr lang="en-US" sz="2000" dirty="0">
                <a:cs typeface="Calibri"/>
              </a:rPr>
              <a:t>Generative Recommenders infer user interaction probabilities for datasets involving:</a:t>
            </a:r>
            <a:endParaRPr lang="en-US" sz="2000" dirty="0">
              <a:ea typeface="Calibri"/>
              <a:cs typeface="Calibri"/>
            </a:endParaRPr>
          </a:p>
          <a:p>
            <a:pPr lvl="2"/>
            <a:r>
              <a:rPr lang="en-US" sz="1800" dirty="0">
                <a:ea typeface="Calibri"/>
                <a:cs typeface="Calibri"/>
              </a:rPr>
              <a:t>Reviews of movies, shows, e-commerce</a:t>
            </a:r>
          </a:p>
          <a:p>
            <a:pPr lvl="1">
              <a:buFont typeface="Wingdings"/>
              <a:buChar char="§"/>
            </a:pPr>
            <a:r>
              <a:rPr lang="en-US" sz="2000" dirty="0">
                <a:ea typeface="Calibri"/>
                <a:cs typeface="Calibri"/>
              </a:rPr>
              <a:t>Primarily based on VAE and GAN implementations</a:t>
            </a:r>
          </a:p>
          <a:p>
            <a:pPr lvl="1">
              <a:buFont typeface="Wingdings"/>
              <a:buChar char="§"/>
            </a:pPr>
            <a:r>
              <a:rPr lang="en-US" sz="2000" dirty="0">
                <a:ea typeface="Calibri"/>
                <a:cs typeface="Calibri"/>
              </a:rPr>
              <a:t>Important task but limited by VAE and GAN limitations</a:t>
            </a:r>
          </a:p>
          <a:p>
            <a:pPr lvl="1">
              <a:buFont typeface="Wingdings"/>
              <a:buChar char="§"/>
            </a:pPr>
            <a:r>
              <a:rPr lang="en-US" sz="2000" dirty="0">
                <a:ea typeface="Calibri"/>
                <a:cs typeface="Calibri"/>
              </a:rPr>
              <a:t>Limited research into few-shot and zero-shot scenarios</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800" dirty="0">
              <a:ea typeface="Calibri"/>
              <a:cs typeface="Calibri"/>
            </a:endParaRPr>
          </a:p>
          <a:p>
            <a:pPr>
              <a:buFont typeface="Wingdings"/>
              <a:buChar char="Ø"/>
            </a:pPr>
            <a:endParaRPr lang="en-US" sz="2400" dirty="0">
              <a:ea typeface="Calibri"/>
              <a:cs typeface="Calibri"/>
            </a:endParaRPr>
          </a:p>
        </p:txBody>
      </p:sp>
    </p:spTree>
    <p:extLst>
      <p:ext uri="{BB962C8B-B14F-4D97-AF65-F5344CB8AC3E}">
        <p14:creationId xmlns:p14="http://schemas.microsoft.com/office/powerpoint/2010/main" val="1807433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Results</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Training Results</a:t>
            </a: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pic>
        <p:nvPicPr>
          <p:cNvPr id="7" name="Picture 6" descr="A table with numbers and symbols&#10;&#10;Description automatically generated">
            <a:extLst>
              <a:ext uri="{FF2B5EF4-FFF2-40B4-BE49-F238E27FC236}">
                <a16:creationId xmlns:a16="http://schemas.microsoft.com/office/drawing/2014/main" id="{3946CBEB-B1C7-85A8-9694-E5EFE8C195EF}"/>
              </a:ext>
            </a:extLst>
          </p:cNvPr>
          <p:cNvPicPr>
            <a:picLocks noChangeAspect="1"/>
          </p:cNvPicPr>
          <p:nvPr/>
        </p:nvPicPr>
        <p:blipFill>
          <a:blip r:embed="rId3"/>
          <a:stretch>
            <a:fillRect/>
          </a:stretch>
        </p:blipFill>
        <p:spPr>
          <a:xfrm>
            <a:off x="5157555" y="1473819"/>
            <a:ext cx="3714518" cy="3527038"/>
          </a:xfrm>
          <a:prstGeom prst="rect">
            <a:avLst/>
          </a:prstGeom>
        </p:spPr>
      </p:pic>
      <p:pic>
        <p:nvPicPr>
          <p:cNvPr id="8" name="Picture 7">
            <a:extLst>
              <a:ext uri="{FF2B5EF4-FFF2-40B4-BE49-F238E27FC236}">
                <a16:creationId xmlns:a16="http://schemas.microsoft.com/office/drawing/2014/main" id="{C0BCD81A-7A36-BD5D-DD58-8826D8DFB8CE}"/>
              </a:ext>
            </a:extLst>
          </p:cNvPr>
          <p:cNvPicPr>
            <a:picLocks noChangeAspect="1"/>
          </p:cNvPicPr>
          <p:nvPr/>
        </p:nvPicPr>
        <p:blipFill>
          <a:blip r:embed="rId4"/>
          <a:stretch>
            <a:fillRect/>
          </a:stretch>
        </p:blipFill>
        <p:spPr>
          <a:xfrm>
            <a:off x="1143116" y="1471612"/>
            <a:ext cx="3665731" cy="3531452"/>
          </a:xfrm>
          <a:prstGeom prst="rect">
            <a:avLst/>
          </a:prstGeom>
        </p:spPr>
      </p:pic>
    </p:spTree>
    <p:extLst>
      <p:ext uri="{BB962C8B-B14F-4D97-AF65-F5344CB8AC3E}">
        <p14:creationId xmlns:p14="http://schemas.microsoft.com/office/powerpoint/2010/main" val="382700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Results</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Training Results</a:t>
            </a:r>
          </a:p>
          <a:p>
            <a:pPr lvl="1">
              <a:buFont typeface="Wingdings"/>
              <a:buChar char="§"/>
            </a:pPr>
            <a:r>
              <a:rPr lang="en-US" sz="2000" dirty="0">
                <a:ea typeface="Calibri"/>
                <a:cs typeface="Calibri"/>
              </a:rPr>
              <a:t>Outperforms the original In 84 of the 128 categories</a:t>
            </a:r>
          </a:p>
          <a:p>
            <a:pPr lvl="1">
              <a:buFont typeface="Wingdings"/>
              <a:buChar char="§"/>
            </a:pPr>
            <a:r>
              <a:rPr lang="en-US" sz="2000" dirty="0">
                <a:ea typeface="Calibri"/>
                <a:cs typeface="Calibri"/>
              </a:rPr>
              <a:t>When our method is beaten it does not appear to be by a sizeable margin</a:t>
            </a:r>
          </a:p>
          <a:p>
            <a:pPr lvl="2"/>
            <a:r>
              <a:rPr lang="en-US" sz="1600" dirty="0">
                <a:ea typeface="Calibri"/>
                <a:cs typeface="Calibri"/>
              </a:rPr>
              <a:t>The same cannot be said the other way around</a:t>
            </a:r>
          </a:p>
          <a:p>
            <a:pPr lvl="1">
              <a:buFont typeface="Wingdings"/>
              <a:buChar char="§"/>
            </a:pPr>
            <a:r>
              <a:rPr lang="en-US" sz="2000" dirty="0">
                <a:ea typeface="Calibri"/>
                <a:cs typeface="Calibri"/>
              </a:rPr>
              <a:t>On smaller sparser datasets, we achieve noticeably better results</a:t>
            </a:r>
          </a:p>
          <a:p>
            <a:pPr lvl="2"/>
            <a:r>
              <a:rPr lang="en-US" sz="1600" dirty="0">
                <a:ea typeface="Calibri"/>
                <a:cs typeface="Calibri"/>
              </a:rPr>
              <a:t>Higher percentage increase from original to our method when testing only on sparse</a:t>
            </a:r>
          </a:p>
          <a:p>
            <a:pPr lvl="3">
              <a:buFont typeface="Wingdings"/>
              <a:buChar char="Ø"/>
            </a:pPr>
            <a:endParaRPr lang="en-US" sz="1200" dirty="0">
              <a:ea typeface="Calibri"/>
              <a:cs typeface="Calibri"/>
            </a:endParaRPr>
          </a:p>
          <a:p>
            <a:pPr lvl="3">
              <a:buFont typeface="Wingdings"/>
              <a:buChar char="Ø"/>
            </a:pPr>
            <a:endParaRPr lang="en-US" sz="1200" dirty="0">
              <a:ea typeface="Calibri"/>
              <a:cs typeface="Calibri"/>
            </a:endParaRPr>
          </a:p>
          <a:p>
            <a:pPr lvl="3">
              <a:buFont typeface="Wingdings"/>
              <a:buChar char="Ø"/>
            </a:pPr>
            <a:endParaRPr lang="en-US" sz="12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Tree>
    <p:extLst>
      <p:ext uri="{BB962C8B-B14F-4D97-AF65-F5344CB8AC3E}">
        <p14:creationId xmlns:p14="http://schemas.microsoft.com/office/powerpoint/2010/main" val="3241781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Results</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Regular Datasets</a:t>
            </a:r>
          </a:p>
          <a:p>
            <a:pPr lvl="1">
              <a:buFont typeface="Wingdings"/>
              <a:buChar char="§"/>
            </a:pPr>
            <a:r>
              <a:rPr lang="en-US" sz="2000" dirty="0">
                <a:ea typeface="Calibri"/>
                <a:cs typeface="Calibri"/>
              </a:rPr>
              <a:t>Ours</a:t>
            </a:r>
          </a:p>
          <a:p>
            <a:pPr lvl="2"/>
            <a:r>
              <a:rPr lang="en-US" sz="1600" dirty="0">
                <a:ea typeface="Calibri"/>
                <a:cs typeface="Calibri"/>
              </a:rPr>
              <a:t>0.0349 Precision        36%</a:t>
            </a:r>
          </a:p>
          <a:p>
            <a:pPr lvl="2"/>
            <a:r>
              <a:rPr lang="en-US" sz="1600" dirty="0">
                <a:ea typeface="Calibri"/>
                <a:cs typeface="Calibri"/>
              </a:rPr>
              <a:t>0.0319 Recall              11%</a:t>
            </a:r>
          </a:p>
          <a:p>
            <a:pPr lvl="2"/>
            <a:r>
              <a:rPr lang="en-US" sz="1600" dirty="0">
                <a:ea typeface="Calibri"/>
                <a:cs typeface="Calibri"/>
              </a:rPr>
              <a:t>0.0368 </a:t>
            </a:r>
            <a:r>
              <a:rPr lang="en-US" sz="1600" dirty="0" err="1">
                <a:ea typeface="Calibri"/>
                <a:cs typeface="Calibri"/>
              </a:rPr>
              <a:t>nDCG</a:t>
            </a:r>
            <a:r>
              <a:rPr lang="en-US" sz="1600" dirty="0">
                <a:ea typeface="Calibri"/>
                <a:cs typeface="Calibri"/>
              </a:rPr>
              <a:t>                7%</a:t>
            </a:r>
          </a:p>
          <a:p>
            <a:pPr lvl="2"/>
            <a:r>
              <a:rPr lang="en-US" sz="1600" dirty="0">
                <a:ea typeface="Calibri"/>
                <a:cs typeface="Calibri"/>
              </a:rPr>
              <a:t>0.0881 MRR                19%</a:t>
            </a:r>
          </a:p>
          <a:p>
            <a:pPr lvl="1">
              <a:buFont typeface="Wingdings"/>
              <a:buChar char="§"/>
            </a:pPr>
            <a:r>
              <a:rPr lang="en-US" sz="2000" dirty="0">
                <a:ea typeface="Calibri"/>
                <a:cs typeface="Calibri"/>
              </a:rPr>
              <a:t>Original</a:t>
            </a:r>
          </a:p>
          <a:p>
            <a:pPr lvl="2"/>
            <a:r>
              <a:rPr lang="en-US" sz="1600" dirty="0">
                <a:ea typeface="Calibri"/>
                <a:cs typeface="Calibri"/>
              </a:rPr>
              <a:t>0.0256 Precision</a:t>
            </a:r>
          </a:p>
          <a:p>
            <a:pPr lvl="2"/>
            <a:r>
              <a:rPr lang="en-US" sz="1600" dirty="0">
                <a:ea typeface="Calibri"/>
                <a:cs typeface="Calibri"/>
              </a:rPr>
              <a:t>0.0288 Recall</a:t>
            </a:r>
          </a:p>
          <a:p>
            <a:pPr lvl="2"/>
            <a:r>
              <a:rPr lang="en-US" sz="1600" dirty="0">
                <a:ea typeface="Calibri"/>
                <a:cs typeface="Calibri"/>
              </a:rPr>
              <a:t>0.0344 </a:t>
            </a:r>
            <a:r>
              <a:rPr lang="en-US" sz="1600" dirty="0" err="1">
                <a:ea typeface="Calibri"/>
                <a:cs typeface="Calibri"/>
              </a:rPr>
              <a:t>nDCG</a:t>
            </a:r>
            <a:endParaRPr lang="en-US" sz="1600">
              <a:ea typeface="Calibri"/>
              <a:cs typeface="Calibri"/>
            </a:endParaRPr>
          </a:p>
          <a:p>
            <a:pPr lvl="2"/>
            <a:r>
              <a:rPr lang="en-US" sz="1600" dirty="0">
                <a:ea typeface="Calibri"/>
                <a:cs typeface="Calibri"/>
              </a:rPr>
              <a:t>0.0741 MRR</a:t>
            </a:r>
          </a:p>
          <a:p>
            <a:pPr lvl="3">
              <a:buFont typeface="Wingdings"/>
              <a:buChar char="Ø"/>
            </a:pPr>
            <a:endParaRPr lang="en-US" sz="1200" dirty="0">
              <a:ea typeface="Calibri"/>
              <a:cs typeface="Calibri"/>
            </a:endParaRPr>
          </a:p>
          <a:p>
            <a:pPr lvl="3">
              <a:buFont typeface="Wingdings"/>
              <a:buChar char="Ø"/>
            </a:pPr>
            <a:endParaRPr lang="en-US" sz="1200" dirty="0">
              <a:ea typeface="Calibri"/>
              <a:cs typeface="Calibri"/>
            </a:endParaRPr>
          </a:p>
          <a:p>
            <a:pPr lvl="3">
              <a:buFont typeface="Wingdings"/>
              <a:buChar char="Ø"/>
            </a:pPr>
            <a:endParaRPr lang="en-US" sz="12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
        <p:nvSpPr>
          <p:cNvPr id="7" name="Arrow: Up 6">
            <a:extLst>
              <a:ext uri="{FF2B5EF4-FFF2-40B4-BE49-F238E27FC236}">
                <a16:creationId xmlns:a16="http://schemas.microsoft.com/office/drawing/2014/main" id="{BD83CCD9-89B7-B160-DAE7-64B78E2E2CD8}"/>
              </a:ext>
            </a:extLst>
          </p:cNvPr>
          <p:cNvSpPr/>
          <p:nvPr/>
        </p:nvSpPr>
        <p:spPr>
          <a:xfrm>
            <a:off x="4512247" y="2042857"/>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29F63A64-AB1D-D78B-D83A-5D27C03EBDC7}"/>
              </a:ext>
            </a:extLst>
          </p:cNvPr>
          <p:cNvSpPr/>
          <p:nvPr/>
        </p:nvSpPr>
        <p:spPr>
          <a:xfrm>
            <a:off x="4512247" y="1741232"/>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48A32560-DBC2-4E57-9B63-01A9F541BB4F}"/>
              </a:ext>
            </a:extLst>
          </p:cNvPr>
          <p:cNvSpPr/>
          <p:nvPr/>
        </p:nvSpPr>
        <p:spPr>
          <a:xfrm>
            <a:off x="4512246" y="2344482"/>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14CA8E97-6B12-3420-2191-DA9FF332A259}"/>
              </a:ext>
            </a:extLst>
          </p:cNvPr>
          <p:cNvSpPr/>
          <p:nvPr/>
        </p:nvSpPr>
        <p:spPr>
          <a:xfrm>
            <a:off x="4512246" y="2622294"/>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697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B382-37E0-0FE8-2579-5BF5F678E7C7}"/>
              </a:ext>
            </a:extLst>
          </p:cNvPr>
          <p:cNvSpPr>
            <a:spLocks noGrp="1"/>
          </p:cNvSpPr>
          <p:nvPr>
            <p:ph type="title"/>
          </p:nvPr>
        </p:nvSpPr>
        <p:spPr/>
        <p:txBody>
          <a:bodyPr>
            <a:normAutofit fontScale="90000"/>
          </a:bodyPr>
          <a:lstStyle/>
          <a:p>
            <a:r>
              <a:rPr lang="en-US" dirty="0">
                <a:ea typeface="Calibri"/>
                <a:cs typeface="Calibri"/>
              </a:rPr>
              <a:t>Results</a:t>
            </a:r>
            <a:endParaRPr lang="en-US" dirty="0"/>
          </a:p>
        </p:txBody>
      </p:sp>
      <p:sp>
        <p:nvSpPr>
          <p:cNvPr id="3" name="Content Placeholder 2">
            <a:extLst>
              <a:ext uri="{FF2B5EF4-FFF2-40B4-BE49-F238E27FC236}">
                <a16:creationId xmlns:a16="http://schemas.microsoft.com/office/drawing/2014/main" id="{91981AA0-348E-5430-6473-7D39E9C21A63}"/>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Sparse Datasets</a:t>
            </a:r>
          </a:p>
          <a:p>
            <a:pPr lvl="1">
              <a:buFont typeface="Wingdings"/>
              <a:buChar char="§"/>
            </a:pPr>
            <a:r>
              <a:rPr lang="en-US" sz="2000" dirty="0">
                <a:ea typeface="Calibri"/>
                <a:cs typeface="Calibri"/>
              </a:rPr>
              <a:t>Ours</a:t>
            </a:r>
          </a:p>
          <a:p>
            <a:pPr lvl="2"/>
            <a:r>
              <a:rPr lang="en-US" sz="1600" dirty="0">
                <a:ea typeface="Calibri"/>
                <a:cs typeface="Calibri"/>
              </a:rPr>
              <a:t>0.0047 Precision      104%</a:t>
            </a:r>
          </a:p>
          <a:p>
            <a:pPr lvl="2"/>
            <a:r>
              <a:rPr lang="en-US" sz="1600" dirty="0">
                <a:ea typeface="Calibri"/>
                <a:cs typeface="Calibri"/>
              </a:rPr>
              <a:t>0.0094 Recall              42%</a:t>
            </a:r>
          </a:p>
          <a:p>
            <a:pPr lvl="2"/>
            <a:r>
              <a:rPr lang="en-US" sz="1600" dirty="0">
                <a:ea typeface="Calibri"/>
                <a:cs typeface="Calibri"/>
              </a:rPr>
              <a:t>0.0074 </a:t>
            </a:r>
            <a:r>
              <a:rPr lang="en-US" sz="1600" dirty="0" err="1">
                <a:ea typeface="Calibri"/>
                <a:cs typeface="Calibri"/>
              </a:rPr>
              <a:t>nDCG</a:t>
            </a:r>
            <a:r>
              <a:rPr lang="en-US" sz="1600" dirty="0">
                <a:ea typeface="Calibri"/>
                <a:cs typeface="Calibri"/>
              </a:rPr>
              <a:t>              45%</a:t>
            </a:r>
          </a:p>
          <a:p>
            <a:pPr lvl="2"/>
            <a:r>
              <a:rPr lang="en-US" sz="1600">
                <a:ea typeface="Calibri"/>
                <a:cs typeface="Calibri"/>
              </a:rPr>
              <a:t>0.0092 MRR                35%</a:t>
            </a:r>
          </a:p>
          <a:p>
            <a:pPr lvl="1">
              <a:buFont typeface="Wingdings"/>
              <a:buChar char="§"/>
            </a:pPr>
            <a:r>
              <a:rPr lang="en-US" sz="2000" dirty="0">
                <a:ea typeface="Calibri"/>
                <a:cs typeface="Calibri"/>
              </a:rPr>
              <a:t>Original</a:t>
            </a:r>
          </a:p>
          <a:p>
            <a:pPr lvl="2"/>
            <a:r>
              <a:rPr lang="en-US" sz="1600" dirty="0">
                <a:ea typeface="Calibri"/>
                <a:cs typeface="Calibri"/>
              </a:rPr>
              <a:t>0.0023 Precision</a:t>
            </a:r>
          </a:p>
          <a:p>
            <a:pPr lvl="2"/>
            <a:r>
              <a:rPr lang="en-US" sz="1600" dirty="0">
                <a:ea typeface="Calibri"/>
                <a:cs typeface="Calibri"/>
              </a:rPr>
              <a:t>0.0066 Recall</a:t>
            </a:r>
          </a:p>
          <a:p>
            <a:pPr lvl="2"/>
            <a:r>
              <a:rPr lang="en-US" sz="1600" dirty="0">
                <a:ea typeface="Calibri"/>
                <a:cs typeface="Calibri"/>
              </a:rPr>
              <a:t>0.0051 </a:t>
            </a:r>
            <a:r>
              <a:rPr lang="en-US" sz="1600" dirty="0" err="1">
                <a:ea typeface="Calibri"/>
                <a:cs typeface="Calibri"/>
              </a:rPr>
              <a:t>nDCG</a:t>
            </a:r>
            <a:endParaRPr lang="en-US" sz="1600" dirty="0">
              <a:ea typeface="Calibri"/>
              <a:cs typeface="Calibri"/>
            </a:endParaRPr>
          </a:p>
          <a:p>
            <a:pPr lvl="2"/>
            <a:r>
              <a:rPr lang="en-US" sz="1600" dirty="0">
                <a:ea typeface="Calibri"/>
                <a:cs typeface="Calibri"/>
              </a:rPr>
              <a:t>0.0068 MRR</a:t>
            </a:r>
          </a:p>
          <a:p>
            <a:pPr lvl="3">
              <a:buFont typeface="Wingdings"/>
              <a:buChar char="Ø"/>
            </a:pPr>
            <a:endParaRPr lang="en-US" sz="1200" dirty="0">
              <a:ea typeface="Calibri"/>
              <a:cs typeface="Calibri"/>
            </a:endParaRPr>
          </a:p>
          <a:p>
            <a:pPr lvl="3">
              <a:buFont typeface="Wingdings"/>
              <a:buChar char="Ø"/>
            </a:pPr>
            <a:endParaRPr lang="en-US" sz="1200" dirty="0">
              <a:ea typeface="Calibri"/>
              <a:cs typeface="Calibri"/>
            </a:endParaRPr>
          </a:p>
          <a:p>
            <a:pPr lvl="3">
              <a:buFont typeface="Wingdings"/>
              <a:buChar char="Ø"/>
            </a:pPr>
            <a:endParaRPr lang="en-US" sz="1200" dirty="0">
              <a:ea typeface="Calibri"/>
              <a:cs typeface="Calibri"/>
            </a:endParaRPr>
          </a:p>
          <a:p>
            <a:pPr lvl="1">
              <a:buFont typeface="Wingdings"/>
              <a:buChar char="§"/>
            </a:pPr>
            <a:endParaRPr lang="en-US" sz="2000" dirty="0">
              <a:ea typeface="Calibri"/>
              <a:cs typeface="Calibri"/>
            </a:endParaRPr>
          </a:p>
          <a:p>
            <a:pPr lvl="1">
              <a:buFont typeface="Wingdings"/>
              <a:buChar char="§"/>
            </a:pPr>
            <a:endParaRPr lang="en-US" sz="2000" dirty="0">
              <a:ea typeface="Calibri"/>
              <a:cs typeface="Calibri"/>
            </a:endParaRPr>
          </a:p>
          <a:p>
            <a:pPr lvl="2"/>
            <a:endParaRPr lang="en-US" sz="1600" dirty="0">
              <a:ea typeface="Calibri"/>
              <a:cs typeface="Calibri"/>
            </a:endParaRPr>
          </a:p>
        </p:txBody>
      </p:sp>
      <p:sp>
        <p:nvSpPr>
          <p:cNvPr id="8" name="Arrow: Up 7">
            <a:extLst>
              <a:ext uri="{FF2B5EF4-FFF2-40B4-BE49-F238E27FC236}">
                <a16:creationId xmlns:a16="http://schemas.microsoft.com/office/drawing/2014/main" id="{D9A96977-2396-F7D3-994F-11B0762B7D2B}"/>
              </a:ext>
            </a:extLst>
          </p:cNvPr>
          <p:cNvSpPr/>
          <p:nvPr/>
        </p:nvSpPr>
        <p:spPr>
          <a:xfrm>
            <a:off x="4512247" y="2042857"/>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C3D778C9-3137-A888-794B-913683BCF10B}"/>
              </a:ext>
            </a:extLst>
          </p:cNvPr>
          <p:cNvSpPr/>
          <p:nvPr/>
        </p:nvSpPr>
        <p:spPr>
          <a:xfrm>
            <a:off x="4512247" y="1741232"/>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2401C164-3C2E-0BCE-8215-EBE5C77871F6}"/>
              </a:ext>
            </a:extLst>
          </p:cNvPr>
          <p:cNvSpPr/>
          <p:nvPr/>
        </p:nvSpPr>
        <p:spPr>
          <a:xfrm>
            <a:off x="4512246" y="2344482"/>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4E425BF0-3020-E667-04EE-E8555BA17FF2}"/>
              </a:ext>
            </a:extLst>
          </p:cNvPr>
          <p:cNvSpPr/>
          <p:nvPr/>
        </p:nvSpPr>
        <p:spPr>
          <a:xfrm>
            <a:off x="4512246" y="2622294"/>
            <a:ext cx="119507" cy="200534"/>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279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702-D934-096B-E61D-5FA6EF1DB0D3}"/>
              </a:ext>
            </a:extLst>
          </p:cNvPr>
          <p:cNvSpPr>
            <a:spLocks noGrp="1"/>
          </p:cNvSpPr>
          <p:nvPr>
            <p:ph type="title"/>
          </p:nvPr>
        </p:nvSpPr>
        <p:spPr/>
        <p:txBody>
          <a:bodyPr>
            <a:normAutofit fontScale="90000"/>
          </a:bodyPr>
          <a:lstStyle/>
          <a:p>
            <a:r>
              <a:rPr lang="en-US" dirty="0">
                <a:ea typeface="Calibri"/>
                <a:cs typeface="Calibri"/>
              </a:rPr>
              <a:t>Conclusion</a:t>
            </a:r>
            <a:endParaRPr lang="en-US" dirty="0"/>
          </a:p>
        </p:txBody>
      </p:sp>
      <p:sp>
        <p:nvSpPr>
          <p:cNvPr id="3" name="Content Placeholder 2">
            <a:extLst>
              <a:ext uri="{FF2B5EF4-FFF2-40B4-BE49-F238E27FC236}">
                <a16:creationId xmlns:a16="http://schemas.microsoft.com/office/drawing/2014/main" id="{73E904EF-68C8-CBC5-B375-1E932AA8BD9D}"/>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In this work, we build upon the intersection of two existing domains using existing techniques that have yet to be adapted to this specific task and provide insight on a topic that has yet to be explored at all</a:t>
            </a:r>
          </a:p>
          <a:p>
            <a:pPr lvl="1">
              <a:buFont typeface="Arial"/>
              <a:buChar char="•"/>
            </a:pPr>
            <a:r>
              <a:rPr lang="en-US" sz="2000" dirty="0">
                <a:ea typeface="Calibri"/>
                <a:cs typeface="Calibri"/>
              </a:rPr>
              <a:t>Implementing classifier-free guidance which has not been adapted from regular diffusion models into diffusion recommender systems</a:t>
            </a:r>
          </a:p>
          <a:p>
            <a:pPr lvl="1">
              <a:buFont typeface="Arial"/>
              <a:buChar char="•"/>
            </a:pPr>
            <a:r>
              <a:rPr lang="en-US" sz="2000" dirty="0">
                <a:ea typeface="Calibri"/>
                <a:cs typeface="Calibri"/>
              </a:rPr>
              <a:t>Make one of the first contributions to the architecture of denoising networks for recommender systems specifically</a:t>
            </a:r>
          </a:p>
        </p:txBody>
      </p:sp>
    </p:spTree>
    <p:extLst>
      <p:ext uri="{BB962C8B-B14F-4D97-AF65-F5344CB8AC3E}">
        <p14:creationId xmlns:p14="http://schemas.microsoft.com/office/powerpoint/2010/main" val="1269497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702-D934-096B-E61D-5FA6EF1DB0D3}"/>
              </a:ext>
            </a:extLst>
          </p:cNvPr>
          <p:cNvSpPr>
            <a:spLocks noGrp="1"/>
          </p:cNvSpPr>
          <p:nvPr>
            <p:ph type="title"/>
          </p:nvPr>
        </p:nvSpPr>
        <p:spPr/>
        <p:txBody>
          <a:bodyPr>
            <a:normAutofit fontScale="90000"/>
          </a:bodyPr>
          <a:lstStyle/>
          <a:p>
            <a:r>
              <a:rPr lang="en-US" dirty="0">
                <a:ea typeface="Calibri"/>
                <a:cs typeface="Calibri"/>
              </a:rPr>
              <a:t>Conclusion</a:t>
            </a:r>
            <a:endParaRPr lang="en-US" dirty="0"/>
          </a:p>
        </p:txBody>
      </p:sp>
      <p:sp>
        <p:nvSpPr>
          <p:cNvPr id="3" name="Content Placeholder 2">
            <a:extLst>
              <a:ext uri="{FF2B5EF4-FFF2-40B4-BE49-F238E27FC236}">
                <a16:creationId xmlns:a16="http://schemas.microsoft.com/office/drawing/2014/main" id="{73E904EF-68C8-CBC5-B375-1E932AA8BD9D}"/>
              </a:ext>
            </a:extLst>
          </p:cNvPr>
          <p:cNvSpPr>
            <a:spLocks noGrp="1"/>
          </p:cNvSpPr>
          <p:nvPr>
            <p:ph idx="1"/>
          </p:nvPr>
        </p:nvSpPr>
        <p:spPr>
          <a:xfrm>
            <a:off x="1140070" y="923701"/>
            <a:ext cx="7735148" cy="4223684"/>
          </a:xfrm>
        </p:spPr>
        <p:txBody>
          <a:bodyPr vert="horz" lIns="91440" tIns="45720" rIns="91440" bIns="45720" rtlCol="0" anchor="t">
            <a:normAutofit/>
          </a:bodyPr>
          <a:lstStyle/>
          <a:p>
            <a:pPr>
              <a:buFont typeface="Wingdings"/>
              <a:buChar char="Ø"/>
            </a:pPr>
            <a:r>
              <a:rPr lang="en-US" sz="2400" dirty="0">
                <a:ea typeface="Calibri"/>
                <a:cs typeface="Calibri"/>
              </a:rPr>
              <a:t>Our experiments were performed on </a:t>
            </a:r>
            <a:r>
              <a:rPr lang="en-US" sz="2400" dirty="0" err="1">
                <a:ea typeface="Calibri"/>
                <a:cs typeface="Calibri"/>
              </a:rPr>
              <a:t>MovieLens</a:t>
            </a:r>
            <a:r>
              <a:rPr lang="en-US" sz="2400" dirty="0">
                <a:ea typeface="Calibri"/>
                <a:cs typeface="Calibri"/>
              </a:rPr>
              <a:t> 1 Million, Yelp, and a variety of Amazon review datasets</a:t>
            </a:r>
            <a:endParaRPr lang="en-US" dirty="0">
              <a:ea typeface="Calibri"/>
              <a:cs typeface="Calibri"/>
            </a:endParaRPr>
          </a:p>
          <a:p>
            <a:pPr>
              <a:buFont typeface="Wingdings"/>
              <a:buChar char="Ø"/>
            </a:pPr>
            <a:r>
              <a:rPr lang="en-US" sz="2400" dirty="0">
                <a:ea typeface="Calibri"/>
                <a:cs typeface="Calibri"/>
              </a:rPr>
              <a:t>Our method showed a tangible improvement over the original in almost all metrics for most datasets</a:t>
            </a:r>
          </a:p>
          <a:p>
            <a:pPr>
              <a:buFont typeface="Wingdings"/>
              <a:buChar char="Ø"/>
            </a:pPr>
            <a:r>
              <a:rPr lang="en-US" sz="2400" dirty="0">
                <a:ea typeface="Calibri"/>
                <a:cs typeface="Calibri"/>
              </a:rPr>
              <a:t>We provide a doorway to few-shot and zero-shot recommendation for diffusion recommenders</a:t>
            </a:r>
          </a:p>
          <a:p>
            <a:pPr>
              <a:buFont typeface="Wingdings"/>
              <a:buChar char="Ø"/>
            </a:pPr>
            <a:r>
              <a:rPr lang="en-US" sz="2400" dirty="0">
                <a:ea typeface="Calibri"/>
                <a:cs typeface="Calibri"/>
              </a:rPr>
              <a:t>To the best of my knowledge, this is the first diffusion recommender system to implement classifier-free guidance</a:t>
            </a:r>
          </a:p>
        </p:txBody>
      </p:sp>
    </p:spTree>
    <p:extLst>
      <p:ext uri="{BB962C8B-B14F-4D97-AF65-F5344CB8AC3E}">
        <p14:creationId xmlns:p14="http://schemas.microsoft.com/office/powerpoint/2010/main" val="518279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702-D934-096B-E61D-5FA6EF1DB0D3}"/>
              </a:ext>
            </a:extLst>
          </p:cNvPr>
          <p:cNvSpPr>
            <a:spLocks noGrp="1"/>
          </p:cNvSpPr>
          <p:nvPr>
            <p:ph type="title"/>
          </p:nvPr>
        </p:nvSpPr>
        <p:spPr/>
        <p:txBody>
          <a:bodyPr>
            <a:normAutofit fontScale="90000"/>
          </a:bodyPr>
          <a:lstStyle/>
          <a:p>
            <a:r>
              <a:rPr lang="en-US" dirty="0">
                <a:ea typeface="Calibri"/>
                <a:cs typeface="Calibri"/>
              </a:rPr>
              <a:t>Future Work</a:t>
            </a:r>
            <a:endParaRPr lang="en-US" dirty="0"/>
          </a:p>
        </p:txBody>
      </p:sp>
      <p:sp>
        <p:nvSpPr>
          <p:cNvPr id="3" name="Content Placeholder 2">
            <a:extLst>
              <a:ext uri="{FF2B5EF4-FFF2-40B4-BE49-F238E27FC236}">
                <a16:creationId xmlns:a16="http://schemas.microsoft.com/office/drawing/2014/main" id="{73E904EF-68C8-CBC5-B375-1E932AA8BD9D}"/>
              </a:ext>
            </a:extLst>
          </p:cNvPr>
          <p:cNvSpPr>
            <a:spLocks noGrp="1"/>
          </p:cNvSpPr>
          <p:nvPr>
            <p:ph idx="1"/>
          </p:nvPr>
        </p:nvSpPr>
        <p:spPr/>
        <p:txBody>
          <a:bodyPr vert="horz" lIns="91440" tIns="45720" rIns="91440" bIns="45720" rtlCol="0" anchor="t">
            <a:normAutofit/>
          </a:bodyPr>
          <a:lstStyle/>
          <a:p>
            <a:pPr>
              <a:buFont typeface="Wingdings"/>
              <a:buChar char="Ø"/>
            </a:pPr>
            <a:r>
              <a:rPr lang="en-US" sz="2400" dirty="0">
                <a:ea typeface="Calibri"/>
                <a:cs typeface="Calibri"/>
              </a:rPr>
              <a:t>Some potential areas that could be expanded on in the future:</a:t>
            </a:r>
          </a:p>
          <a:p>
            <a:pPr lvl="1">
              <a:buFont typeface="Arial"/>
              <a:buChar char="•"/>
            </a:pPr>
            <a:r>
              <a:rPr lang="en-US" sz="2000" dirty="0">
                <a:ea typeface="Calibri"/>
                <a:cs typeface="Calibri"/>
              </a:rPr>
              <a:t>Numerical rating-aware diffusion recommender system</a:t>
            </a:r>
          </a:p>
          <a:p>
            <a:pPr lvl="1">
              <a:buFont typeface="Arial"/>
              <a:buChar char="•"/>
            </a:pPr>
            <a:r>
              <a:rPr lang="en-US" sz="2000" dirty="0">
                <a:ea typeface="Calibri"/>
                <a:cs typeface="Calibri"/>
              </a:rPr>
              <a:t>Transformer denoising network</a:t>
            </a:r>
          </a:p>
          <a:p>
            <a:pPr lvl="1">
              <a:buFont typeface="Arial"/>
              <a:buChar char="•"/>
            </a:pPr>
            <a:r>
              <a:rPr lang="en-US" sz="2000" dirty="0">
                <a:ea typeface="Calibri"/>
                <a:cs typeface="Calibri"/>
              </a:rPr>
              <a:t>Further exploration into few-shot and zero-shot</a:t>
            </a:r>
          </a:p>
        </p:txBody>
      </p:sp>
    </p:spTree>
    <p:extLst>
      <p:ext uri="{BB962C8B-B14F-4D97-AF65-F5344CB8AC3E}">
        <p14:creationId xmlns:p14="http://schemas.microsoft.com/office/powerpoint/2010/main" val="3896316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702-D934-096B-E61D-5FA6EF1DB0D3}"/>
              </a:ext>
            </a:extLst>
          </p:cNvPr>
          <p:cNvSpPr>
            <a:spLocks noGrp="1"/>
          </p:cNvSpPr>
          <p:nvPr>
            <p:ph type="title"/>
          </p:nvPr>
        </p:nvSpPr>
        <p:spPr>
          <a:xfrm>
            <a:off x="1102595" y="2239658"/>
            <a:ext cx="7735148" cy="659987"/>
          </a:xfrm>
        </p:spPr>
        <p:txBody>
          <a:bodyPr>
            <a:normAutofit fontScale="90000"/>
          </a:bodyPr>
          <a:lstStyle/>
          <a:p>
            <a:r>
              <a:rPr lang="en-US" dirty="0">
                <a:ea typeface="Calibri"/>
                <a:cs typeface="Calibri"/>
              </a:rPr>
              <a:t>Thank you for listening!</a:t>
            </a:r>
            <a:endParaRPr lang="en-US" dirty="0"/>
          </a:p>
        </p:txBody>
      </p:sp>
    </p:spTree>
    <p:extLst>
      <p:ext uri="{BB962C8B-B14F-4D97-AF65-F5344CB8AC3E}">
        <p14:creationId xmlns:p14="http://schemas.microsoft.com/office/powerpoint/2010/main" val="2840620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702-D934-096B-E61D-5FA6EF1DB0D3}"/>
              </a:ext>
            </a:extLst>
          </p:cNvPr>
          <p:cNvSpPr>
            <a:spLocks noGrp="1"/>
          </p:cNvSpPr>
          <p:nvPr>
            <p:ph type="title"/>
          </p:nvPr>
        </p:nvSpPr>
        <p:spPr>
          <a:xfrm>
            <a:off x="1130701" y="2239658"/>
            <a:ext cx="7735148" cy="659987"/>
          </a:xfrm>
        </p:spPr>
        <p:txBody>
          <a:bodyPr>
            <a:normAutofit fontScale="90000"/>
          </a:bodyPr>
          <a:lstStyle/>
          <a:p>
            <a:r>
              <a:rPr lang="en-US" dirty="0">
                <a:ea typeface="Calibri"/>
                <a:cs typeface="Calibri"/>
              </a:rPr>
              <a:t>Questions and Comments?</a:t>
            </a:r>
            <a:endParaRPr lang="en-US" dirty="0"/>
          </a:p>
        </p:txBody>
      </p:sp>
    </p:spTree>
    <p:extLst>
      <p:ext uri="{BB962C8B-B14F-4D97-AF65-F5344CB8AC3E}">
        <p14:creationId xmlns:p14="http://schemas.microsoft.com/office/powerpoint/2010/main" val="19331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8567-B916-BF3A-AEB1-59DD392B3E2B}"/>
              </a:ext>
            </a:extLst>
          </p:cNvPr>
          <p:cNvSpPr>
            <a:spLocks noGrp="1"/>
          </p:cNvSpPr>
          <p:nvPr>
            <p:ph type="title"/>
          </p:nvPr>
        </p:nvSpPr>
        <p:spPr/>
        <p:txBody>
          <a:bodyPr>
            <a:normAutofit fontScale="90000"/>
          </a:bodyPr>
          <a:lstStyle/>
          <a:p>
            <a:r>
              <a:rPr lang="en-US" dirty="0">
                <a:cs typeface="Calibri"/>
              </a:rPr>
              <a:t>Motivation</a:t>
            </a:r>
            <a:endParaRPr lang="en-US" dirty="0"/>
          </a:p>
        </p:txBody>
      </p:sp>
      <p:sp>
        <p:nvSpPr>
          <p:cNvPr id="3" name="Content Placeholder 2">
            <a:extLst>
              <a:ext uri="{FF2B5EF4-FFF2-40B4-BE49-F238E27FC236}">
                <a16:creationId xmlns:a16="http://schemas.microsoft.com/office/drawing/2014/main" id="{77911237-2667-F632-EF46-73D8C3661E5B}"/>
              </a:ext>
            </a:extLst>
          </p:cNvPr>
          <p:cNvSpPr>
            <a:spLocks noGrp="1"/>
          </p:cNvSpPr>
          <p:nvPr>
            <p:ph idx="1"/>
          </p:nvPr>
        </p:nvSpPr>
        <p:spPr>
          <a:xfrm>
            <a:off x="1140070" y="923701"/>
            <a:ext cx="7735148" cy="4083151"/>
          </a:xfrm>
        </p:spPr>
        <p:txBody>
          <a:bodyPr vert="horz" lIns="91440" tIns="45720" rIns="91440" bIns="45720" rtlCol="0" anchor="t">
            <a:normAutofit/>
          </a:bodyPr>
          <a:lstStyle/>
          <a:p>
            <a:pPr>
              <a:buFont typeface="Wingdings"/>
              <a:buChar char="Ø"/>
            </a:pPr>
            <a:r>
              <a:rPr lang="en-US" sz="2400" dirty="0" err="1">
                <a:cs typeface="Calibri"/>
              </a:rPr>
              <a:t>DiffRec</a:t>
            </a:r>
            <a:endParaRPr lang="en-US" sz="2400">
              <a:ea typeface="Calibri"/>
              <a:cs typeface="Calibri"/>
            </a:endParaRPr>
          </a:p>
          <a:p>
            <a:pPr lvl="1">
              <a:buFont typeface="Wingdings"/>
              <a:buChar char="§"/>
            </a:pPr>
            <a:r>
              <a:rPr lang="en-US" sz="2000" dirty="0" err="1">
                <a:ea typeface="Calibri"/>
                <a:cs typeface="Calibri"/>
              </a:rPr>
              <a:t>DiffRec</a:t>
            </a:r>
            <a:r>
              <a:rPr lang="en-US" sz="2000" dirty="0">
                <a:ea typeface="Calibri"/>
                <a:cs typeface="Calibri"/>
              </a:rPr>
              <a:t> is a recent diffusion recommender system</a:t>
            </a:r>
          </a:p>
          <a:p>
            <a:pPr lvl="2"/>
            <a:r>
              <a:rPr lang="en-US" sz="1600" dirty="0">
                <a:ea typeface="Calibri"/>
                <a:cs typeface="Calibri"/>
              </a:rPr>
              <a:t>Generative recommender</a:t>
            </a:r>
          </a:p>
          <a:p>
            <a:pPr lvl="1">
              <a:buFont typeface="Wingdings"/>
              <a:buChar char="§"/>
            </a:pPr>
            <a:r>
              <a:rPr lang="en-US" sz="2000" dirty="0">
                <a:ea typeface="Calibri"/>
                <a:cs typeface="Calibri"/>
              </a:rPr>
              <a:t>Shows promising performance as the first of a few</a:t>
            </a:r>
          </a:p>
          <a:p>
            <a:pPr lvl="1">
              <a:buFont typeface="Wingdings"/>
              <a:buChar char="§"/>
            </a:pPr>
            <a:r>
              <a:rPr lang="en-US" sz="2000" dirty="0">
                <a:ea typeface="Calibri"/>
                <a:cs typeface="Calibri"/>
              </a:rPr>
              <a:t>Denoising network architecture remains largely unexplored</a:t>
            </a:r>
          </a:p>
          <a:p>
            <a:pPr lvl="1">
              <a:buFont typeface="Wingdings"/>
              <a:buChar char="§"/>
            </a:pPr>
            <a:r>
              <a:rPr lang="en-US" sz="2000" dirty="0">
                <a:ea typeface="Calibri"/>
                <a:cs typeface="Calibri"/>
              </a:rPr>
              <a:t>Little to no zero-shot or few-shot capabilities reported</a:t>
            </a:r>
          </a:p>
          <a:p>
            <a:pPr lvl="1">
              <a:buFont typeface="Wingdings"/>
              <a:buChar char="§"/>
            </a:pPr>
            <a:r>
              <a:rPr lang="en-US" sz="2000" dirty="0">
                <a:ea typeface="Calibri"/>
                <a:cs typeface="Calibri"/>
              </a:rPr>
              <a:t>Pseudo-guidance only</a:t>
            </a:r>
          </a:p>
          <a:p>
            <a:pPr lvl="1">
              <a:buFont typeface="Wingdings"/>
              <a:buChar char="§"/>
            </a:pPr>
            <a:endParaRPr lang="en-US" sz="2000" dirty="0">
              <a:ea typeface="Calibri"/>
              <a:cs typeface="Calibri"/>
            </a:endParaRPr>
          </a:p>
        </p:txBody>
      </p:sp>
    </p:spTree>
    <p:extLst>
      <p:ext uri="{BB962C8B-B14F-4D97-AF65-F5344CB8AC3E}">
        <p14:creationId xmlns:p14="http://schemas.microsoft.com/office/powerpoint/2010/main" val="60294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8D9B-0F75-652B-E43E-00118F6E647B}"/>
              </a:ext>
            </a:extLst>
          </p:cNvPr>
          <p:cNvSpPr>
            <a:spLocks noGrp="1"/>
          </p:cNvSpPr>
          <p:nvPr>
            <p:ph type="title"/>
          </p:nvPr>
        </p:nvSpPr>
        <p:spPr/>
        <p:txBody>
          <a:bodyPr>
            <a:normAutofit fontScale="90000"/>
          </a:bodyPr>
          <a:lstStyle/>
          <a:p>
            <a:r>
              <a:rPr lang="en-US" dirty="0">
                <a:cs typeface="Calibri"/>
              </a:rPr>
              <a:t>Motivation</a:t>
            </a:r>
            <a:endParaRPr lang="en-US" dirty="0"/>
          </a:p>
        </p:txBody>
      </p:sp>
      <p:sp>
        <p:nvSpPr>
          <p:cNvPr id="3" name="Content Placeholder 2">
            <a:extLst>
              <a:ext uri="{FF2B5EF4-FFF2-40B4-BE49-F238E27FC236}">
                <a16:creationId xmlns:a16="http://schemas.microsoft.com/office/drawing/2014/main" id="{9CE73E97-896F-460B-01C5-26E3128C1005}"/>
              </a:ext>
            </a:extLst>
          </p:cNvPr>
          <p:cNvSpPr>
            <a:spLocks noGrp="1"/>
          </p:cNvSpPr>
          <p:nvPr>
            <p:ph idx="1"/>
          </p:nvPr>
        </p:nvSpPr>
        <p:spPr>
          <a:xfrm>
            <a:off x="1140070" y="923701"/>
            <a:ext cx="7735148" cy="4083151"/>
          </a:xfrm>
        </p:spPr>
        <p:txBody>
          <a:bodyPr vert="horz" lIns="91440" tIns="45720" rIns="91440" bIns="45720" rtlCol="0" anchor="t">
            <a:normAutofit/>
          </a:bodyPr>
          <a:lstStyle/>
          <a:p>
            <a:pPr>
              <a:buFont typeface="Wingdings"/>
              <a:buChar char="Ø"/>
            </a:pPr>
            <a:r>
              <a:rPr lang="en-US" sz="2400" dirty="0">
                <a:cs typeface="Calibri"/>
              </a:rPr>
              <a:t>Classifier-Free Guidance</a:t>
            </a:r>
          </a:p>
          <a:p>
            <a:pPr lvl="1">
              <a:buFont typeface="Wingdings"/>
              <a:buChar char="§"/>
            </a:pPr>
            <a:r>
              <a:rPr lang="en-US" sz="2000" dirty="0">
                <a:ea typeface="Calibri"/>
                <a:cs typeface="Calibri"/>
              </a:rPr>
              <a:t>Classifier-free guidance is a recent technique</a:t>
            </a:r>
          </a:p>
          <a:p>
            <a:pPr lvl="1">
              <a:buFont typeface="Wingdings"/>
              <a:buChar char="§"/>
            </a:pPr>
            <a:r>
              <a:rPr lang="en-US" sz="2000" dirty="0">
                <a:ea typeface="Calibri"/>
                <a:cs typeface="Calibri"/>
              </a:rPr>
              <a:t>We train two models:</a:t>
            </a:r>
          </a:p>
          <a:p>
            <a:pPr lvl="2"/>
            <a:r>
              <a:rPr lang="en-US" sz="1600" dirty="0">
                <a:ea typeface="Calibri"/>
                <a:cs typeface="Calibri"/>
              </a:rPr>
              <a:t>One conditionally via guidance</a:t>
            </a:r>
          </a:p>
          <a:p>
            <a:pPr lvl="2"/>
            <a:r>
              <a:rPr lang="en-US" sz="1600" dirty="0">
                <a:ea typeface="Calibri"/>
                <a:cs typeface="Calibri"/>
              </a:rPr>
              <a:t>Another unconditionally</a:t>
            </a:r>
          </a:p>
          <a:p>
            <a:pPr lvl="1">
              <a:buFont typeface="Wingdings"/>
              <a:buChar char="§"/>
            </a:pPr>
            <a:r>
              <a:rPr lang="en-US" sz="2000" dirty="0">
                <a:ea typeface="Calibri"/>
                <a:cs typeface="Calibri"/>
              </a:rPr>
              <a:t>These two models share parameters</a:t>
            </a:r>
          </a:p>
          <a:p>
            <a:pPr lvl="1">
              <a:buFont typeface="Wingdings"/>
              <a:buChar char="§"/>
            </a:pPr>
            <a:r>
              <a:rPr lang="en-US" sz="2000" dirty="0">
                <a:ea typeface="Calibri"/>
                <a:cs typeface="Calibri"/>
              </a:rPr>
              <a:t>Major benefit of this is we do not need a pre-trained classifier</a:t>
            </a:r>
          </a:p>
          <a:p>
            <a:pPr lvl="1">
              <a:buFont typeface="Wingdings"/>
              <a:buChar char="§"/>
            </a:pPr>
            <a:r>
              <a:rPr lang="en-US" sz="2000" dirty="0">
                <a:ea typeface="Calibri"/>
                <a:cs typeface="Calibri"/>
              </a:rPr>
              <a:t>Guidance = personalization</a:t>
            </a:r>
          </a:p>
        </p:txBody>
      </p:sp>
    </p:spTree>
    <p:extLst>
      <p:ext uri="{BB962C8B-B14F-4D97-AF65-F5344CB8AC3E}">
        <p14:creationId xmlns:p14="http://schemas.microsoft.com/office/powerpoint/2010/main" val="33389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C13-F7C1-5C16-20E7-040FC4BC4E8A}"/>
              </a:ext>
            </a:extLst>
          </p:cNvPr>
          <p:cNvSpPr>
            <a:spLocks noGrp="1"/>
          </p:cNvSpPr>
          <p:nvPr>
            <p:ph type="title"/>
          </p:nvPr>
        </p:nvSpPr>
        <p:spPr/>
        <p:txBody>
          <a:bodyPr>
            <a:normAutofit fontScale="90000"/>
          </a:bodyPr>
          <a:lstStyle/>
          <a:p>
            <a:r>
              <a:rPr lang="en-US" dirty="0">
                <a:cs typeface="Calibri"/>
              </a:rPr>
              <a:t>Motivation</a:t>
            </a:r>
            <a:endParaRPr lang="en-US" dirty="0"/>
          </a:p>
        </p:txBody>
      </p:sp>
      <p:sp>
        <p:nvSpPr>
          <p:cNvPr id="3" name="Content Placeholder 2">
            <a:extLst>
              <a:ext uri="{FF2B5EF4-FFF2-40B4-BE49-F238E27FC236}">
                <a16:creationId xmlns:a16="http://schemas.microsoft.com/office/drawing/2014/main" id="{4404511C-A6EB-3B53-DE0A-B9FE5E4257EC}"/>
              </a:ext>
            </a:extLst>
          </p:cNvPr>
          <p:cNvSpPr>
            <a:spLocks noGrp="1"/>
          </p:cNvSpPr>
          <p:nvPr>
            <p:ph idx="1"/>
          </p:nvPr>
        </p:nvSpPr>
        <p:spPr>
          <a:xfrm>
            <a:off x="1140070" y="923701"/>
            <a:ext cx="7735148" cy="4083151"/>
          </a:xfrm>
        </p:spPr>
        <p:txBody>
          <a:bodyPr vert="horz" lIns="91440" tIns="45720" rIns="91440" bIns="45720" rtlCol="0" anchor="t">
            <a:normAutofit/>
          </a:bodyPr>
          <a:lstStyle/>
          <a:p>
            <a:pPr>
              <a:buFont typeface="Wingdings"/>
              <a:buChar char="Ø"/>
            </a:pPr>
            <a:r>
              <a:rPr lang="en-US" sz="2400" dirty="0">
                <a:cs typeface="Calibri"/>
              </a:rPr>
              <a:t>Zero Shot and Few Shot</a:t>
            </a:r>
          </a:p>
          <a:p>
            <a:pPr lvl="1">
              <a:buFont typeface="Wingdings"/>
              <a:buChar char="§"/>
            </a:pPr>
            <a:r>
              <a:rPr lang="en-US" sz="2000" dirty="0">
                <a:ea typeface="Calibri"/>
                <a:cs typeface="Calibri"/>
              </a:rPr>
              <a:t>An extremely common and ever-present problem for recommender systems</a:t>
            </a:r>
          </a:p>
          <a:p>
            <a:pPr lvl="1">
              <a:buFont typeface="Wingdings"/>
              <a:buChar char="§"/>
            </a:pPr>
            <a:r>
              <a:rPr lang="en-US" sz="2000" dirty="0">
                <a:ea typeface="Calibri"/>
                <a:cs typeface="Calibri"/>
              </a:rPr>
              <a:t>Diffusion recommender systems have no current work done for this scenario</a:t>
            </a:r>
          </a:p>
          <a:p>
            <a:pPr lvl="1">
              <a:buFont typeface="Wingdings"/>
              <a:buChar char="§"/>
            </a:pPr>
            <a:r>
              <a:rPr lang="en-US" sz="2000" dirty="0">
                <a:ea typeface="Calibri"/>
                <a:cs typeface="Calibri"/>
              </a:rPr>
              <a:t>Classifier-free guidance could provide us with this capability</a:t>
            </a:r>
          </a:p>
        </p:txBody>
      </p:sp>
    </p:spTree>
    <p:extLst>
      <p:ext uri="{BB962C8B-B14F-4D97-AF65-F5344CB8AC3E}">
        <p14:creationId xmlns:p14="http://schemas.microsoft.com/office/powerpoint/2010/main" val="413607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E5A9-4E0C-FD60-E393-EBEEB173B276}"/>
              </a:ext>
            </a:extLst>
          </p:cNvPr>
          <p:cNvSpPr>
            <a:spLocks noGrp="1"/>
          </p:cNvSpPr>
          <p:nvPr>
            <p:ph type="title"/>
          </p:nvPr>
        </p:nvSpPr>
        <p:spPr/>
        <p:txBody>
          <a:bodyPr>
            <a:normAutofit fontScale="90000"/>
          </a:bodyPr>
          <a:lstStyle/>
          <a:p>
            <a:r>
              <a:rPr lang="en-US" dirty="0">
                <a:cs typeface="Calibri"/>
              </a:rPr>
              <a:t>Main Objectives</a:t>
            </a:r>
            <a:endParaRPr lang="en-US" dirty="0"/>
          </a:p>
        </p:txBody>
      </p:sp>
      <p:sp>
        <p:nvSpPr>
          <p:cNvPr id="3" name="Content Placeholder 2">
            <a:extLst>
              <a:ext uri="{FF2B5EF4-FFF2-40B4-BE49-F238E27FC236}">
                <a16:creationId xmlns:a16="http://schemas.microsoft.com/office/drawing/2014/main" id="{E02ED6A1-3BD2-9E30-BF64-68E97B5225DD}"/>
              </a:ext>
            </a:extLst>
          </p:cNvPr>
          <p:cNvSpPr>
            <a:spLocks noGrp="1"/>
          </p:cNvSpPr>
          <p:nvPr>
            <p:ph idx="1"/>
          </p:nvPr>
        </p:nvSpPr>
        <p:spPr/>
        <p:txBody>
          <a:bodyPr vert="horz" lIns="91440" tIns="45720" rIns="91440" bIns="45720" rtlCol="0" anchor="t">
            <a:normAutofit/>
          </a:bodyPr>
          <a:lstStyle/>
          <a:p>
            <a:pPr>
              <a:buFont typeface="Wingdings"/>
              <a:buChar char="Ø"/>
            </a:pPr>
            <a:r>
              <a:rPr lang="en-US" sz="2400" dirty="0">
                <a:cs typeface="Calibri"/>
              </a:rPr>
              <a:t>Improve the performance of diffusion recommender systems using classifier-free guidance</a:t>
            </a:r>
            <a:endParaRPr lang="en-US" sz="2400" dirty="0">
              <a:ea typeface="Calibri"/>
              <a:cs typeface="Calibri"/>
            </a:endParaRPr>
          </a:p>
          <a:p>
            <a:pPr>
              <a:buFont typeface="Wingdings"/>
              <a:buChar char="Ø"/>
            </a:pPr>
            <a:r>
              <a:rPr lang="en-US" sz="2400" dirty="0">
                <a:cs typeface="Calibri"/>
              </a:rPr>
              <a:t>Contribute to the discussion of denoising network architecture for diffusion recommender systems</a:t>
            </a:r>
            <a:endParaRPr lang="en-US" sz="2400" dirty="0">
              <a:ea typeface="Calibri"/>
              <a:cs typeface="Calibri"/>
            </a:endParaRPr>
          </a:p>
          <a:p>
            <a:pPr>
              <a:buFont typeface="Wingdings"/>
              <a:buChar char="Ø"/>
            </a:pPr>
            <a:r>
              <a:rPr lang="en-US" sz="2400" dirty="0">
                <a:ea typeface="Calibri"/>
                <a:cs typeface="Calibri"/>
              </a:rPr>
              <a:t>Contribute to the few-shot zero-shot problems</a:t>
            </a:r>
          </a:p>
        </p:txBody>
      </p:sp>
    </p:spTree>
    <p:extLst>
      <p:ext uri="{BB962C8B-B14F-4D97-AF65-F5344CB8AC3E}">
        <p14:creationId xmlns:p14="http://schemas.microsoft.com/office/powerpoint/2010/main" val="276454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94A-3505-9953-3A2F-4C5A43244F21}"/>
              </a:ext>
            </a:extLst>
          </p:cNvPr>
          <p:cNvSpPr>
            <a:spLocks noGrp="1"/>
          </p:cNvSpPr>
          <p:nvPr>
            <p:ph type="title"/>
          </p:nvPr>
        </p:nvSpPr>
        <p:spPr/>
        <p:txBody>
          <a:bodyPr>
            <a:normAutofit fontScale="90000"/>
          </a:bodyPr>
          <a:lstStyle/>
          <a:p>
            <a:r>
              <a:rPr lang="en-US" dirty="0">
                <a:cs typeface="Calibri"/>
              </a:rPr>
              <a:t>Related Work</a:t>
            </a:r>
            <a:endParaRPr lang="en-US" dirty="0"/>
          </a:p>
        </p:txBody>
      </p:sp>
      <p:sp>
        <p:nvSpPr>
          <p:cNvPr id="3" name="Content Placeholder 2">
            <a:extLst>
              <a:ext uri="{FF2B5EF4-FFF2-40B4-BE49-F238E27FC236}">
                <a16:creationId xmlns:a16="http://schemas.microsoft.com/office/drawing/2014/main" id="{6EAB3480-15E7-F9BE-13AD-FF8C0957905C}"/>
              </a:ext>
            </a:extLst>
          </p:cNvPr>
          <p:cNvSpPr>
            <a:spLocks noGrp="1"/>
          </p:cNvSpPr>
          <p:nvPr>
            <p:ph idx="1"/>
          </p:nvPr>
        </p:nvSpPr>
        <p:spPr>
          <a:xfrm>
            <a:off x="1140070" y="923701"/>
            <a:ext cx="7735148" cy="4221640"/>
          </a:xfrm>
        </p:spPr>
        <p:txBody>
          <a:bodyPr vert="horz" lIns="91440" tIns="45720" rIns="91440" bIns="45720" rtlCol="0" anchor="t">
            <a:normAutofit/>
          </a:bodyPr>
          <a:lstStyle/>
          <a:p>
            <a:pPr>
              <a:buFont typeface="Wingdings"/>
              <a:buChar char="§"/>
            </a:pPr>
            <a:r>
              <a:rPr lang="en-US" sz="2400" dirty="0">
                <a:ea typeface="Calibri"/>
                <a:cs typeface="Calibri"/>
              </a:rPr>
              <a:t>VAE and GAN's introduced as a type of generative AI some years after AI recommendation is born. </a:t>
            </a:r>
            <a:r>
              <a:rPr lang="en-US" sz="2400" i="1" dirty="0">
                <a:ea typeface="Calibri"/>
                <a:cs typeface="Calibri"/>
              </a:rPr>
              <a:t>Kingma, Welling, 2013. Goodfellow et al., 2014.</a:t>
            </a:r>
            <a:endParaRPr lang="en-US" sz="2400" dirty="0">
              <a:ea typeface="Calibri"/>
              <a:cs typeface="Calibri"/>
            </a:endParaRPr>
          </a:p>
          <a:p>
            <a:pPr>
              <a:buFont typeface="Wingdings"/>
              <a:buChar char="§"/>
            </a:pPr>
            <a:r>
              <a:rPr lang="en-US" sz="2400" dirty="0">
                <a:ea typeface="Calibri"/>
                <a:cs typeface="Calibri"/>
              </a:rPr>
              <a:t>The combination of generative AI and AI recommendation was introduced shortly after using both VAE and GAN's to create some of the first generative recommenders. </a:t>
            </a:r>
            <a:r>
              <a:rPr lang="en-US" sz="2400" i="1" dirty="0">
                <a:ea typeface="Calibri"/>
                <a:cs typeface="Calibri"/>
              </a:rPr>
              <a:t>Liang et al., 2018. Gao et al., 2020. </a:t>
            </a:r>
          </a:p>
          <a:p>
            <a:pPr>
              <a:buFont typeface="Wingdings"/>
              <a:buChar char="§"/>
            </a:pPr>
            <a:endParaRPr lang="en-US" sz="2400" i="1" dirty="0">
              <a:ea typeface="Calibri"/>
              <a:cs typeface="Calibri"/>
            </a:endParaRPr>
          </a:p>
          <a:p>
            <a:pPr>
              <a:buFont typeface="Wingdings"/>
              <a:buChar char="§"/>
            </a:pPr>
            <a:endParaRPr lang="en-US" sz="2400" i="1" dirty="0">
              <a:ea typeface="Calibri"/>
              <a:cs typeface="Calibri"/>
            </a:endParaRPr>
          </a:p>
        </p:txBody>
      </p:sp>
    </p:spTree>
    <p:extLst>
      <p:ext uri="{BB962C8B-B14F-4D97-AF65-F5344CB8AC3E}">
        <p14:creationId xmlns:p14="http://schemas.microsoft.com/office/powerpoint/2010/main" val="309538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94A-3505-9953-3A2F-4C5A43244F21}"/>
              </a:ext>
            </a:extLst>
          </p:cNvPr>
          <p:cNvSpPr>
            <a:spLocks noGrp="1"/>
          </p:cNvSpPr>
          <p:nvPr>
            <p:ph type="title"/>
          </p:nvPr>
        </p:nvSpPr>
        <p:spPr/>
        <p:txBody>
          <a:bodyPr>
            <a:normAutofit fontScale="90000"/>
          </a:bodyPr>
          <a:lstStyle/>
          <a:p>
            <a:r>
              <a:rPr lang="en-US" dirty="0">
                <a:cs typeface="Calibri"/>
              </a:rPr>
              <a:t>Related Work</a:t>
            </a:r>
            <a:endParaRPr lang="en-US" dirty="0"/>
          </a:p>
        </p:txBody>
      </p:sp>
      <p:sp>
        <p:nvSpPr>
          <p:cNvPr id="3" name="Content Placeholder 2">
            <a:extLst>
              <a:ext uri="{FF2B5EF4-FFF2-40B4-BE49-F238E27FC236}">
                <a16:creationId xmlns:a16="http://schemas.microsoft.com/office/drawing/2014/main" id="{6EAB3480-15E7-F9BE-13AD-FF8C0957905C}"/>
              </a:ext>
            </a:extLst>
          </p:cNvPr>
          <p:cNvSpPr>
            <a:spLocks noGrp="1"/>
          </p:cNvSpPr>
          <p:nvPr>
            <p:ph idx="1"/>
          </p:nvPr>
        </p:nvSpPr>
        <p:spPr>
          <a:xfrm>
            <a:off x="1140070" y="923701"/>
            <a:ext cx="7735148" cy="4221640"/>
          </a:xfrm>
        </p:spPr>
        <p:txBody>
          <a:bodyPr vert="horz" lIns="91440" tIns="45720" rIns="91440" bIns="45720" rtlCol="0" anchor="t">
            <a:normAutofit/>
          </a:bodyPr>
          <a:lstStyle/>
          <a:p>
            <a:pPr>
              <a:buFont typeface="Wingdings"/>
              <a:buChar char="§"/>
            </a:pPr>
            <a:r>
              <a:rPr lang="en-US" sz="2400" dirty="0">
                <a:ea typeface="Calibri"/>
                <a:cs typeface="Calibri"/>
              </a:rPr>
              <a:t>First paper to introduce diffusion models in 2015, aimed to attack the weak points of VAE and GAN's. </a:t>
            </a:r>
            <a:r>
              <a:rPr lang="en-US" sz="2400" i="1" dirty="0">
                <a:ea typeface="Calibri"/>
                <a:cs typeface="Calibri"/>
              </a:rPr>
              <a:t>Sohl-Dickstein et al., 2015.</a:t>
            </a:r>
          </a:p>
          <a:p>
            <a:pPr>
              <a:buFont typeface="Wingdings"/>
              <a:buChar char="§"/>
            </a:pPr>
            <a:r>
              <a:rPr lang="en-US" sz="2400" dirty="0">
                <a:ea typeface="Calibri"/>
                <a:cs typeface="Calibri"/>
              </a:rPr>
              <a:t>First major adoption of diffusion following the release of this paper. </a:t>
            </a:r>
            <a:r>
              <a:rPr lang="en-US" sz="2400" i="1" dirty="0">
                <a:ea typeface="Calibri"/>
                <a:cs typeface="Calibri"/>
              </a:rPr>
              <a:t>Ho et al., 2020.</a:t>
            </a:r>
          </a:p>
          <a:p>
            <a:pPr>
              <a:buFont typeface="Wingdings"/>
              <a:buChar char="§"/>
            </a:pPr>
            <a:r>
              <a:rPr lang="en-US" sz="2400" dirty="0">
                <a:ea typeface="Calibri"/>
                <a:cs typeface="Calibri"/>
              </a:rPr>
              <a:t>Diffusion dominated image generation and became the de-facto state-of-the-art in class-conditional generation. </a:t>
            </a:r>
            <a:r>
              <a:rPr lang="en-US" sz="2400" i="1" dirty="0">
                <a:ea typeface="Calibri"/>
                <a:cs typeface="Calibri"/>
              </a:rPr>
              <a:t>Ho et al., 2021. Dhariwal, Alex, 2021.</a:t>
            </a:r>
          </a:p>
          <a:p>
            <a:pPr>
              <a:buFont typeface="Wingdings"/>
              <a:buChar char="§"/>
            </a:pPr>
            <a:endParaRPr lang="en-US" sz="2400" i="1" dirty="0">
              <a:ea typeface="Calibri"/>
              <a:cs typeface="Calibri"/>
            </a:endParaRPr>
          </a:p>
        </p:txBody>
      </p:sp>
    </p:spTree>
    <p:extLst>
      <p:ext uri="{BB962C8B-B14F-4D97-AF65-F5344CB8AC3E}">
        <p14:creationId xmlns:p14="http://schemas.microsoft.com/office/powerpoint/2010/main" val="1615598952"/>
      </p:ext>
    </p:extLst>
  </p:cSld>
  <p:clrMapOvr>
    <a:masterClrMapping/>
  </p:clrMapOvr>
</p:sld>
</file>

<file path=ppt/theme/theme1.xml><?xml version="1.0" encoding="utf-8"?>
<a:theme xmlns:a="http://schemas.openxmlformats.org/drawingml/2006/main" name="Office Theme">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156</TotalTime>
  <Words>0</Words>
  <Application>Microsoft Office PowerPoint</Application>
  <PresentationFormat>On-screen Show (16:9)</PresentationFormat>
  <Paragraphs>0</Paragraphs>
  <Slides>38</Slides>
  <Notes>32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Exploring the Capabilities of Classifier-Free Guidance in Recommendation Tasks</vt:lpstr>
      <vt:lpstr>Outline</vt:lpstr>
      <vt:lpstr>Motivation</vt:lpstr>
      <vt:lpstr>Motivation</vt:lpstr>
      <vt:lpstr>Motivation</vt:lpstr>
      <vt:lpstr>Motivation</vt:lpstr>
      <vt:lpstr>Main Objectives</vt:lpstr>
      <vt:lpstr>Related Work</vt:lpstr>
      <vt:lpstr>Related Work</vt:lpstr>
      <vt:lpstr>Related Work</vt:lpstr>
      <vt:lpstr>Related Work</vt:lpstr>
      <vt:lpstr>Observations from Related Work</vt:lpstr>
      <vt:lpstr>Our Approach</vt:lpstr>
      <vt:lpstr>Our Approach</vt:lpstr>
      <vt:lpstr>Our Approach</vt:lpstr>
      <vt:lpstr>Our Approach</vt:lpstr>
      <vt:lpstr>Our Approach</vt:lpstr>
      <vt:lpstr>Our Approach</vt:lpstr>
      <vt:lpstr>Our Approach</vt:lpstr>
      <vt:lpstr>Our Approach</vt:lpstr>
      <vt:lpstr>Our Approach</vt:lpstr>
      <vt:lpstr>Experiments</vt:lpstr>
      <vt:lpstr>Experiments</vt:lpstr>
      <vt:lpstr>Experiments</vt:lpstr>
      <vt:lpstr>Experiments</vt:lpstr>
      <vt:lpstr>Experiments</vt:lpstr>
      <vt:lpstr>Experiments</vt:lpstr>
      <vt:lpstr>Experiments</vt:lpstr>
      <vt:lpstr>Results</vt:lpstr>
      <vt:lpstr>Results</vt:lpstr>
      <vt:lpstr>Results</vt:lpstr>
      <vt:lpstr>Results</vt:lpstr>
      <vt:lpstr>Results</vt:lpstr>
      <vt:lpstr>Conclusion</vt:lpstr>
      <vt:lpstr>Conclusion</vt:lpstr>
      <vt:lpstr>Future Work</vt:lpstr>
      <vt:lpstr>Thank you for listening!</vt:lpstr>
      <vt:lpstr>Questions and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Noah Buchanan</cp:lastModifiedBy>
  <cp:revision>1941</cp:revision>
  <dcterms:created xsi:type="dcterms:W3CDTF">2010-04-12T23:12:02Z</dcterms:created>
  <dcterms:modified xsi:type="dcterms:W3CDTF">2024-11-11T21:52:54Z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