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2"/>
  </p:notesMasterIdLst>
  <p:sldIdLst>
    <p:sldId id="261" r:id="rId2"/>
    <p:sldId id="256" r:id="rId3"/>
    <p:sldId id="263" r:id="rId4"/>
    <p:sldId id="258" r:id="rId5"/>
    <p:sldId id="262" r:id="rId6"/>
    <p:sldId id="264" r:id="rId7"/>
    <p:sldId id="267" r:id="rId8"/>
    <p:sldId id="266" r:id="rId9"/>
    <p:sldId id="260"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B631A-1DCD-4648-BEE4-EFEC3C01AE41}" type="datetimeFigureOut">
              <a:rPr lang="en-US" smtClean="0"/>
              <a:t>12/11/15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DB51D9-AB43-4244-92CB-9EAE16A27BEC}" type="slidenum">
              <a:rPr lang="en-US" smtClean="0"/>
              <a:t>‹#›</a:t>
            </a:fld>
            <a:endParaRPr lang="en-US"/>
          </a:p>
        </p:txBody>
      </p:sp>
    </p:spTree>
    <p:extLst>
      <p:ext uri="{BB962C8B-B14F-4D97-AF65-F5344CB8AC3E}">
        <p14:creationId xmlns:p14="http://schemas.microsoft.com/office/powerpoint/2010/main" val="29715313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B51D9-AB43-4244-92CB-9EAE16A27BEC}" type="slidenum">
              <a:rPr lang="en-US" smtClean="0"/>
              <a:t>9</a:t>
            </a:fld>
            <a:endParaRPr lang="en-US"/>
          </a:p>
        </p:txBody>
      </p:sp>
    </p:spTree>
    <p:extLst>
      <p:ext uri="{BB962C8B-B14F-4D97-AF65-F5344CB8AC3E}">
        <p14:creationId xmlns:p14="http://schemas.microsoft.com/office/powerpoint/2010/main" val="23381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12/11/15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12/11/15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12/11/15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12/11/15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jpeg"/><Relationship Id="rId9" Type="http://schemas.openxmlformats.org/officeDocument/2006/relationships/image" Target="../media/image19.png"/><Relationship Id="rId10"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5616" y="752636"/>
            <a:ext cx="3557209" cy="646331"/>
          </a:xfrm>
          <a:prstGeom prst="rect">
            <a:avLst/>
          </a:prstGeom>
          <a:noFill/>
        </p:spPr>
        <p:txBody>
          <a:bodyPr wrap="none" rtlCol="0">
            <a:spAutoFit/>
          </a:bodyPr>
          <a:lstStyle/>
          <a:p>
            <a:r>
              <a:rPr lang="en-US" sz="3600" dirty="0" smtClean="0">
                <a:solidFill>
                  <a:schemeClr val="accent4"/>
                </a:solidFill>
              </a:rPr>
              <a:t>Count Dracalories</a:t>
            </a:r>
            <a:endParaRPr lang="en-US" sz="3600" dirty="0">
              <a:solidFill>
                <a:schemeClr val="accent4"/>
              </a:solidFill>
            </a:endParaRPr>
          </a:p>
        </p:txBody>
      </p:sp>
      <p:sp>
        <p:nvSpPr>
          <p:cNvPr id="6" name="TextBox 5"/>
          <p:cNvSpPr txBox="1"/>
          <p:nvPr/>
        </p:nvSpPr>
        <p:spPr>
          <a:xfrm>
            <a:off x="1110826" y="1599350"/>
            <a:ext cx="6936965" cy="830997"/>
          </a:xfrm>
          <a:prstGeom prst="rect">
            <a:avLst/>
          </a:prstGeom>
          <a:noFill/>
        </p:spPr>
        <p:txBody>
          <a:bodyPr wrap="none" rtlCol="0">
            <a:spAutoFit/>
          </a:bodyPr>
          <a:lstStyle/>
          <a:p>
            <a:pPr algn="ctr"/>
            <a:r>
              <a:rPr lang="en-US" sz="2400" dirty="0" smtClean="0"/>
              <a:t>App developed by:</a:t>
            </a:r>
          </a:p>
          <a:p>
            <a:r>
              <a:rPr lang="en-US" sz="2400" dirty="0" smtClean="0"/>
              <a:t>Noah Bernays, Blake Hina, Erin Murphy, and Joe Ward</a:t>
            </a:r>
            <a:endParaRPr lang="en-US" sz="2400" dirty="0"/>
          </a:p>
        </p:txBody>
      </p:sp>
      <p:sp>
        <p:nvSpPr>
          <p:cNvPr id="10" name="TextBox 9"/>
          <p:cNvSpPr txBox="1"/>
          <p:nvPr/>
        </p:nvSpPr>
        <p:spPr>
          <a:xfrm>
            <a:off x="877950" y="5824232"/>
            <a:ext cx="7603877" cy="646331"/>
          </a:xfrm>
          <a:prstGeom prst="rect">
            <a:avLst/>
          </a:prstGeom>
          <a:noFill/>
        </p:spPr>
        <p:txBody>
          <a:bodyPr wrap="none" rtlCol="0">
            <a:spAutoFit/>
          </a:bodyPr>
          <a:lstStyle/>
          <a:p>
            <a:pPr algn="ctr"/>
            <a:r>
              <a:rPr lang="en-US" dirty="0" smtClean="0"/>
              <a:t>“Doubles as a way to check what’s on the menu before you get to the dining hall!”</a:t>
            </a:r>
            <a:endParaRPr lang="en-US" dirty="0"/>
          </a:p>
          <a:p>
            <a:r>
              <a:rPr lang="en-US" dirty="0" smtClean="0"/>
              <a:t>- Noah Bernays</a:t>
            </a:r>
            <a:endParaRPr lang="en-US" dirty="0"/>
          </a:p>
        </p:txBody>
      </p:sp>
      <p:sp>
        <p:nvSpPr>
          <p:cNvPr id="11" name="TextBox 10"/>
          <p:cNvSpPr txBox="1"/>
          <p:nvPr/>
        </p:nvSpPr>
        <p:spPr>
          <a:xfrm>
            <a:off x="3843017" y="3292781"/>
            <a:ext cx="5054689" cy="646331"/>
          </a:xfrm>
          <a:prstGeom prst="rect">
            <a:avLst/>
          </a:prstGeom>
          <a:noFill/>
        </p:spPr>
        <p:txBody>
          <a:bodyPr wrap="none" rtlCol="0">
            <a:spAutoFit/>
          </a:bodyPr>
          <a:lstStyle/>
          <a:p>
            <a:pPr algn="ctr"/>
            <a:r>
              <a:rPr lang="en-US" dirty="0" smtClean="0"/>
              <a:t>“Do you like JSON objects? Then this app is for you!”</a:t>
            </a:r>
          </a:p>
          <a:p>
            <a:pPr algn="ctr"/>
            <a:r>
              <a:rPr lang="en-US" dirty="0" smtClean="0"/>
              <a:t>- Blake Hina</a:t>
            </a:r>
            <a:endParaRPr lang="en-US" dirty="0"/>
          </a:p>
        </p:txBody>
      </p:sp>
      <p:sp>
        <p:nvSpPr>
          <p:cNvPr id="12" name="TextBox 11"/>
          <p:cNvSpPr txBox="1"/>
          <p:nvPr/>
        </p:nvSpPr>
        <p:spPr>
          <a:xfrm>
            <a:off x="2784547" y="4198761"/>
            <a:ext cx="6113159" cy="646331"/>
          </a:xfrm>
          <a:prstGeom prst="rect">
            <a:avLst/>
          </a:prstGeom>
          <a:noFill/>
        </p:spPr>
        <p:txBody>
          <a:bodyPr wrap="none" rtlCol="0">
            <a:spAutoFit/>
          </a:bodyPr>
          <a:lstStyle/>
          <a:p>
            <a:pPr algn="ctr"/>
            <a:r>
              <a:rPr lang="en-US" dirty="0" smtClean="0"/>
              <a:t>“BU students should be flocking to download this essential app.”</a:t>
            </a:r>
          </a:p>
          <a:p>
            <a:r>
              <a:rPr lang="en-US" dirty="0" smtClean="0"/>
              <a:t>- Joe Ward</a:t>
            </a:r>
            <a:endParaRPr lang="en-US" dirty="0"/>
          </a:p>
        </p:txBody>
      </p:sp>
      <p:sp>
        <p:nvSpPr>
          <p:cNvPr id="13" name="TextBox 12"/>
          <p:cNvSpPr txBox="1"/>
          <p:nvPr/>
        </p:nvSpPr>
        <p:spPr>
          <a:xfrm>
            <a:off x="3843017" y="5042818"/>
            <a:ext cx="1479892" cy="646331"/>
          </a:xfrm>
          <a:prstGeom prst="rect">
            <a:avLst/>
          </a:prstGeom>
          <a:noFill/>
        </p:spPr>
        <p:txBody>
          <a:bodyPr wrap="none" rtlCol="0">
            <a:spAutoFit/>
          </a:bodyPr>
          <a:lstStyle/>
          <a:p>
            <a:r>
              <a:rPr lang="en-US" dirty="0" smtClean="0"/>
              <a:t>“It’s true.”</a:t>
            </a:r>
          </a:p>
          <a:p>
            <a:r>
              <a:rPr lang="en-US" dirty="0" smtClean="0"/>
              <a:t>- Erin Murphy</a:t>
            </a:r>
            <a:endParaRPr lang="en-US" dirty="0"/>
          </a:p>
        </p:txBody>
      </p:sp>
    </p:spTree>
    <p:extLst>
      <p:ext uri="{BB962C8B-B14F-4D97-AF65-F5344CB8AC3E}">
        <p14:creationId xmlns:p14="http://schemas.microsoft.com/office/powerpoint/2010/main" val="216308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94" y="2572986"/>
            <a:ext cx="7313613" cy="868362"/>
          </a:xfrm>
        </p:spPr>
        <p:txBody>
          <a:bodyPr>
            <a:normAutofit fontScale="90000"/>
          </a:bodyPr>
          <a:lstStyle/>
          <a:p>
            <a:r>
              <a:rPr lang="en-US" dirty="0" smtClean="0">
                <a:solidFill>
                  <a:srgbClr val="AF0C0C"/>
                </a:solidFill>
              </a:rPr>
              <a:t>Thank you, and Happy Eating!</a:t>
            </a:r>
            <a:r>
              <a:rPr lang="en-US" dirty="0">
                <a:solidFill>
                  <a:srgbClr val="AF0C0C"/>
                </a:solidFill>
              </a:rPr>
              <a:t/>
            </a:r>
            <a:br>
              <a:rPr lang="en-US" dirty="0">
                <a:solidFill>
                  <a:srgbClr val="AF0C0C"/>
                </a:solidFill>
              </a:rPr>
            </a:br>
            <a:r>
              <a:rPr lang="en-US" dirty="0">
                <a:solidFill>
                  <a:srgbClr val="AF0C0C"/>
                </a:solidFill>
              </a:rPr>
              <a:t/>
            </a:r>
            <a:br>
              <a:rPr lang="en-US" dirty="0">
                <a:solidFill>
                  <a:srgbClr val="AF0C0C"/>
                </a:solidFill>
              </a:rPr>
            </a:br>
            <a:r>
              <a:rPr lang="en-US" dirty="0" smtClean="0">
                <a:solidFill>
                  <a:srgbClr val="AF0C0C"/>
                </a:solidFill>
              </a:rPr>
              <a:t>Download today!</a:t>
            </a:r>
            <a:endParaRPr lang="en-US" dirty="0">
              <a:solidFill>
                <a:srgbClr val="AF0C0C"/>
              </a:solidFill>
            </a:endParaRPr>
          </a:p>
        </p:txBody>
      </p:sp>
      <p:sp>
        <p:nvSpPr>
          <p:cNvPr id="4" name="TextBox 3"/>
          <p:cNvSpPr txBox="1"/>
          <p:nvPr/>
        </p:nvSpPr>
        <p:spPr>
          <a:xfrm>
            <a:off x="8239009" y="135387"/>
            <a:ext cx="915635" cy="369332"/>
          </a:xfrm>
          <a:prstGeom prst="rect">
            <a:avLst/>
          </a:prstGeom>
          <a:noFill/>
        </p:spPr>
        <p:txBody>
          <a:bodyPr wrap="none" rtlCol="0">
            <a:spAutoFit/>
          </a:bodyPr>
          <a:lstStyle/>
          <a:p>
            <a:r>
              <a:rPr lang="en-US" dirty="0" smtClean="0"/>
              <a:t>Slide 10</a:t>
            </a:r>
            <a:endParaRPr lang="en-US" dirty="0"/>
          </a:p>
        </p:txBody>
      </p:sp>
    </p:spTree>
    <p:extLst>
      <p:ext uri="{BB962C8B-B14F-4D97-AF65-F5344CB8AC3E}">
        <p14:creationId xmlns:p14="http://schemas.microsoft.com/office/powerpoint/2010/main" val="225355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210932" y="144612"/>
            <a:ext cx="810100" cy="369332"/>
          </a:xfrm>
          <a:prstGeom prst="rect">
            <a:avLst/>
          </a:prstGeom>
          <a:noFill/>
        </p:spPr>
        <p:txBody>
          <a:bodyPr wrap="none" rtlCol="0">
            <a:spAutoFit/>
          </a:bodyPr>
          <a:lstStyle/>
          <a:p>
            <a:r>
              <a:rPr lang="en-US" dirty="0" smtClean="0"/>
              <a:t>Slide 1</a:t>
            </a:r>
            <a:endParaRPr lang="en-US" dirty="0"/>
          </a:p>
        </p:txBody>
      </p:sp>
      <p:sp>
        <p:nvSpPr>
          <p:cNvPr id="11" name="TextBox 10"/>
          <p:cNvSpPr txBox="1"/>
          <p:nvPr/>
        </p:nvSpPr>
        <p:spPr>
          <a:xfrm>
            <a:off x="1975386" y="1238713"/>
            <a:ext cx="7149313" cy="3908762"/>
          </a:xfrm>
          <a:prstGeom prst="rect">
            <a:avLst/>
          </a:prstGeom>
          <a:noFill/>
        </p:spPr>
        <p:txBody>
          <a:bodyPr wrap="none" rtlCol="0">
            <a:spAutoFit/>
          </a:bodyPr>
          <a:lstStyle/>
          <a:p>
            <a:r>
              <a:rPr lang="en-US" sz="3200" dirty="0" smtClean="0">
                <a:solidFill>
                  <a:srgbClr val="C61B1B"/>
                </a:solidFill>
              </a:rPr>
              <a:t>	     Table of Contents:</a:t>
            </a:r>
          </a:p>
          <a:p>
            <a:endParaRPr lang="en-US" sz="2400" dirty="0" smtClean="0">
              <a:solidFill>
                <a:srgbClr val="C61B1B"/>
              </a:solidFill>
            </a:endParaRPr>
          </a:p>
          <a:p>
            <a:r>
              <a:rPr lang="en-US" sz="2400" dirty="0" smtClean="0">
                <a:solidFill>
                  <a:srgbClr val="C61B1B"/>
                </a:solidFill>
              </a:rPr>
              <a:t>General Overview of App</a:t>
            </a:r>
            <a:r>
              <a:rPr lang="is-IS" sz="2400" dirty="0" smtClean="0">
                <a:solidFill>
                  <a:srgbClr val="C61B1B"/>
                </a:solidFill>
              </a:rPr>
              <a:t>.......................................Slide 2</a:t>
            </a:r>
            <a:endParaRPr lang="en-US" sz="2400" dirty="0" smtClean="0">
              <a:solidFill>
                <a:srgbClr val="C61B1B"/>
              </a:solidFill>
            </a:endParaRPr>
          </a:p>
          <a:p>
            <a:r>
              <a:rPr lang="en-US" sz="2400" dirty="0" smtClean="0">
                <a:solidFill>
                  <a:srgbClr val="C61B1B"/>
                </a:solidFill>
              </a:rPr>
              <a:t>Where Meal </a:t>
            </a:r>
            <a:r>
              <a:rPr lang="en-US" sz="2400" dirty="0">
                <a:solidFill>
                  <a:srgbClr val="C61B1B"/>
                </a:solidFill>
              </a:rPr>
              <a:t>D</a:t>
            </a:r>
            <a:r>
              <a:rPr lang="en-US" sz="2400" dirty="0" smtClean="0">
                <a:solidFill>
                  <a:srgbClr val="C61B1B"/>
                </a:solidFill>
              </a:rPr>
              <a:t>ata </a:t>
            </a:r>
            <a:r>
              <a:rPr lang="en-US" sz="2400" dirty="0">
                <a:solidFill>
                  <a:srgbClr val="C61B1B"/>
                </a:solidFill>
              </a:rPr>
              <a:t>C</a:t>
            </a:r>
            <a:r>
              <a:rPr lang="en-US" sz="2400" dirty="0" smtClean="0">
                <a:solidFill>
                  <a:srgbClr val="C61B1B"/>
                </a:solidFill>
              </a:rPr>
              <a:t>omes From</a:t>
            </a:r>
            <a:r>
              <a:rPr lang="is-IS" sz="2400" dirty="0" smtClean="0">
                <a:solidFill>
                  <a:srgbClr val="C61B1B"/>
                </a:solidFill>
              </a:rPr>
              <a:t>..............................Slide 3</a:t>
            </a:r>
            <a:endParaRPr lang="en-US" sz="2400" dirty="0" smtClean="0">
              <a:solidFill>
                <a:srgbClr val="C61B1B"/>
              </a:solidFill>
            </a:endParaRPr>
          </a:p>
          <a:p>
            <a:r>
              <a:rPr lang="is-IS" sz="2400" dirty="0">
                <a:solidFill>
                  <a:srgbClr val="C61B1B"/>
                </a:solidFill>
              </a:rPr>
              <a:t>How </a:t>
            </a:r>
            <a:r>
              <a:rPr lang="is-IS" sz="2400" dirty="0" smtClean="0">
                <a:solidFill>
                  <a:srgbClr val="C61B1B"/>
                </a:solidFill>
              </a:rPr>
              <a:t>User Interacts </a:t>
            </a:r>
            <a:r>
              <a:rPr lang="is-IS" sz="2400" dirty="0">
                <a:solidFill>
                  <a:srgbClr val="C61B1B"/>
                </a:solidFill>
              </a:rPr>
              <a:t>with A</a:t>
            </a:r>
            <a:r>
              <a:rPr lang="is-IS" sz="2400" dirty="0" smtClean="0">
                <a:solidFill>
                  <a:srgbClr val="C61B1B"/>
                </a:solidFill>
              </a:rPr>
              <a:t>pp</a:t>
            </a:r>
            <a:r>
              <a:rPr lang="is-IS" sz="2400" dirty="0">
                <a:solidFill>
                  <a:srgbClr val="C61B1B"/>
                </a:solidFill>
              </a:rPr>
              <a:t>.........</a:t>
            </a:r>
            <a:r>
              <a:rPr lang="is-IS" sz="2400" dirty="0" smtClean="0">
                <a:solidFill>
                  <a:srgbClr val="C61B1B"/>
                </a:solidFill>
              </a:rPr>
              <a:t>.....</a:t>
            </a:r>
            <a:r>
              <a:rPr lang="is-IS" sz="2400" dirty="0">
                <a:solidFill>
                  <a:srgbClr val="C61B1B"/>
                </a:solidFill>
              </a:rPr>
              <a:t>...........</a:t>
            </a:r>
            <a:r>
              <a:rPr lang="is-IS" sz="2400" dirty="0" smtClean="0">
                <a:solidFill>
                  <a:srgbClr val="C61B1B"/>
                </a:solidFill>
              </a:rPr>
              <a:t>........Slide 4</a:t>
            </a:r>
            <a:endParaRPr lang="en-US" sz="2400" dirty="0">
              <a:solidFill>
                <a:srgbClr val="C61B1B"/>
              </a:solidFill>
            </a:endParaRPr>
          </a:p>
          <a:p>
            <a:r>
              <a:rPr lang="is-IS" sz="2400" dirty="0" smtClean="0">
                <a:solidFill>
                  <a:srgbClr val="C61B1B"/>
                </a:solidFill>
              </a:rPr>
              <a:t>Where Data is Stored </a:t>
            </a:r>
            <a:r>
              <a:rPr lang="is-IS" sz="2400" dirty="0">
                <a:solidFill>
                  <a:srgbClr val="C61B1B"/>
                </a:solidFill>
              </a:rPr>
              <a:t>A</a:t>
            </a:r>
            <a:r>
              <a:rPr lang="is-IS" sz="2400" dirty="0" smtClean="0">
                <a:solidFill>
                  <a:srgbClr val="C61B1B"/>
                </a:solidFill>
              </a:rPr>
              <a:t>fter </a:t>
            </a:r>
            <a:r>
              <a:rPr lang="is-IS" sz="2400" dirty="0">
                <a:solidFill>
                  <a:srgbClr val="C61B1B"/>
                </a:solidFill>
              </a:rPr>
              <a:t>C</a:t>
            </a:r>
            <a:r>
              <a:rPr lang="is-IS" sz="2400" dirty="0" smtClean="0">
                <a:solidFill>
                  <a:srgbClr val="C61B1B"/>
                </a:solidFill>
              </a:rPr>
              <a:t>licking......................Slide 5</a:t>
            </a:r>
          </a:p>
          <a:p>
            <a:r>
              <a:rPr lang="en-US" sz="2400" dirty="0">
                <a:solidFill>
                  <a:srgbClr val="C61B1B"/>
                </a:solidFill>
              </a:rPr>
              <a:t>What Happens After App Receives Meal </a:t>
            </a:r>
            <a:r>
              <a:rPr lang="en-US" sz="2400" dirty="0" smtClean="0">
                <a:solidFill>
                  <a:srgbClr val="C61B1B"/>
                </a:solidFill>
              </a:rPr>
              <a:t>Data</a:t>
            </a:r>
            <a:r>
              <a:rPr lang="is-IS" sz="2400" dirty="0" smtClean="0">
                <a:solidFill>
                  <a:srgbClr val="C61B1B"/>
                </a:solidFill>
              </a:rPr>
              <a:t>…...Slide 6</a:t>
            </a:r>
            <a:endParaRPr lang="en-US" sz="2400" dirty="0">
              <a:solidFill>
                <a:srgbClr val="C61B1B"/>
              </a:solidFill>
            </a:endParaRPr>
          </a:p>
          <a:p>
            <a:r>
              <a:rPr lang="is-IS" sz="2400" dirty="0">
                <a:solidFill>
                  <a:srgbClr val="C61B1B"/>
                </a:solidFill>
              </a:rPr>
              <a:t>Calendar View...................</a:t>
            </a:r>
            <a:r>
              <a:rPr lang="is-IS" sz="2400" dirty="0" smtClean="0">
                <a:solidFill>
                  <a:srgbClr val="C61B1B"/>
                </a:solidFill>
              </a:rPr>
              <a:t>..</a:t>
            </a:r>
            <a:r>
              <a:rPr lang="is-IS" sz="2400" dirty="0">
                <a:solidFill>
                  <a:srgbClr val="C61B1B"/>
                </a:solidFill>
              </a:rPr>
              <a:t>................</a:t>
            </a:r>
            <a:r>
              <a:rPr lang="is-IS" sz="2400" dirty="0" smtClean="0">
                <a:solidFill>
                  <a:srgbClr val="C61B1B"/>
                </a:solidFill>
              </a:rPr>
              <a:t>..</a:t>
            </a:r>
            <a:r>
              <a:rPr lang="is-IS" sz="2400" dirty="0">
                <a:solidFill>
                  <a:srgbClr val="C61B1B"/>
                </a:solidFill>
              </a:rPr>
              <a:t>...........</a:t>
            </a:r>
            <a:r>
              <a:rPr lang="is-IS" sz="2400" dirty="0" smtClean="0">
                <a:solidFill>
                  <a:srgbClr val="C61B1B"/>
                </a:solidFill>
              </a:rPr>
              <a:t>.......Slide 7</a:t>
            </a:r>
          </a:p>
          <a:p>
            <a:r>
              <a:rPr lang="is-IS" sz="2400" dirty="0" smtClean="0">
                <a:solidFill>
                  <a:srgbClr val="C61B1B"/>
                </a:solidFill>
              </a:rPr>
              <a:t>Front End</a:t>
            </a:r>
            <a:r>
              <a:rPr lang="is-IS" sz="2400" dirty="0">
                <a:solidFill>
                  <a:srgbClr val="C61B1B"/>
                </a:solidFill>
              </a:rPr>
              <a:t>.................</a:t>
            </a:r>
            <a:r>
              <a:rPr lang="is-IS" sz="2400" dirty="0" smtClean="0">
                <a:solidFill>
                  <a:srgbClr val="C61B1B"/>
                </a:solidFill>
              </a:rPr>
              <a:t>..</a:t>
            </a:r>
            <a:r>
              <a:rPr lang="is-IS" sz="2400" dirty="0">
                <a:solidFill>
                  <a:srgbClr val="C61B1B"/>
                </a:solidFill>
              </a:rPr>
              <a:t>.............................</a:t>
            </a:r>
            <a:r>
              <a:rPr lang="is-IS" sz="2400" dirty="0" smtClean="0">
                <a:solidFill>
                  <a:srgbClr val="C61B1B"/>
                </a:solidFill>
              </a:rPr>
              <a:t>................</a:t>
            </a:r>
            <a:r>
              <a:rPr lang="is-IS" sz="2400" dirty="0">
                <a:solidFill>
                  <a:srgbClr val="C61B1B"/>
                </a:solidFill>
              </a:rPr>
              <a:t>Slide 8</a:t>
            </a:r>
            <a:endParaRPr lang="is-IS" sz="2400" dirty="0" smtClean="0">
              <a:solidFill>
                <a:srgbClr val="C61B1B"/>
              </a:solidFill>
            </a:endParaRPr>
          </a:p>
          <a:p>
            <a:r>
              <a:rPr lang="is-IS" sz="2400" dirty="0" smtClean="0">
                <a:solidFill>
                  <a:srgbClr val="C61B1B"/>
                </a:solidFill>
              </a:rPr>
              <a:t>Accomplishments....................................................Slide 9</a:t>
            </a:r>
          </a:p>
        </p:txBody>
      </p:sp>
    </p:spTree>
    <p:extLst>
      <p:ext uri="{BB962C8B-B14F-4D97-AF65-F5344CB8AC3E}">
        <p14:creationId xmlns:p14="http://schemas.microsoft.com/office/powerpoint/2010/main" val="250647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0038" y="674236"/>
            <a:ext cx="4341854" cy="584776"/>
          </a:xfrm>
          <a:prstGeom prst="rect">
            <a:avLst/>
          </a:prstGeom>
          <a:noFill/>
        </p:spPr>
        <p:txBody>
          <a:bodyPr wrap="none" rtlCol="0">
            <a:spAutoFit/>
          </a:bodyPr>
          <a:lstStyle/>
          <a:p>
            <a:r>
              <a:rPr lang="en-US" sz="3200" dirty="0" smtClean="0">
                <a:solidFill>
                  <a:srgbClr val="AF0C0C"/>
                </a:solidFill>
              </a:rPr>
              <a:t>General Overview of App</a:t>
            </a:r>
            <a:endParaRPr lang="en-US" sz="3200" dirty="0">
              <a:solidFill>
                <a:srgbClr val="AF0C0C"/>
              </a:solidFill>
            </a:endParaRPr>
          </a:p>
        </p:txBody>
      </p:sp>
      <p:sp>
        <p:nvSpPr>
          <p:cNvPr id="8" name="TextBox 7"/>
          <p:cNvSpPr txBox="1"/>
          <p:nvPr/>
        </p:nvSpPr>
        <p:spPr>
          <a:xfrm>
            <a:off x="156776" y="1599351"/>
            <a:ext cx="8834524" cy="3139321"/>
          </a:xfrm>
          <a:prstGeom prst="rect">
            <a:avLst/>
          </a:prstGeom>
          <a:noFill/>
        </p:spPr>
        <p:txBody>
          <a:bodyPr wrap="square" rtlCol="0">
            <a:spAutoFit/>
          </a:bodyPr>
          <a:lstStyle/>
          <a:p>
            <a:r>
              <a:rPr lang="en-US" dirty="0" smtClean="0"/>
              <a:t>The Count Dracalories App is a sleek and intuitive way to record the number of calories </a:t>
            </a:r>
          </a:p>
          <a:p>
            <a:r>
              <a:rPr lang="en-US" dirty="0"/>
              <a:t>t</a:t>
            </a:r>
            <a:r>
              <a:rPr lang="en-US" dirty="0" smtClean="0"/>
              <a:t>he user consumes. The user clicks </a:t>
            </a:r>
            <a:r>
              <a:rPr lang="en-US" dirty="0" smtClean="0"/>
              <a:t>on the meal that he or she is eating, and then at </a:t>
            </a:r>
            <a:r>
              <a:rPr lang="en-US" dirty="0" smtClean="0"/>
              <a:t>whichever </a:t>
            </a:r>
            <a:endParaRPr lang="en-US" dirty="0" smtClean="0"/>
          </a:p>
          <a:p>
            <a:r>
              <a:rPr lang="en-US" dirty="0" smtClean="0"/>
              <a:t>Boston </a:t>
            </a:r>
            <a:r>
              <a:rPr lang="en-US" dirty="0" smtClean="0"/>
              <a:t>University dining hall he or she is </a:t>
            </a:r>
            <a:r>
              <a:rPr lang="en-US" dirty="0" smtClean="0"/>
              <a:t>eating at</a:t>
            </a:r>
            <a:r>
              <a:rPr lang="en-US" dirty="0" smtClean="0"/>
              <a:t>. </a:t>
            </a:r>
            <a:r>
              <a:rPr lang="en-US" dirty="0" smtClean="0"/>
              <a:t>A </a:t>
            </a:r>
            <a:r>
              <a:rPr lang="en-US" dirty="0" smtClean="0"/>
              <a:t>drop-down menu of meal </a:t>
            </a:r>
            <a:r>
              <a:rPr lang="en-US" dirty="0" smtClean="0"/>
              <a:t>items then shows </a:t>
            </a:r>
            <a:r>
              <a:rPr lang="en-US" dirty="0" smtClean="0"/>
              <a:t>up. </a:t>
            </a:r>
            <a:r>
              <a:rPr lang="en-US" dirty="0" smtClean="0"/>
              <a:t>After </a:t>
            </a:r>
            <a:r>
              <a:rPr lang="en-US" dirty="0" smtClean="0"/>
              <a:t>clicking the food item, the user is informed of how many calories that food item </a:t>
            </a:r>
          </a:p>
          <a:p>
            <a:r>
              <a:rPr lang="en-US" dirty="0" smtClean="0"/>
              <a:t>contained, and the item and calorie information are stored in the calendar.</a:t>
            </a:r>
          </a:p>
          <a:p>
            <a:endParaRPr lang="en-US" dirty="0" smtClean="0"/>
          </a:p>
          <a:p>
            <a:r>
              <a:rPr lang="en-US" dirty="0" smtClean="0"/>
              <a:t>If </a:t>
            </a:r>
            <a:r>
              <a:rPr lang="en-US" dirty="0"/>
              <a:t>the user is not eating at a B.U. dining hall, he or she may input a food item or calorie amount</a:t>
            </a:r>
          </a:p>
          <a:p>
            <a:r>
              <a:rPr lang="en-US" dirty="0"/>
              <a:t>manually, and it will similarly be stored in the calendar</a:t>
            </a:r>
            <a:r>
              <a:rPr lang="en-US" dirty="0" smtClean="0"/>
              <a:t>.</a:t>
            </a:r>
            <a:endParaRPr lang="en-US" dirty="0"/>
          </a:p>
          <a:p>
            <a:endParaRPr lang="en-US" dirty="0"/>
          </a:p>
          <a:p>
            <a:r>
              <a:rPr lang="en-US" dirty="0" smtClean="0"/>
              <a:t>The user may click on the calendar to view their calorie intake for a certain day, as well as view</a:t>
            </a:r>
          </a:p>
          <a:p>
            <a:r>
              <a:rPr lang="en-US" dirty="0" smtClean="0"/>
              <a:t>their “Calories To Date” beginning from the first input.</a:t>
            </a:r>
          </a:p>
        </p:txBody>
      </p:sp>
      <p:sp>
        <p:nvSpPr>
          <p:cNvPr id="2" name="TextBox 1"/>
          <p:cNvSpPr txBox="1"/>
          <p:nvPr/>
        </p:nvSpPr>
        <p:spPr>
          <a:xfrm>
            <a:off x="8181200" y="249855"/>
            <a:ext cx="810100" cy="369332"/>
          </a:xfrm>
          <a:prstGeom prst="rect">
            <a:avLst/>
          </a:prstGeom>
          <a:noFill/>
        </p:spPr>
        <p:txBody>
          <a:bodyPr wrap="none" rtlCol="0">
            <a:spAutoFit/>
          </a:bodyPr>
          <a:lstStyle/>
          <a:p>
            <a:r>
              <a:rPr lang="en-US" dirty="0" smtClean="0"/>
              <a:t>Slide 2</a:t>
            </a:r>
            <a:endParaRPr lang="en-US" dirty="0"/>
          </a:p>
        </p:txBody>
      </p:sp>
    </p:spTree>
    <p:extLst>
      <p:ext uri="{BB962C8B-B14F-4D97-AF65-F5344CB8AC3E}">
        <p14:creationId xmlns:p14="http://schemas.microsoft.com/office/powerpoint/2010/main" val="42043496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15536" y="2981667"/>
            <a:ext cx="846594" cy="92511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u="sng" dirty="0" smtClean="0"/>
              <a:t>Menu</a:t>
            </a:r>
            <a:endParaRPr lang="en-US" u="sng" dirty="0"/>
          </a:p>
        </p:txBody>
      </p:sp>
      <p:sp>
        <p:nvSpPr>
          <p:cNvPr id="6" name="Isosceles Triangle 5"/>
          <p:cNvSpPr/>
          <p:nvPr/>
        </p:nvSpPr>
        <p:spPr>
          <a:xfrm>
            <a:off x="5847769" y="526132"/>
            <a:ext cx="2727915" cy="112895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BU’s host server</a:t>
            </a:r>
            <a:endParaRPr lang="en-US" dirty="0"/>
          </a:p>
        </p:txBody>
      </p:sp>
      <p:sp>
        <p:nvSpPr>
          <p:cNvPr id="12" name="Isosceles Triangle 11"/>
          <p:cNvSpPr/>
          <p:nvPr/>
        </p:nvSpPr>
        <p:spPr>
          <a:xfrm>
            <a:off x="2351651" y="1258404"/>
            <a:ext cx="3558829" cy="31491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7" name="Oval 6"/>
          <p:cNvSpPr/>
          <p:nvPr/>
        </p:nvSpPr>
        <p:spPr>
          <a:xfrm>
            <a:off x="3268794" y="2424366"/>
            <a:ext cx="1724543" cy="9878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JavaScript code</a:t>
            </a:r>
            <a:endParaRPr lang="en-US" dirty="0"/>
          </a:p>
        </p:txBody>
      </p:sp>
      <p:sp>
        <p:nvSpPr>
          <p:cNvPr id="14" name="Hexagon 13"/>
          <p:cNvSpPr/>
          <p:nvPr/>
        </p:nvSpPr>
        <p:spPr>
          <a:xfrm>
            <a:off x="329230" y="4251738"/>
            <a:ext cx="1693188" cy="831035"/>
          </a:xfrm>
          <a:prstGeom prst="hex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Count Dracalories</a:t>
            </a:r>
            <a:endParaRPr lang="en-US" dirty="0"/>
          </a:p>
        </p:txBody>
      </p:sp>
      <p:cxnSp>
        <p:nvCxnSpPr>
          <p:cNvPr id="20" name="Straight Arrow Connector 19"/>
          <p:cNvCxnSpPr/>
          <p:nvPr/>
        </p:nvCxnSpPr>
        <p:spPr>
          <a:xfrm flipV="1">
            <a:off x="956337" y="3906782"/>
            <a:ext cx="1669672" cy="3449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2" idx="5"/>
          </p:cNvCxnSpPr>
          <p:nvPr/>
        </p:nvCxnSpPr>
        <p:spPr>
          <a:xfrm flipV="1">
            <a:off x="5020773" y="1777667"/>
            <a:ext cx="1532492" cy="10553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V="1">
            <a:off x="7635024" y="1852714"/>
            <a:ext cx="0" cy="11289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7995611" y="1655085"/>
            <a:ext cx="0" cy="13265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endCxn id="7" idx="7"/>
          </p:cNvCxnSpPr>
          <p:nvPr/>
        </p:nvCxnSpPr>
        <p:spPr>
          <a:xfrm flipH="1">
            <a:off x="4740784" y="1655085"/>
            <a:ext cx="1373508" cy="9139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8296196" y="156800"/>
            <a:ext cx="810100" cy="369332"/>
          </a:xfrm>
          <a:prstGeom prst="rect">
            <a:avLst/>
          </a:prstGeom>
          <a:noFill/>
        </p:spPr>
        <p:txBody>
          <a:bodyPr wrap="none" rtlCol="0">
            <a:spAutoFit/>
          </a:bodyPr>
          <a:lstStyle/>
          <a:p>
            <a:r>
              <a:rPr lang="en-US" dirty="0" smtClean="0"/>
              <a:t>Slide 3</a:t>
            </a:r>
            <a:endParaRPr lang="en-US" dirty="0"/>
          </a:p>
        </p:txBody>
      </p:sp>
      <p:sp>
        <p:nvSpPr>
          <p:cNvPr id="62" name="TextBox 61"/>
          <p:cNvSpPr txBox="1"/>
          <p:nvPr/>
        </p:nvSpPr>
        <p:spPr>
          <a:xfrm>
            <a:off x="1265239" y="233744"/>
            <a:ext cx="5288026" cy="584776"/>
          </a:xfrm>
          <a:prstGeom prst="rect">
            <a:avLst/>
          </a:prstGeom>
          <a:noFill/>
        </p:spPr>
        <p:txBody>
          <a:bodyPr wrap="none" rtlCol="0">
            <a:spAutoFit/>
          </a:bodyPr>
          <a:lstStyle/>
          <a:p>
            <a:r>
              <a:rPr lang="en-US" sz="3200" dirty="0" smtClean="0">
                <a:solidFill>
                  <a:srgbClr val="AF0C0C"/>
                </a:solidFill>
              </a:rPr>
              <a:t>Where Meal Data Comes From</a:t>
            </a:r>
            <a:endParaRPr lang="en-US" sz="3200" dirty="0">
              <a:solidFill>
                <a:srgbClr val="AF0C0C"/>
              </a:solidFill>
            </a:endParaRPr>
          </a:p>
        </p:txBody>
      </p:sp>
      <p:sp>
        <p:nvSpPr>
          <p:cNvPr id="64" name="TextBox 63"/>
          <p:cNvSpPr txBox="1"/>
          <p:nvPr/>
        </p:nvSpPr>
        <p:spPr>
          <a:xfrm>
            <a:off x="96078" y="5264956"/>
            <a:ext cx="8725916" cy="1477328"/>
          </a:xfrm>
          <a:prstGeom prst="rect">
            <a:avLst/>
          </a:prstGeom>
          <a:noFill/>
        </p:spPr>
        <p:txBody>
          <a:bodyPr wrap="none" rtlCol="0">
            <a:spAutoFit/>
          </a:bodyPr>
          <a:lstStyle/>
          <a:p>
            <a:r>
              <a:rPr lang="en-US" dirty="0" smtClean="0"/>
              <a:t>Step 1: User clicks “Marciano Dining Hall”</a:t>
            </a:r>
          </a:p>
          <a:p>
            <a:r>
              <a:rPr lang="en-US" dirty="0" smtClean="0"/>
              <a:t>Step 2: </a:t>
            </a:r>
            <a:r>
              <a:rPr lang="en-US" dirty="0" smtClean="0"/>
              <a:t>JS </a:t>
            </a:r>
            <a:r>
              <a:rPr lang="en-US" dirty="0" smtClean="0"/>
              <a:t>code on our server runs, </a:t>
            </a:r>
            <a:r>
              <a:rPr lang="en-US" dirty="0"/>
              <a:t>and asks BU’s server for </a:t>
            </a:r>
            <a:r>
              <a:rPr lang="en-US" dirty="0" smtClean="0"/>
              <a:t>dining website info </a:t>
            </a:r>
            <a:endParaRPr lang="en-US" dirty="0"/>
          </a:p>
          <a:p>
            <a:r>
              <a:rPr lang="en-US" dirty="0" smtClean="0"/>
              <a:t>Steps 3 &amp; 4: </a:t>
            </a:r>
            <a:r>
              <a:rPr lang="en-US" dirty="0"/>
              <a:t>S</a:t>
            </a:r>
            <a:r>
              <a:rPr lang="en-US" dirty="0" smtClean="0"/>
              <a:t>erver retrieves info </a:t>
            </a:r>
            <a:r>
              <a:rPr lang="en-US" dirty="0"/>
              <a:t>from the </a:t>
            </a:r>
            <a:r>
              <a:rPr lang="en-US" dirty="0" smtClean="0"/>
              <a:t>website</a:t>
            </a:r>
          </a:p>
          <a:p>
            <a:r>
              <a:rPr lang="en-US" dirty="0" smtClean="0"/>
              <a:t>Step 5: </a:t>
            </a:r>
            <a:r>
              <a:rPr lang="en-US" dirty="0" smtClean="0"/>
              <a:t>JS code </a:t>
            </a:r>
            <a:r>
              <a:rPr lang="en-US" dirty="0" smtClean="0"/>
              <a:t>receives </a:t>
            </a:r>
            <a:r>
              <a:rPr lang="en-US" dirty="0" smtClean="0"/>
              <a:t>the HTML info and </a:t>
            </a:r>
            <a:r>
              <a:rPr lang="en-US" dirty="0" smtClean="0"/>
              <a:t>parses using Cheerio, a Node module</a:t>
            </a:r>
          </a:p>
          <a:p>
            <a:r>
              <a:rPr lang="en-US" dirty="0" smtClean="0"/>
              <a:t>Step 6: </a:t>
            </a:r>
            <a:r>
              <a:rPr lang="en-US" dirty="0" smtClean="0"/>
              <a:t>JS code </a:t>
            </a:r>
            <a:r>
              <a:rPr lang="en-US" dirty="0" smtClean="0"/>
              <a:t>creates a JSON object of the meal data, which the app can read from our server</a:t>
            </a:r>
            <a:endParaRPr lang="en-US" dirty="0"/>
          </a:p>
        </p:txBody>
      </p:sp>
      <p:sp>
        <p:nvSpPr>
          <p:cNvPr id="102" name="Diamond 101"/>
          <p:cNvSpPr/>
          <p:nvPr/>
        </p:nvSpPr>
        <p:spPr>
          <a:xfrm>
            <a:off x="2974376" y="3460954"/>
            <a:ext cx="2334409" cy="914400"/>
          </a:xfrm>
          <a:prstGeom prst="diamond">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JSON OBJECT</a:t>
            </a:r>
            <a:endParaRPr lang="en-US" dirty="0"/>
          </a:p>
        </p:txBody>
      </p:sp>
      <p:cxnSp>
        <p:nvCxnSpPr>
          <p:cNvPr id="104" name="Curved Connector 103"/>
          <p:cNvCxnSpPr>
            <a:stCxn id="7" idx="2"/>
          </p:cNvCxnSpPr>
          <p:nvPr/>
        </p:nvCxnSpPr>
        <p:spPr>
          <a:xfrm rot="10800000" flipV="1">
            <a:off x="3109734" y="2918282"/>
            <a:ext cx="159061" cy="829111"/>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08" name="Straight Arrow Connector 107"/>
          <p:cNvCxnSpPr>
            <a:endCxn id="14" idx="0"/>
          </p:cNvCxnSpPr>
          <p:nvPr/>
        </p:nvCxnSpPr>
        <p:spPr>
          <a:xfrm flipH="1">
            <a:off x="2022418" y="4251738"/>
            <a:ext cx="1592036" cy="4155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0" name="TextBox 109"/>
          <p:cNvSpPr txBox="1"/>
          <p:nvPr/>
        </p:nvSpPr>
        <p:spPr>
          <a:xfrm>
            <a:off x="3581492" y="889072"/>
            <a:ext cx="1159292" cy="369332"/>
          </a:xfrm>
          <a:prstGeom prst="rect">
            <a:avLst/>
          </a:prstGeom>
          <a:noFill/>
        </p:spPr>
        <p:txBody>
          <a:bodyPr wrap="none" rtlCol="0">
            <a:spAutoFit/>
          </a:bodyPr>
          <a:lstStyle/>
          <a:p>
            <a:r>
              <a:rPr lang="en-US" dirty="0" smtClean="0"/>
              <a:t>Our server</a:t>
            </a:r>
            <a:endParaRPr lang="en-US" dirty="0"/>
          </a:p>
        </p:txBody>
      </p:sp>
      <p:sp>
        <p:nvSpPr>
          <p:cNvPr id="111" name="TextBox 110"/>
          <p:cNvSpPr txBox="1"/>
          <p:nvPr/>
        </p:nvSpPr>
        <p:spPr>
          <a:xfrm>
            <a:off x="1628133" y="3641162"/>
            <a:ext cx="300082" cy="369332"/>
          </a:xfrm>
          <a:prstGeom prst="rect">
            <a:avLst/>
          </a:prstGeom>
          <a:noFill/>
        </p:spPr>
        <p:txBody>
          <a:bodyPr wrap="none" rtlCol="0">
            <a:spAutoFit/>
          </a:bodyPr>
          <a:lstStyle/>
          <a:p>
            <a:r>
              <a:rPr lang="en-US" dirty="0" smtClean="0"/>
              <a:t>1</a:t>
            </a:r>
            <a:endParaRPr lang="en-US" dirty="0"/>
          </a:p>
        </p:txBody>
      </p:sp>
      <p:sp>
        <p:nvSpPr>
          <p:cNvPr id="112" name="TextBox 111"/>
          <p:cNvSpPr txBox="1"/>
          <p:nvPr/>
        </p:nvSpPr>
        <p:spPr>
          <a:xfrm>
            <a:off x="5886597" y="2384365"/>
            <a:ext cx="300082" cy="369332"/>
          </a:xfrm>
          <a:prstGeom prst="rect">
            <a:avLst/>
          </a:prstGeom>
          <a:noFill/>
        </p:spPr>
        <p:txBody>
          <a:bodyPr wrap="none" rtlCol="0">
            <a:spAutoFit/>
          </a:bodyPr>
          <a:lstStyle/>
          <a:p>
            <a:r>
              <a:rPr lang="en-US" dirty="0" smtClean="0"/>
              <a:t>2</a:t>
            </a:r>
            <a:endParaRPr lang="en-US" dirty="0"/>
          </a:p>
        </p:txBody>
      </p:sp>
      <p:sp>
        <p:nvSpPr>
          <p:cNvPr id="113" name="TextBox 112"/>
          <p:cNvSpPr txBox="1"/>
          <p:nvPr/>
        </p:nvSpPr>
        <p:spPr>
          <a:xfrm>
            <a:off x="8117363" y="2303746"/>
            <a:ext cx="300082" cy="369332"/>
          </a:xfrm>
          <a:prstGeom prst="rect">
            <a:avLst/>
          </a:prstGeom>
          <a:noFill/>
        </p:spPr>
        <p:txBody>
          <a:bodyPr wrap="none" rtlCol="0">
            <a:spAutoFit/>
          </a:bodyPr>
          <a:lstStyle/>
          <a:p>
            <a:r>
              <a:rPr lang="en-US" dirty="0" smtClean="0"/>
              <a:t>3</a:t>
            </a:r>
            <a:endParaRPr lang="en-US" dirty="0"/>
          </a:p>
        </p:txBody>
      </p:sp>
      <p:sp>
        <p:nvSpPr>
          <p:cNvPr id="114" name="TextBox 113"/>
          <p:cNvSpPr txBox="1"/>
          <p:nvPr/>
        </p:nvSpPr>
        <p:spPr>
          <a:xfrm>
            <a:off x="7188410" y="2239700"/>
            <a:ext cx="300082" cy="369332"/>
          </a:xfrm>
          <a:prstGeom prst="rect">
            <a:avLst/>
          </a:prstGeom>
          <a:noFill/>
        </p:spPr>
        <p:txBody>
          <a:bodyPr wrap="none" rtlCol="0">
            <a:spAutoFit/>
          </a:bodyPr>
          <a:lstStyle/>
          <a:p>
            <a:r>
              <a:rPr lang="en-US" dirty="0" smtClean="0"/>
              <a:t>4</a:t>
            </a:r>
            <a:endParaRPr lang="en-US" dirty="0"/>
          </a:p>
        </p:txBody>
      </p:sp>
      <p:sp>
        <p:nvSpPr>
          <p:cNvPr id="115" name="TextBox 114"/>
          <p:cNvSpPr txBox="1"/>
          <p:nvPr/>
        </p:nvSpPr>
        <p:spPr>
          <a:xfrm>
            <a:off x="5158744" y="1668048"/>
            <a:ext cx="300082" cy="369332"/>
          </a:xfrm>
          <a:prstGeom prst="rect">
            <a:avLst/>
          </a:prstGeom>
          <a:noFill/>
        </p:spPr>
        <p:txBody>
          <a:bodyPr wrap="none" rtlCol="0">
            <a:spAutoFit/>
          </a:bodyPr>
          <a:lstStyle/>
          <a:p>
            <a:r>
              <a:rPr lang="en-US" dirty="0" smtClean="0"/>
              <a:t>5</a:t>
            </a:r>
            <a:endParaRPr lang="en-US" dirty="0"/>
          </a:p>
        </p:txBody>
      </p:sp>
      <p:sp>
        <p:nvSpPr>
          <p:cNvPr id="116" name="TextBox 115"/>
          <p:cNvSpPr txBox="1"/>
          <p:nvPr/>
        </p:nvSpPr>
        <p:spPr>
          <a:xfrm>
            <a:off x="2626009" y="4667256"/>
            <a:ext cx="300082"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21355062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5593" y="538647"/>
            <a:ext cx="4945986" cy="584776"/>
          </a:xfrm>
          <a:prstGeom prst="rect">
            <a:avLst/>
          </a:prstGeom>
          <a:noFill/>
        </p:spPr>
        <p:txBody>
          <a:bodyPr wrap="none" rtlCol="0">
            <a:spAutoFit/>
          </a:bodyPr>
          <a:lstStyle/>
          <a:p>
            <a:r>
              <a:rPr lang="en-US" sz="3200" dirty="0" smtClean="0">
                <a:solidFill>
                  <a:srgbClr val="AF0C0C"/>
                </a:solidFill>
              </a:rPr>
              <a:t>How User Interacts with App</a:t>
            </a:r>
            <a:endParaRPr lang="en-US" sz="3200" dirty="0">
              <a:solidFill>
                <a:srgbClr val="AF0C0C"/>
              </a:solidFill>
            </a:endParaRPr>
          </a:p>
        </p:txBody>
      </p:sp>
      <p:sp>
        <p:nvSpPr>
          <p:cNvPr id="5" name="TextBox 4"/>
          <p:cNvSpPr txBox="1"/>
          <p:nvPr/>
        </p:nvSpPr>
        <p:spPr>
          <a:xfrm>
            <a:off x="8242287" y="169315"/>
            <a:ext cx="810100" cy="369332"/>
          </a:xfrm>
          <a:prstGeom prst="rect">
            <a:avLst/>
          </a:prstGeom>
          <a:noFill/>
        </p:spPr>
        <p:txBody>
          <a:bodyPr wrap="none" rtlCol="0">
            <a:spAutoFit/>
          </a:bodyPr>
          <a:lstStyle/>
          <a:p>
            <a:r>
              <a:rPr lang="en-US" dirty="0" smtClean="0"/>
              <a:t>Slide 4</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32069" y="1169985"/>
            <a:ext cx="1504199" cy="2649372"/>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19056" y="1169985"/>
            <a:ext cx="1450494" cy="2649372"/>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552338" y="1169985"/>
            <a:ext cx="1363338" cy="2649373"/>
          </a:xfrm>
          <a:prstGeom prst="rect">
            <a:avLst/>
          </a:prstGeom>
        </p:spPr>
      </p:pic>
      <p:cxnSp>
        <p:nvCxnSpPr>
          <p:cNvPr id="9" name="Straight Arrow Connector 8"/>
          <p:cNvCxnSpPr>
            <a:endCxn id="7" idx="1"/>
          </p:cNvCxnSpPr>
          <p:nvPr/>
        </p:nvCxnSpPr>
        <p:spPr>
          <a:xfrm>
            <a:off x="4591528" y="2212909"/>
            <a:ext cx="960810" cy="2817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a:off x="2613884" y="2455152"/>
            <a:ext cx="1005172"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26" name="Picture 2" descr="https://scontent-lga3-1.xx.fbcdn.net/hphotos-xap1/v/t34.0-12/12358424_774149829379929_177516708_n.jpg?oh=09d45a8c7e1553bab79ec18d5c138218&amp;oe=566DF55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59368" y="4045129"/>
            <a:ext cx="1517154" cy="26971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lga3-1.xx.fbcdn.net/hphotos-xft1/v/t34.0-12/12386684_774150236046555_1123695685_n.jpg?oh=06a2496d17263feb3023ddb6af4e5bfc&amp;oe=566DAC2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398464" y="1169984"/>
            <a:ext cx="1509497" cy="2683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content-lga3-1.xx.fbcdn.net/hphotos-xfa1/v/t34.0-12/12366828_774150156046563_167747879_n.jpg?oh=91ac8afd9d3e29f419862ec5ea9f6526&amp;oe=566D8020"/>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399202" y="4045128"/>
            <a:ext cx="1508760" cy="26822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lga3-1.xx.fbcdn.net/hphotos-xfa1/v/t34.0-12/12355246_774150192713226_784199934_n.jpg?oh=1e49d5679315700161c620ce8fed95df&amp;oe=566DB5F5"/>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619055" y="4096920"/>
            <a:ext cx="1488021" cy="2645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stretch>
            <a:fillRect/>
          </a:stretch>
        </p:blipFill>
        <p:spPr>
          <a:xfrm>
            <a:off x="1769023" y="4049861"/>
            <a:ext cx="1367245" cy="2730445"/>
          </a:xfrm>
          <a:prstGeom prst="rect">
            <a:avLst/>
          </a:prstGeom>
        </p:spPr>
      </p:pic>
      <p:cxnSp>
        <p:nvCxnSpPr>
          <p:cNvPr id="18" name="Straight Arrow Connector 17"/>
          <p:cNvCxnSpPr/>
          <p:nvPr/>
        </p:nvCxnSpPr>
        <p:spPr>
          <a:xfrm>
            <a:off x="2452645" y="2868809"/>
            <a:ext cx="0" cy="15682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a:off x="2553776" y="6239026"/>
            <a:ext cx="3036087"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a:xfrm>
            <a:off x="4278974" y="3147643"/>
            <a:ext cx="0" cy="14728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a:off x="4604490" y="5272476"/>
            <a:ext cx="1005172"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a:xfrm>
            <a:off x="6654484" y="2511758"/>
            <a:ext cx="1005172"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a:off x="8038585" y="3530661"/>
            <a:ext cx="0" cy="10898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a:xfrm flipH="1">
            <a:off x="6513104" y="5516215"/>
            <a:ext cx="152548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2" name="Picture 1" descr="12325134_775576325919081_1380991658_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898" y="1185868"/>
            <a:ext cx="1376547" cy="2538567"/>
          </a:xfrm>
          <a:prstGeom prst="rect">
            <a:avLst/>
          </a:prstGeom>
        </p:spPr>
      </p:pic>
      <p:cxnSp>
        <p:nvCxnSpPr>
          <p:cNvPr id="17" name="Straight Arrow Connector 16"/>
          <p:cNvCxnSpPr/>
          <p:nvPr/>
        </p:nvCxnSpPr>
        <p:spPr>
          <a:xfrm>
            <a:off x="1042005" y="3147643"/>
            <a:ext cx="1571879"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866795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9471" y="644568"/>
            <a:ext cx="6096541" cy="584776"/>
          </a:xfrm>
          <a:prstGeom prst="rect">
            <a:avLst/>
          </a:prstGeom>
          <a:noFill/>
        </p:spPr>
        <p:txBody>
          <a:bodyPr wrap="none" rtlCol="0">
            <a:spAutoFit/>
          </a:bodyPr>
          <a:lstStyle/>
          <a:p>
            <a:r>
              <a:rPr lang="en-US" sz="3200" dirty="0" smtClean="0">
                <a:solidFill>
                  <a:srgbClr val="C61B1B"/>
                </a:solidFill>
              </a:rPr>
              <a:t>Where Data is Stored After Clicking</a:t>
            </a:r>
            <a:endParaRPr lang="en-US" sz="3200" dirty="0">
              <a:solidFill>
                <a:srgbClr val="C61B1B"/>
              </a:solidFill>
            </a:endParaRPr>
          </a:p>
        </p:txBody>
      </p:sp>
      <p:sp>
        <p:nvSpPr>
          <p:cNvPr id="8" name="TextBox 7"/>
          <p:cNvSpPr txBox="1"/>
          <p:nvPr/>
        </p:nvSpPr>
        <p:spPr>
          <a:xfrm>
            <a:off x="957596" y="1477456"/>
            <a:ext cx="6468437" cy="1261884"/>
          </a:xfrm>
          <a:prstGeom prst="rect">
            <a:avLst/>
          </a:prstGeom>
          <a:noFill/>
        </p:spPr>
        <p:txBody>
          <a:bodyPr wrap="none" rtlCol="0">
            <a:spAutoFit/>
          </a:bodyPr>
          <a:lstStyle/>
          <a:p>
            <a:r>
              <a:rPr lang="en-US" sz="2000" dirty="0" smtClean="0"/>
              <a:t>Once a food item is clicked:</a:t>
            </a:r>
          </a:p>
          <a:p>
            <a:endParaRPr lang="en-US" sz="2000" dirty="0" smtClean="0"/>
          </a:p>
          <a:p>
            <a:pPr marL="342900" indent="-342900">
              <a:buAutoNum type="arabicPeriod"/>
            </a:pPr>
            <a:r>
              <a:rPr lang="en-US" dirty="0"/>
              <a:t>I</a:t>
            </a:r>
            <a:r>
              <a:rPr lang="en-US" dirty="0" smtClean="0"/>
              <a:t>tem’s calorie amount is added to the TotalCalorieCount variable</a:t>
            </a:r>
          </a:p>
          <a:p>
            <a:pPr marL="342900" indent="-342900">
              <a:buAutoNum type="arabicPeriod"/>
            </a:pPr>
            <a:r>
              <a:rPr lang="en-US" dirty="0"/>
              <a:t>I</a:t>
            </a:r>
            <a:r>
              <a:rPr lang="en-US" dirty="0" smtClean="0"/>
              <a:t>tem and its calories are stored in daily view within the calendar</a:t>
            </a:r>
            <a:endParaRPr lang="en-US" dirty="0"/>
          </a:p>
        </p:txBody>
      </p:sp>
      <p:cxnSp>
        <p:nvCxnSpPr>
          <p:cNvPr id="11" name="Straight Arrow Connector 10"/>
          <p:cNvCxnSpPr/>
          <p:nvPr/>
        </p:nvCxnSpPr>
        <p:spPr>
          <a:xfrm flipV="1">
            <a:off x="2686419" y="3706184"/>
            <a:ext cx="4330833" cy="2914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686419" y="4393284"/>
            <a:ext cx="993161" cy="783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388760" y="5541390"/>
            <a:ext cx="3256420" cy="400110"/>
          </a:xfrm>
          <a:prstGeom prst="rect">
            <a:avLst/>
          </a:prstGeom>
          <a:noFill/>
        </p:spPr>
        <p:txBody>
          <a:bodyPr wrap="none" rtlCol="0">
            <a:spAutoFit/>
          </a:bodyPr>
          <a:lstStyle/>
          <a:p>
            <a:r>
              <a:rPr lang="en-US" sz="2000" dirty="0" smtClean="0"/>
              <a:t>TotalCalorieCount += calories</a:t>
            </a:r>
            <a:endParaRPr lang="en-US" sz="2000" dirty="0"/>
          </a:p>
        </p:txBody>
      </p:sp>
      <p:sp>
        <p:nvSpPr>
          <p:cNvPr id="18" name="Donut 17"/>
          <p:cNvSpPr/>
          <p:nvPr/>
        </p:nvSpPr>
        <p:spPr>
          <a:xfrm>
            <a:off x="2880594" y="5231322"/>
            <a:ext cx="4272751" cy="994915"/>
          </a:xfrm>
          <a:prstGeom prst="donut">
            <a:avLst/>
          </a:prstGeom>
          <a:solidFill>
            <a:schemeClr val="accent3"/>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19" name="TextBox 18"/>
          <p:cNvSpPr txBox="1"/>
          <p:nvPr/>
        </p:nvSpPr>
        <p:spPr>
          <a:xfrm>
            <a:off x="8195323" y="229034"/>
            <a:ext cx="810100" cy="369332"/>
          </a:xfrm>
          <a:prstGeom prst="rect">
            <a:avLst/>
          </a:prstGeom>
          <a:noFill/>
        </p:spPr>
        <p:txBody>
          <a:bodyPr wrap="none" rtlCol="0">
            <a:spAutoFit/>
          </a:bodyPr>
          <a:lstStyle/>
          <a:p>
            <a:r>
              <a:rPr lang="en-US" dirty="0" smtClean="0"/>
              <a:t>Slide 5</a:t>
            </a:r>
            <a:endParaRPr lang="en-US" dirty="0"/>
          </a:p>
        </p:txBody>
      </p:sp>
      <p:pic>
        <p:nvPicPr>
          <p:cNvPr id="12" name="Picture 10" descr="https://scontent-lga3-1.xx.fbcdn.net/hphotos-xfa1/v/t34.0-12/12366828_774150156046563_167747879_n.jpg?oh=91ac8afd9d3e29f419862ec5ea9f6526&amp;oe=566D802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7284" y="2865881"/>
            <a:ext cx="2149135" cy="38206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scontent-lga3-1.xx.fbcdn.net/hphotos-xap1/v/t34.0-12/12358424_774149829379929_177516708_n.jpg?oh=09d45a8c7e1553bab79ec18d5c138218&amp;oe=566DF55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03184" y="2691036"/>
            <a:ext cx="1740003" cy="28503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79580" y="4200685"/>
            <a:ext cx="2979902" cy="369332"/>
          </a:xfrm>
          <a:prstGeom prst="rect">
            <a:avLst/>
          </a:prstGeom>
          <a:noFill/>
          <a:ln w="76200" cmpd="sng"/>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solidFill>
                  <a:schemeClr val="tx1"/>
                </a:solidFill>
              </a:rPr>
              <a:t>A view for each of the 8 classes</a:t>
            </a:r>
            <a:endParaRPr lang="en-US" dirty="0">
              <a:solidFill>
                <a:schemeClr val="tx1"/>
              </a:solidFill>
            </a:endParaRPr>
          </a:p>
        </p:txBody>
      </p:sp>
      <p:sp>
        <p:nvSpPr>
          <p:cNvPr id="20" name="TextBox 19"/>
          <p:cNvSpPr txBox="1"/>
          <p:nvPr/>
        </p:nvSpPr>
        <p:spPr>
          <a:xfrm>
            <a:off x="2629520" y="6488668"/>
            <a:ext cx="5236492" cy="369332"/>
          </a:xfrm>
          <a:prstGeom prst="rect">
            <a:avLst/>
          </a:prstGeom>
          <a:noFill/>
        </p:spPr>
        <p:txBody>
          <a:bodyPr wrap="none" rtlCol="0">
            <a:spAutoFit/>
          </a:bodyPr>
          <a:lstStyle/>
          <a:p>
            <a:r>
              <a:rPr lang="en-US" dirty="0" smtClean="0"/>
              <a:t>Wow! A cranberry orange muffin is that many calories?!</a:t>
            </a:r>
            <a:endParaRPr lang="en-US" dirty="0"/>
          </a:p>
        </p:txBody>
      </p:sp>
    </p:spTree>
    <p:extLst>
      <p:ext uri="{BB962C8B-B14F-4D97-AF65-F5344CB8AC3E}">
        <p14:creationId xmlns:p14="http://schemas.microsoft.com/office/powerpoint/2010/main" val="21956035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9134" y="561283"/>
            <a:ext cx="2608406" cy="584776"/>
          </a:xfrm>
          <a:prstGeom prst="rect">
            <a:avLst/>
          </a:prstGeom>
          <a:noFill/>
        </p:spPr>
        <p:txBody>
          <a:bodyPr wrap="none" rtlCol="0">
            <a:spAutoFit/>
          </a:bodyPr>
          <a:lstStyle/>
          <a:p>
            <a:r>
              <a:rPr lang="en-US" sz="3200" dirty="0" smtClean="0">
                <a:solidFill>
                  <a:srgbClr val="C61B1B"/>
                </a:solidFill>
              </a:rPr>
              <a:t>Calendar View</a:t>
            </a:r>
            <a:endParaRPr lang="en-US" sz="3200" dirty="0">
              <a:solidFill>
                <a:srgbClr val="C61B1B"/>
              </a:solidFill>
            </a:endParaRPr>
          </a:p>
        </p:txBody>
      </p:sp>
      <p:sp>
        <p:nvSpPr>
          <p:cNvPr id="5" name="TextBox 4"/>
          <p:cNvSpPr txBox="1"/>
          <p:nvPr/>
        </p:nvSpPr>
        <p:spPr>
          <a:xfrm>
            <a:off x="666153" y="2031453"/>
            <a:ext cx="184731" cy="523220"/>
          </a:xfrm>
          <a:prstGeom prst="rect">
            <a:avLst/>
          </a:prstGeom>
          <a:noFill/>
        </p:spPr>
        <p:txBody>
          <a:bodyPr wrap="none" rtlCol="0">
            <a:spAutoFit/>
          </a:bodyPr>
          <a:lstStyle/>
          <a:p>
            <a:endParaRPr lang="en-US" sz="2800" dirty="0"/>
          </a:p>
        </p:txBody>
      </p:sp>
      <p:sp>
        <p:nvSpPr>
          <p:cNvPr id="6" name="TextBox 5"/>
          <p:cNvSpPr txBox="1"/>
          <p:nvPr/>
        </p:nvSpPr>
        <p:spPr>
          <a:xfrm>
            <a:off x="8306104" y="124928"/>
            <a:ext cx="810100" cy="369332"/>
          </a:xfrm>
          <a:prstGeom prst="rect">
            <a:avLst/>
          </a:prstGeom>
          <a:noFill/>
        </p:spPr>
        <p:txBody>
          <a:bodyPr wrap="none" rtlCol="0">
            <a:spAutoFit/>
          </a:bodyPr>
          <a:lstStyle/>
          <a:p>
            <a:r>
              <a:rPr lang="en-US" dirty="0" smtClean="0"/>
              <a:t>Slide 7</a:t>
            </a:r>
            <a:endParaRPr lang="en-US" dirty="0"/>
          </a:p>
        </p:txBody>
      </p:sp>
      <p:sp>
        <p:nvSpPr>
          <p:cNvPr id="2" name="TextBox 1"/>
          <p:cNvSpPr txBox="1"/>
          <p:nvPr/>
        </p:nvSpPr>
        <p:spPr>
          <a:xfrm>
            <a:off x="666153" y="1662121"/>
            <a:ext cx="7455220" cy="369332"/>
          </a:xfrm>
          <a:prstGeom prst="rect">
            <a:avLst/>
          </a:prstGeom>
          <a:noFill/>
        </p:spPr>
        <p:txBody>
          <a:bodyPr wrap="square" rtlCol="0">
            <a:spAutoFit/>
          </a:bodyPr>
          <a:lstStyle/>
          <a:p>
            <a:pPr algn="ctr"/>
            <a:r>
              <a:rPr lang="en-US" dirty="0" smtClean="0"/>
              <a:t>The Calendar view was created using </a:t>
            </a:r>
            <a:r>
              <a:rPr lang="en-US" dirty="0" err="1" smtClean="0"/>
              <a:t>Andriod’s</a:t>
            </a:r>
            <a:r>
              <a:rPr lang="en-US" dirty="0" smtClean="0"/>
              <a:t> </a:t>
            </a:r>
            <a:r>
              <a:rPr lang="en-US" dirty="0" err="1" smtClean="0"/>
              <a:t>DatePicker</a:t>
            </a:r>
            <a:r>
              <a:rPr lang="en-US" dirty="0" smtClean="0"/>
              <a:t>.  </a:t>
            </a:r>
            <a:endParaRPr lang="en-US" dirty="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l="16286" t="2636" r="57334" b="3735"/>
          <a:stretch/>
        </p:blipFill>
        <p:spPr>
          <a:xfrm>
            <a:off x="666153" y="2209196"/>
            <a:ext cx="2059630" cy="4111825"/>
          </a:xfrm>
          <a:prstGeom prst="rect">
            <a:avLst/>
          </a:prstGeom>
        </p:spPr>
      </p:pic>
      <p:cxnSp>
        <p:nvCxnSpPr>
          <p:cNvPr id="9" name="Straight Arrow Connector 8"/>
          <p:cNvCxnSpPr/>
          <p:nvPr/>
        </p:nvCxnSpPr>
        <p:spPr>
          <a:xfrm flipV="1">
            <a:off x="2142308" y="3868432"/>
            <a:ext cx="1994263" cy="285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2072640" y="2804160"/>
            <a:ext cx="1985554" cy="182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201938" y="2327897"/>
            <a:ext cx="2851768" cy="923330"/>
          </a:xfrm>
          <a:prstGeom prst="rect">
            <a:avLst/>
          </a:prstGeom>
          <a:noFill/>
        </p:spPr>
        <p:txBody>
          <a:bodyPr wrap="square" rtlCol="0">
            <a:spAutoFit/>
          </a:bodyPr>
          <a:lstStyle/>
          <a:p>
            <a:r>
              <a:rPr lang="en-US" dirty="0" smtClean="0"/>
              <a:t>Basic calendar with an overhead view of the date, month and year selected.</a:t>
            </a:r>
            <a:endParaRPr lang="en-US" dirty="0"/>
          </a:p>
        </p:txBody>
      </p:sp>
      <p:sp>
        <p:nvSpPr>
          <p:cNvPr id="16" name="TextBox 15"/>
          <p:cNvSpPr txBox="1"/>
          <p:nvPr/>
        </p:nvSpPr>
        <p:spPr>
          <a:xfrm>
            <a:off x="4201938" y="3547671"/>
            <a:ext cx="3919435" cy="1200329"/>
          </a:xfrm>
          <a:prstGeom prst="rect">
            <a:avLst/>
          </a:prstGeom>
          <a:noFill/>
        </p:spPr>
        <p:txBody>
          <a:bodyPr wrap="square" rtlCol="0">
            <a:spAutoFit/>
          </a:bodyPr>
          <a:lstStyle/>
          <a:p>
            <a:r>
              <a:rPr lang="en-US" dirty="0" smtClean="0"/>
              <a:t>Calendar opens up to the current date and the date can be changed </a:t>
            </a:r>
            <a:r>
              <a:rPr lang="en-US" dirty="0"/>
              <a:t>by pressing a different </a:t>
            </a:r>
            <a:r>
              <a:rPr lang="en-US" dirty="0" smtClean="0"/>
              <a:t>date and by using the arrow keys to change the month.</a:t>
            </a:r>
            <a:endParaRPr lang="en-US" dirty="0"/>
          </a:p>
        </p:txBody>
      </p:sp>
      <p:cxnSp>
        <p:nvCxnSpPr>
          <p:cNvPr id="17" name="Straight Arrow Connector 16"/>
          <p:cNvCxnSpPr/>
          <p:nvPr/>
        </p:nvCxnSpPr>
        <p:spPr>
          <a:xfrm flipV="1">
            <a:off x="1153885" y="5215033"/>
            <a:ext cx="29826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136571" y="4983060"/>
            <a:ext cx="3727610" cy="646331"/>
          </a:xfrm>
          <a:prstGeom prst="rect">
            <a:avLst/>
          </a:prstGeom>
          <a:noFill/>
        </p:spPr>
        <p:txBody>
          <a:bodyPr wrap="square" rtlCol="0">
            <a:spAutoFit/>
          </a:bodyPr>
          <a:lstStyle/>
          <a:p>
            <a:r>
              <a:rPr lang="en-US" dirty="0" smtClean="0"/>
              <a:t>Pressing </a:t>
            </a:r>
            <a:r>
              <a:rPr lang="en-US" dirty="0" smtClean="0"/>
              <a:t>th</a:t>
            </a:r>
            <a:r>
              <a:rPr lang="en-US" dirty="0" smtClean="0"/>
              <a:t>e “Set” </a:t>
            </a:r>
            <a:r>
              <a:rPr lang="en-US" dirty="0" smtClean="0"/>
              <a:t>button </a:t>
            </a:r>
            <a:r>
              <a:rPr lang="en-US" dirty="0" smtClean="0"/>
              <a:t>takes the user to the calorie count for that day. </a:t>
            </a:r>
            <a:endParaRPr lang="en-US" dirty="0"/>
          </a:p>
        </p:txBody>
      </p:sp>
    </p:spTree>
    <p:extLst>
      <p:ext uri="{BB962C8B-B14F-4D97-AF65-F5344CB8AC3E}">
        <p14:creationId xmlns:p14="http://schemas.microsoft.com/office/powerpoint/2010/main" val="38774953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4855" y="436356"/>
            <a:ext cx="1870424" cy="584776"/>
          </a:xfrm>
          <a:prstGeom prst="rect">
            <a:avLst/>
          </a:prstGeom>
          <a:noFill/>
        </p:spPr>
        <p:txBody>
          <a:bodyPr wrap="none" rtlCol="0">
            <a:spAutoFit/>
          </a:bodyPr>
          <a:lstStyle/>
          <a:p>
            <a:r>
              <a:rPr lang="en-US" sz="3200" dirty="0" smtClean="0">
                <a:solidFill>
                  <a:srgbClr val="C61B1B"/>
                </a:solidFill>
              </a:rPr>
              <a:t>Front End</a:t>
            </a:r>
            <a:endParaRPr lang="en-US" sz="3200" dirty="0">
              <a:solidFill>
                <a:srgbClr val="C61B1B"/>
              </a:solidFill>
            </a:endParaRPr>
          </a:p>
        </p:txBody>
      </p:sp>
      <p:sp>
        <p:nvSpPr>
          <p:cNvPr id="5" name="TextBox 4"/>
          <p:cNvSpPr txBox="1"/>
          <p:nvPr/>
        </p:nvSpPr>
        <p:spPr>
          <a:xfrm>
            <a:off x="924557" y="1895049"/>
            <a:ext cx="4380722" cy="3108544"/>
          </a:xfrm>
          <a:prstGeom prst="rect">
            <a:avLst/>
          </a:prstGeom>
          <a:noFill/>
        </p:spPr>
        <p:txBody>
          <a:bodyPr wrap="square" rtlCol="0">
            <a:spAutoFit/>
          </a:bodyPr>
          <a:lstStyle/>
          <a:p>
            <a:r>
              <a:rPr lang="en-US" sz="2800" dirty="0" smtClean="0"/>
              <a:t>The front end design was created with 3 main ideals in mind. We wanted to make the app intuitive, appealing, </a:t>
            </a:r>
          </a:p>
          <a:p>
            <a:r>
              <a:rPr lang="en-US" sz="2800" dirty="0" smtClean="0"/>
              <a:t>and useful so the user would want to download our app</a:t>
            </a:r>
            <a:r>
              <a:rPr lang="en-US" sz="2800" dirty="0" smtClean="0"/>
              <a:t>. </a:t>
            </a:r>
            <a:r>
              <a:rPr lang="en-US" sz="2800" dirty="0" smtClean="0"/>
              <a:t>Download it today!</a:t>
            </a:r>
          </a:p>
        </p:txBody>
      </p:sp>
      <p:sp>
        <p:nvSpPr>
          <p:cNvPr id="6" name="TextBox 5"/>
          <p:cNvSpPr txBox="1"/>
          <p:nvPr/>
        </p:nvSpPr>
        <p:spPr>
          <a:xfrm>
            <a:off x="8208996" y="270676"/>
            <a:ext cx="810100" cy="369332"/>
          </a:xfrm>
          <a:prstGeom prst="rect">
            <a:avLst/>
          </a:prstGeom>
          <a:noFill/>
        </p:spPr>
        <p:txBody>
          <a:bodyPr wrap="none" rtlCol="0">
            <a:spAutoFit/>
          </a:bodyPr>
          <a:lstStyle/>
          <a:p>
            <a:r>
              <a:rPr lang="en-US" dirty="0" smtClean="0"/>
              <a:t>Slide 8</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098" y="1390365"/>
            <a:ext cx="2314898" cy="4077269"/>
          </a:xfrm>
          <a:prstGeom prst="rect">
            <a:avLst/>
          </a:prstGeom>
        </p:spPr>
      </p:pic>
    </p:spTree>
    <p:extLst>
      <p:ext uri="{BB962C8B-B14F-4D97-AF65-F5344CB8AC3E}">
        <p14:creationId xmlns:p14="http://schemas.microsoft.com/office/powerpoint/2010/main" val="28412094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F0C0C"/>
                </a:solidFill>
              </a:rPr>
              <a:t>Accomplishments</a:t>
            </a:r>
            <a:endParaRPr lang="en-US" dirty="0">
              <a:solidFill>
                <a:srgbClr val="AF0C0C"/>
              </a:solidFill>
            </a:endParaRPr>
          </a:p>
        </p:txBody>
      </p:sp>
      <p:sp>
        <p:nvSpPr>
          <p:cNvPr id="4" name="TextBox 3"/>
          <p:cNvSpPr txBox="1"/>
          <p:nvPr/>
        </p:nvSpPr>
        <p:spPr>
          <a:xfrm>
            <a:off x="392235" y="1895537"/>
            <a:ext cx="8892178" cy="4154983"/>
          </a:xfrm>
          <a:prstGeom prst="rect">
            <a:avLst/>
          </a:prstGeom>
          <a:noFill/>
        </p:spPr>
        <p:txBody>
          <a:bodyPr wrap="none" rtlCol="0">
            <a:spAutoFit/>
          </a:bodyPr>
          <a:lstStyle/>
          <a:p>
            <a:pPr marL="457200" indent="-457200">
              <a:buAutoNum type="arabicPeriod"/>
            </a:pPr>
            <a:r>
              <a:rPr lang="en-US" sz="2400" dirty="0" smtClean="0"/>
              <a:t>Successfully </a:t>
            </a:r>
            <a:r>
              <a:rPr lang="en-US" sz="2400" dirty="0" smtClean="0"/>
              <a:t>scraped a web page and parsed </a:t>
            </a:r>
            <a:r>
              <a:rPr lang="en-US" sz="2400" dirty="0" smtClean="0"/>
              <a:t>HTML</a:t>
            </a:r>
          </a:p>
          <a:p>
            <a:pPr marL="457200" indent="-457200">
              <a:buAutoNum type="arabicPeriod"/>
            </a:pPr>
            <a:endParaRPr lang="en-US" sz="2400" dirty="0" smtClean="0"/>
          </a:p>
          <a:p>
            <a:pPr marL="457200" indent="-457200">
              <a:buAutoNum type="arabicPeriod"/>
            </a:pPr>
            <a:r>
              <a:rPr lang="en-US" sz="2400" dirty="0" smtClean="0"/>
              <a:t>Created a sleek-looking and useful app</a:t>
            </a:r>
          </a:p>
          <a:p>
            <a:pPr marL="457200" indent="-457200">
              <a:buAutoNum type="arabicPeriod"/>
            </a:pPr>
            <a:endParaRPr lang="en-US" sz="2400" dirty="0"/>
          </a:p>
          <a:p>
            <a:pPr marL="457200" indent="-457200">
              <a:buAutoNum type="arabicPeriod"/>
            </a:pPr>
            <a:r>
              <a:rPr lang="en-US" sz="2400" dirty="0" smtClean="0"/>
              <a:t>Learned how to work effectively with other group members</a:t>
            </a:r>
            <a:endParaRPr lang="en-US" sz="2400" dirty="0"/>
          </a:p>
          <a:p>
            <a:pPr marL="457200" indent="-457200">
              <a:buAutoNum type="arabicPeriod"/>
            </a:pPr>
            <a:endParaRPr lang="en-US" sz="2400" dirty="0" smtClean="0"/>
          </a:p>
          <a:p>
            <a:pPr marL="457200" indent="-457200">
              <a:buAutoNum type="arabicPeriod"/>
            </a:pPr>
            <a:r>
              <a:rPr lang="en-US" sz="2400" dirty="0" smtClean="0"/>
              <a:t>Split up tasks according to individuals’ strengths</a:t>
            </a:r>
          </a:p>
          <a:p>
            <a:pPr marL="457200" indent="-457200">
              <a:buAutoNum type="arabicPeriod"/>
            </a:pPr>
            <a:endParaRPr lang="en-US" sz="2400" dirty="0"/>
          </a:p>
          <a:p>
            <a:pPr marL="457200" indent="-457200">
              <a:buAutoNum type="arabicPeriod"/>
            </a:pPr>
            <a:r>
              <a:rPr lang="en-US" sz="2400" dirty="0" smtClean="0"/>
              <a:t>Adhered </a:t>
            </a:r>
            <a:r>
              <a:rPr lang="en-US" sz="2400" dirty="0"/>
              <a:t>to </a:t>
            </a:r>
            <a:r>
              <a:rPr lang="en-US" sz="2400" dirty="0" smtClean="0"/>
              <a:t>deadlines</a:t>
            </a:r>
          </a:p>
          <a:p>
            <a:pPr marL="457200" indent="-457200">
              <a:buAutoNum type="arabicPeriod"/>
            </a:pPr>
            <a:endParaRPr lang="en-US" sz="2400" dirty="0"/>
          </a:p>
          <a:p>
            <a:pPr marL="457200" indent="-457200">
              <a:buAutoNum type="arabicPeriod"/>
            </a:pPr>
            <a:r>
              <a:rPr lang="en-US" sz="2400" dirty="0" smtClean="0"/>
              <a:t>Had a great time filming a funny and promotional video for our app</a:t>
            </a:r>
            <a:endParaRPr lang="en-US" sz="2400" dirty="0" smtClean="0"/>
          </a:p>
        </p:txBody>
      </p:sp>
      <p:sp>
        <p:nvSpPr>
          <p:cNvPr id="5" name="TextBox 4"/>
          <p:cNvSpPr txBox="1"/>
          <p:nvPr/>
        </p:nvSpPr>
        <p:spPr>
          <a:xfrm>
            <a:off x="8228013" y="133906"/>
            <a:ext cx="810100" cy="369332"/>
          </a:xfrm>
          <a:prstGeom prst="rect">
            <a:avLst/>
          </a:prstGeom>
          <a:noFill/>
        </p:spPr>
        <p:txBody>
          <a:bodyPr wrap="none" rtlCol="0">
            <a:spAutoFit/>
          </a:bodyPr>
          <a:lstStyle/>
          <a:p>
            <a:r>
              <a:rPr lang="en-US" dirty="0" smtClean="0"/>
              <a:t>Slide 9</a:t>
            </a:r>
            <a:endParaRPr lang="en-US" dirty="0"/>
          </a:p>
        </p:txBody>
      </p:sp>
    </p:spTree>
    <p:extLst>
      <p:ext uri="{BB962C8B-B14F-4D97-AF65-F5344CB8AC3E}">
        <p14:creationId xmlns:p14="http://schemas.microsoft.com/office/powerpoint/2010/main" val="380534249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277</TotalTime>
  <Words>600</Words>
  <Application>Microsoft Macintosh PowerPoint</Application>
  <PresentationFormat>On-screen Show (4:3)</PresentationFormat>
  <Paragraphs>90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Inkwell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Accomplishments</vt:lpstr>
      <vt:lpstr>Thank you, and Happy Eating!  Download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Show the "architecture" of your app - what classes are used, APIs, how things interact, etc. 2. Provide the "middle" details. These are the details that are too detailed for your video but too high level for the writeup or code. 3. Keep it entertaining 4. Minimize text 5. Help us UNDERSTAND what you did. Why is it a worthy project. 6. Provide a summary of accomplishments 7. Make your ppt standout (in a good way). Remember we have to look at 25 of these things so help us remember this by being clear, concise, and memorable. Use color, images, and screenshots when possible. </dc:title>
  <dc:creator>Noah Bernays</dc:creator>
  <cp:lastModifiedBy>Noah Bernays</cp:lastModifiedBy>
  <cp:revision>121</cp:revision>
  <dcterms:created xsi:type="dcterms:W3CDTF">2015-12-06T19:44:51Z</dcterms:created>
  <dcterms:modified xsi:type="dcterms:W3CDTF">2015-12-12T01:46:53Z</dcterms:modified>
</cp:coreProperties>
</file>