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Lobster"/>
      <p:regular r:id="rId26"/>
    </p:embeddedFont>
    <p:embeddedFont>
      <p:font typeface="Inria Sans"/>
      <p:regular r:id="rId27"/>
      <p:bold r:id="rId28"/>
      <p:italic r:id="rId29"/>
      <p:boldItalic r:id="rId30"/>
    </p:embeddedFont>
    <p:embeddedFont>
      <p:font typeface="Saira SemiCondensed Medium"/>
      <p:regular r:id="rId31"/>
      <p:bold r:id="rId32"/>
    </p:embeddedFont>
    <p:embeddedFont>
      <p:font typeface="Titillium Web"/>
      <p:regular r:id="rId33"/>
      <p:bold r:id="rId34"/>
      <p:italic r:id="rId35"/>
      <p:boldItalic r:id="rId36"/>
    </p:embeddedFont>
    <p:embeddedFont>
      <p:font typeface="Inria Sans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riaSans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obster-regular.fntdata"/><Relationship Id="rId25" Type="http://schemas.openxmlformats.org/officeDocument/2006/relationships/slide" Target="slides/slide19.xml"/><Relationship Id="rId28" Type="http://schemas.openxmlformats.org/officeDocument/2006/relationships/font" Target="fonts/InriaSans-bold.fntdata"/><Relationship Id="rId27" Type="http://schemas.openxmlformats.org/officeDocument/2006/relationships/font" Target="fonts/Inria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riaSa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airaSemiCondensedMedium-regular.fntdata"/><Relationship Id="rId30" Type="http://schemas.openxmlformats.org/officeDocument/2006/relationships/font" Target="fonts/InriaSans-boldItalic.fntdata"/><Relationship Id="rId11" Type="http://schemas.openxmlformats.org/officeDocument/2006/relationships/slide" Target="slides/slide5.xml"/><Relationship Id="rId33" Type="http://schemas.openxmlformats.org/officeDocument/2006/relationships/font" Target="fonts/TitilliumWeb-regular.fntdata"/><Relationship Id="rId10" Type="http://schemas.openxmlformats.org/officeDocument/2006/relationships/slide" Target="slides/slide4.xml"/><Relationship Id="rId32" Type="http://schemas.openxmlformats.org/officeDocument/2006/relationships/font" Target="fonts/SairaSemiCondensedMedium-bold.fntdata"/><Relationship Id="rId13" Type="http://schemas.openxmlformats.org/officeDocument/2006/relationships/slide" Target="slides/slide7.xml"/><Relationship Id="rId35" Type="http://schemas.openxmlformats.org/officeDocument/2006/relationships/font" Target="fonts/TitilliumWeb-italic.fntdata"/><Relationship Id="rId12" Type="http://schemas.openxmlformats.org/officeDocument/2006/relationships/slide" Target="slides/slide6.xml"/><Relationship Id="rId34" Type="http://schemas.openxmlformats.org/officeDocument/2006/relationships/font" Target="fonts/TitilliumWeb-bold.fntdata"/><Relationship Id="rId15" Type="http://schemas.openxmlformats.org/officeDocument/2006/relationships/slide" Target="slides/slide9.xml"/><Relationship Id="rId37" Type="http://schemas.openxmlformats.org/officeDocument/2006/relationships/font" Target="fonts/InriaSansLight-regular.fntdata"/><Relationship Id="rId14" Type="http://schemas.openxmlformats.org/officeDocument/2006/relationships/slide" Target="slides/slide8.xml"/><Relationship Id="rId36" Type="http://schemas.openxmlformats.org/officeDocument/2006/relationships/font" Target="fonts/TitilliumWeb-boldItalic.fntdata"/><Relationship Id="rId17" Type="http://schemas.openxmlformats.org/officeDocument/2006/relationships/slide" Target="slides/slide11.xml"/><Relationship Id="rId39" Type="http://schemas.openxmlformats.org/officeDocument/2006/relationships/font" Target="fonts/InriaSansLight-italic.fntdata"/><Relationship Id="rId16" Type="http://schemas.openxmlformats.org/officeDocument/2006/relationships/slide" Target="slides/slide10.xml"/><Relationship Id="rId38" Type="http://schemas.openxmlformats.org/officeDocument/2006/relationships/font" Target="fonts/InriaSans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6c0b4095_1_3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66c0b4095_1_3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563bcbd66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563bcbd6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563bcbd66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563bcbd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6c0b463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66c0b4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66c0b463b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66c0b4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66c0b46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66c0b46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563bcbd6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563bcb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563bcbd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563bcbd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563bcbd66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563bcbd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563bcbd6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563bcbd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563bcbd66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563bcbd6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6c0b4095_1_35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66c0b4095_1_3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66c0b4095_1_35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66c0b4095_1_3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66c0b4095_1_3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66c0b4095_1_3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55a9d7a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55a9d7a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5a9d7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5a9d7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63bcbd66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563bcbd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563bcbd66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563bcbd6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563bcbd6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563bcbd6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0" y="0"/>
            <a:ext cx="9143998" cy="5143471"/>
            <a:chOff x="0" y="0"/>
            <a:chExt cx="9143998" cy="5143471"/>
          </a:xfrm>
        </p:grpSpPr>
        <p:sp>
          <p:nvSpPr>
            <p:cNvPr id="56" name="Google Shape;56;p14"/>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67" name="Google Shape;67;p14"/>
          <p:cNvGrpSpPr/>
          <p:nvPr/>
        </p:nvGrpSpPr>
        <p:grpSpPr>
          <a:xfrm>
            <a:off x="0" y="1872550"/>
            <a:ext cx="1615075" cy="1398164"/>
            <a:chOff x="375912" y="847485"/>
            <a:chExt cx="405788" cy="351315"/>
          </a:xfrm>
        </p:grpSpPr>
        <p:sp>
          <p:nvSpPr>
            <p:cNvPr id="68" name="Google Shape;68;p14"/>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70" name="Shape 70"/>
        <p:cNvGrpSpPr/>
        <p:nvPr/>
      </p:nvGrpSpPr>
      <p:grpSpPr>
        <a:xfrm>
          <a:off x="0" y="0"/>
          <a:ext cx="0" cy="0"/>
          <a:chOff x="0" y="0"/>
          <a:chExt cx="0" cy="0"/>
        </a:xfrm>
      </p:grpSpPr>
      <p:grpSp>
        <p:nvGrpSpPr>
          <p:cNvPr id="71" name="Google Shape;71;p15"/>
          <p:cNvGrpSpPr/>
          <p:nvPr/>
        </p:nvGrpSpPr>
        <p:grpSpPr>
          <a:xfrm>
            <a:off x="0" y="0"/>
            <a:ext cx="9144014" cy="5143473"/>
            <a:chOff x="0" y="0"/>
            <a:chExt cx="9144014" cy="5143473"/>
          </a:xfrm>
        </p:grpSpPr>
        <p:sp>
          <p:nvSpPr>
            <p:cNvPr id="72" name="Google Shape;72;p15"/>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8" name="Google Shape;88;p15"/>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89" name="Google Shape;89;p15"/>
          <p:cNvGrpSpPr/>
          <p:nvPr/>
        </p:nvGrpSpPr>
        <p:grpSpPr>
          <a:xfrm>
            <a:off x="-1" y="2046575"/>
            <a:ext cx="1616222" cy="1050356"/>
            <a:chOff x="241121" y="847487"/>
            <a:chExt cx="540579" cy="351313"/>
          </a:xfrm>
        </p:grpSpPr>
        <p:sp>
          <p:nvSpPr>
            <p:cNvPr id="90" name="Google Shape;90;p15"/>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92" name="Shape 92"/>
        <p:cNvGrpSpPr/>
        <p:nvPr/>
      </p:nvGrpSpPr>
      <p:grpSpPr>
        <a:xfrm>
          <a:off x="0" y="0"/>
          <a:ext cx="0" cy="0"/>
          <a:chOff x="0" y="0"/>
          <a:chExt cx="0" cy="0"/>
        </a:xfrm>
      </p:grpSpPr>
      <p:grpSp>
        <p:nvGrpSpPr>
          <p:cNvPr id="93" name="Google Shape;93;p16"/>
          <p:cNvGrpSpPr/>
          <p:nvPr/>
        </p:nvGrpSpPr>
        <p:grpSpPr>
          <a:xfrm>
            <a:off x="-16" y="0"/>
            <a:ext cx="9144053" cy="5143497"/>
            <a:chOff x="-16" y="0"/>
            <a:chExt cx="9144053" cy="5143497"/>
          </a:xfrm>
        </p:grpSpPr>
        <p:sp>
          <p:nvSpPr>
            <p:cNvPr id="94" name="Google Shape;94;p1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108" name="Google Shape;108;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9" name="Google Shape;109;p16"/>
          <p:cNvGrpSpPr/>
          <p:nvPr/>
        </p:nvGrpSpPr>
        <p:grpSpPr>
          <a:xfrm>
            <a:off x="4282319" y="-4"/>
            <a:ext cx="579363" cy="1204159"/>
            <a:chOff x="3895357" y="418479"/>
            <a:chExt cx="264900" cy="550573"/>
          </a:xfrm>
        </p:grpSpPr>
        <p:sp>
          <p:nvSpPr>
            <p:cNvPr id="110" name="Google Shape;110;p16"/>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3" name="Shape 113"/>
        <p:cNvGrpSpPr/>
        <p:nvPr/>
      </p:nvGrpSpPr>
      <p:grpSpPr>
        <a:xfrm>
          <a:off x="0" y="0"/>
          <a:ext cx="0" cy="0"/>
          <a:chOff x="0" y="0"/>
          <a:chExt cx="0" cy="0"/>
        </a:xfrm>
      </p:grpSpPr>
      <p:grpSp>
        <p:nvGrpSpPr>
          <p:cNvPr id="114" name="Google Shape;114;p17"/>
          <p:cNvGrpSpPr/>
          <p:nvPr/>
        </p:nvGrpSpPr>
        <p:grpSpPr>
          <a:xfrm>
            <a:off x="0" y="0"/>
            <a:ext cx="9144036" cy="5143497"/>
            <a:chOff x="0" y="0"/>
            <a:chExt cx="9144036" cy="5143497"/>
          </a:xfrm>
        </p:grpSpPr>
        <p:sp>
          <p:nvSpPr>
            <p:cNvPr id="115" name="Google Shape;115;p1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8" name="Google Shape;128;p17"/>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129" name="Google Shape;129;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30" name="Google Shape;130;p17"/>
          <p:cNvGrpSpPr/>
          <p:nvPr/>
        </p:nvGrpSpPr>
        <p:grpSpPr>
          <a:xfrm>
            <a:off x="2" y="870200"/>
            <a:ext cx="1055444" cy="306027"/>
            <a:chOff x="-429922" y="847489"/>
            <a:chExt cx="1211622" cy="351311"/>
          </a:xfrm>
        </p:grpSpPr>
        <p:sp>
          <p:nvSpPr>
            <p:cNvPr id="131" name="Google Shape;131;p1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3" name="Shape 133"/>
        <p:cNvGrpSpPr/>
        <p:nvPr/>
      </p:nvGrpSpPr>
      <p:grpSpPr>
        <a:xfrm>
          <a:off x="0" y="0"/>
          <a:ext cx="0" cy="0"/>
          <a:chOff x="0" y="0"/>
          <a:chExt cx="0" cy="0"/>
        </a:xfrm>
      </p:grpSpPr>
      <p:grpSp>
        <p:nvGrpSpPr>
          <p:cNvPr id="134" name="Google Shape;134;p18"/>
          <p:cNvGrpSpPr/>
          <p:nvPr/>
        </p:nvGrpSpPr>
        <p:grpSpPr>
          <a:xfrm>
            <a:off x="0" y="0"/>
            <a:ext cx="9144036" cy="5143497"/>
            <a:chOff x="0" y="0"/>
            <a:chExt cx="9144036" cy="5143497"/>
          </a:xfrm>
        </p:grpSpPr>
        <p:sp>
          <p:nvSpPr>
            <p:cNvPr id="135" name="Google Shape;135;p1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18"/>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49" name="Google Shape;149;p18"/>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50" name="Google Shape;150;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51" name="Google Shape;151;p18"/>
          <p:cNvGrpSpPr/>
          <p:nvPr/>
        </p:nvGrpSpPr>
        <p:grpSpPr>
          <a:xfrm>
            <a:off x="2" y="870200"/>
            <a:ext cx="1055444" cy="306027"/>
            <a:chOff x="-429922" y="847489"/>
            <a:chExt cx="1211622" cy="351311"/>
          </a:xfrm>
        </p:grpSpPr>
        <p:sp>
          <p:nvSpPr>
            <p:cNvPr id="152" name="Google Shape;152;p1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4" name="Shape 154"/>
        <p:cNvGrpSpPr/>
        <p:nvPr/>
      </p:nvGrpSpPr>
      <p:grpSpPr>
        <a:xfrm>
          <a:off x="0" y="0"/>
          <a:ext cx="0" cy="0"/>
          <a:chOff x="0" y="0"/>
          <a:chExt cx="0" cy="0"/>
        </a:xfrm>
      </p:grpSpPr>
      <p:grpSp>
        <p:nvGrpSpPr>
          <p:cNvPr id="155" name="Google Shape;155;p19"/>
          <p:cNvGrpSpPr/>
          <p:nvPr/>
        </p:nvGrpSpPr>
        <p:grpSpPr>
          <a:xfrm>
            <a:off x="0" y="0"/>
            <a:ext cx="9144036" cy="5143497"/>
            <a:chOff x="0" y="0"/>
            <a:chExt cx="9144036" cy="5143497"/>
          </a:xfrm>
        </p:grpSpPr>
        <p:sp>
          <p:nvSpPr>
            <p:cNvPr id="156" name="Google Shape;156;p19"/>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19"/>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70" name="Google Shape;170;p19"/>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71" name="Google Shape;171;p19"/>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72" name="Google Shape;172;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73" name="Google Shape;173;p19"/>
          <p:cNvGrpSpPr/>
          <p:nvPr/>
        </p:nvGrpSpPr>
        <p:grpSpPr>
          <a:xfrm>
            <a:off x="2" y="870200"/>
            <a:ext cx="1055444" cy="306027"/>
            <a:chOff x="-429922" y="847489"/>
            <a:chExt cx="1211622" cy="351311"/>
          </a:xfrm>
        </p:grpSpPr>
        <p:sp>
          <p:nvSpPr>
            <p:cNvPr id="174" name="Google Shape;174;p19"/>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6" name="Shape 176"/>
        <p:cNvGrpSpPr/>
        <p:nvPr/>
      </p:nvGrpSpPr>
      <p:grpSpPr>
        <a:xfrm>
          <a:off x="0" y="0"/>
          <a:ext cx="0" cy="0"/>
          <a:chOff x="0" y="0"/>
          <a:chExt cx="0" cy="0"/>
        </a:xfrm>
      </p:grpSpPr>
      <p:grpSp>
        <p:nvGrpSpPr>
          <p:cNvPr id="177" name="Google Shape;177;p20"/>
          <p:cNvGrpSpPr/>
          <p:nvPr/>
        </p:nvGrpSpPr>
        <p:grpSpPr>
          <a:xfrm>
            <a:off x="0" y="0"/>
            <a:ext cx="9144036" cy="5143497"/>
            <a:chOff x="0" y="0"/>
            <a:chExt cx="9144036" cy="5143497"/>
          </a:xfrm>
        </p:grpSpPr>
        <p:sp>
          <p:nvSpPr>
            <p:cNvPr id="178" name="Google Shape;178;p20"/>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1" name="Google Shape;191;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92" name="Google Shape;192;p20"/>
          <p:cNvGrpSpPr/>
          <p:nvPr/>
        </p:nvGrpSpPr>
        <p:grpSpPr>
          <a:xfrm>
            <a:off x="2" y="870200"/>
            <a:ext cx="1055444" cy="306027"/>
            <a:chOff x="-429922" y="847489"/>
            <a:chExt cx="1211622" cy="351311"/>
          </a:xfrm>
        </p:grpSpPr>
        <p:sp>
          <p:nvSpPr>
            <p:cNvPr id="193" name="Google Shape;193;p20"/>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5" name="Shape 195"/>
        <p:cNvGrpSpPr/>
        <p:nvPr/>
      </p:nvGrpSpPr>
      <p:grpSpPr>
        <a:xfrm>
          <a:off x="0" y="0"/>
          <a:ext cx="0" cy="0"/>
          <a:chOff x="0" y="0"/>
          <a:chExt cx="0" cy="0"/>
        </a:xfrm>
      </p:grpSpPr>
      <p:grpSp>
        <p:nvGrpSpPr>
          <p:cNvPr id="196" name="Google Shape;196;p21"/>
          <p:cNvGrpSpPr/>
          <p:nvPr/>
        </p:nvGrpSpPr>
        <p:grpSpPr>
          <a:xfrm>
            <a:off x="0" y="0"/>
            <a:ext cx="9144036" cy="5143497"/>
            <a:chOff x="0" y="0"/>
            <a:chExt cx="9144036" cy="5143497"/>
          </a:xfrm>
        </p:grpSpPr>
        <p:sp>
          <p:nvSpPr>
            <p:cNvPr id="197" name="Google Shape;197;p21"/>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213" name="Google Shape;213;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14" name="Google Shape;214;p21"/>
          <p:cNvGrpSpPr/>
          <p:nvPr/>
        </p:nvGrpSpPr>
        <p:grpSpPr>
          <a:xfrm>
            <a:off x="1" y="4635437"/>
            <a:ext cx="731345" cy="306027"/>
            <a:chOff x="-57865" y="847489"/>
            <a:chExt cx="839565" cy="351311"/>
          </a:xfrm>
        </p:grpSpPr>
        <p:sp>
          <p:nvSpPr>
            <p:cNvPr id="215" name="Google Shape;215;p21"/>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7" name="Shape 217"/>
        <p:cNvGrpSpPr/>
        <p:nvPr/>
      </p:nvGrpSpPr>
      <p:grpSpPr>
        <a:xfrm>
          <a:off x="0" y="0"/>
          <a:ext cx="0" cy="0"/>
          <a:chOff x="0" y="0"/>
          <a:chExt cx="0" cy="0"/>
        </a:xfrm>
      </p:grpSpPr>
      <p:grpSp>
        <p:nvGrpSpPr>
          <p:cNvPr id="218" name="Google Shape;218;p22"/>
          <p:cNvGrpSpPr/>
          <p:nvPr/>
        </p:nvGrpSpPr>
        <p:grpSpPr>
          <a:xfrm>
            <a:off x="0" y="0"/>
            <a:ext cx="9144036" cy="5143497"/>
            <a:chOff x="0" y="0"/>
            <a:chExt cx="9144036" cy="5143497"/>
          </a:xfrm>
        </p:grpSpPr>
        <p:sp>
          <p:nvSpPr>
            <p:cNvPr id="219" name="Google Shape;219;p22"/>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2"/>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235" name="Shape 235"/>
        <p:cNvGrpSpPr/>
        <p:nvPr/>
      </p:nvGrpSpPr>
      <p:grpSpPr>
        <a:xfrm>
          <a:off x="0" y="0"/>
          <a:ext cx="0" cy="0"/>
          <a:chOff x="0" y="0"/>
          <a:chExt cx="0" cy="0"/>
        </a:xfrm>
      </p:grpSpPr>
      <p:sp>
        <p:nvSpPr>
          <p:cNvPr id="236" name="Google Shape;236;p23"/>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52" name="Google Shape;52;p13"/>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53" name="Google Shape;53;p1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github.com/tisuela/ratemyprof-api/tree/master/ratemyprof_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BU Class Scheduler</a:t>
            </a:r>
            <a:endParaRPr/>
          </a:p>
        </p:txBody>
      </p:sp>
      <p:grpSp>
        <p:nvGrpSpPr>
          <p:cNvPr id="244" name="Google Shape;244;p24"/>
          <p:cNvGrpSpPr/>
          <p:nvPr/>
        </p:nvGrpSpPr>
        <p:grpSpPr>
          <a:xfrm>
            <a:off x="640385" y="2204399"/>
            <a:ext cx="769542" cy="728944"/>
            <a:chOff x="2583100" y="2973775"/>
            <a:chExt cx="461550" cy="437200"/>
          </a:xfrm>
        </p:grpSpPr>
        <p:sp>
          <p:nvSpPr>
            <p:cNvPr id="245" name="Google Shape;245;p2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txBox="1"/>
          <p:nvPr/>
        </p:nvSpPr>
        <p:spPr>
          <a:xfrm>
            <a:off x="1409925" y="2933350"/>
            <a:ext cx="609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obster"/>
                <a:ea typeface="Lobster"/>
                <a:cs typeface="Lobster"/>
                <a:sym typeface="Lobster"/>
              </a:rPr>
              <a:t>Save your tears on registration day, you’ll need them when the semester starts!</a:t>
            </a:r>
            <a:endParaRPr>
              <a:solidFill>
                <a:schemeClr val="dk1"/>
              </a:solidFill>
              <a:latin typeface="Lobster"/>
              <a:ea typeface="Lobster"/>
              <a:cs typeface="Lobster"/>
              <a:sym typeface="Lobster"/>
            </a:endParaRPr>
          </a:p>
          <a:p>
            <a:pPr indent="0" lvl="0" marL="0" rtl="0" algn="ctr">
              <a:spcBef>
                <a:spcPts val="0"/>
              </a:spcBef>
              <a:spcAft>
                <a:spcPts val="0"/>
              </a:spcAft>
              <a:buNone/>
            </a:pPr>
            <a:r>
              <a:rPr lang="en">
                <a:solidFill>
                  <a:schemeClr val="dk1"/>
                </a:solidFill>
                <a:latin typeface="Lobster"/>
                <a:ea typeface="Lobster"/>
                <a:cs typeface="Lobster"/>
                <a:sym typeface="Lobster"/>
              </a:rPr>
              <a:t>by Noah Cherry, Rishav De, Pranet Sharma, Aya Kasseem</a:t>
            </a:r>
            <a:endParaRPr>
              <a:solidFill>
                <a:schemeClr val="dk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Scrubbing of Data and File Output</a:t>
            </a:r>
            <a:endParaRPr sz="3000"/>
          </a:p>
        </p:txBody>
      </p:sp>
      <p:sp>
        <p:nvSpPr>
          <p:cNvPr id="322" name="Google Shape;322;p33"/>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Data Scrubbing</a:t>
            </a:r>
            <a:endParaRPr sz="1800"/>
          </a:p>
          <a:p>
            <a:pPr indent="-342900" lvl="1" marL="914400" rtl="0" algn="l">
              <a:spcBef>
                <a:spcPts val="0"/>
              </a:spcBef>
              <a:spcAft>
                <a:spcPts val="0"/>
              </a:spcAft>
              <a:buSzPts val="1800"/>
              <a:buChar char="⬦"/>
            </a:pPr>
            <a:r>
              <a:rPr lang="en" sz="1800"/>
              <a:t>The Data scraped is stored in the form of Dataframes</a:t>
            </a:r>
            <a:endParaRPr sz="1800"/>
          </a:p>
          <a:p>
            <a:pPr indent="-342900" lvl="1" marL="914400" rtl="0" algn="l">
              <a:spcBef>
                <a:spcPts val="0"/>
              </a:spcBef>
              <a:spcAft>
                <a:spcPts val="0"/>
              </a:spcAft>
              <a:buSzPts val="1800"/>
              <a:buChar char="⬦"/>
            </a:pPr>
            <a:r>
              <a:rPr lang="en" sz="1800"/>
              <a:t>The Dataframes are indexed into and the required information is stored in the required list.</a:t>
            </a:r>
            <a:endParaRPr sz="1800"/>
          </a:p>
          <a:p>
            <a:pPr indent="-342900" lvl="0" marL="457200" rtl="0" algn="l">
              <a:spcBef>
                <a:spcPts val="0"/>
              </a:spcBef>
              <a:spcAft>
                <a:spcPts val="0"/>
              </a:spcAft>
              <a:buSzPts val="1800"/>
              <a:buChar char="⬥"/>
            </a:pPr>
            <a:r>
              <a:rPr lang="en" sz="1800"/>
              <a:t>File Output</a:t>
            </a:r>
            <a:endParaRPr sz="1800"/>
          </a:p>
          <a:p>
            <a:pPr indent="-342900" lvl="1" marL="914400" rtl="0" algn="l">
              <a:spcBef>
                <a:spcPts val="0"/>
              </a:spcBef>
              <a:spcAft>
                <a:spcPts val="0"/>
              </a:spcAft>
              <a:buSzPts val="1800"/>
              <a:buChar char="⬦"/>
            </a:pPr>
            <a:r>
              <a:rPr lang="en" sz="1800"/>
              <a:t>The information is then written to a csv file using a csv.writer() function.</a:t>
            </a:r>
            <a:endParaRPr sz="1800"/>
          </a:p>
          <a:p>
            <a:pPr indent="-342900" lvl="1" marL="914400" rtl="0" algn="l">
              <a:spcBef>
                <a:spcPts val="0"/>
              </a:spcBef>
              <a:spcAft>
                <a:spcPts val="0"/>
              </a:spcAft>
              <a:buSzPts val="1800"/>
              <a:buChar char="⬦"/>
            </a:pPr>
            <a:r>
              <a:rPr lang="en" sz="1800"/>
              <a:t>The format for the output file was determined based on the requirements of the algorithm</a:t>
            </a:r>
            <a:endParaRPr sz="1800"/>
          </a:p>
        </p:txBody>
      </p:sp>
      <p:sp>
        <p:nvSpPr>
          <p:cNvPr id="323" name="Google Shape;323;p3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idx="4294967295" type="ctrTitle"/>
          </p:nvPr>
        </p:nvSpPr>
        <p:spPr>
          <a:xfrm>
            <a:off x="795225" y="1139850"/>
            <a:ext cx="3888900" cy="286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The</a:t>
            </a:r>
            <a:endParaRPr sz="7200"/>
          </a:p>
          <a:p>
            <a:pPr indent="0" lvl="0" marL="0" rtl="0" algn="l">
              <a:spcBef>
                <a:spcPts val="0"/>
              </a:spcBef>
              <a:spcAft>
                <a:spcPts val="0"/>
              </a:spcAft>
              <a:buNone/>
            </a:pPr>
            <a:r>
              <a:rPr lang="en" sz="7200"/>
              <a:t>Algorithm Process</a:t>
            </a:r>
            <a:endParaRPr sz="7200"/>
          </a:p>
        </p:txBody>
      </p:sp>
      <p:sp>
        <p:nvSpPr>
          <p:cNvPr id="329" name="Google Shape;329;p3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30" name="Google Shape;330;p34"/>
          <p:cNvPicPr preferRelativeResize="0"/>
          <p:nvPr/>
        </p:nvPicPr>
        <p:blipFill rotWithShape="1">
          <a:blip r:embed="rId3">
            <a:alphaModFix/>
          </a:blip>
          <a:srcRect b="7044" l="0" r="0" t="7044"/>
          <a:stretch/>
        </p:blipFill>
        <p:spPr>
          <a:xfrm>
            <a:off x="4684125" y="581850"/>
            <a:ext cx="4217700" cy="3718200"/>
          </a:xfrm>
          <a:prstGeom prst="hexagon">
            <a:avLst>
              <a:gd fmla="val 25093" name="adj"/>
              <a:gd fmla="val 115470" name="vf"/>
            </a:avLst>
          </a:prstGeom>
          <a:noFill/>
          <a:ln cap="flat" cmpd="sng" w="76200">
            <a:solidFill>
              <a:schemeClr val="accent4"/>
            </a:solidFill>
            <a:prstDash val="solid"/>
            <a:miter lim="8000"/>
            <a:headEnd len="sm" w="sm" type="none"/>
            <a:tailEnd len="sm" w="sm" type="none"/>
          </a:ln>
          <a:effectLst>
            <a:outerShdw blurRad="357188" rotWithShape="0" algn="bl" dir="5400000" dist="76200">
              <a:schemeClr val="lt1">
                <a:alpha val="5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Reading from the .csv file</a:t>
            </a:r>
            <a:endParaRPr/>
          </a:p>
        </p:txBody>
      </p:sp>
      <p:sp>
        <p:nvSpPr>
          <p:cNvPr id="336" name="Google Shape;336;p35"/>
          <p:cNvSpPr txBox="1"/>
          <p:nvPr>
            <p:ph idx="1" type="body"/>
          </p:nvPr>
        </p:nvSpPr>
        <p:spPr>
          <a:xfrm>
            <a:off x="1207850" y="1430150"/>
            <a:ext cx="3364200" cy="3321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Done through the FileIn class whose data members are vectors of equal lengths representing the course ID, name, rating, timings, and days of classes of professors.</a:t>
            </a:r>
            <a:endParaRPr sz="1800"/>
          </a:p>
          <a:p>
            <a:pPr indent="-342900" lvl="0" marL="457200" rtl="0" algn="l">
              <a:spcBef>
                <a:spcPts val="0"/>
              </a:spcBef>
              <a:spcAft>
                <a:spcPts val="0"/>
              </a:spcAft>
              <a:buSzPts val="1800"/>
              <a:buChar char="⬥"/>
            </a:pPr>
            <a:r>
              <a:rPr lang="en" sz="1800"/>
              <a:t>The class has a ReadFromFile function that will read from a .csv file (given its name) into the data members of the FileIn class. </a:t>
            </a:r>
            <a:endParaRPr sz="1800"/>
          </a:p>
        </p:txBody>
      </p:sp>
      <p:sp>
        <p:nvSpPr>
          <p:cNvPr id="337" name="Google Shape;337;p3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d &#10;name &#10;profRating &#10;startTime &#10;endTime &#10;days &#10;Ink Drawings &#10;Ink Drawings &#10;ith index of each vector corresponds to the same professor &#10;Data members &#10;" id="338" name="Google Shape;338;p35"/>
          <p:cNvPicPr preferRelativeResize="0"/>
          <p:nvPr/>
        </p:nvPicPr>
        <p:blipFill>
          <a:blip r:embed="rId3">
            <a:alphaModFix/>
          </a:blip>
          <a:stretch>
            <a:fillRect/>
          </a:stretch>
        </p:blipFill>
        <p:spPr>
          <a:xfrm>
            <a:off x="4724450" y="1359206"/>
            <a:ext cx="3728882" cy="30741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Finding time conflicts</a:t>
            </a:r>
            <a:endParaRPr/>
          </a:p>
        </p:txBody>
      </p:sp>
      <p:sp>
        <p:nvSpPr>
          <p:cNvPr id="344" name="Google Shape;344;p36"/>
          <p:cNvSpPr txBox="1"/>
          <p:nvPr>
            <p:ph idx="1" type="body"/>
          </p:nvPr>
        </p:nvSpPr>
        <p:spPr>
          <a:xfrm>
            <a:off x="1950569" y="1563987"/>
            <a:ext cx="6949500" cy="3321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Time conflicts are detected using a hasTimeConflicts() function that takes a vector of pointers to professors as arguments and checks whether or not the professors’ classes have time conflicts. </a:t>
            </a:r>
            <a:endParaRPr sz="1800"/>
          </a:p>
          <a:p>
            <a:pPr indent="-342900" lvl="0" marL="457200" rtl="0" algn="l">
              <a:spcBef>
                <a:spcPts val="0"/>
              </a:spcBef>
              <a:spcAft>
                <a:spcPts val="0"/>
              </a:spcAft>
              <a:buSzPts val="1800"/>
              <a:buChar char="⬥"/>
            </a:pPr>
            <a:r>
              <a:rPr lang="en" sz="1800"/>
              <a:t>The function calls a getSameDay() function that will return a vector where each element is a vector of pointers to professors teaching on the same day.</a:t>
            </a:r>
            <a:endParaRPr sz="1800"/>
          </a:p>
          <a:p>
            <a:pPr indent="0" lvl="0" marL="457200" rtl="0" algn="l">
              <a:spcBef>
                <a:spcPts val="600"/>
              </a:spcBef>
              <a:spcAft>
                <a:spcPts val="600"/>
              </a:spcAft>
              <a:buNone/>
            </a:pPr>
            <a:r>
              <a:rPr lang="en" sz="1800"/>
              <a:t>Those vectors are then checked individually for time conflicts by checking if any class starts after and ends before another class happening on the same day.</a:t>
            </a:r>
            <a:endParaRPr sz="1800"/>
          </a:p>
        </p:txBody>
      </p:sp>
      <p:sp>
        <p:nvSpPr>
          <p:cNvPr id="345" name="Google Shape;345;p3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the hasTimeConflicts function works</a:t>
            </a:r>
            <a:endParaRPr/>
          </a:p>
        </p:txBody>
      </p:sp>
      <p:pic>
        <p:nvPicPr>
          <p:cNvPr id="351" name="Google Shape;351;p37"/>
          <p:cNvPicPr preferRelativeResize="0"/>
          <p:nvPr/>
        </p:nvPicPr>
        <p:blipFill>
          <a:blip r:embed="rId3">
            <a:alphaModFix/>
          </a:blip>
          <a:stretch>
            <a:fillRect/>
          </a:stretch>
        </p:blipFill>
        <p:spPr>
          <a:xfrm>
            <a:off x="1150925" y="1466200"/>
            <a:ext cx="6842249" cy="3484700"/>
          </a:xfrm>
          <a:prstGeom prst="rect">
            <a:avLst/>
          </a:prstGeom>
          <a:noFill/>
          <a:ln>
            <a:noFill/>
          </a:ln>
        </p:spPr>
      </p:pic>
      <p:sp>
        <p:nvSpPr>
          <p:cNvPr id="352" name="Google Shape;352;p37"/>
          <p:cNvSpPr txBox="1"/>
          <p:nvPr/>
        </p:nvSpPr>
        <p:spPr>
          <a:xfrm>
            <a:off x="8619375" y="4641100"/>
            <a:ext cx="4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ria Sans Light"/>
                <a:ea typeface="Inria Sans Light"/>
                <a:cs typeface="Inria Sans Light"/>
                <a:sym typeface="Inria Sans Light"/>
              </a:rPr>
              <a:t>14</a:t>
            </a:r>
            <a:endParaRPr>
              <a:latin typeface="Inria Sans Light"/>
              <a:ea typeface="Inria Sans Light"/>
              <a:cs typeface="Inria Sans Light"/>
              <a:sym typeface="Inria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Creating the data structure for the Algorithm</a:t>
            </a:r>
            <a:endParaRPr/>
          </a:p>
        </p:txBody>
      </p:sp>
      <p:sp>
        <p:nvSpPr>
          <p:cNvPr id="358" name="Google Shape;358;p38"/>
          <p:cNvSpPr txBox="1"/>
          <p:nvPr>
            <p:ph idx="1" type="body"/>
          </p:nvPr>
        </p:nvSpPr>
        <p:spPr>
          <a:xfrm>
            <a:off x="1950575" y="1563975"/>
            <a:ext cx="5442300" cy="3321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The code uses the vectors returned from the FileIn class to create the data structure, which is a vector of vector of Professor pointers. </a:t>
            </a:r>
            <a:endParaRPr sz="1800"/>
          </a:p>
          <a:p>
            <a:pPr indent="-342900" lvl="0" marL="457200" rtl="0" algn="l">
              <a:spcBef>
                <a:spcPts val="0"/>
              </a:spcBef>
              <a:spcAft>
                <a:spcPts val="0"/>
              </a:spcAft>
              <a:buSzPts val="1800"/>
              <a:buChar char="⬥"/>
            </a:pPr>
            <a:r>
              <a:rPr lang="en" sz="1800"/>
              <a:t>It uses the addNode() function of the Professor class to create a vector of Professors who teach the same course and then puts these vectors into each index of a vector of vectors for each class to make the structure.</a:t>
            </a:r>
            <a:endParaRPr sz="1800"/>
          </a:p>
          <a:p>
            <a:pPr indent="-342900" lvl="0" marL="457200" rtl="0" algn="l">
              <a:spcBef>
                <a:spcPts val="0"/>
              </a:spcBef>
              <a:spcAft>
                <a:spcPts val="0"/>
              </a:spcAft>
              <a:buSzPts val="1800"/>
              <a:buChar char="⬥"/>
            </a:pPr>
            <a:r>
              <a:rPr lang="en" sz="1800"/>
              <a:t>The format of the data structure is explained in the next slide.</a:t>
            </a:r>
            <a:endParaRPr sz="1800"/>
          </a:p>
          <a:p>
            <a:pPr indent="0" lvl="0" marL="0" rtl="0" algn="l">
              <a:spcBef>
                <a:spcPts val="600"/>
              </a:spcBef>
              <a:spcAft>
                <a:spcPts val="600"/>
              </a:spcAft>
              <a:buNone/>
            </a:pPr>
            <a:r>
              <a:t/>
            </a:r>
            <a:endParaRPr sz="1800"/>
          </a:p>
        </p:txBody>
      </p:sp>
      <p:sp>
        <p:nvSpPr>
          <p:cNvPr id="359" name="Google Shape;359;p3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data structure</a:t>
            </a:r>
            <a:endParaRPr/>
          </a:p>
        </p:txBody>
      </p:sp>
      <p:pic>
        <p:nvPicPr>
          <p:cNvPr id="365" name="Google Shape;365;p39"/>
          <p:cNvPicPr preferRelativeResize="0"/>
          <p:nvPr/>
        </p:nvPicPr>
        <p:blipFill>
          <a:blip r:embed="rId3">
            <a:alphaModFix/>
          </a:blip>
          <a:stretch>
            <a:fillRect/>
          </a:stretch>
        </p:blipFill>
        <p:spPr>
          <a:xfrm>
            <a:off x="1873450" y="1325125"/>
            <a:ext cx="5381949" cy="3631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Using data structure to find best case schedule</a:t>
            </a:r>
            <a:endParaRPr/>
          </a:p>
        </p:txBody>
      </p:sp>
      <p:sp>
        <p:nvSpPr>
          <p:cNvPr id="371" name="Google Shape;371;p40"/>
          <p:cNvSpPr txBox="1"/>
          <p:nvPr>
            <p:ph idx="1" type="body"/>
          </p:nvPr>
        </p:nvSpPr>
        <p:spPr>
          <a:xfrm>
            <a:off x="1950575" y="1563975"/>
            <a:ext cx="5442300" cy="3321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The Course class uses the CalcAverages() function and returns a vector of structs, where the structs contain a vector of Professors and their average rating. The vector of Professors in the struct contains one Professor from each course. </a:t>
            </a:r>
            <a:endParaRPr sz="1800"/>
          </a:p>
          <a:p>
            <a:pPr indent="-342900" lvl="0" marL="457200" rtl="0" algn="l">
              <a:spcBef>
                <a:spcPts val="0"/>
              </a:spcBef>
              <a:spcAft>
                <a:spcPts val="0"/>
              </a:spcAft>
              <a:buSzPts val="1800"/>
              <a:buChar char="⬥"/>
            </a:pPr>
            <a:r>
              <a:rPr lang="en" sz="1800"/>
              <a:t>Using in built sorting algorithms for the vectors, we can find which struct in the vector of structs has the highest average rating.</a:t>
            </a:r>
            <a:endParaRPr sz="1800"/>
          </a:p>
          <a:p>
            <a:pPr indent="-342900" lvl="0" marL="457200" rtl="0" algn="l">
              <a:spcBef>
                <a:spcPts val="0"/>
              </a:spcBef>
              <a:spcAft>
                <a:spcPts val="0"/>
              </a:spcAft>
              <a:buSzPts val="1800"/>
              <a:buChar char="⬥"/>
            </a:pPr>
            <a:r>
              <a:rPr lang="en" sz="1800"/>
              <a:t>The CalcAverage() function also checks for time conflicts using the hasTimeConflicts() function.</a:t>
            </a:r>
            <a:endParaRPr sz="1800"/>
          </a:p>
          <a:p>
            <a:pPr indent="0" lvl="0" marL="457200" rtl="0" algn="l">
              <a:spcBef>
                <a:spcPts val="600"/>
              </a:spcBef>
              <a:spcAft>
                <a:spcPts val="0"/>
              </a:spcAft>
              <a:buNone/>
            </a:pPr>
            <a:r>
              <a:t/>
            </a:r>
            <a:endParaRPr sz="1800"/>
          </a:p>
          <a:p>
            <a:pPr indent="0" lvl="0" marL="0" rtl="0" algn="l">
              <a:spcBef>
                <a:spcPts val="600"/>
              </a:spcBef>
              <a:spcAft>
                <a:spcPts val="600"/>
              </a:spcAft>
              <a:buNone/>
            </a:pPr>
            <a:r>
              <a:t/>
            </a:r>
            <a:endParaRPr sz="1800"/>
          </a:p>
        </p:txBody>
      </p:sp>
      <p:sp>
        <p:nvSpPr>
          <p:cNvPr id="372" name="Google Shape;372;p4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Displaying the output in console GUI</a:t>
            </a:r>
            <a:endParaRPr/>
          </a:p>
        </p:txBody>
      </p:sp>
      <p:sp>
        <p:nvSpPr>
          <p:cNvPr id="378" name="Google Shape;378;p41"/>
          <p:cNvSpPr txBox="1"/>
          <p:nvPr>
            <p:ph idx="1" type="body"/>
          </p:nvPr>
        </p:nvSpPr>
        <p:spPr>
          <a:xfrm>
            <a:off x="1998425" y="1461600"/>
            <a:ext cx="4942800" cy="616200"/>
          </a:xfrm>
          <a:prstGeom prst="rect">
            <a:avLst/>
          </a:prstGeom>
        </p:spPr>
        <p:txBody>
          <a:bodyPr anchorCtr="0" anchor="t" bIns="0" lIns="0" spcFirstLastPara="1" rIns="0" wrap="square" tIns="0">
            <a:noAutofit/>
          </a:bodyPr>
          <a:lstStyle/>
          <a:p>
            <a:pPr indent="0" lvl="0" marL="457200" rtl="0" algn="ctr">
              <a:spcBef>
                <a:spcPts val="0"/>
              </a:spcBef>
              <a:spcAft>
                <a:spcPts val="0"/>
              </a:spcAft>
              <a:buNone/>
            </a:pPr>
            <a:r>
              <a:rPr lang="en" sz="1800"/>
              <a:t>Using VariadicTable.h by friedmud on GitHub, we can display the output in form of a table. </a:t>
            </a:r>
            <a:endParaRPr sz="1800"/>
          </a:p>
          <a:p>
            <a:pPr indent="0" lvl="0" marL="457200" rtl="0" algn="ctr">
              <a:spcBef>
                <a:spcPts val="600"/>
              </a:spcBef>
              <a:spcAft>
                <a:spcPts val="0"/>
              </a:spcAft>
              <a:buNone/>
            </a:pPr>
            <a:r>
              <a:t/>
            </a:r>
            <a:endParaRPr sz="1800"/>
          </a:p>
          <a:p>
            <a:pPr indent="0" lvl="0" marL="457200" rtl="0" algn="ctr">
              <a:spcBef>
                <a:spcPts val="600"/>
              </a:spcBef>
              <a:spcAft>
                <a:spcPts val="0"/>
              </a:spcAft>
              <a:buNone/>
            </a:pPr>
            <a:r>
              <a:t/>
            </a:r>
            <a:endParaRPr sz="1800"/>
          </a:p>
          <a:p>
            <a:pPr indent="0" lvl="0" marL="0" rtl="0" algn="ctr">
              <a:spcBef>
                <a:spcPts val="600"/>
              </a:spcBef>
              <a:spcAft>
                <a:spcPts val="600"/>
              </a:spcAft>
              <a:buNone/>
            </a:pPr>
            <a:r>
              <a:t/>
            </a:r>
            <a:endParaRPr sz="1800"/>
          </a:p>
        </p:txBody>
      </p:sp>
      <p:sp>
        <p:nvSpPr>
          <p:cNvPr id="379" name="Google Shape;379;p4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80" name="Google Shape;380;p41"/>
          <p:cNvPicPr preferRelativeResize="0"/>
          <p:nvPr/>
        </p:nvPicPr>
        <p:blipFill>
          <a:blip r:embed="rId3">
            <a:alphaModFix/>
          </a:blip>
          <a:stretch>
            <a:fillRect/>
          </a:stretch>
        </p:blipFill>
        <p:spPr>
          <a:xfrm>
            <a:off x="1565388" y="2196325"/>
            <a:ext cx="6013331" cy="265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idx="4294967295" type="ctrTitle"/>
          </p:nvPr>
        </p:nvSpPr>
        <p:spPr>
          <a:xfrm>
            <a:off x="3743400" y="2051700"/>
            <a:ext cx="1657200" cy="104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END</a:t>
            </a:r>
            <a:endParaRPr sz="7200"/>
          </a:p>
        </p:txBody>
      </p:sp>
      <p:sp>
        <p:nvSpPr>
          <p:cNvPr id="386" name="Google Shape;386;p4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PURPOSE</a:t>
            </a:r>
            <a:endParaRPr/>
          </a:p>
        </p:txBody>
      </p:sp>
      <p:sp>
        <p:nvSpPr>
          <p:cNvPr id="253" name="Google Shape;253;p25"/>
          <p:cNvSpPr txBox="1"/>
          <p:nvPr>
            <p:ph idx="1" type="body"/>
          </p:nvPr>
        </p:nvSpPr>
        <p:spPr>
          <a:xfrm>
            <a:off x="1207849" y="1359200"/>
            <a:ext cx="3143700" cy="3265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500"/>
              <a:t>What is the goal of the BU Class Scheduler?</a:t>
            </a:r>
            <a:endParaRPr b="1" sz="1500"/>
          </a:p>
          <a:p>
            <a:pPr indent="-304800" lvl="0" marL="457200" rtl="0" algn="l">
              <a:spcBef>
                <a:spcPts val="600"/>
              </a:spcBef>
              <a:spcAft>
                <a:spcPts val="0"/>
              </a:spcAft>
              <a:buSzPts val="1200"/>
              <a:buChar char="⬥"/>
            </a:pPr>
            <a:r>
              <a:rPr b="1" lang="en" sz="1200"/>
              <a:t>Using an integrated web scraper and API, the scheduler takes a list of classes as input from the user and using a custom algorithm builds them a possible schedule for the selected semester with the highest average professor rating and no time conflicts</a:t>
            </a:r>
            <a:endParaRPr b="1" sz="1200"/>
          </a:p>
          <a:p>
            <a:pPr indent="0" lvl="0" marL="457200" rtl="0" algn="l">
              <a:spcBef>
                <a:spcPts val="600"/>
              </a:spcBef>
              <a:spcAft>
                <a:spcPts val="0"/>
              </a:spcAft>
              <a:buNone/>
            </a:pPr>
            <a:r>
              <a:t/>
            </a:r>
            <a:endParaRPr b="1" sz="1200"/>
          </a:p>
          <a:p>
            <a:pPr indent="-304800" lvl="0" marL="457200" rtl="0" algn="l">
              <a:spcBef>
                <a:spcPts val="600"/>
              </a:spcBef>
              <a:spcAft>
                <a:spcPts val="0"/>
              </a:spcAft>
              <a:buSzPts val="1200"/>
              <a:buChar char="⬥"/>
            </a:pPr>
            <a:r>
              <a:rPr b="1" lang="en" sz="1200"/>
              <a:t>Students often spend hours comparing dozens of rate my professor pages with the classes offered by BU to create the optimal schedule. By using the class scheduler, students can expedite the process from hours to seconds.</a:t>
            </a:r>
            <a:endParaRPr b="1" sz="1200"/>
          </a:p>
          <a:p>
            <a:pPr indent="0" lvl="0" marL="457200" rtl="0" algn="l">
              <a:spcBef>
                <a:spcPts val="600"/>
              </a:spcBef>
              <a:spcAft>
                <a:spcPts val="0"/>
              </a:spcAft>
              <a:buNone/>
            </a:pPr>
            <a:r>
              <a:t/>
            </a:r>
            <a:endParaRPr b="1" sz="1200"/>
          </a:p>
          <a:p>
            <a:pPr indent="0" lvl="0" marL="0" rtl="0" algn="l">
              <a:spcBef>
                <a:spcPts val="600"/>
              </a:spcBef>
              <a:spcAft>
                <a:spcPts val="600"/>
              </a:spcAft>
              <a:buNone/>
            </a:pPr>
            <a:r>
              <a:t/>
            </a:r>
            <a:endParaRPr b="1" sz="1200"/>
          </a:p>
        </p:txBody>
      </p:sp>
      <p:sp>
        <p:nvSpPr>
          <p:cNvPr id="254" name="Google Shape;254;p2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p25"/>
          <p:cNvSpPr txBox="1"/>
          <p:nvPr/>
        </p:nvSpPr>
        <p:spPr>
          <a:xfrm>
            <a:off x="5025550" y="1715325"/>
            <a:ext cx="35319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600"/>
              </a:spcAft>
              <a:buNone/>
            </a:pPr>
            <a:r>
              <a:t/>
            </a:r>
            <a:endParaRPr>
              <a:latin typeface="Inria Sans Light"/>
              <a:ea typeface="Inria Sans Light"/>
              <a:cs typeface="Inria Sans Light"/>
              <a:sym typeface="Inria Sans Light"/>
            </a:endParaRPr>
          </a:p>
        </p:txBody>
      </p:sp>
      <p:pic>
        <p:nvPicPr>
          <p:cNvPr id="256" name="Google Shape;256;p25"/>
          <p:cNvPicPr preferRelativeResize="0"/>
          <p:nvPr/>
        </p:nvPicPr>
        <p:blipFill>
          <a:blip r:embed="rId3">
            <a:alphaModFix amt="91000"/>
          </a:blip>
          <a:stretch>
            <a:fillRect/>
          </a:stretch>
        </p:blipFill>
        <p:spPr>
          <a:xfrm>
            <a:off x="4799586" y="1523025"/>
            <a:ext cx="3983700" cy="2535000"/>
          </a:xfrm>
          <a:prstGeom prst="roundRect">
            <a:avLst>
              <a:gd fmla="val 5649" name="adj"/>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cxnSp>
        <p:nvCxnSpPr>
          <p:cNvPr id="257" name="Google Shape;257;p25"/>
          <p:cNvCxnSpPr/>
          <p:nvPr/>
        </p:nvCxnSpPr>
        <p:spPr>
          <a:xfrm>
            <a:off x="4800900" y="1514300"/>
            <a:ext cx="3972900" cy="2553900"/>
          </a:xfrm>
          <a:prstGeom prst="straightConnector1">
            <a:avLst/>
          </a:prstGeom>
          <a:noFill/>
          <a:ln cap="flat" cmpd="sng" w="76200">
            <a:solidFill>
              <a:srgbClr val="CC0000"/>
            </a:solidFill>
            <a:prstDash val="solid"/>
            <a:round/>
            <a:headEnd len="med" w="med" type="none"/>
            <a:tailEnd len="med" w="med" type="none"/>
          </a:ln>
          <a:effectLst>
            <a:outerShdw blurRad="57150" rotWithShape="0" algn="bl" dir="5400000" dist="19050">
              <a:srgbClr val="000000">
                <a:alpha val="50000"/>
              </a:srgbClr>
            </a:outerShdw>
            <a:reflection blurRad="0" dir="5400000" dist="38100" endA="0" endPos="30000" fadeDir="5400012" kx="0" rotWithShape="0" algn="bl" stA="42000" stPos="0" sy="-100000" ky="0"/>
          </a:effectLst>
        </p:spPr>
      </p:cxnSp>
      <p:cxnSp>
        <p:nvCxnSpPr>
          <p:cNvPr id="258" name="Google Shape;258;p25"/>
          <p:cNvCxnSpPr/>
          <p:nvPr/>
        </p:nvCxnSpPr>
        <p:spPr>
          <a:xfrm flipH="1" rot="10800000">
            <a:off x="4824550" y="1561575"/>
            <a:ext cx="3972900" cy="2483100"/>
          </a:xfrm>
          <a:prstGeom prst="straightConnector1">
            <a:avLst/>
          </a:prstGeom>
          <a:noFill/>
          <a:ln cap="flat" cmpd="sng" w="76200">
            <a:solidFill>
              <a:srgbClr val="CC0000"/>
            </a:solidFill>
            <a:prstDash val="solid"/>
            <a:round/>
            <a:headEnd len="med" w="med" type="none"/>
            <a:tailEnd len="med" w="med" type="none"/>
          </a:ln>
          <a:effectLst>
            <a:outerShdw blurRad="57150" rotWithShape="0" algn="bl" dir="5400000" dist="19050">
              <a:srgbClr val="000000">
                <a:alpha val="50000"/>
              </a:srgbClr>
            </a:outerShdw>
            <a:reflection blurRad="0" dir="5400000" dist="38100" endA="0" endPos="30000" fadeDir="5400012" kx="0" rotWithShape="0" algn="bl" stA="42000" stPos="0" sy="-100000" ky="0"/>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idx="4294967295" type="ctrTitle"/>
          </p:nvPr>
        </p:nvSpPr>
        <p:spPr>
          <a:xfrm>
            <a:off x="1030400" y="2397950"/>
            <a:ext cx="3888900" cy="97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Rate My Professor API</a:t>
            </a:r>
            <a:endParaRPr sz="7200"/>
          </a:p>
        </p:txBody>
      </p:sp>
      <p:sp>
        <p:nvSpPr>
          <p:cNvPr id="264" name="Google Shape;264;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65" name="Google Shape;265;p26"/>
          <p:cNvPicPr preferRelativeResize="0"/>
          <p:nvPr/>
        </p:nvPicPr>
        <p:blipFill rotWithShape="1">
          <a:blip r:embed="rId3">
            <a:alphaModFix/>
          </a:blip>
          <a:srcRect b="0" l="9651" r="9651" t="0"/>
          <a:stretch/>
        </p:blipFill>
        <p:spPr>
          <a:xfrm>
            <a:off x="4684125" y="581850"/>
            <a:ext cx="4217700" cy="3718200"/>
          </a:xfrm>
          <a:prstGeom prst="hexagon">
            <a:avLst>
              <a:gd fmla="val 25093" name="adj"/>
              <a:gd fmla="val 115470" name="vf"/>
            </a:avLst>
          </a:prstGeom>
          <a:noFill/>
          <a:ln cap="flat" cmpd="sng" w="76200">
            <a:solidFill>
              <a:schemeClr val="accent4"/>
            </a:solidFill>
            <a:prstDash val="solid"/>
            <a:miter lim="8000"/>
            <a:headEnd len="sm" w="sm" type="none"/>
            <a:tailEnd len="sm" w="sm" type="none"/>
          </a:ln>
          <a:effectLst>
            <a:outerShdw blurRad="357188" rotWithShape="0" algn="bl" dir="5400000" dist="76200">
              <a:schemeClr val="lt1">
                <a:alpha val="5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Getting Professor Information</a:t>
            </a:r>
            <a:endParaRPr/>
          </a:p>
        </p:txBody>
      </p:sp>
      <p:sp>
        <p:nvSpPr>
          <p:cNvPr id="271" name="Google Shape;271;p27"/>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API</a:t>
            </a:r>
            <a:endParaRPr/>
          </a:p>
          <a:p>
            <a:pPr indent="-342900" lvl="1" marL="914400" rtl="0" algn="l">
              <a:spcBef>
                <a:spcPts val="0"/>
              </a:spcBef>
              <a:spcAft>
                <a:spcPts val="0"/>
              </a:spcAft>
              <a:buSzPts val="1800"/>
              <a:buChar char="⬦"/>
            </a:pPr>
            <a:r>
              <a:rPr lang="en" sz="1800"/>
              <a:t>Creates an API object using the RMP school id</a:t>
            </a:r>
            <a:endParaRPr sz="1800"/>
          </a:p>
          <a:p>
            <a:pPr indent="-342900" lvl="1" marL="914400" rtl="0" algn="l">
              <a:spcBef>
                <a:spcPts val="0"/>
              </a:spcBef>
              <a:spcAft>
                <a:spcPts val="0"/>
              </a:spcAft>
              <a:buSzPts val="1800"/>
              <a:buChar char="⬦"/>
            </a:pPr>
            <a:r>
              <a:rPr lang="en" sz="1800"/>
              <a:t>Uses Pre existing </a:t>
            </a:r>
            <a:r>
              <a:rPr lang="en" sz="1800" u="sng">
                <a:solidFill>
                  <a:schemeClr val="hlink"/>
                </a:solidFill>
                <a:hlinkClick r:id="rId3"/>
              </a:rPr>
              <a:t>repository</a:t>
            </a:r>
            <a:r>
              <a:rPr lang="en" sz="1800"/>
              <a:t> for API call</a:t>
            </a:r>
            <a:endParaRPr sz="1800"/>
          </a:p>
          <a:p>
            <a:pPr indent="-342900" lvl="1" marL="914400" rtl="0" algn="l">
              <a:spcBef>
                <a:spcPts val="0"/>
              </a:spcBef>
              <a:spcAft>
                <a:spcPts val="0"/>
              </a:spcAft>
              <a:buSzPts val="1800"/>
              <a:buChar char="⬦"/>
            </a:pPr>
            <a:r>
              <a:rPr lang="en" sz="1800"/>
              <a:t>API call returns dictionary of attributes</a:t>
            </a:r>
            <a:endParaRPr sz="1800"/>
          </a:p>
          <a:p>
            <a:pPr indent="-323850" lvl="2" marL="1371600" rtl="0" algn="l">
              <a:spcBef>
                <a:spcPts val="0"/>
              </a:spcBef>
              <a:spcAft>
                <a:spcPts val="0"/>
              </a:spcAft>
              <a:buSzPts val="1500"/>
              <a:buChar char="⬩"/>
            </a:pPr>
            <a:r>
              <a:rPr lang="en" sz="1500"/>
              <a:t>Professor name, rating, ID, Department, etc</a:t>
            </a:r>
            <a:endParaRPr sz="1500"/>
          </a:p>
          <a:p>
            <a:pPr indent="-342900" lvl="0" marL="457200" rtl="0" algn="l">
              <a:spcBef>
                <a:spcPts val="0"/>
              </a:spcBef>
              <a:spcAft>
                <a:spcPts val="0"/>
              </a:spcAft>
              <a:buSzPts val="1800"/>
              <a:buChar char="⬥"/>
            </a:pPr>
            <a:r>
              <a:rPr lang="en"/>
              <a:t>Integrated Methods</a:t>
            </a:r>
            <a:endParaRPr/>
          </a:p>
          <a:p>
            <a:pPr indent="-342900" lvl="1" marL="914400" rtl="0" algn="l">
              <a:spcBef>
                <a:spcPts val="0"/>
              </a:spcBef>
              <a:spcAft>
                <a:spcPts val="0"/>
              </a:spcAft>
              <a:buSzPts val="1800"/>
              <a:buChar char="⬦"/>
            </a:pPr>
            <a:r>
              <a:rPr lang="en" sz="1800"/>
              <a:t>Search Professors by last name</a:t>
            </a:r>
            <a:endParaRPr sz="1800"/>
          </a:p>
          <a:p>
            <a:pPr indent="-342900" lvl="1" marL="914400" rtl="0" algn="l">
              <a:spcBef>
                <a:spcPts val="0"/>
              </a:spcBef>
              <a:spcAft>
                <a:spcPts val="0"/>
              </a:spcAft>
              <a:buSzPts val="1800"/>
              <a:buChar char="⬦"/>
            </a:pPr>
            <a:r>
              <a:rPr lang="en" sz="1800"/>
              <a:t>Get average professor rating based on last name</a:t>
            </a:r>
            <a:endParaRPr sz="1800"/>
          </a:p>
          <a:p>
            <a:pPr indent="-342900" lvl="1" marL="914400" rtl="0" algn="l">
              <a:spcBef>
                <a:spcPts val="0"/>
              </a:spcBef>
              <a:spcAft>
                <a:spcPts val="0"/>
              </a:spcAft>
              <a:buSzPts val="1800"/>
              <a:buChar char="⬦"/>
            </a:pPr>
            <a:r>
              <a:rPr lang="en" sz="1800"/>
              <a:t>Output average professor ratings in a CSV file</a:t>
            </a:r>
            <a:endParaRPr sz="1800"/>
          </a:p>
        </p:txBody>
      </p:sp>
      <p:sp>
        <p:nvSpPr>
          <p:cNvPr id="272" name="Google Shape;272;p2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Getting Professor By Last Name</a:t>
            </a:r>
            <a:endParaRPr/>
          </a:p>
        </p:txBody>
      </p:sp>
      <p:sp>
        <p:nvSpPr>
          <p:cNvPr id="278" name="Google Shape;278;p28"/>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Getting Professor ID</a:t>
            </a:r>
            <a:endParaRPr/>
          </a:p>
          <a:p>
            <a:pPr indent="-342900" lvl="1" marL="914400" rtl="0" algn="l">
              <a:spcBef>
                <a:spcPts val="0"/>
              </a:spcBef>
              <a:spcAft>
                <a:spcPts val="0"/>
              </a:spcAft>
              <a:buSzPts val="1800"/>
              <a:buChar char="⬦"/>
            </a:pPr>
            <a:r>
              <a:rPr lang="en" sz="1800"/>
              <a:t>Iterates through dictionary of professors to find professor with input name</a:t>
            </a:r>
            <a:endParaRPr sz="1800"/>
          </a:p>
          <a:p>
            <a:pPr indent="-342900" lvl="1" marL="914400" rtl="0" algn="l">
              <a:spcBef>
                <a:spcPts val="0"/>
              </a:spcBef>
              <a:spcAft>
                <a:spcPts val="0"/>
              </a:spcAft>
              <a:buSzPts val="1800"/>
              <a:buChar char="⬦"/>
            </a:pPr>
            <a:r>
              <a:rPr lang="en" sz="1800"/>
              <a:t>If multiple professors with the same name are found program prompts user for professors departments</a:t>
            </a:r>
            <a:endParaRPr sz="1800"/>
          </a:p>
          <a:p>
            <a:pPr indent="-342900" lvl="1" marL="914400" rtl="0" algn="l">
              <a:spcBef>
                <a:spcPts val="0"/>
              </a:spcBef>
              <a:spcAft>
                <a:spcPts val="0"/>
              </a:spcAft>
              <a:buSzPts val="1800"/>
              <a:buChar char="⬦"/>
            </a:pPr>
            <a:r>
              <a:rPr lang="en" sz="1800"/>
              <a:t>Returns the professor ID </a:t>
            </a:r>
            <a:endParaRPr sz="1800"/>
          </a:p>
          <a:p>
            <a:pPr indent="-342900" lvl="0" marL="457200" rtl="0" algn="l">
              <a:spcBef>
                <a:spcPts val="0"/>
              </a:spcBef>
              <a:spcAft>
                <a:spcPts val="0"/>
              </a:spcAft>
              <a:buSzPts val="1800"/>
              <a:buChar char="⬥"/>
            </a:pPr>
            <a:r>
              <a:rPr lang="en" sz="1800"/>
              <a:t>  </a:t>
            </a:r>
            <a:r>
              <a:rPr lang="en"/>
              <a:t>Getting Professors Average Rating</a:t>
            </a:r>
            <a:endParaRPr/>
          </a:p>
          <a:p>
            <a:pPr indent="-342900" lvl="1" marL="914400" rtl="0" algn="l">
              <a:spcBef>
                <a:spcPts val="0"/>
              </a:spcBef>
              <a:spcAft>
                <a:spcPts val="0"/>
              </a:spcAft>
              <a:buSzPts val="1800"/>
              <a:buChar char="⬦"/>
            </a:pPr>
            <a:r>
              <a:rPr lang="en"/>
              <a:t> </a:t>
            </a:r>
            <a:r>
              <a:rPr lang="en" sz="1800"/>
              <a:t>Accesses the entry with the ID returned by searchProfessor and returns the overallRating attribure</a:t>
            </a:r>
            <a:endParaRPr sz="1800"/>
          </a:p>
        </p:txBody>
      </p:sp>
      <p:sp>
        <p:nvSpPr>
          <p:cNvPr id="279" name="Google Shape;279;p28"/>
          <p:cNvSpPr txBox="1"/>
          <p:nvPr/>
        </p:nvSpPr>
        <p:spPr>
          <a:xfrm>
            <a:off x="8679625" y="4590975"/>
            <a:ext cx="5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nria Sans Light"/>
                <a:ea typeface="Inria Sans Light"/>
                <a:cs typeface="Inria Sans Light"/>
                <a:sym typeface="Inria Sans Light"/>
              </a:rPr>
              <a:t>5</a:t>
            </a:r>
            <a:endParaRPr>
              <a:latin typeface="Inria Sans Light"/>
              <a:ea typeface="Inria Sans Light"/>
              <a:cs typeface="Inria Sans Light"/>
              <a:sym typeface="Inria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type="title"/>
          </p:nvPr>
        </p:nvSpPr>
        <p:spPr>
          <a:xfrm>
            <a:off x="1207800" y="7210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School ID and Professor ID from URL</a:t>
            </a:r>
            <a:endParaRPr/>
          </a:p>
        </p:txBody>
      </p:sp>
      <p:pic>
        <p:nvPicPr>
          <p:cNvPr id="285" name="Google Shape;285;p29"/>
          <p:cNvPicPr preferRelativeResize="0"/>
          <p:nvPr/>
        </p:nvPicPr>
        <p:blipFill rotWithShape="1">
          <a:blip r:embed="rId3">
            <a:alphaModFix/>
          </a:blip>
          <a:srcRect b="7552" l="0" r="0" t="0"/>
          <a:stretch/>
        </p:blipFill>
        <p:spPr>
          <a:xfrm>
            <a:off x="943375" y="1482500"/>
            <a:ext cx="7257300" cy="519600"/>
          </a:xfrm>
          <a:prstGeom prst="roundRect">
            <a:avLst>
              <a:gd fmla="val 50000" name="adj"/>
            </a:avLst>
          </a:prstGeom>
          <a:noFill/>
          <a:ln>
            <a:noFill/>
          </a:ln>
        </p:spPr>
      </p:pic>
      <p:pic>
        <p:nvPicPr>
          <p:cNvPr id="286" name="Google Shape;286;p29"/>
          <p:cNvPicPr preferRelativeResize="0"/>
          <p:nvPr/>
        </p:nvPicPr>
        <p:blipFill rotWithShape="1">
          <a:blip r:embed="rId4">
            <a:alphaModFix/>
          </a:blip>
          <a:srcRect b="14302" l="0" r="0" t="0"/>
          <a:stretch/>
        </p:blipFill>
        <p:spPr>
          <a:xfrm>
            <a:off x="943375" y="3150275"/>
            <a:ext cx="7257300" cy="519600"/>
          </a:xfrm>
          <a:prstGeom prst="roundRect">
            <a:avLst>
              <a:gd fmla="val 42780" name="adj"/>
            </a:avLst>
          </a:prstGeom>
          <a:noFill/>
          <a:ln>
            <a:noFill/>
          </a:ln>
        </p:spPr>
      </p:pic>
      <p:sp>
        <p:nvSpPr>
          <p:cNvPr id="287" name="Google Shape;287;p29"/>
          <p:cNvSpPr txBox="1"/>
          <p:nvPr/>
        </p:nvSpPr>
        <p:spPr>
          <a:xfrm>
            <a:off x="7414550" y="2376088"/>
            <a:ext cx="905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Inria Sans"/>
                <a:ea typeface="Inria Sans"/>
                <a:cs typeface="Inria Sans"/>
                <a:sym typeface="Inria Sans"/>
              </a:rPr>
              <a:t>School ID</a:t>
            </a:r>
            <a:endParaRPr b="1">
              <a:solidFill>
                <a:schemeClr val="dk1"/>
              </a:solidFill>
              <a:latin typeface="Inria Sans"/>
              <a:ea typeface="Inria Sans"/>
              <a:cs typeface="Inria Sans"/>
              <a:sym typeface="Inria Sans"/>
            </a:endParaRPr>
          </a:p>
        </p:txBody>
      </p:sp>
      <p:cxnSp>
        <p:nvCxnSpPr>
          <p:cNvPr id="288" name="Google Shape;288;p29"/>
          <p:cNvCxnSpPr>
            <a:stCxn id="287" idx="0"/>
          </p:cNvCxnSpPr>
          <p:nvPr/>
        </p:nvCxnSpPr>
        <p:spPr>
          <a:xfrm rot="10800000">
            <a:off x="7867400" y="1995088"/>
            <a:ext cx="0" cy="381000"/>
          </a:xfrm>
          <a:prstGeom prst="straightConnector1">
            <a:avLst/>
          </a:prstGeom>
          <a:noFill/>
          <a:ln cap="flat" cmpd="sng" w="9525">
            <a:solidFill>
              <a:schemeClr val="dk1"/>
            </a:solidFill>
            <a:prstDash val="solid"/>
            <a:round/>
            <a:headEnd len="med" w="med" type="none"/>
            <a:tailEnd len="med" w="med" type="triangle"/>
          </a:ln>
        </p:spPr>
      </p:cxnSp>
      <p:sp>
        <p:nvSpPr>
          <p:cNvPr id="289" name="Google Shape;289;p29"/>
          <p:cNvSpPr txBox="1"/>
          <p:nvPr/>
        </p:nvSpPr>
        <p:spPr>
          <a:xfrm>
            <a:off x="6848575" y="4261875"/>
            <a:ext cx="11604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Inria Sans"/>
                <a:ea typeface="Inria Sans"/>
                <a:cs typeface="Inria Sans"/>
                <a:sym typeface="Inria Sans"/>
              </a:rPr>
              <a:t>Professor </a:t>
            </a:r>
            <a:r>
              <a:rPr b="1" lang="en">
                <a:solidFill>
                  <a:schemeClr val="dk1"/>
                </a:solidFill>
                <a:latin typeface="Inria Sans"/>
                <a:ea typeface="Inria Sans"/>
                <a:cs typeface="Inria Sans"/>
                <a:sym typeface="Inria Sans"/>
              </a:rPr>
              <a:t>ID</a:t>
            </a:r>
            <a:endParaRPr b="1">
              <a:solidFill>
                <a:schemeClr val="dk1"/>
              </a:solidFill>
              <a:latin typeface="Inria Sans"/>
              <a:ea typeface="Inria Sans"/>
              <a:cs typeface="Inria Sans"/>
              <a:sym typeface="Inria Sans"/>
            </a:endParaRPr>
          </a:p>
        </p:txBody>
      </p:sp>
      <p:cxnSp>
        <p:nvCxnSpPr>
          <p:cNvPr id="290" name="Google Shape;290;p29"/>
          <p:cNvCxnSpPr>
            <a:stCxn id="289" idx="0"/>
          </p:cNvCxnSpPr>
          <p:nvPr/>
        </p:nvCxnSpPr>
        <p:spPr>
          <a:xfrm rot="10800000">
            <a:off x="7400575" y="3700275"/>
            <a:ext cx="28200" cy="561600"/>
          </a:xfrm>
          <a:prstGeom prst="straightConnector1">
            <a:avLst/>
          </a:prstGeom>
          <a:noFill/>
          <a:ln cap="flat" cmpd="sng" w="9525">
            <a:solidFill>
              <a:schemeClr val="dk1"/>
            </a:solidFill>
            <a:prstDash val="solid"/>
            <a:round/>
            <a:headEnd len="med" w="med" type="none"/>
            <a:tailEnd len="med" w="med" type="triangle"/>
          </a:ln>
        </p:spPr>
      </p:cxnSp>
      <p:sp>
        <p:nvSpPr>
          <p:cNvPr id="291" name="Google Shape;291;p29"/>
          <p:cNvSpPr txBox="1"/>
          <p:nvPr/>
        </p:nvSpPr>
        <p:spPr>
          <a:xfrm>
            <a:off x="8659575" y="4560850"/>
            <a:ext cx="2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ria Sans Light"/>
                <a:ea typeface="Inria Sans Light"/>
                <a:cs typeface="Inria Sans Light"/>
                <a:sym typeface="Inria Sans Light"/>
              </a:rPr>
              <a:t>6</a:t>
            </a:r>
            <a:endParaRPr>
              <a:latin typeface="Inria Sans Light"/>
              <a:ea typeface="Inria Sans Light"/>
              <a:cs typeface="Inria Sans Light"/>
              <a:sym typeface="Inria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idx="4294967295" type="ctrTitle"/>
          </p:nvPr>
        </p:nvSpPr>
        <p:spPr>
          <a:xfrm>
            <a:off x="317125" y="2448200"/>
            <a:ext cx="3888900" cy="97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900"/>
              <a:t>BU Course Website Web Scraper</a:t>
            </a:r>
            <a:endParaRPr sz="5900"/>
          </a:p>
        </p:txBody>
      </p:sp>
      <p:sp>
        <p:nvSpPr>
          <p:cNvPr id="297" name="Google Shape;297;p3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98" name="Google Shape;298;p30"/>
          <p:cNvPicPr preferRelativeResize="0"/>
          <p:nvPr/>
        </p:nvPicPr>
        <p:blipFill rotWithShape="1">
          <a:blip r:embed="rId3">
            <a:alphaModFix/>
          </a:blip>
          <a:srcRect b="0" l="18095" r="18095" t="0"/>
          <a:stretch/>
        </p:blipFill>
        <p:spPr>
          <a:xfrm>
            <a:off x="4633900" y="581850"/>
            <a:ext cx="4217700" cy="3718200"/>
          </a:xfrm>
          <a:prstGeom prst="hexagon">
            <a:avLst>
              <a:gd fmla="val 25093" name="adj"/>
              <a:gd fmla="val 115470" name="vf"/>
            </a:avLst>
          </a:prstGeom>
          <a:noFill/>
          <a:ln cap="flat" cmpd="sng" w="76200">
            <a:solidFill>
              <a:schemeClr val="accent4"/>
            </a:solidFill>
            <a:prstDash val="solid"/>
            <a:miter lim="8000"/>
            <a:headEnd len="sm" w="sm" type="none"/>
            <a:tailEnd len="sm" w="sm" type="none"/>
          </a:ln>
          <a:effectLst>
            <a:outerShdw blurRad="357188" rotWithShape="0" algn="bl" dir="5400000" dist="76200">
              <a:schemeClr val="lt1">
                <a:alpha val="50000"/>
              </a:scheme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Obtaining User Input and URL Generation</a:t>
            </a:r>
            <a:endParaRPr sz="3000"/>
          </a:p>
        </p:txBody>
      </p:sp>
      <p:sp>
        <p:nvSpPr>
          <p:cNvPr id="304" name="Google Shape;304;p31"/>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Input</a:t>
            </a:r>
            <a:endParaRPr/>
          </a:p>
          <a:p>
            <a:pPr indent="-342900" lvl="1" marL="914400" rtl="0" algn="l">
              <a:spcBef>
                <a:spcPts val="0"/>
              </a:spcBef>
              <a:spcAft>
                <a:spcPts val="0"/>
              </a:spcAft>
              <a:buSzPts val="1800"/>
              <a:buChar char="⬦"/>
            </a:pPr>
            <a:r>
              <a:rPr lang="en" sz="1800"/>
              <a:t>Obtains User input through the console in the form of the Class Code</a:t>
            </a:r>
            <a:endParaRPr sz="1500"/>
          </a:p>
          <a:p>
            <a:pPr indent="-342900" lvl="0" marL="457200" rtl="0" algn="l">
              <a:spcBef>
                <a:spcPts val="0"/>
              </a:spcBef>
              <a:spcAft>
                <a:spcPts val="0"/>
              </a:spcAft>
              <a:buSzPts val="1800"/>
              <a:buChar char="⬥"/>
            </a:pPr>
            <a:r>
              <a:rPr lang="en"/>
              <a:t>URL Generation</a:t>
            </a:r>
            <a:endParaRPr/>
          </a:p>
          <a:p>
            <a:pPr indent="-342900" lvl="1" marL="914400" rtl="0" algn="l">
              <a:spcBef>
                <a:spcPts val="0"/>
              </a:spcBef>
              <a:spcAft>
                <a:spcPts val="0"/>
              </a:spcAft>
              <a:buSzPts val="1800"/>
              <a:buChar char="⬦"/>
            </a:pPr>
            <a:r>
              <a:rPr lang="en" sz="1800"/>
              <a:t>Based on the inputted class code the URL for the website is generated</a:t>
            </a:r>
            <a:endParaRPr sz="1800"/>
          </a:p>
          <a:p>
            <a:pPr indent="-342900" lvl="1" marL="914400" rtl="0" algn="l">
              <a:spcBef>
                <a:spcPts val="0"/>
              </a:spcBef>
              <a:spcAft>
                <a:spcPts val="0"/>
              </a:spcAft>
              <a:buSzPts val="1800"/>
              <a:buChar char="⬦"/>
            </a:pPr>
            <a:r>
              <a:rPr lang="en" sz="1800"/>
              <a:t>The BU course URLs follow a simple pattern which makes it possible to generate the URL with just the class code</a:t>
            </a:r>
            <a:endParaRPr sz="1800"/>
          </a:p>
        </p:txBody>
      </p:sp>
      <p:sp>
        <p:nvSpPr>
          <p:cNvPr id="305" name="Google Shape;305;p3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the URL Generation Works</a:t>
            </a:r>
            <a:endParaRPr/>
          </a:p>
        </p:txBody>
      </p:sp>
      <p:pic>
        <p:nvPicPr>
          <p:cNvPr id="311" name="Google Shape;311;p32"/>
          <p:cNvPicPr preferRelativeResize="0"/>
          <p:nvPr/>
        </p:nvPicPr>
        <p:blipFill>
          <a:blip r:embed="rId3">
            <a:alphaModFix/>
          </a:blip>
          <a:stretch>
            <a:fillRect/>
          </a:stretch>
        </p:blipFill>
        <p:spPr>
          <a:xfrm>
            <a:off x="1257450" y="1710820"/>
            <a:ext cx="6067761" cy="619825"/>
          </a:xfrm>
          <a:prstGeom prst="rect">
            <a:avLst/>
          </a:prstGeom>
          <a:noFill/>
          <a:ln>
            <a:noFill/>
          </a:ln>
        </p:spPr>
      </p:pic>
      <p:cxnSp>
        <p:nvCxnSpPr>
          <p:cNvPr id="312" name="Google Shape;312;p32"/>
          <p:cNvCxnSpPr>
            <a:stCxn id="313" idx="0"/>
          </p:cNvCxnSpPr>
          <p:nvPr/>
        </p:nvCxnSpPr>
        <p:spPr>
          <a:xfrm rot="10800000">
            <a:off x="4076525" y="2430800"/>
            <a:ext cx="4800" cy="10047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32"/>
          <p:cNvCxnSpPr>
            <a:stCxn id="315" idx="0"/>
          </p:cNvCxnSpPr>
          <p:nvPr/>
        </p:nvCxnSpPr>
        <p:spPr>
          <a:xfrm flipH="1" rot="10800000">
            <a:off x="6401825" y="2391075"/>
            <a:ext cx="7500" cy="9543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32"/>
          <p:cNvSpPr txBox="1"/>
          <p:nvPr/>
        </p:nvSpPr>
        <p:spPr>
          <a:xfrm>
            <a:off x="3528725" y="3435500"/>
            <a:ext cx="110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Inria Sans Light"/>
                <a:ea typeface="Inria Sans Light"/>
                <a:cs typeface="Inria Sans Light"/>
                <a:sym typeface="Inria Sans Light"/>
              </a:rPr>
              <a:t>College Name</a:t>
            </a:r>
            <a:endParaRPr>
              <a:solidFill>
                <a:schemeClr val="dk1"/>
              </a:solidFill>
              <a:latin typeface="Inria Sans Light"/>
              <a:ea typeface="Inria Sans Light"/>
              <a:cs typeface="Inria Sans Light"/>
              <a:sym typeface="Inria Sans Light"/>
            </a:endParaRPr>
          </a:p>
        </p:txBody>
      </p:sp>
      <p:sp>
        <p:nvSpPr>
          <p:cNvPr id="315" name="Google Shape;315;p32"/>
          <p:cNvSpPr txBox="1"/>
          <p:nvPr/>
        </p:nvSpPr>
        <p:spPr>
          <a:xfrm>
            <a:off x="5914625" y="3345375"/>
            <a:ext cx="97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Inria Sans Light"/>
                <a:ea typeface="Inria Sans Light"/>
                <a:cs typeface="Inria Sans Light"/>
                <a:sym typeface="Inria Sans Light"/>
              </a:rPr>
              <a:t>Course Code</a:t>
            </a:r>
            <a:endParaRPr>
              <a:solidFill>
                <a:schemeClr val="dk1"/>
              </a:solidFill>
              <a:latin typeface="Inria Sans Light"/>
              <a:ea typeface="Inria Sans Light"/>
              <a:cs typeface="Inria Sans Light"/>
              <a:sym typeface="Inria Sans Light"/>
            </a:endParaRPr>
          </a:p>
        </p:txBody>
      </p:sp>
      <p:sp>
        <p:nvSpPr>
          <p:cNvPr id="316" name="Google Shape;316;p32"/>
          <p:cNvSpPr txBox="1"/>
          <p:nvPr/>
        </p:nvSpPr>
        <p:spPr>
          <a:xfrm>
            <a:off x="8669600" y="4560825"/>
            <a:ext cx="1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ria Sans Light"/>
                <a:ea typeface="Inria Sans Light"/>
                <a:cs typeface="Inria Sans Light"/>
                <a:sym typeface="Inria Sans Light"/>
              </a:rPr>
              <a:t>9</a:t>
            </a:r>
            <a:endParaRPr>
              <a:latin typeface="Inria Sans Light"/>
              <a:ea typeface="Inria Sans Light"/>
              <a:cs typeface="Inria Sans Light"/>
              <a:sym typeface="Inria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