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Bree Serif"/>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reeSerif-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1527ab2b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1527ab2b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1527ab2b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1527ab2b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1527ab2b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1527ab2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1527ab2b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1527ab2b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1527ab2b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1527ab2b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1527ab2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1527ab2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1527ab2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1527ab2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1527ab2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1527ab2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1527ab2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1527ab2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1527ab2b9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1527ab2b9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1527ab2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1527ab2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1527ab2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1527ab2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1527ab2b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1527ab2b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hyperlink" Target="https://developer.riotgames.com/" TargetMode="External"/><Relationship Id="rId5" Type="http://schemas.openxmlformats.org/officeDocument/2006/relationships/hyperlink" Target="https://mobalytics.gg/guides-and-infographics/#tf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Bree Serif"/>
                <a:ea typeface="Bree Serif"/>
                <a:cs typeface="Bree Serif"/>
                <a:sym typeface="Bree Serif"/>
              </a:rPr>
              <a:t>Team Fight Tactics Data Analysis: First Look</a:t>
            </a:r>
            <a:endParaRPr b="1">
              <a:latin typeface="Bree Serif"/>
              <a:ea typeface="Bree Serif"/>
              <a:cs typeface="Bree Serif"/>
              <a:sym typeface="Bree Serif"/>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0000"/>
                </a:solidFill>
                <a:latin typeface="Bree Serif"/>
                <a:ea typeface="Bree Serif"/>
                <a:cs typeface="Bree Serif"/>
                <a:sym typeface="Bree Serif"/>
              </a:rPr>
              <a:t>By Sang Cheon</a:t>
            </a:r>
            <a:endParaRPr b="1">
              <a:solidFill>
                <a:srgbClr val="000000"/>
              </a:solidFill>
              <a:latin typeface="Bree Serif"/>
              <a:ea typeface="Bree Serif"/>
              <a:cs typeface="Bree Serif"/>
              <a:sym typeface="Bree Serif"/>
            </a:endParaRPr>
          </a:p>
          <a:p>
            <a:pPr indent="0" lvl="0" marL="0" rtl="0" algn="ctr">
              <a:spcBef>
                <a:spcPts val="0"/>
              </a:spcBef>
              <a:spcAft>
                <a:spcPts val="0"/>
              </a:spcAft>
              <a:buNone/>
            </a:pPr>
            <a:r>
              <a:rPr b="1" lang="en">
                <a:solidFill>
                  <a:srgbClr val="000000"/>
                </a:solidFill>
                <a:latin typeface="Bree Serif"/>
                <a:ea typeface="Bree Serif"/>
                <a:cs typeface="Bree Serif"/>
                <a:sym typeface="Bree Serif"/>
              </a:rPr>
              <a:t>2020.03.13</a:t>
            </a:r>
            <a:endParaRPr b="1">
              <a:solidFill>
                <a:srgbClr val="000000"/>
              </a:solidFill>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Accuracy Scores</a:t>
            </a:r>
            <a:endParaRPr>
              <a:latin typeface="Bree Serif"/>
              <a:ea typeface="Bree Serif"/>
              <a:cs typeface="Bree Serif"/>
              <a:sym typeface="Bree Serif"/>
            </a:endParaRPr>
          </a:p>
        </p:txBody>
      </p:sp>
      <p:pic>
        <p:nvPicPr>
          <p:cNvPr id="111" name="Google Shape;111;p22"/>
          <p:cNvPicPr preferRelativeResize="0"/>
          <p:nvPr/>
        </p:nvPicPr>
        <p:blipFill>
          <a:blip r:embed="rId4">
            <a:alphaModFix/>
          </a:blip>
          <a:stretch>
            <a:fillRect/>
          </a:stretch>
        </p:blipFill>
        <p:spPr>
          <a:xfrm>
            <a:off x="445825" y="1017725"/>
            <a:ext cx="8102951" cy="253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Most Important Features</a:t>
            </a:r>
            <a:br>
              <a:rPr lang="en">
                <a:latin typeface="Bree Serif"/>
                <a:ea typeface="Bree Serif"/>
                <a:cs typeface="Bree Serif"/>
                <a:sym typeface="Bree Serif"/>
              </a:rPr>
            </a:br>
            <a:endParaRPr>
              <a:latin typeface="Bree Serif"/>
              <a:ea typeface="Bree Serif"/>
              <a:cs typeface="Bree Serif"/>
              <a:sym typeface="Bree Serif"/>
            </a:endParaRPr>
          </a:p>
        </p:txBody>
      </p:sp>
      <p:pic>
        <p:nvPicPr>
          <p:cNvPr id="117" name="Google Shape;117;p23"/>
          <p:cNvPicPr preferRelativeResize="0"/>
          <p:nvPr/>
        </p:nvPicPr>
        <p:blipFill>
          <a:blip r:embed="rId4">
            <a:alphaModFix/>
          </a:blip>
          <a:stretch>
            <a:fillRect/>
          </a:stretch>
        </p:blipFill>
        <p:spPr>
          <a:xfrm>
            <a:off x="1346875" y="808325"/>
            <a:ext cx="6450250" cy="4104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Conclusion</a:t>
            </a:r>
            <a:endParaRPr>
              <a:latin typeface="Bree Serif"/>
              <a:ea typeface="Bree Serif"/>
              <a:cs typeface="Bree Serif"/>
              <a:sym typeface="Bree Serif"/>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Bree Serif"/>
                <a:ea typeface="Bree Serif"/>
                <a:cs typeface="Bree Serif"/>
                <a:sym typeface="Bree Serif"/>
              </a:rPr>
              <a:t>U</a:t>
            </a:r>
            <a:r>
              <a:rPr lang="en">
                <a:solidFill>
                  <a:srgbClr val="434343"/>
                </a:solidFill>
                <a:latin typeface="Bree Serif"/>
                <a:ea typeface="Bree Serif"/>
                <a:cs typeface="Bree Serif"/>
                <a:sym typeface="Bree Serif"/>
              </a:rPr>
              <a:t>sing our scraped data from RIOT API, we were able to successfully come up with  few models that may determine the placement of a player. We were able to achieve 26.8% accuracy for our testing set using AdaBoost ensemble method which performed much better than the baseline prediction of 14.6% accuracy.  Using our best model, we were able to extract the most influential features to our model in particular Tier 2 Zed &amp; Tier 2 Brand.</a:t>
            </a:r>
            <a:endParaRPr>
              <a:solidFill>
                <a:srgbClr val="434343"/>
              </a:solidFill>
              <a:latin typeface="Bree Serif"/>
              <a:ea typeface="Bree Serif"/>
              <a:cs typeface="Bree Serif"/>
              <a:sym typeface="Bree Serif"/>
            </a:endParaRPr>
          </a:p>
          <a:p>
            <a:pPr indent="0" lvl="0" marL="0" rtl="0" algn="l">
              <a:spcBef>
                <a:spcPts val="1600"/>
              </a:spcBef>
              <a:spcAft>
                <a:spcPts val="1600"/>
              </a:spcAft>
              <a:buNone/>
            </a:pPr>
            <a:r>
              <a:t/>
            </a:r>
            <a:endParaRPr>
              <a:solidFill>
                <a:srgbClr val="434343"/>
              </a:solidFill>
              <a:latin typeface="Bree Serif"/>
              <a:ea typeface="Bree Serif"/>
              <a:cs typeface="Bree Serif"/>
              <a:sym typeface="Bree Serif"/>
            </a:endParaRPr>
          </a:p>
        </p:txBody>
      </p:sp>
      <p:pic>
        <p:nvPicPr>
          <p:cNvPr id="124" name="Google Shape;124;p24"/>
          <p:cNvPicPr preferRelativeResize="0"/>
          <p:nvPr/>
        </p:nvPicPr>
        <p:blipFill>
          <a:blip r:embed="rId4">
            <a:alphaModFix/>
          </a:blip>
          <a:stretch>
            <a:fillRect/>
          </a:stretch>
        </p:blipFill>
        <p:spPr>
          <a:xfrm>
            <a:off x="2227988" y="3312888"/>
            <a:ext cx="1724025" cy="1400175"/>
          </a:xfrm>
          <a:prstGeom prst="rect">
            <a:avLst/>
          </a:prstGeom>
          <a:noFill/>
          <a:ln>
            <a:noFill/>
          </a:ln>
        </p:spPr>
      </p:pic>
      <p:pic>
        <p:nvPicPr>
          <p:cNvPr id="125" name="Google Shape;125;p24"/>
          <p:cNvPicPr preferRelativeResize="0"/>
          <p:nvPr/>
        </p:nvPicPr>
        <p:blipFill>
          <a:blip r:embed="rId5">
            <a:alphaModFix/>
          </a:blip>
          <a:stretch>
            <a:fillRect/>
          </a:stretch>
        </p:blipFill>
        <p:spPr>
          <a:xfrm>
            <a:off x="4794563" y="3303363"/>
            <a:ext cx="1704975" cy="141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Limitations &amp; Going Forward</a:t>
            </a:r>
            <a:endParaRPr>
              <a:latin typeface="Bree Serif"/>
              <a:ea typeface="Bree Serif"/>
              <a:cs typeface="Bree Serif"/>
              <a:sym typeface="Bree Serif"/>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Bree Serif"/>
                <a:ea typeface="Bree Serif"/>
                <a:cs typeface="Bree Serif"/>
                <a:sym typeface="Bree Serif"/>
              </a:rPr>
              <a:t>Although we were able to successfully create a model that outperforms our baseline prediction %, the significance of our model in determining the most influential team composition or champion unit does not seem too reliable.</a:t>
            </a:r>
            <a:endParaRPr>
              <a:solidFill>
                <a:srgbClr val="434343"/>
              </a:solidFill>
              <a:latin typeface="Bree Serif"/>
              <a:ea typeface="Bree Serif"/>
              <a:cs typeface="Bree Serif"/>
              <a:sym typeface="Bree Serif"/>
            </a:endParaRPr>
          </a:p>
          <a:p>
            <a:pPr indent="-342900" lvl="0" marL="457200" rtl="0" algn="l">
              <a:spcBef>
                <a:spcPts val="1600"/>
              </a:spcBef>
              <a:spcAft>
                <a:spcPts val="0"/>
              </a:spcAft>
              <a:buClr>
                <a:srgbClr val="434343"/>
              </a:buClr>
              <a:buSzPts val="1800"/>
              <a:buFont typeface="Bree Serif"/>
              <a:buChar char="-"/>
            </a:pPr>
            <a:r>
              <a:rPr lang="en">
                <a:solidFill>
                  <a:srgbClr val="434343"/>
                </a:solidFill>
                <a:latin typeface="Bree Serif"/>
                <a:ea typeface="Bree Serif"/>
                <a:cs typeface="Bree Serif"/>
                <a:sym typeface="Bree Serif"/>
              </a:rPr>
              <a:t>RIOT API for TFT data is still under development / RIOT only releases simplified data to the public as of now due to concerns of BOT creations</a:t>
            </a:r>
            <a:endParaRPr>
              <a:solidFill>
                <a:srgbClr val="434343"/>
              </a:solidFill>
              <a:latin typeface="Bree Serif"/>
              <a:ea typeface="Bree Serif"/>
              <a:cs typeface="Bree Serif"/>
              <a:sym typeface="Bree Serif"/>
            </a:endParaRPr>
          </a:p>
          <a:p>
            <a:pPr indent="-342900" lvl="0" marL="457200" rtl="0" algn="l">
              <a:spcBef>
                <a:spcPts val="0"/>
              </a:spcBef>
              <a:spcAft>
                <a:spcPts val="0"/>
              </a:spcAft>
              <a:buClr>
                <a:srgbClr val="434343"/>
              </a:buClr>
              <a:buSzPts val="1800"/>
              <a:buFont typeface="Bree Serif"/>
              <a:buChar char="-"/>
            </a:pPr>
            <a:r>
              <a:rPr lang="en">
                <a:solidFill>
                  <a:srgbClr val="434343"/>
                </a:solidFill>
                <a:latin typeface="Bree Serif"/>
                <a:ea typeface="Bree Serif"/>
                <a:cs typeface="Bree Serif"/>
                <a:sym typeface="Bree Serif"/>
              </a:rPr>
              <a:t>There are way too many strategic moves that can be made throughout different phases when our data only offers us the player’s information at the final moment before knockout or victory</a:t>
            </a:r>
            <a:endParaRPr>
              <a:solidFill>
                <a:srgbClr val="434343"/>
              </a:solidFill>
              <a:latin typeface="Bree Serif"/>
              <a:ea typeface="Bree Serif"/>
              <a:cs typeface="Bree Serif"/>
              <a:sym typeface="Bree Serif"/>
            </a:endParaRPr>
          </a:p>
          <a:p>
            <a:pPr indent="0" lvl="0" marL="0" rtl="0" algn="l">
              <a:spcBef>
                <a:spcPts val="1600"/>
              </a:spcBef>
              <a:spcAft>
                <a:spcPts val="1600"/>
              </a:spcAft>
              <a:buNone/>
            </a:pPr>
            <a:r>
              <a:rPr lang="en">
                <a:solidFill>
                  <a:srgbClr val="434343"/>
                </a:solidFill>
                <a:latin typeface="Bree Serif"/>
                <a:ea typeface="Bree Serif"/>
                <a:cs typeface="Bree Serif"/>
                <a:sym typeface="Bree Serif"/>
              </a:rPr>
              <a:t>Look forward until Riot decides to release additional game data!</a:t>
            </a:r>
            <a:endParaRPr>
              <a:solidFill>
                <a:srgbClr val="434343"/>
              </a:solidFill>
              <a:latin typeface="Bree Serif"/>
              <a:ea typeface="Bree Serif"/>
              <a:cs typeface="Bree Serif"/>
              <a:sym typeface="Bree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Sources</a:t>
            </a:r>
            <a:endParaRPr>
              <a:latin typeface="Bree Serif"/>
              <a:ea typeface="Bree Serif"/>
              <a:cs typeface="Bree Serif"/>
              <a:sym typeface="Bree Serif"/>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Bree Serif"/>
                <a:ea typeface="Bree Serif"/>
                <a:cs typeface="Bree Serif"/>
                <a:sym typeface="Bree Serif"/>
                <a:hlinkClick r:id="rId4"/>
              </a:rPr>
              <a:t>https://developer.riotgames.com/</a:t>
            </a:r>
            <a:endParaRPr>
              <a:latin typeface="Bree Serif"/>
              <a:ea typeface="Bree Serif"/>
              <a:cs typeface="Bree Serif"/>
              <a:sym typeface="Bree Serif"/>
            </a:endParaRPr>
          </a:p>
          <a:p>
            <a:pPr indent="0" lvl="0" marL="0" rtl="0" algn="l">
              <a:spcBef>
                <a:spcPts val="1600"/>
              </a:spcBef>
              <a:spcAft>
                <a:spcPts val="0"/>
              </a:spcAft>
              <a:buNone/>
            </a:pPr>
            <a:r>
              <a:rPr lang="en" sz="1100" u="sng">
                <a:solidFill>
                  <a:schemeClr val="hlink"/>
                </a:solidFill>
                <a:latin typeface="Bree Serif"/>
                <a:ea typeface="Bree Serif"/>
                <a:cs typeface="Bree Serif"/>
                <a:sym typeface="Bree Serif"/>
                <a:hlinkClick r:id="rId5"/>
              </a:rPr>
              <a:t>https://mobalytics.gg/guides-and-infographics/#tft</a:t>
            </a:r>
            <a:endParaRPr>
              <a:latin typeface="Bree Serif"/>
              <a:ea typeface="Bree Serif"/>
              <a:cs typeface="Bree Serif"/>
              <a:sym typeface="Bree Serif"/>
            </a:endParaRPr>
          </a:p>
          <a:p>
            <a:pPr indent="0" lvl="0" marL="0" rtl="0" algn="l">
              <a:spcBef>
                <a:spcPts val="1600"/>
              </a:spcBef>
              <a:spcAft>
                <a:spcPts val="1600"/>
              </a:spcAft>
              <a:buNone/>
            </a:pPr>
            <a:br>
              <a:rPr lang="en">
                <a:latin typeface="Bree Serif"/>
                <a:ea typeface="Bree Serif"/>
                <a:cs typeface="Bree Serif"/>
                <a:sym typeface="Bree Serif"/>
              </a:rPr>
            </a:br>
            <a:endParaRPr>
              <a:latin typeface="Bree Serif"/>
              <a:ea typeface="Bree Serif"/>
              <a:cs typeface="Bree Serif"/>
              <a:sym typeface="Bree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5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Game Background</a:t>
            </a:r>
            <a:endParaRPr>
              <a:latin typeface="Bree Serif"/>
              <a:ea typeface="Bree Serif"/>
              <a:cs typeface="Bree Serif"/>
              <a:sym typeface="Bree Serif"/>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434343"/>
                </a:solidFill>
                <a:latin typeface="Bree Serif"/>
                <a:ea typeface="Bree Serif"/>
                <a:cs typeface="Bree Serif"/>
                <a:sym typeface="Bree Serif"/>
              </a:rPr>
              <a:t>With the massive growth of e-sports and competitive online games, developers strive to come up with a revolutionary new genre that may shape the future of e-sports. In 2019, a new type of online game, aka “auto-chess” has been on the rise and Riot Games has created a version of their own by the name of Team Fight Tactics with expectations of mobile releases in March 2020.  </a:t>
            </a:r>
            <a:endParaRPr sz="2000">
              <a:solidFill>
                <a:srgbClr val="434343"/>
              </a:solidFill>
              <a:latin typeface="Bree Serif"/>
              <a:ea typeface="Bree Serif"/>
              <a:cs typeface="Bree Serif"/>
              <a:sym typeface="Bree Serif"/>
            </a:endParaRPr>
          </a:p>
          <a:p>
            <a:pPr indent="0" lvl="0" marL="0" rtl="0" algn="l">
              <a:spcBef>
                <a:spcPts val="1200"/>
              </a:spcBef>
              <a:spcAft>
                <a:spcPts val="0"/>
              </a:spcAft>
              <a:buClr>
                <a:schemeClr val="dk1"/>
              </a:buClr>
              <a:buSzPts val="1100"/>
              <a:buFont typeface="Arial"/>
              <a:buNone/>
            </a:pPr>
            <a:r>
              <a:rPr lang="en" sz="2000">
                <a:solidFill>
                  <a:srgbClr val="434343"/>
                </a:solidFill>
                <a:latin typeface="Bree Serif"/>
                <a:ea typeface="Bree Serif"/>
                <a:cs typeface="Bree Serif"/>
                <a:sym typeface="Bree Serif"/>
              </a:rPr>
              <a:t>Team Fight Tactics is a turn-based chess like game for 8 players to compete simultaneously using a shared pool of units.</a:t>
            </a:r>
            <a:endParaRPr sz="2000">
              <a:solidFill>
                <a:srgbClr val="434343"/>
              </a:solidFill>
              <a:latin typeface="Bree Serif"/>
              <a:ea typeface="Bree Serif"/>
              <a:cs typeface="Bree Serif"/>
              <a:sym typeface="Bree Serif"/>
            </a:endParaRPr>
          </a:p>
          <a:p>
            <a:pPr indent="0" lvl="0" marL="0" rtl="0" algn="l">
              <a:spcBef>
                <a:spcPts val="1200"/>
              </a:spcBef>
              <a:spcAft>
                <a:spcPts val="1600"/>
              </a:spcAft>
              <a:buNone/>
            </a:pPr>
            <a:r>
              <a:t/>
            </a:r>
            <a:endParaRPr sz="2000">
              <a:solidFill>
                <a:srgbClr val="434343"/>
              </a:solidFill>
              <a:latin typeface="Bree Serif"/>
              <a:ea typeface="Bree Serif"/>
              <a:cs typeface="Bree Serif"/>
              <a:sym typeface="Bree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Problem Statement</a:t>
            </a:r>
            <a:endParaRPr>
              <a:latin typeface="Bree Serif"/>
              <a:ea typeface="Bree Serif"/>
              <a:cs typeface="Bree Serif"/>
              <a:sym typeface="Bree Serif"/>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434343"/>
                </a:solidFill>
                <a:latin typeface="Bree Serif"/>
                <a:ea typeface="Bree Serif"/>
                <a:cs typeface="Bree Serif"/>
                <a:sym typeface="Bree Serif"/>
              </a:rPr>
              <a:t>A player’s selection of team compositions and building specific units can have a critical role in the </a:t>
            </a:r>
            <a:r>
              <a:rPr lang="en" sz="2000">
                <a:solidFill>
                  <a:srgbClr val="434343"/>
                </a:solidFill>
                <a:latin typeface="Bree Serif"/>
                <a:ea typeface="Bree Serif"/>
                <a:cs typeface="Bree Serif"/>
                <a:sym typeface="Bree Serif"/>
              </a:rPr>
              <a:t>the outcome of a random match in TFT. Depending on what strategy an individual takes, a player can gain an advantage over other players slightly. Using multiclass classification models and ensemble methods, we will explore to see if there is a significant evidence that a certain team composition or unit will yield a better placement (1st Place). </a:t>
            </a:r>
            <a:endParaRPr sz="2000">
              <a:solidFill>
                <a:srgbClr val="434343"/>
              </a:solidFill>
              <a:latin typeface="Bree Serif"/>
              <a:ea typeface="Bree Serif"/>
              <a:cs typeface="Bree Serif"/>
              <a:sym typeface="Bree Serif"/>
            </a:endParaRPr>
          </a:p>
          <a:p>
            <a:pPr indent="0" lvl="0" marL="0" rtl="0" algn="l">
              <a:spcBef>
                <a:spcPts val="1200"/>
              </a:spcBef>
              <a:spcAft>
                <a:spcPts val="0"/>
              </a:spcAft>
              <a:buClr>
                <a:schemeClr val="dk1"/>
              </a:buClr>
              <a:buSzPts val="1100"/>
              <a:buFont typeface="Arial"/>
              <a:buNone/>
            </a:pPr>
            <a:r>
              <a:t/>
            </a:r>
            <a:endParaRPr sz="2000">
              <a:solidFill>
                <a:srgbClr val="434343"/>
              </a:solidFill>
              <a:latin typeface="Bree Serif"/>
              <a:ea typeface="Bree Serif"/>
              <a:cs typeface="Bree Serif"/>
              <a:sym typeface="Bree Serif"/>
            </a:endParaRPr>
          </a:p>
          <a:p>
            <a:pPr indent="0" lvl="0" marL="0" rtl="0" algn="l">
              <a:spcBef>
                <a:spcPts val="1600"/>
              </a:spcBef>
              <a:spcAft>
                <a:spcPts val="1600"/>
              </a:spcAft>
              <a:buNone/>
            </a:pPr>
            <a:r>
              <a:t/>
            </a:r>
            <a:endParaRPr sz="2000">
              <a:solidFill>
                <a:srgbClr val="434343"/>
              </a:solidFill>
              <a:latin typeface="Bree Serif"/>
              <a:ea typeface="Bree Serif"/>
              <a:cs typeface="Bree Serif"/>
              <a:sym typeface="Bree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140225"/>
            <a:ext cx="369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Example Team Compositions</a:t>
            </a:r>
            <a:endParaRPr>
              <a:latin typeface="Bree Serif"/>
              <a:ea typeface="Bree Serif"/>
              <a:cs typeface="Bree Serif"/>
              <a:sym typeface="Bree Serif"/>
            </a:endParaRPr>
          </a:p>
        </p:txBody>
      </p:sp>
      <p:sp>
        <p:nvSpPr>
          <p:cNvPr id="73" name="Google Shape;73;p16"/>
          <p:cNvSpPr txBox="1"/>
          <p:nvPr>
            <p:ph idx="1" type="body"/>
          </p:nvPr>
        </p:nvSpPr>
        <p:spPr>
          <a:xfrm>
            <a:off x="311700" y="1152475"/>
            <a:ext cx="364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Bree Serif"/>
                <a:ea typeface="Bree Serif"/>
                <a:cs typeface="Bree Serif"/>
                <a:sym typeface="Bree Serif"/>
              </a:rPr>
              <a:t>Team Bonuses : 27 different types</a:t>
            </a:r>
            <a:endParaRPr>
              <a:solidFill>
                <a:srgbClr val="434343"/>
              </a:solidFill>
              <a:latin typeface="Bree Serif"/>
              <a:ea typeface="Bree Serif"/>
              <a:cs typeface="Bree Serif"/>
              <a:sym typeface="Bree Serif"/>
            </a:endParaRPr>
          </a:p>
          <a:p>
            <a:pPr indent="0" lvl="0" marL="0" rtl="0" algn="l">
              <a:spcBef>
                <a:spcPts val="1600"/>
              </a:spcBef>
              <a:spcAft>
                <a:spcPts val="0"/>
              </a:spcAft>
              <a:buNone/>
            </a:pPr>
            <a:r>
              <a:rPr lang="en">
                <a:solidFill>
                  <a:srgbClr val="434343"/>
                </a:solidFill>
                <a:latin typeface="Bree Serif"/>
                <a:ea typeface="Bree Serif"/>
                <a:cs typeface="Bree Serif"/>
                <a:sym typeface="Bree Serif"/>
              </a:rPr>
              <a:t>Team Bonus Req : 2-6 units</a:t>
            </a:r>
            <a:endParaRPr>
              <a:solidFill>
                <a:srgbClr val="434343"/>
              </a:solidFill>
              <a:latin typeface="Bree Serif"/>
              <a:ea typeface="Bree Serif"/>
              <a:cs typeface="Bree Serif"/>
              <a:sym typeface="Bree Serif"/>
            </a:endParaRPr>
          </a:p>
          <a:p>
            <a:pPr indent="0" lvl="0" marL="0" rtl="0" algn="l">
              <a:spcBef>
                <a:spcPts val="1600"/>
              </a:spcBef>
              <a:spcAft>
                <a:spcPts val="1600"/>
              </a:spcAft>
              <a:buNone/>
            </a:pPr>
            <a:r>
              <a:rPr lang="en">
                <a:solidFill>
                  <a:srgbClr val="434343"/>
                </a:solidFill>
                <a:latin typeface="Bree Serif"/>
                <a:ea typeface="Bree Serif"/>
                <a:cs typeface="Bree Serif"/>
                <a:sym typeface="Bree Serif"/>
              </a:rPr>
              <a:t>Champion Unit Variants : 56 different champion units</a:t>
            </a:r>
            <a:endParaRPr>
              <a:solidFill>
                <a:srgbClr val="434343"/>
              </a:solidFill>
              <a:latin typeface="Bree Serif"/>
              <a:ea typeface="Bree Serif"/>
              <a:cs typeface="Bree Serif"/>
              <a:sym typeface="Bree Serif"/>
            </a:endParaRPr>
          </a:p>
        </p:txBody>
      </p:sp>
      <p:pic>
        <p:nvPicPr>
          <p:cNvPr id="74" name="Google Shape;74;p16"/>
          <p:cNvPicPr preferRelativeResize="0"/>
          <p:nvPr/>
        </p:nvPicPr>
        <p:blipFill>
          <a:blip r:embed="rId4">
            <a:alphaModFix/>
          </a:blip>
          <a:stretch>
            <a:fillRect/>
          </a:stretch>
        </p:blipFill>
        <p:spPr>
          <a:xfrm>
            <a:off x="4677575" y="485387"/>
            <a:ext cx="3859624" cy="417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Data Gathering</a:t>
            </a:r>
            <a:endParaRPr>
              <a:latin typeface="Bree Serif"/>
              <a:ea typeface="Bree Serif"/>
              <a:cs typeface="Bree Serif"/>
              <a:sym typeface="Bree Serif"/>
            </a:endParaRPr>
          </a:p>
          <a:p>
            <a:pPr indent="0" lvl="0" marL="0" rtl="0" algn="l">
              <a:spcBef>
                <a:spcPts val="0"/>
              </a:spcBef>
              <a:spcAft>
                <a:spcPts val="0"/>
              </a:spcAft>
              <a:buNone/>
            </a:pPr>
            <a:r>
              <a:t/>
            </a:r>
            <a:endParaRPr>
              <a:latin typeface="Bree Serif"/>
              <a:ea typeface="Bree Serif"/>
              <a:cs typeface="Bree Serif"/>
              <a:sym typeface="Bree Serif"/>
            </a:endParaRPr>
          </a:p>
        </p:txBody>
      </p:sp>
      <p:pic>
        <p:nvPicPr>
          <p:cNvPr id="80" name="Google Shape;80;p17"/>
          <p:cNvPicPr preferRelativeResize="0"/>
          <p:nvPr/>
        </p:nvPicPr>
        <p:blipFill>
          <a:blip r:embed="rId4">
            <a:alphaModFix/>
          </a:blip>
          <a:stretch>
            <a:fillRect/>
          </a:stretch>
        </p:blipFill>
        <p:spPr>
          <a:xfrm>
            <a:off x="392450" y="894124"/>
            <a:ext cx="4864900" cy="1209450"/>
          </a:xfrm>
          <a:prstGeom prst="rect">
            <a:avLst/>
          </a:prstGeom>
          <a:noFill/>
          <a:ln>
            <a:noFill/>
          </a:ln>
        </p:spPr>
      </p:pic>
      <p:sp>
        <p:nvSpPr>
          <p:cNvPr id="81" name="Google Shape;81;p17"/>
          <p:cNvSpPr txBox="1"/>
          <p:nvPr/>
        </p:nvSpPr>
        <p:spPr>
          <a:xfrm>
            <a:off x="427100" y="2335750"/>
            <a:ext cx="8295900" cy="23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Bree Serif"/>
                <a:ea typeface="Bree Serif"/>
                <a:cs typeface="Bree Serif"/>
                <a:sym typeface="Bree Serif"/>
              </a:rPr>
              <a:t>RIOT API Query</a:t>
            </a:r>
            <a:endParaRPr>
              <a:solidFill>
                <a:srgbClr val="434343"/>
              </a:solidFill>
              <a:latin typeface="Bree Serif"/>
              <a:ea typeface="Bree Serif"/>
              <a:cs typeface="Bree Serif"/>
              <a:sym typeface="Bree Serif"/>
            </a:endParaRPr>
          </a:p>
          <a:p>
            <a:pPr indent="0" lvl="0" marL="0" rtl="0" algn="l">
              <a:spcBef>
                <a:spcPts val="0"/>
              </a:spcBef>
              <a:spcAft>
                <a:spcPts val="0"/>
              </a:spcAft>
              <a:buNone/>
            </a:pPr>
            <a:r>
              <a:t/>
            </a:r>
            <a:endParaRPr>
              <a:solidFill>
                <a:srgbClr val="434343"/>
              </a:solidFill>
              <a:latin typeface="Bree Serif"/>
              <a:ea typeface="Bree Serif"/>
              <a:cs typeface="Bree Serif"/>
              <a:sym typeface="Bree Serif"/>
            </a:endParaRPr>
          </a:p>
          <a:p>
            <a:pPr indent="-317500" lvl="0" marL="457200" rtl="0" algn="l">
              <a:spcBef>
                <a:spcPts val="0"/>
              </a:spcBef>
              <a:spcAft>
                <a:spcPts val="0"/>
              </a:spcAft>
              <a:buClr>
                <a:srgbClr val="434343"/>
              </a:buClr>
              <a:buSzPts val="1400"/>
              <a:buFont typeface="Bree Serif"/>
              <a:buAutoNum type="arabicPeriod"/>
            </a:pPr>
            <a:r>
              <a:rPr lang="en">
                <a:solidFill>
                  <a:srgbClr val="434343"/>
                </a:solidFill>
                <a:latin typeface="Bree Serif"/>
                <a:ea typeface="Bree Serif"/>
                <a:cs typeface="Bree Serif"/>
                <a:sym typeface="Bree Serif"/>
              </a:rPr>
              <a:t>Get all the player’s IDs from different ranking divisions</a:t>
            </a:r>
            <a:endParaRPr>
              <a:solidFill>
                <a:srgbClr val="434343"/>
              </a:solidFill>
              <a:latin typeface="Bree Serif"/>
              <a:ea typeface="Bree Serif"/>
              <a:cs typeface="Bree Serif"/>
              <a:sym typeface="Bree Serif"/>
            </a:endParaRPr>
          </a:p>
          <a:p>
            <a:pPr indent="-317500" lvl="0" marL="457200" rtl="0" algn="l">
              <a:spcBef>
                <a:spcPts val="0"/>
              </a:spcBef>
              <a:spcAft>
                <a:spcPts val="0"/>
              </a:spcAft>
              <a:buClr>
                <a:srgbClr val="434343"/>
              </a:buClr>
              <a:buSzPts val="1400"/>
              <a:buFont typeface="Bree Serif"/>
              <a:buAutoNum type="arabicPeriod"/>
            </a:pPr>
            <a:r>
              <a:rPr lang="en">
                <a:solidFill>
                  <a:srgbClr val="434343"/>
                </a:solidFill>
                <a:latin typeface="Bree Serif"/>
                <a:ea typeface="Bree Serif"/>
                <a:cs typeface="Bree Serif"/>
                <a:sym typeface="Bree Serif"/>
              </a:rPr>
              <a:t>Get a list of match IDs corresponding to each of the player’s IDs</a:t>
            </a:r>
            <a:endParaRPr>
              <a:solidFill>
                <a:srgbClr val="434343"/>
              </a:solidFill>
              <a:latin typeface="Bree Serif"/>
              <a:ea typeface="Bree Serif"/>
              <a:cs typeface="Bree Serif"/>
              <a:sym typeface="Bree Serif"/>
            </a:endParaRPr>
          </a:p>
          <a:p>
            <a:pPr indent="-317500" lvl="0" marL="457200" rtl="0" algn="l">
              <a:spcBef>
                <a:spcPts val="0"/>
              </a:spcBef>
              <a:spcAft>
                <a:spcPts val="0"/>
              </a:spcAft>
              <a:buClr>
                <a:srgbClr val="434343"/>
              </a:buClr>
              <a:buSzPts val="1400"/>
              <a:buFont typeface="Bree Serif"/>
              <a:buAutoNum type="arabicPeriod"/>
            </a:pPr>
            <a:r>
              <a:rPr lang="en">
                <a:solidFill>
                  <a:srgbClr val="434343"/>
                </a:solidFill>
                <a:latin typeface="Bree Serif"/>
                <a:ea typeface="Bree Serif"/>
                <a:cs typeface="Bree Serif"/>
                <a:sym typeface="Bree Serif"/>
              </a:rPr>
              <a:t>Get all the match information using the match IDs</a:t>
            </a:r>
            <a:endParaRPr>
              <a:solidFill>
                <a:srgbClr val="434343"/>
              </a:solidFill>
              <a:latin typeface="Bree Serif"/>
              <a:ea typeface="Bree Serif"/>
              <a:cs typeface="Bree Serif"/>
              <a:sym typeface="Bree Serif"/>
            </a:endParaRPr>
          </a:p>
          <a:p>
            <a:pPr indent="-317500" lvl="0" marL="457200" rtl="0" algn="l">
              <a:spcBef>
                <a:spcPts val="0"/>
              </a:spcBef>
              <a:spcAft>
                <a:spcPts val="0"/>
              </a:spcAft>
              <a:buClr>
                <a:srgbClr val="434343"/>
              </a:buClr>
              <a:buSzPts val="1400"/>
              <a:buFont typeface="Bree Serif"/>
              <a:buAutoNum type="arabicPeriod"/>
            </a:pPr>
            <a:r>
              <a:rPr lang="en">
                <a:solidFill>
                  <a:srgbClr val="434343"/>
                </a:solidFill>
                <a:latin typeface="Bree Serif"/>
                <a:ea typeface="Bree Serif"/>
                <a:cs typeface="Bree Serif"/>
                <a:sym typeface="Bree Serif"/>
              </a:rPr>
              <a:t>Extract team composition &amp; champion unit data</a:t>
            </a:r>
            <a:endParaRPr>
              <a:solidFill>
                <a:srgbClr val="434343"/>
              </a:solidFill>
              <a:latin typeface="Bree Serif"/>
              <a:ea typeface="Bree Serif"/>
              <a:cs typeface="Bree Serif"/>
              <a:sym typeface="Bree Serif"/>
            </a:endParaRPr>
          </a:p>
          <a:p>
            <a:pPr indent="-317500" lvl="0" marL="457200" rtl="0" algn="l">
              <a:spcBef>
                <a:spcPts val="0"/>
              </a:spcBef>
              <a:spcAft>
                <a:spcPts val="0"/>
              </a:spcAft>
              <a:buClr>
                <a:srgbClr val="434343"/>
              </a:buClr>
              <a:buSzPts val="1400"/>
              <a:buFont typeface="Bree Serif"/>
              <a:buAutoNum type="arabicPeriod"/>
            </a:pPr>
            <a:r>
              <a:rPr lang="en">
                <a:solidFill>
                  <a:srgbClr val="434343"/>
                </a:solidFill>
                <a:latin typeface="Bree Serif"/>
                <a:ea typeface="Bree Serif"/>
                <a:cs typeface="Bree Serif"/>
                <a:sym typeface="Bree Serif"/>
              </a:rPr>
              <a:t>Store the data into a csv file</a:t>
            </a:r>
            <a:endParaRPr>
              <a:solidFill>
                <a:srgbClr val="434343"/>
              </a:solidFill>
              <a:latin typeface="Bree Serif"/>
              <a:ea typeface="Bree Serif"/>
              <a:cs typeface="Bree Serif"/>
              <a:sym typeface="Bree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8"/>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Data Cleaning &amp; Pre-Processing</a:t>
            </a:r>
            <a:endParaRPr>
              <a:latin typeface="Bree Serif"/>
              <a:ea typeface="Bree Serif"/>
              <a:cs typeface="Bree Serif"/>
              <a:sym typeface="Bree Serif"/>
            </a:endParaRPr>
          </a:p>
        </p:txBody>
      </p:sp>
      <p:sp>
        <p:nvSpPr>
          <p:cNvPr id="87" name="Google Shape;87;p18"/>
          <p:cNvSpPr txBox="1"/>
          <p:nvPr/>
        </p:nvSpPr>
        <p:spPr>
          <a:xfrm>
            <a:off x="424050" y="1006325"/>
            <a:ext cx="8295900" cy="23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Bree Serif"/>
                <a:ea typeface="Bree Serif"/>
                <a:cs typeface="Bree Serif"/>
                <a:sym typeface="Bree Serif"/>
              </a:rPr>
              <a:t>Extracted data from RIOT API</a:t>
            </a:r>
            <a:endParaRPr>
              <a:solidFill>
                <a:srgbClr val="434343"/>
              </a:solidFill>
              <a:latin typeface="Bree Serif"/>
              <a:ea typeface="Bree Serif"/>
              <a:cs typeface="Bree Serif"/>
              <a:sym typeface="Bree Serif"/>
            </a:endParaRPr>
          </a:p>
          <a:p>
            <a:pPr indent="0" lvl="0" marL="0" rtl="0" algn="l">
              <a:spcBef>
                <a:spcPts val="0"/>
              </a:spcBef>
              <a:spcAft>
                <a:spcPts val="0"/>
              </a:spcAft>
              <a:buNone/>
            </a:pPr>
            <a:r>
              <a:t/>
            </a:r>
            <a:endParaRPr>
              <a:solidFill>
                <a:srgbClr val="434343"/>
              </a:solidFill>
              <a:latin typeface="Bree Serif"/>
              <a:ea typeface="Bree Serif"/>
              <a:cs typeface="Bree Serif"/>
              <a:sym typeface="Bree Serif"/>
            </a:endParaRPr>
          </a:p>
          <a:p>
            <a:pPr indent="-317500" lvl="0" marL="457200" rtl="0" algn="l">
              <a:spcBef>
                <a:spcPts val="0"/>
              </a:spcBef>
              <a:spcAft>
                <a:spcPts val="0"/>
              </a:spcAft>
              <a:buClr>
                <a:srgbClr val="434343"/>
              </a:buClr>
              <a:buSzPts val="1400"/>
              <a:buFont typeface="Bree Serif"/>
              <a:buAutoNum type="arabicPeriod"/>
            </a:pPr>
            <a:r>
              <a:rPr lang="en">
                <a:solidFill>
                  <a:srgbClr val="434343"/>
                </a:solidFill>
                <a:latin typeface="Bree Serif"/>
                <a:ea typeface="Bree Serif"/>
                <a:cs typeface="Bree Serif"/>
                <a:sym typeface="Bree Serif"/>
              </a:rPr>
              <a:t>Read from csv file</a:t>
            </a:r>
            <a:endParaRPr>
              <a:solidFill>
                <a:srgbClr val="434343"/>
              </a:solidFill>
              <a:latin typeface="Bree Serif"/>
              <a:ea typeface="Bree Serif"/>
              <a:cs typeface="Bree Serif"/>
              <a:sym typeface="Bree Serif"/>
            </a:endParaRPr>
          </a:p>
          <a:p>
            <a:pPr indent="-317500" lvl="0" marL="457200" rtl="0" algn="l">
              <a:spcBef>
                <a:spcPts val="0"/>
              </a:spcBef>
              <a:spcAft>
                <a:spcPts val="0"/>
              </a:spcAft>
              <a:buClr>
                <a:srgbClr val="434343"/>
              </a:buClr>
              <a:buSzPts val="1400"/>
              <a:buFont typeface="Bree Serif"/>
              <a:buAutoNum type="arabicPeriod"/>
            </a:pPr>
            <a:r>
              <a:rPr lang="en">
                <a:solidFill>
                  <a:srgbClr val="434343"/>
                </a:solidFill>
                <a:latin typeface="Bree Serif"/>
                <a:ea typeface="Bree Serif"/>
                <a:cs typeface="Bree Serif"/>
                <a:sym typeface="Bree Serif"/>
              </a:rPr>
              <a:t>Create dummy columns of feature with binary values</a:t>
            </a:r>
            <a:endParaRPr>
              <a:solidFill>
                <a:srgbClr val="434343"/>
              </a:solidFill>
              <a:latin typeface="Bree Serif"/>
              <a:ea typeface="Bree Serif"/>
              <a:cs typeface="Bree Serif"/>
              <a:sym typeface="Bree Serif"/>
            </a:endParaRPr>
          </a:p>
          <a:p>
            <a:pPr indent="-317500" lvl="0" marL="457200" rtl="0" algn="l">
              <a:spcBef>
                <a:spcPts val="0"/>
              </a:spcBef>
              <a:spcAft>
                <a:spcPts val="0"/>
              </a:spcAft>
              <a:buClr>
                <a:srgbClr val="434343"/>
              </a:buClr>
              <a:buSzPts val="1400"/>
              <a:buFont typeface="Bree Serif"/>
              <a:buAutoNum type="arabicPeriod"/>
            </a:pPr>
            <a:r>
              <a:rPr lang="en">
                <a:solidFill>
                  <a:srgbClr val="434343"/>
                </a:solidFill>
                <a:latin typeface="Bree Serif"/>
                <a:ea typeface="Bree Serif"/>
                <a:cs typeface="Bree Serif"/>
                <a:sym typeface="Bree Serif"/>
              </a:rPr>
              <a:t>Look for irregularities in our list of features (unobtainable units with null value)</a:t>
            </a:r>
            <a:endParaRPr>
              <a:solidFill>
                <a:srgbClr val="434343"/>
              </a:solidFill>
              <a:latin typeface="Bree Serif"/>
              <a:ea typeface="Bree Serif"/>
              <a:cs typeface="Bree Serif"/>
              <a:sym typeface="Bree Serif"/>
            </a:endParaRPr>
          </a:p>
          <a:p>
            <a:pPr indent="-317500" lvl="0" marL="914400" rtl="0" algn="l">
              <a:spcBef>
                <a:spcPts val="0"/>
              </a:spcBef>
              <a:spcAft>
                <a:spcPts val="0"/>
              </a:spcAft>
              <a:buClr>
                <a:srgbClr val="434343"/>
              </a:buClr>
              <a:buSzPts val="1400"/>
              <a:buFont typeface="Bree Serif"/>
              <a:buChar char="-"/>
            </a:pPr>
            <a:r>
              <a:rPr lang="en">
                <a:solidFill>
                  <a:srgbClr val="434343"/>
                </a:solidFill>
                <a:latin typeface="Bree Serif"/>
                <a:ea typeface="Bree Serif"/>
                <a:cs typeface="Bree Serif"/>
                <a:sym typeface="Bree Serif"/>
              </a:rPr>
              <a:t>Segregate Champions Features vs. Team Combo Features</a:t>
            </a:r>
            <a:endParaRPr>
              <a:solidFill>
                <a:srgbClr val="434343"/>
              </a:solidFill>
              <a:latin typeface="Bree Serif"/>
              <a:ea typeface="Bree Serif"/>
              <a:cs typeface="Bree Serif"/>
              <a:sym typeface="Bree Serif"/>
            </a:endParaRPr>
          </a:p>
          <a:p>
            <a:pPr indent="0" lvl="0" marL="0" rtl="0" algn="l">
              <a:spcBef>
                <a:spcPts val="0"/>
              </a:spcBef>
              <a:spcAft>
                <a:spcPts val="0"/>
              </a:spcAft>
              <a:buNone/>
            </a:pPr>
            <a:r>
              <a:t/>
            </a:r>
            <a:endParaRPr>
              <a:solidFill>
                <a:srgbClr val="434343"/>
              </a:solidFill>
              <a:latin typeface="Bree Serif"/>
              <a:ea typeface="Bree Serif"/>
              <a:cs typeface="Bree Serif"/>
              <a:sym typeface="Bree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Initial Discovery</a:t>
            </a:r>
            <a:endParaRPr>
              <a:latin typeface="Bree Serif"/>
              <a:ea typeface="Bree Serif"/>
              <a:cs typeface="Bree Serif"/>
              <a:sym typeface="Bree Serif"/>
            </a:endParaRPr>
          </a:p>
        </p:txBody>
      </p:sp>
      <p:pic>
        <p:nvPicPr>
          <p:cNvPr id="93" name="Google Shape;93;p19"/>
          <p:cNvPicPr preferRelativeResize="0"/>
          <p:nvPr/>
        </p:nvPicPr>
        <p:blipFill>
          <a:blip r:embed="rId4">
            <a:alphaModFix/>
          </a:blip>
          <a:stretch>
            <a:fillRect/>
          </a:stretch>
        </p:blipFill>
        <p:spPr>
          <a:xfrm>
            <a:off x="1352925" y="688425"/>
            <a:ext cx="6438148" cy="44262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ree Serif"/>
                <a:ea typeface="Bree Serif"/>
                <a:cs typeface="Bree Serif"/>
                <a:sym typeface="Bree Serif"/>
              </a:rPr>
              <a:t>Initial Discovery</a:t>
            </a:r>
            <a:endParaRPr>
              <a:latin typeface="Bree Serif"/>
              <a:ea typeface="Bree Serif"/>
              <a:cs typeface="Bree Serif"/>
              <a:sym typeface="Bree Serif"/>
            </a:endParaRPr>
          </a:p>
        </p:txBody>
      </p:sp>
      <p:pic>
        <p:nvPicPr>
          <p:cNvPr id="99" name="Google Shape;99;p20"/>
          <p:cNvPicPr preferRelativeResize="0"/>
          <p:nvPr/>
        </p:nvPicPr>
        <p:blipFill>
          <a:blip r:embed="rId4">
            <a:alphaModFix/>
          </a:blip>
          <a:stretch>
            <a:fillRect/>
          </a:stretch>
        </p:blipFill>
        <p:spPr>
          <a:xfrm>
            <a:off x="1392107" y="712925"/>
            <a:ext cx="6359795" cy="4372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Bree Serif"/>
                <a:ea typeface="Bree Serif"/>
                <a:cs typeface="Bree Serif"/>
                <a:sym typeface="Bree Serif"/>
              </a:rPr>
              <a:t>Multiclass Classification &amp; Ensemble Methods</a:t>
            </a:r>
            <a:endParaRPr>
              <a:latin typeface="Bree Serif"/>
              <a:ea typeface="Bree Serif"/>
              <a:cs typeface="Bree Serif"/>
              <a:sym typeface="Bree Serif"/>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Bree Serif"/>
                <a:ea typeface="Bree Serif"/>
                <a:cs typeface="Bree Serif"/>
                <a:sym typeface="Bree Serif"/>
              </a:rPr>
              <a:t>Model Selection</a:t>
            </a:r>
            <a:endParaRPr>
              <a:solidFill>
                <a:srgbClr val="434343"/>
              </a:solidFill>
              <a:latin typeface="Bree Serif"/>
              <a:ea typeface="Bree Serif"/>
              <a:cs typeface="Bree Serif"/>
              <a:sym typeface="Bree Serif"/>
            </a:endParaRPr>
          </a:p>
          <a:p>
            <a:pPr indent="-342900" lvl="0" marL="457200" rtl="0" algn="l">
              <a:spcBef>
                <a:spcPts val="1600"/>
              </a:spcBef>
              <a:spcAft>
                <a:spcPts val="0"/>
              </a:spcAft>
              <a:buClr>
                <a:srgbClr val="434343"/>
              </a:buClr>
              <a:buSzPts val="1800"/>
              <a:buFont typeface="Bree Serif"/>
              <a:buChar char="-"/>
            </a:pPr>
            <a:r>
              <a:rPr lang="en">
                <a:solidFill>
                  <a:srgbClr val="434343"/>
                </a:solidFill>
                <a:latin typeface="Bree Serif"/>
                <a:ea typeface="Bree Serif"/>
                <a:cs typeface="Bree Serif"/>
                <a:sym typeface="Bree Serif"/>
              </a:rPr>
              <a:t>Decision Tree</a:t>
            </a:r>
            <a:endParaRPr>
              <a:solidFill>
                <a:srgbClr val="434343"/>
              </a:solidFill>
              <a:latin typeface="Bree Serif"/>
              <a:ea typeface="Bree Serif"/>
              <a:cs typeface="Bree Serif"/>
              <a:sym typeface="Bree Serif"/>
            </a:endParaRPr>
          </a:p>
          <a:p>
            <a:pPr indent="-342900" lvl="0" marL="457200" rtl="0" algn="l">
              <a:spcBef>
                <a:spcPts val="0"/>
              </a:spcBef>
              <a:spcAft>
                <a:spcPts val="0"/>
              </a:spcAft>
              <a:buClr>
                <a:srgbClr val="434343"/>
              </a:buClr>
              <a:buSzPts val="1800"/>
              <a:buFont typeface="Bree Serif"/>
              <a:buChar char="-"/>
            </a:pPr>
            <a:r>
              <a:rPr lang="en">
                <a:solidFill>
                  <a:srgbClr val="434343"/>
                </a:solidFill>
                <a:latin typeface="Bree Serif"/>
                <a:ea typeface="Bree Serif"/>
                <a:cs typeface="Bree Serif"/>
                <a:sym typeface="Bree Serif"/>
              </a:rPr>
              <a:t>Bagged Decision Tree</a:t>
            </a:r>
            <a:endParaRPr>
              <a:solidFill>
                <a:srgbClr val="434343"/>
              </a:solidFill>
              <a:latin typeface="Bree Serif"/>
              <a:ea typeface="Bree Serif"/>
              <a:cs typeface="Bree Serif"/>
              <a:sym typeface="Bree Serif"/>
            </a:endParaRPr>
          </a:p>
          <a:p>
            <a:pPr indent="-342900" lvl="0" marL="457200" rtl="0" algn="l">
              <a:spcBef>
                <a:spcPts val="0"/>
              </a:spcBef>
              <a:spcAft>
                <a:spcPts val="0"/>
              </a:spcAft>
              <a:buClr>
                <a:srgbClr val="434343"/>
              </a:buClr>
              <a:buSzPts val="1800"/>
              <a:buFont typeface="Bree Serif"/>
              <a:buChar char="-"/>
            </a:pPr>
            <a:r>
              <a:rPr lang="en">
                <a:solidFill>
                  <a:srgbClr val="434343"/>
                </a:solidFill>
                <a:latin typeface="Bree Serif"/>
                <a:ea typeface="Bree Serif"/>
                <a:cs typeface="Bree Serif"/>
                <a:sym typeface="Bree Serif"/>
              </a:rPr>
              <a:t>Random Forest</a:t>
            </a:r>
            <a:endParaRPr>
              <a:solidFill>
                <a:srgbClr val="434343"/>
              </a:solidFill>
              <a:latin typeface="Bree Serif"/>
              <a:ea typeface="Bree Serif"/>
              <a:cs typeface="Bree Serif"/>
              <a:sym typeface="Bree Serif"/>
            </a:endParaRPr>
          </a:p>
          <a:p>
            <a:pPr indent="-342900" lvl="0" marL="457200" rtl="0" algn="l">
              <a:spcBef>
                <a:spcPts val="0"/>
              </a:spcBef>
              <a:spcAft>
                <a:spcPts val="0"/>
              </a:spcAft>
              <a:buClr>
                <a:srgbClr val="434343"/>
              </a:buClr>
              <a:buSzPts val="1800"/>
              <a:buFont typeface="Bree Serif"/>
              <a:buChar char="-"/>
            </a:pPr>
            <a:r>
              <a:rPr lang="en">
                <a:solidFill>
                  <a:srgbClr val="434343"/>
                </a:solidFill>
                <a:latin typeface="Bree Serif"/>
                <a:ea typeface="Bree Serif"/>
                <a:cs typeface="Bree Serif"/>
                <a:sym typeface="Bree Serif"/>
              </a:rPr>
              <a:t>AdaBoost</a:t>
            </a:r>
            <a:endParaRPr>
              <a:solidFill>
                <a:srgbClr val="434343"/>
              </a:solidFill>
              <a:latin typeface="Bree Serif"/>
              <a:ea typeface="Bree Serif"/>
              <a:cs typeface="Bree Serif"/>
              <a:sym typeface="Bree Serif"/>
            </a:endParaRPr>
          </a:p>
          <a:p>
            <a:pPr indent="-342900" lvl="0" marL="457200" rtl="0" algn="l">
              <a:spcBef>
                <a:spcPts val="0"/>
              </a:spcBef>
              <a:spcAft>
                <a:spcPts val="0"/>
              </a:spcAft>
              <a:buClr>
                <a:srgbClr val="434343"/>
              </a:buClr>
              <a:buSzPts val="1800"/>
              <a:buFont typeface="Bree Serif"/>
              <a:buChar char="-"/>
            </a:pPr>
            <a:r>
              <a:rPr lang="en">
                <a:solidFill>
                  <a:srgbClr val="434343"/>
                </a:solidFill>
                <a:latin typeface="Bree Serif"/>
                <a:ea typeface="Bree Serif"/>
                <a:cs typeface="Bree Serif"/>
                <a:sym typeface="Bree Serif"/>
              </a:rPr>
              <a:t>XGBoost</a:t>
            </a:r>
            <a:endParaRPr>
              <a:solidFill>
                <a:srgbClr val="434343"/>
              </a:solidFill>
              <a:latin typeface="Bree Serif"/>
              <a:ea typeface="Bree Serif"/>
              <a:cs typeface="Bree Serif"/>
              <a:sym typeface="Bree Serif"/>
            </a:endParaRPr>
          </a:p>
          <a:p>
            <a:pPr indent="0" lvl="0" marL="0" rtl="0" algn="l">
              <a:spcBef>
                <a:spcPts val="1600"/>
              </a:spcBef>
              <a:spcAft>
                <a:spcPts val="0"/>
              </a:spcAft>
              <a:buNone/>
            </a:pPr>
            <a:r>
              <a:rPr lang="en">
                <a:solidFill>
                  <a:srgbClr val="434343"/>
                </a:solidFill>
                <a:latin typeface="Bree Serif"/>
                <a:ea typeface="Bree Serif"/>
                <a:cs typeface="Bree Serif"/>
                <a:sym typeface="Bree Serif"/>
              </a:rPr>
              <a:t>Optimized using GridSearchCV</a:t>
            </a:r>
            <a:endParaRPr>
              <a:solidFill>
                <a:srgbClr val="434343"/>
              </a:solidFill>
              <a:latin typeface="Bree Serif"/>
              <a:ea typeface="Bree Serif"/>
              <a:cs typeface="Bree Serif"/>
              <a:sym typeface="Bree Serif"/>
            </a:endParaRPr>
          </a:p>
          <a:p>
            <a:pPr indent="-342900" lvl="0" marL="457200" rtl="0" algn="l">
              <a:spcBef>
                <a:spcPts val="1600"/>
              </a:spcBef>
              <a:spcAft>
                <a:spcPts val="0"/>
              </a:spcAft>
              <a:buClr>
                <a:srgbClr val="434343"/>
              </a:buClr>
              <a:buSzPts val="1800"/>
              <a:buFont typeface="Bree Serif"/>
              <a:buChar char="-"/>
            </a:pPr>
            <a:r>
              <a:rPr lang="en">
                <a:solidFill>
                  <a:srgbClr val="434343"/>
                </a:solidFill>
                <a:latin typeface="Bree Serif"/>
                <a:ea typeface="Bree Serif"/>
                <a:cs typeface="Bree Serif"/>
                <a:sym typeface="Bree Serif"/>
              </a:rPr>
              <a:t>Tuned hyperparameters to improve accuracy of our model</a:t>
            </a:r>
            <a:endParaRPr>
              <a:solidFill>
                <a:srgbClr val="434343"/>
              </a:solidFill>
              <a:latin typeface="Bree Serif"/>
              <a:ea typeface="Bree Serif"/>
              <a:cs typeface="Bree Serif"/>
              <a:sym typeface="Bree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