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Akatab"/>
      <p:regular r:id="rId23"/>
      <p:bold r:id="rId24"/>
    </p:embeddedFont>
    <p:embeddedFont>
      <p:font typeface="Poppins Light"/>
      <p:regular r:id="rId25"/>
      <p:bold r:id="rId26"/>
      <p:italic r:id="rId27"/>
      <p:boldItalic r:id="rId28"/>
    </p:embeddedFont>
    <p:embeddedFont>
      <p:font typeface="Poppins Black"/>
      <p:bold r:id="rId29"/>
      <p:boldItalic r:id="rId30"/>
    </p:embeddedFont>
    <p:embeddedFont>
      <p:font typeface="Noto Serif Ethiopic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Akatab-bold.fntdata"/><Relationship Id="rId23" Type="http://schemas.openxmlformats.org/officeDocument/2006/relationships/font" Target="fonts/Akatab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Light-bold.fntdata"/><Relationship Id="rId25" Type="http://schemas.openxmlformats.org/officeDocument/2006/relationships/font" Target="fonts/PoppinsLight-regular.fntdata"/><Relationship Id="rId28" Type="http://schemas.openxmlformats.org/officeDocument/2006/relationships/font" Target="fonts/PoppinsLight-boldItalic.fntdata"/><Relationship Id="rId27" Type="http://schemas.openxmlformats.org/officeDocument/2006/relationships/font" Target="fonts/PoppinsLigh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Black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otoSerifEthiopic-regular.fntdata"/><Relationship Id="rId30" Type="http://schemas.openxmlformats.org/officeDocument/2006/relationships/font" Target="fonts/PoppinsBlack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NotoSerifEthiopic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e810ac271_2_1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2e810ac271_2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8b8cfa3e2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a8b8cfa3e2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a8e0d2bd95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a8e0d2bd95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d8a79bfe2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ed8a79bfe2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e810ac271_2_1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So,  what problem did we solve? We planned to apply Deep </a:t>
            </a:r>
            <a:r>
              <a:rPr lang="ko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Reinforcement Learning</a:t>
            </a:r>
            <a:r>
              <a:rPr lang="ko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algorithms  in Car Racing Game. And there weren’t many car racing games can be director used to train a DRL agent.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We finally found </a:t>
            </a:r>
            <a:r>
              <a:rPr lang="ko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OpenAI</a:t>
            </a:r>
            <a:r>
              <a:rPr lang="ko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gym car racing </a:t>
            </a:r>
            <a:r>
              <a:rPr lang="ko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games as is shown in the left figure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primary target for the AI agent was to stay on track throughout the race.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And we trained and compared the performances and time costs of Double Deep Q-Network (Double DQN) , Actor-Critic(AC) and Preferred provider organization(PPO) 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g22e810ac271_2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8b8cfa3e2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These are some implementation </a:t>
            </a:r>
            <a:r>
              <a:rPr lang="ko"/>
              <a:t>that </a:t>
            </a:r>
            <a:r>
              <a:rPr lang="ko"/>
              <a:t>have be done on other car racing games and our OPenAI gym car racing environment.</a:t>
            </a:r>
            <a:endParaRPr/>
          </a:p>
        </p:txBody>
      </p:sp>
      <p:sp>
        <p:nvSpPr>
          <p:cNvPr id="174" name="Google Shape;174;g2a8b8cfa3e2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e810ac271_2_1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This is the environment for a car racing game. 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Firstly, the action space is a 3-dimensional vector. dimension 1 is steer left or </a:t>
            </a:r>
            <a:r>
              <a:rPr lang="ko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right, 2 is gas, 3 is brake. 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state space is a 96x96x3 RGB image, which represents the entire game interface."</a:t>
            </a:r>
            <a:endParaRPr/>
          </a:p>
        </p:txBody>
      </p:sp>
      <p:sp>
        <p:nvSpPr>
          <p:cNvPr id="183" name="Google Shape;183;g22e810ac271_2_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8b8cfa3e2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a8b8cfa3e2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8b8cfa3e2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a8b8cfa3e2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8b8cfa3e2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As the AC algorithms have been mentioned in the sutton and barto </a:t>
            </a:r>
            <a:r>
              <a:rPr lang="ko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textbook</a:t>
            </a:r>
            <a:r>
              <a:rPr lang="ko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. Let’s quickly review the Actor-critic algorithm. This algorithm can be divided into two crucial components: 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1.the actor, responsible for making decisions and executing actions, 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2.and the critic, which is in charge of scoring. 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3.The actor selects actions and observes the critic's scores to improve its strategy. Meanwhile, the critic not only continually assigns scores but also progressively refines the accuracy of its scoring.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a8b8cfa3e2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8b8cfa3e2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a8b8cfa3e2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8b8cfa3e2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there is the setting of </a:t>
            </a:r>
            <a:r>
              <a:rPr lang="ko"/>
              <a:t>experiments</a:t>
            </a:r>
            <a:r>
              <a:rPr lang="ko"/>
              <a:t>. the figure left is the network structure.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and we employed cnn to distract features from the picture. and we use </a:t>
            </a:r>
            <a:r>
              <a:rPr lang="ko"/>
              <a:t>fully</a:t>
            </a:r>
            <a:r>
              <a:rPr lang="ko"/>
              <a:t> connected layer to get our </a:t>
            </a:r>
            <a:r>
              <a:rPr lang="ko"/>
              <a:t>action value and final policy.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the hyper parameter is a  generous setting is for the condition control of the performance comparison.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a8b8cfa3e2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title">
  <p:cSld name="PPTMON 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4038599" y="976993"/>
            <a:ext cx="4495801" cy="3189514"/>
          </a:xfrm>
          <a:prstGeom prst="rect">
            <a:avLst/>
          </a:prstGeom>
          <a:noFill/>
          <a:ln cap="flat" cmpd="sng" w="76200">
            <a:solidFill>
              <a:srgbClr val="FFA70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53" name="Google Shape;53;p14"/>
          <p:cNvSpPr/>
          <p:nvPr/>
        </p:nvSpPr>
        <p:spPr>
          <a:xfrm>
            <a:off x="250371" y="0"/>
            <a:ext cx="359228" cy="1360715"/>
          </a:xfrm>
          <a:prstGeom prst="rect">
            <a:avLst/>
          </a:prstGeom>
          <a:solidFill>
            <a:srgbClr val="FFA7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54" name="Google Shape;54;p14"/>
          <p:cNvSpPr/>
          <p:nvPr/>
        </p:nvSpPr>
        <p:spPr>
          <a:xfrm>
            <a:off x="8534399" y="3243942"/>
            <a:ext cx="610200" cy="610200"/>
          </a:xfrm>
          <a:prstGeom prst="rect">
            <a:avLst/>
          </a:prstGeom>
          <a:solidFill>
            <a:srgbClr val="FFA7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55" name="Google Shape;55;p14"/>
          <p:cNvSpPr/>
          <p:nvPr>
            <p:ph idx="2" type="pic"/>
          </p:nvPr>
        </p:nvSpPr>
        <p:spPr>
          <a:xfrm>
            <a:off x="609601" y="-1"/>
            <a:ext cx="3091542" cy="416650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56" name="Google Shape;56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2609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>
            <a:hlinkClick r:id="rId4"/>
          </p:cNvPr>
          <p:cNvSpPr txBox="1"/>
          <p:nvPr/>
        </p:nvSpPr>
        <p:spPr>
          <a:xfrm>
            <a:off x="3136204" y="51827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PTMON slide">
  <p:cSld name="1_PPTMON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468086" y="468086"/>
            <a:ext cx="2754085" cy="1404256"/>
          </a:xfrm>
          <a:prstGeom prst="rect">
            <a:avLst/>
          </a:prstGeom>
          <a:noFill/>
          <a:ln cap="flat" cmpd="sng" w="76200">
            <a:solidFill>
              <a:srgbClr val="FFA70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0" y="936171"/>
            <a:ext cx="468086" cy="468086"/>
          </a:xfrm>
          <a:prstGeom prst="rect">
            <a:avLst/>
          </a:prstGeom>
          <a:solidFill>
            <a:srgbClr val="FFA7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61" name="Google Shape;61;p15"/>
          <p:cNvSpPr/>
          <p:nvPr/>
        </p:nvSpPr>
        <p:spPr>
          <a:xfrm>
            <a:off x="8534399" y="3782786"/>
            <a:ext cx="308811" cy="1360715"/>
          </a:xfrm>
          <a:prstGeom prst="rect">
            <a:avLst/>
          </a:prstGeom>
          <a:solidFill>
            <a:srgbClr val="FFA7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62" name="Google Shape;62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2609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>
            <a:hlinkClick r:id="rId4"/>
          </p:cNvPr>
          <p:cNvSpPr txBox="1"/>
          <p:nvPr/>
        </p:nvSpPr>
        <p:spPr>
          <a:xfrm>
            <a:off x="3136204" y="51827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PTMON slide">
  <p:cSld name="2_PPTMON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2324099" y="976993"/>
            <a:ext cx="4495801" cy="3189514"/>
          </a:xfrm>
          <a:prstGeom prst="rect">
            <a:avLst/>
          </a:prstGeom>
          <a:noFill/>
          <a:ln cap="flat" cmpd="sng" w="76200">
            <a:solidFill>
              <a:srgbClr val="FFA70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66" name="Google Shape;66;p16"/>
          <p:cNvSpPr/>
          <p:nvPr/>
        </p:nvSpPr>
        <p:spPr>
          <a:xfrm rot="5400000">
            <a:off x="7812648" y="2566880"/>
            <a:ext cx="338603" cy="2324100"/>
          </a:xfrm>
          <a:prstGeom prst="rect">
            <a:avLst/>
          </a:prstGeom>
          <a:solidFill>
            <a:srgbClr val="FFA7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67" name="Google Shape;67;p16"/>
          <p:cNvSpPr/>
          <p:nvPr/>
        </p:nvSpPr>
        <p:spPr>
          <a:xfrm>
            <a:off x="305100" y="0"/>
            <a:ext cx="610200" cy="610200"/>
          </a:xfrm>
          <a:prstGeom prst="rect">
            <a:avLst/>
          </a:prstGeom>
          <a:solidFill>
            <a:srgbClr val="FFA7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68" name="Google Shape;68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2609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>
            <a:hlinkClick r:id="rId4"/>
          </p:cNvPr>
          <p:cNvSpPr txBox="1"/>
          <p:nvPr/>
        </p:nvSpPr>
        <p:spPr>
          <a:xfrm>
            <a:off x="3136204" y="51827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PTMON slide">
  <p:cSld name="3_PPTMON slid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469232" y="0"/>
            <a:ext cx="303655" cy="1539000"/>
          </a:xfrm>
          <a:prstGeom prst="rect">
            <a:avLst/>
          </a:prstGeom>
          <a:solidFill>
            <a:srgbClr val="FFA7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72" name="Google Shape;72;p17"/>
          <p:cNvSpPr/>
          <p:nvPr/>
        </p:nvSpPr>
        <p:spPr>
          <a:xfrm>
            <a:off x="8084003" y="0"/>
            <a:ext cx="428625" cy="428625"/>
          </a:xfrm>
          <a:prstGeom prst="rect">
            <a:avLst/>
          </a:prstGeom>
          <a:solidFill>
            <a:srgbClr val="FFA7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73" name="Google Shape;73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2609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7">
            <a:hlinkClick r:id="rId4"/>
          </p:cNvPr>
          <p:cNvSpPr txBox="1"/>
          <p:nvPr/>
        </p:nvSpPr>
        <p:spPr>
          <a:xfrm>
            <a:off x="3136204" y="51827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PPTMON slide">
  <p:cSld name="4_PPTMON slid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/>
          <p:nvPr/>
        </p:nvSpPr>
        <p:spPr>
          <a:xfrm>
            <a:off x="375386" y="0"/>
            <a:ext cx="336986" cy="1188000"/>
          </a:xfrm>
          <a:prstGeom prst="rect">
            <a:avLst/>
          </a:prstGeom>
          <a:solidFill>
            <a:srgbClr val="FFA7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77" name="Google Shape;77;p18"/>
          <p:cNvSpPr/>
          <p:nvPr/>
        </p:nvSpPr>
        <p:spPr>
          <a:xfrm>
            <a:off x="8715375" y="2357438"/>
            <a:ext cx="428625" cy="428625"/>
          </a:xfrm>
          <a:prstGeom prst="rect">
            <a:avLst/>
          </a:prstGeom>
          <a:solidFill>
            <a:srgbClr val="FFA7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78" name="Google Shape;78;p18"/>
          <p:cNvSpPr/>
          <p:nvPr>
            <p:ph idx="2" type="pic"/>
          </p:nvPr>
        </p:nvSpPr>
        <p:spPr>
          <a:xfrm>
            <a:off x="5623833" y="-1"/>
            <a:ext cx="3091542" cy="471487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79" name="Google Shape;79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2609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8">
            <a:hlinkClick r:id="rId4"/>
          </p:cNvPr>
          <p:cNvSpPr txBox="1"/>
          <p:nvPr/>
        </p:nvSpPr>
        <p:spPr>
          <a:xfrm>
            <a:off x="3136204" y="51827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PPTMON slide">
  <p:cSld name="5_PPTMON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576941" y="571500"/>
            <a:ext cx="4495801" cy="4000500"/>
          </a:xfrm>
          <a:prstGeom prst="rect">
            <a:avLst/>
          </a:prstGeom>
          <a:noFill/>
          <a:ln cap="flat" cmpd="sng" w="76200">
            <a:solidFill>
              <a:srgbClr val="FFA70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0" y="3243942"/>
            <a:ext cx="576941" cy="610200"/>
          </a:xfrm>
          <a:prstGeom prst="rect">
            <a:avLst/>
          </a:prstGeom>
          <a:solidFill>
            <a:srgbClr val="FFA7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84" name="Google Shape;84;p19"/>
          <p:cNvSpPr/>
          <p:nvPr>
            <p:ph idx="2" type="pic"/>
          </p:nvPr>
        </p:nvSpPr>
        <p:spPr>
          <a:xfrm>
            <a:off x="5475517" y="571500"/>
            <a:ext cx="3091542" cy="4000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85" name="Google Shape;85;p1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2609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9">
            <a:hlinkClick r:id="rId4"/>
          </p:cNvPr>
          <p:cNvSpPr txBox="1"/>
          <p:nvPr/>
        </p:nvSpPr>
        <p:spPr>
          <a:xfrm>
            <a:off x="3136204" y="51827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PPTMON slide">
  <p:cSld name="6_PPTMON slid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/>
          <p:nvPr/>
        </p:nvSpPr>
        <p:spPr>
          <a:xfrm>
            <a:off x="8533800" y="3243942"/>
            <a:ext cx="610200" cy="610200"/>
          </a:xfrm>
          <a:prstGeom prst="rect">
            <a:avLst/>
          </a:prstGeom>
          <a:solidFill>
            <a:srgbClr val="FFA7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89" name="Google Shape;89;p20"/>
          <p:cNvSpPr/>
          <p:nvPr>
            <p:ph idx="2" type="pic"/>
          </p:nvPr>
        </p:nvSpPr>
        <p:spPr>
          <a:xfrm>
            <a:off x="5876925" y="0"/>
            <a:ext cx="2656875" cy="3505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0" name="Google Shape;90;p20"/>
          <p:cNvSpPr/>
          <p:nvPr>
            <p:ph idx="3" type="pic"/>
          </p:nvPr>
        </p:nvSpPr>
        <p:spPr>
          <a:xfrm>
            <a:off x="5876925" y="3590925"/>
            <a:ext cx="2656875" cy="155257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91" name="Google Shape;91;p2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2609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0">
            <a:hlinkClick r:id="rId4"/>
          </p:cNvPr>
          <p:cNvSpPr txBox="1"/>
          <p:nvPr/>
        </p:nvSpPr>
        <p:spPr>
          <a:xfrm>
            <a:off x="3136204" y="51827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PPTMON slide">
  <p:cSld name="9_PPTMON slid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>
            <p:ph idx="2" type="pic"/>
          </p:nvPr>
        </p:nvSpPr>
        <p:spPr>
          <a:xfrm>
            <a:off x="428626" y="428625"/>
            <a:ext cx="8286748" cy="170497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5" name="Google Shape;95;p21"/>
          <p:cNvSpPr/>
          <p:nvPr/>
        </p:nvSpPr>
        <p:spPr>
          <a:xfrm>
            <a:off x="0" y="2776538"/>
            <a:ext cx="428625" cy="428625"/>
          </a:xfrm>
          <a:prstGeom prst="rect">
            <a:avLst/>
          </a:prstGeom>
          <a:solidFill>
            <a:srgbClr val="FFA7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96" name="Google Shape;96;p21"/>
          <p:cNvSpPr/>
          <p:nvPr/>
        </p:nvSpPr>
        <p:spPr>
          <a:xfrm>
            <a:off x="8715374" y="3955500"/>
            <a:ext cx="214464" cy="1188000"/>
          </a:xfrm>
          <a:prstGeom prst="rect">
            <a:avLst/>
          </a:prstGeom>
          <a:solidFill>
            <a:srgbClr val="FFA7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97" name="Google Shape;97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2609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1">
            <a:hlinkClick r:id="rId4"/>
          </p:cNvPr>
          <p:cNvSpPr txBox="1"/>
          <p:nvPr/>
        </p:nvSpPr>
        <p:spPr>
          <a:xfrm>
            <a:off x="3136204" y="51827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PPTMON slide">
  <p:cSld name="7_PPTMON slid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428625" y="0"/>
            <a:ext cx="81000" cy="1188000"/>
          </a:xfrm>
          <a:prstGeom prst="rect">
            <a:avLst/>
          </a:prstGeom>
          <a:solidFill>
            <a:srgbClr val="FFA7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01" name="Google Shape;101;p22"/>
          <p:cNvSpPr/>
          <p:nvPr/>
        </p:nvSpPr>
        <p:spPr>
          <a:xfrm>
            <a:off x="8715375" y="4286250"/>
            <a:ext cx="428625" cy="428625"/>
          </a:xfrm>
          <a:prstGeom prst="rect">
            <a:avLst/>
          </a:prstGeom>
          <a:solidFill>
            <a:srgbClr val="FFA7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102" name="Google Shape;102;p2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2609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2">
            <a:hlinkClick r:id="rId4"/>
          </p:cNvPr>
          <p:cNvSpPr txBox="1"/>
          <p:nvPr/>
        </p:nvSpPr>
        <p:spPr>
          <a:xfrm>
            <a:off x="3136204" y="51827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PPTMON slide">
  <p:cSld name="8_PPTMON slid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/>
          <p:nvPr/>
        </p:nvSpPr>
        <p:spPr>
          <a:xfrm>
            <a:off x="0" y="428625"/>
            <a:ext cx="428625" cy="428625"/>
          </a:xfrm>
          <a:prstGeom prst="rect">
            <a:avLst/>
          </a:prstGeom>
          <a:solidFill>
            <a:srgbClr val="FFA7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06" name="Google Shape;106;p23"/>
          <p:cNvSpPr/>
          <p:nvPr>
            <p:ph idx="2" type="pic"/>
          </p:nvPr>
        </p:nvSpPr>
        <p:spPr>
          <a:xfrm>
            <a:off x="428625" y="428625"/>
            <a:ext cx="4206239" cy="42862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107" name="Google Shape;107;p2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2609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>
            <a:hlinkClick r:id="rId4"/>
          </p:cNvPr>
          <p:cNvSpPr txBox="1"/>
          <p:nvPr/>
        </p:nvSpPr>
        <p:spPr>
          <a:xfrm>
            <a:off x="3136204" y="51827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PPTMON slide">
  <p:cSld name="11_PPTMON slid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/>
        </p:nvSpPr>
        <p:spPr>
          <a:xfrm>
            <a:off x="0" y="428625"/>
            <a:ext cx="428625" cy="428625"/>
          </a:xfrm>
          <a:prstGeom prst="rect">
            <a:avLst/>
          </a:prstGeom>
          <a:solidFill>
            <a:srgbClr val="FFA7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11" name="Google Shape;111;p24"/>
          <p:cNvSpPr/>
          <p:nvPr/>
        </p:nvSpPr>
        <p:spPr>
          <a:xfrm>
            <a:off x="8715374" y="3955500"/>
            <a:ext cx="81000" cy="1188000"/>
          </a:xfrm>
          <a:prstGeom prst="rect">
            <a:avLst/>
          </a:prstGeom>
          <a:solidFill>
            <a:srgbClr val="FFA7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112" name="Google Shape;112;p2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2609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4">
            <a:hlinkClick r:id="rId4"/>
          </p:cNvPr>
          <p:cNvSpPr txBox="1"/>
          <p:nvPr/>
        </p:nvSpPr>
        <p:spPr>
          <a:xfrm>
            <a:off x="3136204" y="51827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PPTMON slide">
  <p:cSld name="10_PPTMON slid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/>
          <p:nvPr/>
        </p:nvSpPr>
        <p:spPr>
          <a:xfrm>
            <a:off x="0" y="428625"/>
            <a:ext cx="428625" cy="428625"/>
          </a:xfrm>
          <a:prstGeom prst="rect">
            <a:avLst/>
          </a:prstGeom>
          <a:solidFill>
            <a:srgbClr val="FFA7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16" name="Google Shape;116;p25"/>
          <p:cNvSpPr/>
          <p:nvPr>
            <p:ph idx="2" type="pic"/>
          </p:nvPr>
        </p:nvSpPr>
        <p:spPr>
          <a:xfrm>
            <a:off x="3789993" y="2806864"/>
            <a:ext cx="2426022" cy="146031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7" name="Google Shape;117;p25"/>
          <p:cNvSpPr/>
          <p:nvPr>
            <p:ph idx="3" type="pic"/>
          </p:nvPr>
        </p:nvSpPr>
        <p:spPr>
          <a:xfrm>
            <a:off x="3789993" y="1206664"/>
            <a:ext cx="2426022" cy="146031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8" name="Google Shape;118;p25"/>
          <p:cNvSpPr/>
          <p:nvPr>
            <p:ph idx="4" type="pic"/>
          </p:nvPr>
        </p:nvSpPr>
        <p:spPr>
          <a:xfrm>
            <a:off x="6352218" y="2806864"/>
            <a:ext cx="2426022" cy="146031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9" name="Google Shape;119;p25"/>
          <p:cNvSpPr/>
          <p:nvPr>
            <p:ph idx="5" type="pic"/>
          </p:nvPr>
        </p:nvSpPr>
        <p:spPr>
          <a:xfrm>
            <a:off x="6352218" y="1206664"/>
            <a:ext cx="2426022" cy="146031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120" name="Google Shape;120;p2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2609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>
            <a:hlinkClick r:id="rId4"/>
          </p:cNvPr>
          <p:cNvSpPr txBox="1"/>
          <p:nvPr/>
        </p:nvSpPr>
        <p:spPr>
          <a:xfrm>
            <a:off x="3136204" y="51827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PPTMON slide">
  <p:cSld name="12_PPTMON slid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/>
          <p:nvPr/>
        </p:nvSpPr>
        <p:spPr>
          <a:xfrm>
            <a:off x="4572000" y="428625"/>
            <a:ext cx="4143375" cy="4286250"/>
          </a:xfrm>
          <a:prstGeom prst="rect">
            <a:avLst/>
          </a:prstGeom>
          <a:solidFill>
            <a:srgbClr val="FFA7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24" name="Google Shape;124;p26"/>
          <p:cNvSpPr/>
          <p:nvPr/>
        </p:nvSpPr>
        <p:spPr>
          <a:xfrm>
            <a:off x="0" y="428625"/>
            <a:ext cx="428625" cy="428625"/>
          </a:xfrm>
          <a:prstGeom prst="rect">
            <a:avLst/>
          </a:prstGeom>
          <a:solidFill>
            <a:srgbClr val="FFA7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125" name="Google Shape;125;p2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2609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6">
            <a:hlinkClick r:id="rId4"/>
          </p:cNvPr>
          <p:cNvSpPr txBox="1"/>
          <p:nvPr/>
        </p:nvSpPr>
        <p:spPr>
          <a:xfrm>
            <a:off x="3136204" y="51827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PPTMON slide">
  <p:cSld name="13_PPTMON slid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/>
          <p:nvPr/>
        </p:nvSpPr>
        <p:spPr>
          <a:xfrm>
            <a:off x="6901314" y="1"/>
            <a:ext cx="2242686" cy="5143500"/>
          </a:xfrm>
          <a:prstGeom prst="rect">
            <a:avLst/>
          </a:prstGeom>
          <a:solidFill>
            <a:srgbClr val="FFA7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29" name="Google Shape;129;p27"/>
          <p:cNvSpPr/>
          <p:nvPr/>
        </p:nvSpPr>
        <p:spPr>
          <a:xfrm>
            <a:off x="0" y="428625"/>
            <a:ext cx="428625" cy="428625"/>
          </a:xfrm>
          <a:prstGeom prst="rect">
            <a:avLst/>
          </a:prstGeom>
          <a:solidFill>
            <a:srgbClr val="FFA7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30" name="Google Shape;130;p27"/>
          <p:cNvSpPr/>
          <p:nvPr/>
        </p:nvSpPr>
        <p:spPr>
          <a:xfrm>
            <a:off x="8715373" y="3955500"/>
            <a:ext cx="257777" cy="1188000"/>
          </a:xfrm>
          <a:prstGeom prst="rect">
            <a:avLst/>
          </a:prstGeom>
          <a:solidFill>
            <a:srgbClr val="FAF6F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1" name="Google Shape;131;p27"/>
          <p:cNvSpPr/>
          <p:nvPr>
            <p:ph idx="2" type="pic"/>
          </p:nvPr>
        </p:nvSpPr>
        <p:spPr>
          <a:xfrm>
            <a:off x="5988844" y="611981"/>
            <a:ext cx="1840707" cy="4027717"/>
          </a:xfrm>
          <a:prstGeom prst="roundRect">
            <a:avLst>
              <a:gd fmla="val 13456" name="adj"/>
            </a:avLst>
          </a:prstGeom>
          <a:solidFill>
            <a:srgbClr val="F2F2F2"/>
          </a:solidFill>
          <a:ln>
            <a:noFill/>
          </a:ln>
        </p:spPr>
      </p:sp>
      <p:pic>
        <p:nvPicPr>
          <p:cNvPr id="132" name="Google Shape;132;p2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2609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7">
            <a:hlinkClick r:id="rId4"/>
          </p:cNvPr>
          <p:cNvSpPr txBox="1"/>
          <p:nvPr/>
        </p:nvSpPr>
        <p:spPr>
          <a:xfrm>
            <a:off x="3136204" y="51827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PPTMON slide">
  <p:cSld name="14_PPTMON slid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/>
          <p:nvPr/>
        </p:nvSpPr>
        <p:spPr>
          <a:xfrm>
            <a:off x="6800248" y="1"/>
            <a:ext cx="2343752" cy="5143500"/>
          </a:xfrm>
          <a:prstGeom prst="rect">
            <a:avLst/>
          </a:prstGeom>
          <a:solidFill>
            <a:srgbClr val="FFA7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36" name="Google Shape;136;p28"/>
          <p:cNvSpPr/>
          <p:nvPr/>
        </p:nvSpPr>
        <p:spPr>
          <a:xfrm>
            <a:off x="0" y="428625"/>
            <a:ext cx="428625" cy="428625"/>
          </a:xfrm>
          <a:prstGeom prst="rect">
            <a:avLst/>
          </a:prstGeom>
          <a:solidFill>
            <a:srgbClr val="FFA7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37" name="Google Shape;137;p28"/>
          <p:cNvSpPr/>
          <p:nvPr/>
        </p:nvSpPr>
        <p:spPr>
          <a:xfrm>
            <a:off x="8715373" y="3955500"/>
            <a:ext cx="257777" cy="1188000"/>
          </a:xfrm>
          <a:prstGeom prst="rect">
            <a:avLst/>
          </a:prstGeom>
          <a:solidFill>
            <a:srgbClr val="FAF6F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8" name="Google Shape;138;p28"/>
          <p:cNvSpPr/>
          <p:nvPr>
            <p:ph idx="2" type="pic"/>
          </p:nvPr>
        </p:nvSpPr>
        <p:spPr>
          <a:xfrm>
            <a:off x="5384601" y="650081"/>
            <a:ext cx="2834284" cy="3771900"/>
          </a:xfrm>
          <a:prstGeom prst="roundRect">
            <a:avLst>
              <a:gd fmla="val 1926" name="adj"/>
            </a:avLst>
          </a:prstGeom>
          <a:solidFill>
            <a:srgbClr val="F2F2F2"/>
          </a:solidFill>
          <a:ln>
            <a:noFill/>
          </a:ln>
        </p:spPr>
      </p:sp>
      <p:pic>
        <p:nvPicPr>
          <p:cNvPr id="139" name="Google Shape;139;p2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2609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8">
            <a:hlinkClick r:id="rId4"/>
          </p:cNvPr>
          <p:cNvSpPr txBox="1"/>
          <p:nvPr/>
        </p:nvSpPr>
        <p:spPr>
          <a:xfrm>
            <a:off x="3136204" y="51827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PPTMON slide">
  <p:cSld name="15_PPTMON slid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/>
          <p:nvPr/>
        </p:nvSpPr>
        <p:spPr>
          <a:xfrm>
            <a:off x="5970070" y="1"/>
            <a:ext cx="3173930" cy="5143500"/>
          </a:xfrm>
          <a:prstGeom prst="rect">
            <a:avLst/>
          </a:prstGeom>
          <a:solidFill>
            <a:srgbClr val="FFA7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43" name="Google Shape;143;p29"/>
          <p:cNvSpPr/>
          <p:nvPr/>
        </p:nvSpPr>
        <p:spPr>
          <a:xfrm>
            <a:off x="0" y="428625"/>
            <a:ext cx="428625" cy="428625"/>
          </a:xfrm>
          <a:prstGeom prst="rect">
            <a:avLst/>
          </a:prstGeom>
          <a:solidFill>
            <a:srgbClr val="FFA7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44" name="Google Shape;144;p29"/>
          <p:cNvSpPr/>
          <p:nvPr/>
        </p:nvSpPr>
        <p:spPr>
          <a:xfrm>
            <a:off x="8715373" y="3955500"/>
            <a:ext cx="257777" cy="1188000"/>
          </a:xfrm>
          <a:prstGeom prst="rect">
            <a:avLst/>
          </a:prstGeom>
          <a:solidFill>
            <a:srgbClr val="FAF6F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5" name="Google Shape;145;p29"/>
          <p:cNvSpPr/>
          <p:nvPr>
            <p:ph idx="2" type="pic"/>
          </p:nvPr>
        </p:nvSpPr>
        <p:spPr>
          <a:xfrm>
            <a:off x="3444698" y="506016"/>
            <a:ext cx="5059937" cy="3448050"/>
          </a:xfrm>
          <a:prstGeom prst="roundRect">
            <a:avLst>
              <a:gd fmla="val 1000" name="adj"/>
            </a:avLst>
          </a:prstGeom>
          <a:solidFill>
            <a:srgbClr val="F2F2F2"/>
          </a:solidFill>
          <a:ln>
            <a:noFill/>
          </a:ln>
        </p:spPr>
      </p:sp>
      <p:pic>
        <p:nvPicPr>
          <p:cNvPr id="146" name="Google Shape;146;p2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2609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>
            <a:hlinkClick r:id="rId4"/>
          </p:cNvPr>
          <p:cNvSpPr txBox="1"/>
          <p:nvPr/>
        </p:nvSpPr>
        <p:spPr>
          <a:xfrm>
            <a:off x="3136204" y="51827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custom">
  <p:cSld name="PPTMON custom"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2609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0">
            <a:hlinkClick r:id="rId4"/>
          </p:cNvPr>
          <p:cNvSpPr txBox="1"/>
          <p:nvPr/>
        </p:nvSpPr>
        <p:spPr>
          <a:xfrm>
            <a:off x="3136204" y="51827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slide">
  <p:cSld name="PPTMON slide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2609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1">
            <a:hlinkClick r:id="rId4"/>
          </p:cNvPr>
          <p:cNvSpPr txBox="1"/>
          <p:nvPr/>
        </p:nvSpPr>
        <p:spPr>
          <a:xfrm>
            <a:off x="3136204" y="51827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6F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5LP__ibMSXc" TargetMode="External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otanymike.github.io/Solving-CarRacing/" TargetMode="External"/><Relationship Id="rId4" Type="http://schemas.openxmlformats.org/officeDocument/2006/relationships/hyperlink" Target="https://github.com/trackmania-rl/tmr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32"/>
          <p:cNvGrpSpPr/>
          <p:nvPr/>
        </p:nvGrpSpPr>
        <p:grpSpPr>
          <a:xfrm>
            <a:off x="4082879" y="4540760"/>
            <a:ext cx="455722" cy="189000"/>
            <a:chOff x="511175" y="6002339"/>
            <a:chExt cx="819151" cy="339724"/>
          </a:xfrm>
        </p:grpSpPr>
        <p:sp>
          <p:nvSpPr>
            <p:cNvPr id="159" name="Google Shape;159;p32"/>
            <p:cNvSpPr/>
            <p:nvPr/>
          </p:nvSpPr>
          <p:spPr>
            <a:xfrm>
              <a:off x="511175" y="6002339"/>
              <a:ext cx="339726" cy="339724"/>
            </a:xfrm>
            <a:prstGeom prst="donut">
              <a:avLst>
                <a:gd fmla="val 25000" name="adj"/>
              </a:avLst>
            </a:prstGeom>
            <a:solidFill>
              <a:srgbClr val="FFA70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A70C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160" name="Google Shape;160;p32"/>
            <p:cNvSpPr/>
            <p:nvPr/>
          </p:nvSpPr>
          <p:spPr>
            <a:xfrm>
              <a:off x="990600" y="6002339"/>
              <a:ext cx="339726" cy="339724"/>
            </a:xfrm>
            <a:prstGeom prst="ellipse">
              <a:avLst/>
            </a:prstGeom>
            <a:solidFill>
              <a:srgbClr val="FFA70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A70C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</p:grpSp>
      <p:sp>
        <p:nvSpPr>
          <p:cNvPr id="161" name="Google Shape;161;p32"/>
          <p:cNvSpPr txBox="1"/>
          <p:nvPr/>
        </p:nvSpPr>
        <p:spPr>
          <a:xfrm>
            <a:off x="4310741" y="3215539"/>
            <a:ext cx="3951517" cy="2547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51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Qidi Fang, Tian Huang, JIajin Huo</a:t>
            </a:r>
            <a:endParaRPr sz="12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>
            <a:off x="4361291" y="1189811"/>
            <a:ext cx="39516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DRL Agent For Car Racing Game</a:t>
            </a:r>
            <a:endParaRPr sz="41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/>
        </p:nvSpPr>
        <p:spPr>
          <a:xfrm>
            <a:off x="976555" y="551675"/>
            <a:ext cx="5385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Result 1: Training Time</a:t>
            </a:r>
            <a:endParaRPr sz="24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238" name="Google Shape;2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550" y="1092338"/>
            <a:ext cx="5131248" cy="3848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/>
        </p:nvSpPr>
        <p:spPr>
          <a:xfrm>
            <a:off x="976549" y="551675"/>
            <a:ext cx="655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Result 2: T</a:t>
            </a:r>
            <a:r>
              <a:rPr lang="ko" sz="24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otal reward per episode</a:t>
            </a:r>
            <a:endParaRPr sz="24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244" name="Google Shape;24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700" y="1031950"/>
            <a:ext cx="5131234" cy="38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/>
          <p:nvPr/>
        </p:nvSpPr>
        <p:spPr>
          <a:xfrm>
            <a:off x="8585200" y="3955500"/>
            <a:ext cx="192900" cy="1188000"/>
          </a:xfrm>
          <a:prstGeom prst="rect">
            <a:avLst/>
          </a:prstGeom>
          <a:solidFill>
            <a:srgbClr val="FFA7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50" name="Google Shape;250;p43"/>
          <p:cNvSpPr txBox="1"/>
          <p:nvPr/>
        </p:nvSpPr>
        <p:spPr>
          <a:xfrm>
            <a:off x="565649" y="467275"/>
            <a:ext cx="3224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Agent Performance</a:t>
            </a:r>
            <a:endParaRPr sz="18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251" name="Google Shape;251;p43" title="Open AI Gym - Car Racing Game DRL Agen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200" y="860800"/>
            <a:ext cx="6676775" cy="37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/>
        </p:nvSpPr>
        <p:spPr>
          <a:xfrm>
            <a:off x="4535828" y="789544"/>
            <a:ext cx="4908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what </a:t>
            </a:r>
            <a:r>
              <a:rPr b="1" lang="ko" sz="21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problem</a:t>
            </a:r>
            <a:r>
              <a:rPr b="1" lang="ko" sz="21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 did we solve?</a:t>
            </a:r>
            <a:endParaRPr b="1" sz="21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68" name="Google Shape;168;p33"/>
          <p:cNvSpPr txBox="1"/>
          <p:nvPr/>
        </p:nvSpPr>
        <p:spPr>
          <a:xfrm>
            <a:off x="4622499" y="1441950"/>
            <a:ext cx="38838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- Applied DRL in </a:t>
            </a:r>
            <a:r>
              <a:rPr lang="ko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Car Racing Game</a:t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- </a:t>
            </a:r>
            <a:r>
              <a:rPr lang="ko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Gym Box2D - Car Racing </a:t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- Compared the performances and time costs of Double Deep Q-Network (Double DQN) , Actor-Critic(AC) and Preferred provider organization(PPO) </a:t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9" name="Google Shape;169;p33"/>
          <p:cNvSpPr txBox="1"/>
          <p:nvPr/>
        </p:nvSpPr>
        <p:spPr>
          <a:xfrm>
            <a:off x="7065375" y="3132225"/>
            <a:ext cx="3095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Keep on track</a:t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0" name="Google Shape;170;p33"/>
          <p:cNvSpPr/>
          <p:nvPr/>
        </p:nvSpPr>
        <p:spPr>
          <a:xfrm>
            <a:off x="4622500" y="3101475"/>
            <a:ext cx="2605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Target of the game:</a:t>
            </a:r>
            <a:endParaRPr sz="1100"/>
          </a:p>
        </p:txBody>
      </p:sp>
      <p:pic>
        <p:nvPicPr>
          <p:cNvPr id="171" name="Google Shape;1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400" y="612775"/>
            <a:ext cx="3341300" cy="30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/>
        </p:nvSpPr>
        <p:spPr>
          <a:xfrm>
            <a:off x="1601343" y="3175924"/>
            <a:ext cx="3091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A70C"/>
                </a:solidFill>
                <a:latin typeface="Poppins Black"/>
                <a:ea typeface="Poppins Black"/>
                <a:cs typeface="Poppins Black"/>
                <a:sym typeface="Poppins Black"/>
              </a:rPr>
              <a:t>OpenAI gym Car Racing:</a:t>
            </a:r>
            <a:endParaRPr sz="1400">
              <a:solidFill>
                <a:srgbClr val="FFA70C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77" name="Google Shape;177;p34"/>
          <p:cNvSpPr txBox="1"/>
          <p:nvPr/>
        </p:nvSpPr>
        <p:spPr>
          <a:xfrm>
            <a:off x="2018125" y="3571625"/>
            <a:ext cx="71259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Char char="●"/>
            </a:pPr>
            <a:r>
              <a:rPr lang="ko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PPO </a:t>
            </a:r>
            <a:r>
              <a:rPr lang="ko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3"/>
              </a:rPr>
              <a:t>https://notanymike.github.io/Solving-CarRacing/</a:t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Char char="●"/>
            </a:pPr>
            <a:r>
              <a:rPr lang="ko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DQN https://github.com/andywu0913/OpenAI-GYM-CarRacing-DQN</a:t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Char char="●"/>
            </a:pPr>
            <a:r>
              <a:rPr lang="ko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PID https://medium.com/@kartha.kishan/solving-openai-carracing-v0-using-image-processing-5e1005ee0cb </a:t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8" name="Google Shape;178;p34"/>
          <p:cNvSpPr txBox="1"/>
          <p:nvPr/>
        </p:nvSpPr>
        <p:spPr>
          <a:xfrm>
            <a:off x="976542" y="551663"/>
            <a:ext cx="3423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Related Work</a:t>
            </a:r>
            <a:endParaRPr sz="24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79" name="Google Shape;179;p34"/>
          <p:cNvSpPr txBox="1"/>
          <p:nvPr/>
        </p:nvSpPr>
        <p:spPr>
          <a:xfrm>
            <a:off x="1601343" y="1414211"/>
            <a:ext cx="3091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A70C"/>
                </a:solidFill>
                <a:latin typeface="Poppins Black"/>
                <a:ea typeface="Poppins Black"/>
                <a:cs typeface="Poppins Black"/>
                <a:sym typeface="Poppins Black"/>
              </a:rPr>
              <a:t>Car Racing Game:</a:t>
            </a:r>
            <a:endParaRPr sz="1400">
              <a:solidFill>
                <a:srgbClr val="FFA70C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80" name="Google Shape;180;p34"/>
          <p:cNvSpPr txBox="1"/>
          <p:nvPr/>
        </p:nvSpPr>
        <p:spPr>
          <a:xfrm>
            <a:off x="2018125" y="1617000"/>
            <a:ext cx="54966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Char char="●"/>
            </a:pPr>
            <a:r>
              <a:rPr lang="ko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Asynchronous Advantage Actor Critic(A3C) Jaritz et al.</a:t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Char char="●"/>
            </a:pPr>
            <a:r>
              <a:rPr lang="ko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Soft-Actor-Critic(SAC) </a:t>
            </a:r>
            <a:r>
              <a:rPr lang="ko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4"/>
              </a:rPr>
              <a:t>https://github.com/trackmania-rl/tmrl</a:t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Char char="●"/>
            </a:pPr>
            <a:r>
              <a:rPr lang="ko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Combined state-of-the-art, model-free, deep reinforcement learning algorithms in Gran Turismo, Wurman PR et al.</a:t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/>
        </p:nvSpPr>
        <p:spPr>
          <a:xfrm>
            <a:off x="1732893" y="3319299"/>
            <a:ext cx="3091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A70C"/>
                </a:solidFill>
                <a:latin typeface="Poppins Black"/>
                <a:ea typeface="Poppins Black"/>
                <a:cs typeface="Poppins Black"/>
                <a:sym typeface="Poppins Black"/>
              </a:rPr>
              <a:t>Reward Function</a:t>
            </a:r>
            <a:endParaRPr sz="1400">
              <a:solidFill>
                <a:srgbClr val="FFA70C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86" name="Google Shape;186;p35"/>
          <p:cNvSpPr txBox="1"/>
          <p:nvPr/>
        </p:nvSpPr>
        <p:spPr>
          <a:xfrm>
            <a:off x="1732906" y="3798975"/>
            <a:ext cx="5748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 reward is -0.1 every frame and +1000/N for every track tile visited, where N is the total number of tiles visited in the track. For example, if you have finished in 732 frames, your reward is 1000 - 0.1*732 = 926.8 points.</a:t>
            </a:r>
            <a:endParaRPr sz="1100"/>
          </a:p>
        </p:txBody>
      </p:sp>
      <p:sp>
        <p:nvSpPr>
          <p:cNvPr id="187" name="Google Shape;187;p35"/>
          <p:cNvSpPr txBox="1"/>
          <p:nvPr/>
        </p:nvSpPr>
        <p:spPr>
          <a:xfrm>
            <a:off x="976542" y="551663"/>
            <a:ext cx="3423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Environment</a:t>
            </a:r>
            <a:endParaRPr sz="24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88" name="Google Shape;188;p35"/>
          <p:cNvSpPr txBox="1"/>
          <p:nvPr/>
        </p:nvSpPr>
        <p:spPr>
          <a:xfrm>
            <a:off x="1732893" y="1481274"/>
            <a:ext cx="3091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A70C"/>
                </a:solidFill>
                <a:latin typeface="Poppins Black"/>
                <a:ea typeface="Poppins Black"/>
                <a:cs typeface="Poppins Black"/>
                <a:sym typeface="Poppins Black"/>
              </a:rPr>
              <a:t>Action Space  &amp; </a:t>
            </a:r>
            <a:r>
              <a:rPr lang="ko">
                <a:solidFill>
                  <a:srgbClr val="FFA70C"/>
                </a:solidFill>
                <a:latin typeface="Poppins Black"/>
                <a:ea typeface="Poppins Black"/>
                <a:cs typeface="Poppins Black"/>
                <a:sym typeface="Poppins Black"/>
              </a:rPr>
              <a:t>State Space </a:t>
            </a:r>
            <a:endParaRPr>
              <a:solidFill>
                <a:srgbClr val="FFA70C"/>
              </a:solidFill>
              <a:latin typeface="Poppins Black"/>
              <a:ea typeface="Poppins Black"/>
              <a:cs typeface="Poppins Black"/>
              <a:sym typeface="Poppins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A70C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189" name="Google Shape;1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910" y="1918236"/>
            <a:ext cx="4675865" cy="120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/>
        </p:nvSpPr>
        <p:spPr>
          <a:xfrm>
            <a:off x="5339230" y="1167624"/>
            <a:ext cx="3091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A70C"/>
                </a:solidFill>
                <a:latin typeface="Poppins Black"/>
                <a:ea typeface="Poppins Black"/>
                <a:cs typeface="Poppins Black"/>
                <a:sym typeface="Poppins Black"/>
              </a:rPr>
              <a:t>Action    Space</a:t>
            </a:r>
            <a:endParaRPr sz="1400">
              <a:solidFill>
                <a:srgbClr val="FFA70C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95" name="Google Shape;195;p36"/>
          <p:cNvSpPr txBox="1"/>
          <p:nvPr/>
        </p:nvSpPr>
        <p:spPr>
          <a:xfrm>
            <a:off x="969225" y="537050"/>
            <a:ext cx="4035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Wrapped    Environment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96" name="Google Shape;196;p36"/>
          <p:cNvSpPr txBox="1"/>
          <p:nvPr/>
        </p:nvSpPr>
        <p:spPr>
          <a:xfrm>
            <a:off x="1071793" y="1202899"/>
            <a:ext cx="3091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A70C"/>
                </a:solidFill>
                <a:latin typeface="Poppins Black"/>
                <a:ea typeface="Poppins Black"/>
                <a:cs typeface="Poppins Black"/>
                <a:sym typeface="Poppins Black"/>
              </a:rPr>
              <a:t>State    Space</a:t>
            </a:r>
            <a:endParaRPr sz="1400">
              <a:solidFill>
                <a:srgbClr val="FFA70C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197" name="Google Shape;1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25" y="1717325"/>
            <a:ext cx="3971198" cy="8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0775" y="1658700"/>
            <a:ext cx="3588425" cy="24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6"/>
          <p:cNvSpPr txBox="1"/>
          <p:nvPr/>
        </p:nvSpPr>
        <p:spPr>
          <a:xfrm>
            <a:off x="1135418" y="3086349"/>
            <a:ext cx="3091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A70C"/>
                </a:solidFill>
                <a:latin typeface="Poppins Black"/>
                <a:ea typeface="Poppins Black"/>
                <a:cs typeface="Poppins Black"/>
                <a:sym typeface="Poppins Black"/>
              </a:rPr>
              <a:t>Reward     Function</a:t>
            </a:r>
            <a:endParaRPr sz="1400">
              <a:solidFill>
                <a:srgbClr val="FFA70C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200" name="Google Shape;20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822" y="3596950"/>
            <a:ext cx="3971200" cy="6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/>
        </p:nvSpPr>
        <p:spPr>
          <a:xfrm>
            <a:off x="976542" y="551663"/>
            <a:ext cx="3423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D</a:t>
            </a:r>
            <a:r>
              <a:rPr lang="ko" sz="24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ouble DQN</a:t>
            </a:r>
            <a:endParaRPr sz="24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206" name="Google Shape;2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700" y="1399128"/>
            <a:ext cx="6327075" cy="30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076" y="918700"/>
            <a:ext cx="6921850" cy="35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8"/>
          <p:cNvSpPr txBox="1"/>
          <p:nvPr/>
        </p:nvSpPr>
        <p:spPr>
          <a:xfrm>
            <a:off x="1168250" y="303100"/>
            <a:ext cx="6535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solidFill>
                  <a:srgbClr val="586847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Actor-Critic Algorithm</a:t>
            </a:r>
            <a:endParaRPr sz="3500">
              <a:solidFill>
                <a:srgbClr val="586847"/>
              </a:solidFill>
              <a:latin typeface="Noto Serif Ethiopic"/>
              <a:ea typeface="Noto Serif Ethiopic"/>
              <a:cs typeface="Noto Serif Ethiopic"/>
              <a:sym typeface="Noto Serif Ethiopic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1771350" y="4601450"/>
            <a:ext cx="5601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18191C"/>
                </a:solidFill>
                <a:highlight>
                  <a:srgbClr val="FFFFFF"/>
                </a:highlight>
              </a:rPr>
              <a:t>https://www.youtube.com/watch?v=vmkRMvhCW5c&amp;list=PLvOO0btloRnsiqM72G4Uid0UWljikENlU&amp;index=2&amp;t=876s</a:t>
            </a:r>
            <a:endParaRPr sz="100">
              <a:solidFill>
                <a:srgbClr val="586847"/>
              </a:solidFill>
              <a:latin typeface="Akatab"/>
              <a:ea typeface="Akatab"/>
              <a:cs typeface="Akatab"/>
              <a:sym typeface="Akat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9"/>
          <p:cNvPicPr preferRelativeResize="0"/>
          <p:nvPr/>
        </p:nvPicPr>
        <p:blipFill rotWithShape="1">
          <a:blip r:embed="rId3">
            <a:alphaModFix/>
          </a:blip>
          <a:srcRect b="0" l="53392" r="0" t="1506"/>
          <a:stretch/>
        </p:blipFill>
        <p:spPr>
          <a:xfrm>
            <a:off x="4728875" y="1976125"/>
            <a:ext cx="3046173" cy="272414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9"/>
          <p:cNvSpPr txBox="1"/>
          <p:nvPr/>
        </p:nvSpPr>
        <p:spPr>
          <a:xfrm>
            <a:off x="1168250" y="303100"/>
            <a:ext cx="6535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solidFill>
                  <a:srgbClr val="586847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PPO-Clip</a:t>
            </a:r>
            <a:r>
              <a:rPr lang="ko" sz="3500">
                <a:solidFill>
                  <a:srgbClr val="586847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 Algorithm</a:t>
            </a:r>
            <a:endParaRPr sz="3500">
              <a:solidFill>
                <a:srgbClr val="586847"/>
              </a:solidFill>
              <a:latin typeface="Noto Serif Ethiopic"/>
              <a:ea typeface="Noto Serif Ethiopic"/>
              <a:cs typeface="Noto Serif Ethiopic"/>
              <a:sym typeface="Noto Serif Ethiopic"/>
            </a:endParaRPr>
          </a:p>
        </p:txBody>
      </p:sp>
      <p:pic>
        <p:nvPicPr>
          <p:cNvPr id="220" name="Google Shape;22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0700" y="1067675"/>
            <a:ext cx="5064350" cy="8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9"/>
          <p:cNvPicPr preferRelativeResize="0"/>
          <p:nvPr/>
        </p:nvPicPr>
        <p:blipFill rotWithShape="1">
          <a:blip r:embed="rId3">
            <a:alphaModFix/>
          </a:blip>
          <a:srcRect b="0" l="0" r="53617" t="1506"/>
          <a:stretch/>
        </p:blipFill>
        <p:spPr>
          <a:xfrm>
            <a:off x="1111250" y="1976125"/>
            <a:ext cx="3151951" cy="272415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9"/>
          <p:cNvSpPr txBox="1"/>
          <p:nvPr/>
        </p:nvSpPr>
        <p:spPr>
          <a:xfrm>
            <a:off x="2184275" y="4808225"/>
            <a:ext cx="10059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figure 1</a:t>
            </a:r>
            <a:endParaRPr/>
          </a:p>
        </p:txBody>
      </p:sp>
      <p:sp>
        <p:nvSpPr>
          <p:cNvPr id="223" name="Google Shape;223;p39"/>
          <p:cNvSpPr txBox="1"/>
          <p:nvPr/>
        </p:nvSpPr>
        <p:spPr>
          <a:xfrm>
            <a:off x="6006800" y="4845950"/>
            <a:ext cx="10059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figure 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/>
        </p:nvSpPr>
        <p:spPr>
          <a:xfrm>
            <a:off x="976542" y="551663"/>
            <a:ext cx="3423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Experiments</a:t>
            </a:r>
            <a:endParaRPr sz="24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229" name="Google Shape;2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75" y="1447738"/>
            <a:ext cx="4279525" cy="237437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0"/>
          <p:cNvSpPr txBox="1"/>
          <p:nvPr/>
        </p:nvSpPr>
        <p:spPr>
          <a:xfrm>
            <a:off x="5279275" y="1490325"/>
            <a:ext cx="300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actor_lr = 1e-3</a:t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critic_lr = 1e-3</a:t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gamma = 0.98</a:t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epsilon = 0.1</a:t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batch_size = 64</a:t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buffer = 10000</a:t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target_update = 10/10000 steps</a:t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1" name="Google Shape;231;p40"/>
          <p:cNvSpPr txBox="1"/>
          <p:nvPr/>
        </p:nvSpPr>
        <p:spPr>
          <a:xfrm>
            <a:off x="5254000" y="990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A70C"/>
                </a:solidFill>
                <a:latin typeface="Poppins Black"/>
                <a:ea typeface="Poppins Black"/>
                <a:cs typeface="Poppins Black"/>
                <a:sym typeface="Poppins Black"/>
              </a:rPr>
              <a:t>Hyper Parameter:</a:t>
            </a:r>
            <a:endParaRPr>
              <a:solidFill>
                <a:srgbClr val="FFA70C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32" name="Google Shape;232;p40"/>
          <p:cNvSpPr txBox="1"/>
          <p:nvPr/>
        </p:nvSpPr>
        <p:spPr>
          <a:xfrm>
            <a:off x="926050" y="4167875"/>
            <a:ext cx="61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https://github.com/NoahF1205/CS138-Final-Project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PTMON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