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AD731-E0DE-DC4D-994A-9C42E9C3DAC8}"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ED9DAD1C-ABD4-7B42-948A-95EF6F72DB92}">
      <dgm:prSet phldrT="[Text]"/>
      <dgm:spPr/>
      <dgm:t>
        <a:bodyPr/>
        <a:lstStyle/>
        <a:p>
          <a:r>
            <a:rPr lang="en-US" dirty="0"/>
            <a:t>Gather and Preprocess/Clean Data</a:t>
          </a:r>
        </a:p>
      </dgm:t>
    </dgm:pt>
    <dgm:pt modelId="{6CBD430E-E26A-324C-99DB-93FD0DA68679}" type="parTrans" cxnId="{2470A181-3730-DC4D-8445-F765D850A70E}">
      <dgm:prSet/>
      <dgm:spPr/>
      <dgm:t>
        <a:bodyPr/>
        <a:lstStyle/>
        <a:p>
          <a:endParaRPr lang="en-US"/>
        </a:p>
      </dgm:t>
    </dgm:pt>
    <dgm:pt modelId="{1D72D33D-91ED-5846-9EAC-0335D1E51C68}" type="sibTrans" cxnId="{2470A181-3730-DC4D-8445-F765D850A70E}">
      <dgm:prSet/>
      <dgm:spPr/>
      <dgm:t>
        <a:bodyPr/>
        <a:lstStyle/>
        <a:p>
          <a:endParaRPr lang="en-US"/>
        </a:p>
      </dgm:t>
    </dgm:pt>
    <dgm:pt modelId="{BA8C2777-BB83-2949-B05E-94ABD58B0547}">
      <dgm:prSet phldrT="[Text]" custT="1"/>
      <dgm:spPr/>
      <dgm:t>
        <a:bodyPr/>
        <a:lstStyle/>
        <a:p>
          <a:r>
            <a:rPr lang="en-US" sz="1050" dirty="0"/>
            <a:t>Potential Pitfalls:</a:t>
          </a:r>
        </a:p>
      </dgm:t>
    </dgm:pt>
    <dgm:pt modelId="{C4163BD8-5E03-4E41-8B68-0D373AB4C7EF}" type="parTrans" cxnId="{C89924D9-BB07-A24C-A4CF-13D5066FC7E9}">
      <dgm:prSet/>
      <dgm:spPr/>
      <dgm:t>
        <a:bodyPr/>
        <a:lstStyle/>
        <a:p>
          <a:endParaRPr lang="en-US"/>
        </a:p>
      </dgm:t>
    </dgm:pt>
    <dgm:pt modelId="{3FDDAA2E-7BB6-AA43-8BA4-987083FC9653}" type="sibTrans" cxnId="{C89924D9-BB07-A24C-A4CF-13D5066FC7E9}">
      <dgm:prSet/>
      <dgm:spPr/>
      <dgm:t>
        <a:bodyPr/>
        <a:lstStyle/>
        <a:p>
          <a:endParaRPr lang="en-US"/>
        </a:p>
      </dgm:t>
    </dgm:pt>
    <dgm:pt modelId="{69B90469-60E2-2442-8915-DAE9FF773FC5}">
      <dgm:prSet phldrT="[Text]"/>
      <dgm:spPr/>
      <dgm:t>
        <a:bodyPr/>
        <a:lstStyle/>
        <a:p>
          <a:r>
            <a:rPr lang="en-US" dirty="0"/>
            <a:t>Run Multivariate Regression</a:t>
          </a:r>
        </a:p>
      </dgm:t>
    </dgm:pt>
    <dgm:pt modelId="{521A187C-22D7-3147-A9C8-A16AC172520F}" type="parTrans" cxnId="{E5CC3366-4AB0-2949-9A8D-AA5D6ECB0D12}">
      <dgm:prSet/>
      <dgm:spPr/>
      <dgm:t>
        <a:bodyPr/>
        <a:lstStyle/>
        <a:p>
          <a:endParaRPr lang="en-US"/>
        </a:p>
      </dgm:t>
    </dgm:pt>
    <dgm:pt modelId="{D54C79AE-D049-F446-969C-77A3A60B532D}" type="sibTrans" cxnId="{E5CC3366-4AB0-2949-9A8D-AA5D6ECB0D12}">
      <dgm:prSet/>
      <dgm:spPr/>
      <dgm:t>
        <a:bodyPr/>
        <a:lstStyle/>
        <a:p>
          <a:endParaRPr lang="en-US"/>
        </a:p>
      </dgm:t>
    </dgm:pt>
    <dgm:pt modelId="{F2C60039-95D7-0B46-9207-666982C8A65D}">
      <dgm:prSet phldrT="[Text]" custT="1"/>
      <dgm:spPr/>
      <dgm:t>
        <a:bodyPr/>
        <a:lstStyle/>
        <a:p>
          <a:r>
            <a:rPr lang="en-US" sz="1100" dirty="0"/>
            <a:t>Potential Pitfalls:</a:t>
          </a:r>
        </a:p>
      </dgm:t>
    </dgm:pt>
    <dgm:pt modelId="{3B6D309A-635C-FF4D-A69B-5553D9B84388}" type="parTrans" cxnId="{2E69AAE2-65A8-BF41-AB2B-9F69AEFC548C}">
      <dgm:prSet/>
      <dgm:spPr/>
      <dgm:t>
        <a:bodyPr/>
        <a:lstStyle/>
        <a:p>
          <a:endParaRPr lang="en-US"/>
        </a:p>
      </dgm:t>
    </dgm:pt>
    <dgm:pt modelId="{843F9017-387B-EE49-A3DF-D8DB921A5780}" type="sibTrans" cxnId="{2E69AAE2-65A8-BF41-AB2B-9F69AEFC548C}">
      <dgm:prSet/>
      <dgm:spPr/>
      <dgm:t>
        <a:bodyPr/>
        <a:lstStyle/>
        <a:p>
          <a:endParaRPr lang="en-US"/>
        </a:p>
      </dgm:t>
    </dgm:pt>
    <dgm:pt modelId="{C08A2F59-0C2C-8F47-A9F6-A64B756F9883}">
      <dgm:prSet phldrT="[Text]"/>
      <dgm:spPr/>
      <dgm:t>
        <a:bodyPr/>
        <a:lstStyle/>
        <a:p>
          <a:r>
            <a:rPr lang="en-US" dirty="0"/>
            <a:t>Provide Insights on Data and Recommendations on next steps for management</a:t>
          </a:r>
        </a:p>
      </dgm:t>
    </dgm:pt>
    <dgm:pt modelId="{78F37673-30CE-864A-AAFE-64A58BAE7781}" type="parTrans" cxnId="{B8C7282C-4A07-924A-89A8-B984B5CB82A1}">
      <dgm:prSet/>
      <dgm:spPr/>
      <dgm:t>
        <a:bodyPr/>
        <a:lstStyle/>
        <a:p>
          <a:endParaRPr lang="en-US"/>
        </a:p>
      </dgm:t>
    </dgm:pt>
    <dgm:pt modelId="{64B554B5-6553-FE49-9CBB-21024FDE190C}" type="sibTrans" cxnId="{B8C7282C-4A07-924A-89A8-B984B5CB82A1}">
      <dgm:prSet/>
      <dgm:spPr/>
      <dgm:t>
        <a:bodyPr/>
        <a:lstStyle/>
        <a:p>
          <a:endParaRPr lang="en-US"/>
        </a:p>
      </dgm:t>
    </dgm:pt>
    <dgm:pt modelId="{87F33D95-4E5D-E041-9CA6-52534AC59248}">
      <dgm:prSet phldrT="[Text]" custT="1"/>
      <dgm:spPr/>
      <dgm:t>
        <a:bodyPr/>
        <a:lstStyle/>
        <a:p>
          <a:r>
            <a:rPr lang="en-US" sz="1100" dirty="0"/>
            <a:t>Potential Pitfalls:</a:t>
          </a:r>
        </a:p>
      </dgm:t>
    </dgm:pt>
    <dgm:pt modelId="{3DC0B528-F85E-5B45-BB80-418BAA3EF2DD}" type="parTrans" cxnId="{E35A07B0-DAA0-D84C-B610-B07587141907}">
      <dgm:prSet/>
      <dgm:spPr/>
      <dgm:t>
        <a:bodyPr/>
        <a:lstStyle/>
        <a:p>
          <a:endParaRPr lang="en-US"/>
        </a:p>
      </dgm:t>
    </dgm:pt>
    <dgm:pt modelId="{423093E7-46F9-7E46-8BB3-DCE0E9284D07}" type="sibTrans" cxnId="{E35A07B0-DAA0-D84C-B610-B07587141907}">
      <dgm:prSet/>
      <dgm:spPr/>
      <dgm:t>
        <a:bodyPr/>
        <a:lstStyle/>
        <a:p>
          <a:endParaRPr lang="en-US"/>
        </a:p>
      </dgm:t>
    </dgm:pt>
    <dgm:pt modelId="{54ACFF70-1441-3049-BDBC-C93E8F4D2976}">
      <dgm:prSet phldrT="[Text]" custT="1"/>
      <dgm:spPr/>
      <dgm:t>
        <a:bodyPr/>
        <a:lstStyle/>
        <a:p>
          <a:r>
            <a:rPr lang="en-US" sz="1050" dirty="0"/>
            <a:t>Some of the data could be missing or incorrect. In order to fix this, pandas package will be used to analyze data for missing or incorrect values and either drop or input information so that the analysis can be run.</a:t>
          </a:r>
        </a:p>
      </dgm:t>
    </dgm:pt>
    <dgm:pt modelId="{2CA2DFE6-E833-2B4C-8BD2-A40633FAA396}" type="parTrans" cxnId="{0A1AA7DB-C108-BF40-8F32-229B27F86C90}">
      <dgm:prSet/>
      <dgm:spPr/>
      <dgm:t>
        <a:bodyPr/>
        <a:lstStyle/>
        <a:p>
          <a:endParaRPr lang="en-US"/>
        </a:p>
      </dgm:t>
    </dgm:pt>
    <dgm:pt modelId="{F4E4C9AE-6212-C542-85A3-2E7938D8ADCD}" type="sibTrans" cxnId="{0A1AA7DB-C108-BF40-8F32-229B27F86C90}">
      <dgm:prSet/>
      <dgm:spPr/>
      <dgm:t>
        <a:bodyPr/>
        <a:lstStyle/>
        <a:p>
          <a:endParaRPr lang="en-US"/>
        </a:p>
      </dgm:t>
    </dgm:pt>
    <dgm:pt modelId="{E4D57571-930D-3348-A4FC-1EA8B04C41FB}">
      <dgm:prSet phldrT="[Text]"/>
      <dgm:spPr/>
      <dgm:t>
        <a:bodyPr/>
        <a:lstStyle/>
        <a:p>
          <a:endParaRPr lang="en-US" sz="900" dirty="0"/>
        </a:p>
      </dgm:t>
    </dgm:pt>
    <dgm:pt modelId="{612DDE63-3B52-B946-AEE1-F8C26E040D67}" type="parTrans" cxnId="{3BC33526-10E2-7C49-B9A6-B35BE63DD624}">
      <dgm:prSet/>
      <dgm:spPr/>
      <dgm:t>
        <a:bodyPr/>
        <a:lstStyle/>
        <a:p>
          <a:endParaRPr lang="en-US"/>
        </a:p>
      </dgm:t>
    </dgm:pt>
    <dgm:pt modelId="{9F828055-5C4D-4044-BCE9-119C439C4938}" type="sibTrans" cxnId="{3BC33526-10E2-7C49-B9A6-B35BE63DD624}">
      <dgm:prSet/>
      <dgm:spPr/>
      <dgm:t>
        <a:bodyPr/>
        <a:lstStyle/>
        <a:p>
          <a:endParaRPr lang="en-US"/>
        </a:p>
      </dgm:t>
    </dgm:pt>
    <dgm:pt modelId="{32C4989E-7826-7845-B679-893005FECA3B}">
      <dgm:prSet phldrT="[Text]" custT="1"/>
      <dgm:spPr/>
      <dgm:t>
        <a:bodyPr/>
        <a:lstStyle/>
        <a:p>
          <a:r>
            <a:rPr lang="en-US" sz="1050" dirty="0"/>
            <a:t>Convert data from object data type to integer so that no errors will arise from having non-uniform datasets.</a:t>
          </a:r>
        </a:p>
      </dgm:t>
    </dgm:pt>
    <dgm:pt modelId="{CE3EC9BA-FBC5-9044-8EB4-A917B54B0EFF}" type="parTrans" cxnId="{BA7EE1B2-9ABF-2749-89DF-C52E663CCEF9}">
      <dgm:prSet/>
      <dgm:spPr/>
      <dgm:t>
        <a:bodyPr/>
        <a:lstStyle/>
        <a:p>
          <a:endParaRPr lang="en-US"/>
        </a:p>
      </dgm:t>
    </dgm:pt>
    <dgm:pt modelId="{7C34DAC1-2BC6-CB49-ACFA-89E5292E5153}" type="sibTrans" cxnId="{BA7EE1B2-9ABF-2749-89DF-C52E663CCEF9}">
      <dgm:prSet/>
      <dgm:spPr/>
      <dgm:t>
        <a:bodyPr/>
        <a:lstStyle/>
        <a:p>
          <a:endParaRPr lang="en-US"/>
        </a:p>
      </dgm:t>
    </dgm:pt>
    <dgm:pt modelId="{C4A1AECB-F240-6D4A-AF5D-F84AF0556DE9}">
      <dgm:prSet phldrT="[Text]" custT="1"/>
      <dgm:spPr/>
      <dgm:t>
        <a:bodyPr/>
        <a:lstStyle/>
        <a:p>
          <a:r>
            <a:rPr lang="en-US" sz="1100" dirty="0"/>
            <a:t>It is a possibility that the accuracy will not be good enough to make a sound business decision from the results. In order to prevent this, the correct variables will be included in the regression that are good descriptors of the answer to the business question.</a:t>
          </a:r>
        </a:p>
      </dgm:t>
    </dgm:pt>
    <dgm:pt modelId="{3695CC45-E2FF-4248-B26D-3623AAF1EA8D}" type="parTrans" cxnId="{7277094D-01E3-4A42-9478-D7881FD6433C}">
      <dgm:prSet/>
      <dgm:spPr/>
      <dgm:t>
        <a:bodyPr/>
        <a:lstStyle/>
        <a:p>
          <a:endParaRPr lang="en-US"/>
        </a:p>
      </dgm:t>
    </dgm:pt>
    <dgm:pt modelId="{12389B4D-29CD-5249-8647-175836511A6B}" type="sibTrans" cxnId="{7277094D-01E3-4A42-9478-D7881FD6433C}">
      <dgm:prSet/>
      <dgm:spPr/>
      <dgm:t>
        <a:bodyPr/>
        <a:lstStyle/>
        <a:p>
          <a:endParaRPr lang="en-US"/>
        </a:p>
      </dgm:t>
    </dgm:pt>
    <dgm:pt modelId="{BD4924A6-ADDF-404D-A3F1-58B558205DB7}">
      <dgm:prSet phldrT="[Text]" custT="1"/>
      <dgm:spPr/>
      <dgm:t>
        <a:bodyPr/>
        <a:lstStyle/>
        <a:p>
          <a:r>
            <a:rPr lang="en-US" sz="1100" dirty="0"/>
            <a:t>It is a possibility that I do not answer the question posed by management correctly or completely. In order to prevent this, I need to ensure that the output of the model is an accurate and concise answer to the primary business questions.</a:t>
          </a:r>
        </a:p>
      </dgm:t>
    </dgm:pt>
    <dgm:pt modelId="{89CFF813-78E3-1945-83AA-29CDAD4B39BF}" type="parTrans" cxnId="{5391F4DB-5555-AC4C-98E2-29749C9F4500}">
      <dgm:prSet/>
      <dgm:spPr/>
      <dgm:t>
        <a:bodyPr/>
        <a:lstStyle/>
        <a:p>
          <a:endParaRPr lang="en-US"/>
        </a:p>
      </dgm:t>
    </dgm:pt>
    <dgm:pt modelId="{293B9E88-7460-F846-AC38-BEA2CDFDEB0E}" type="sibTrans" cxnId="{5391F4DB-5555-AC4C-98E2-29749C9F4500}">
      <dgm:prSet/>
      <dgm:spPr/>
      <dgm:t>
        <a:bodyPr/>
        <a:lstStyle/>
        <a:p>
          <a:endParaRPr lang="en-US"/>
        </a:p>
      </dgm:t>
    </dgm:pt>
    <dgm:pt modelId="{3BAB6C2C-5556-2344-969D-EAFA3EEB1F35}" type="pres">
      <dgm:prSet presAssocID="{842AD731-E0DE-DC4D-994A-9C42E9C3DAC8}" presName="rootnode" presStyleCnt="0">
        <dgm:presLayoutVars>
          <dgm:chMax/>
          <dgm:chPref/>
          <dgm:dir/>
          <dgm:animLvl val="lvl"/>
        </dgm:presLayoutVars>
      </dgm:prSet>
      <dgm:spPr/>
    </dgm:pt>
    <dgm:pt modelId="{4C5E6ABB-4FC4-B34D-A399-2A24BD2A0F77}" type="pres">
      <dgm:prSet presAssocID="{ED9DAD1C-ABD4-7B42-948A-95EF6F72DB92}" presName="composite" presStyleCnt="0"/>
      <dgm:spPr/>
    </dgm:pt>
    <dgm:pt modelId="{8AB80EDB-412A-C944-A3EE-507C24619C9E}" type="pres">
      <dgm:prSet presAssocID="{ED9DAD1C-ABD4-7B42-948A-95EF6F72DB92}" presName="bentUpArrow1" presStyleLbl="alignImgPlace1" presStyleIdx="0" presStyleCnt="2" custLinFactNeighborX="-37292" custLinFactNeighborY="14556"/>
      <dgm:spPr/>
    </dgm:pt>
    <dgm:pt modelId="{0EE93916-E49A-8D41-B405-42E9DDA3D0D0}" type="pres">
      <dgm:prSet presAssocID="{ED9DAD1C-ABD4-7B42-948A-95EF6F72DB92}" presName="ParentText" presStyleLbl="node1" presStyleIdx="0" presStyleCnt="3" custLinFactNeighborX="-50702" custLinFactNeighborY="-188">
        <dgm:presLayoutVars>
          <dgm:chMax val="1"/>
          <dgm:chPref val="1"/>
          <dgm:bulletEnabled val="1"/>
        </dgm:presLayoutVars>
      </dgm:prSet>
      <dgm:spPr/>
    </dgm:pt>
    <dgm:pt modelId="{A54A84CF-78D3-7049-A925-7756333C6715}" type="pres">
      <dgm:prSet presAssocID="{ED9DAD1C-ABD4-7B42-948A-95EF6F72DB92}" presName="ChildText" presStyleLbl="revTx" presStyleIdx="0" presStyleCnt="3" custScaleX="517210" custLinFactX="55466" custLinFactNeighborX="100000" custLinFactNeighborY="2383">
        <dgm:presLayoutVars>
          <dgm:chMax val="0"/>
          <dgm:chPref val="0"/>
          <dgm:bulletEnabled val="1"/>
        </dgm:presLayoutVars>
      </dgm:prSet>
      <dgm:spPr/>
    </dgm:pt>
    <dgm:pt modelId="{32A666A3-B5CF-4444-9863-700A4FB43AE1}" type="pres">
      <dgm:prSet presAssocID="{1D72D33D-91ED-5846-9EAC-0335D1E51C68}" presName="sibTrans" presStyleCnt="0"/>
      <dgm:spPr/>
    </dgm:pt>
    <dgm:pt modelId="{AEAECAE0-5527-534D-BB0A-9CAEC12A27D3}" type="pres">
      <dgm:prSet presAssocID="{69B90469-60E2-2442-8915-DAE9FF773FC5}" presName="composite" presStyleCnt="0"/>
      <dgm:spPr/>
    </dgm:pt>
    <dgm:pt modelId="{1D775C6B-083F-0C4D-8534-98D3C9BA5A1D}" type="pres">
      <dgm:prSet presAssocID="{69B90469-60E2-2442-8915-DAE9FF773FC5}" presName="bentUpArrow1" presStyleLbl="alignImgPlace1" presStyleIdx="1" presStyleCnt="2" custLinFactX="-6077" custLinFactNeighborX="-100000" custLinFactNeighborY="15925"/>
      <dgm:spPr/>
    </dgm:pt>
    <dgm:pt modelId="{425868A9-7575-1C46-A031-7EE0048FDABB}" type="pres">
      <dgm:prSet presAssocID="{69B90469-60E2-2442-8915-DAE9FF773FC5}" presName="ParentText" presStyleLbl="node1" presStyleIdx="1" presStyleCnt="3" custLinFactNeighborX="-97753" custLinFactNeighborY="2252">
        <dgm:presLayoutVars>
          <dgm:chMax val="1"/>
          <dgm:chPref val="1"/>
          <dgm:bulletEnabled val="1"/>
        </dgm:presLayoutVars>
      </dgm:prSet>
      <dgm:spPr/>
    </dgm:pt>
    <dgm:pt modelId="{73EC038F-81A3-A046-9E4B-0CE176C78644}" type="pres">
      <dgm:prSet presAssocID="{69B90469-60E2-2442-8915-DAE9FF773FC5}" presName="ChildText" presStyleLbl="revTx" presStyleIdx="1" presStyleCnt="3" custScaleX="435031" custLinFactNeighborX="49129" custLinFactNeighborY="14554">
        <dgm:presLayoutVars>
          <dgm:chMax val="0"/>
          <dgm:chPref val="0"/>
          <dgm:bulletEnabled val="1"/>
        </dgm:presLayoutVars>
      </dgm:prSet>
      <dgm:spPr/>
    </dgm:pt>
    <dgm:pt modelId="{D1DD38B1-D810-BE40-BEA2-B61FDF100B7E}" type="pres">
      <dgm:prSet presAssocID="{D54C79AE-D049-F446-969C-77A3A60B532D}" presName="sibTrans" presStyleCnt="0"/>
      <dgm:spPr/>
    </dgm:pt>
    <dgm:pt modelId="{0AD665C3-B2BA-2642-BEDA-80E5F0DED529}" type="pres">
      <dgm:prSet presAssocID="{C08A2F59-0C2C-8F47-A9F6-A64B756F9883}" presName="composite" presStyleCnt="0"/>
      <dgm:spPr/>
    </dgm:pt>
    <dgm:pt modelId="{46A3FFDA-0E99-0B48-B021-5C1E112F1DEF}" type="pres">
      <dgm:prSet presAssocID="{C08A2F59-0C2C-8F47-A9F6-A64B756F9883}" presName="ParentText" presStyleLbl="node1" presStyleIdx="2" presStyleCnt="3" custLinFactX="-37385" custLinFactNeighborX="-100000" custLinFactNeighborY="17184">
        <dgm:presLayoutVars>
          <dgm:chMax val="1"/>
          <dgm:chPref val="1"/>
          <dgm:bulletEnabled val="1"/>
        </dgm:presLayoutVars>
      </dgm:prSet>
      <dgm:spPr/>
    </dgm:pt>
    <dgm:pt modelId="{B532BB49-F66B-DB4C-B73D-7E9CD19A375D}" type="pres">
      <dgm:prSet presAssocID="{C08A2F59-0C2C-8F47-A9F6-A64B756F9883}" presName="FinalChildText" presStyleLbl="revTx" presStyleIdx="2" presStyleCnt="3" custScaleX="331962" custLinFactNeighborX="-60149" custLinFactNeighborY="27897">
        <dgm:presLayoutVars>
          <dgm:chMax val="0"/>
          <dgm:chPref val="0"/>
          <dgm:bulletEnabled val="1"/>
        </dgm:presLayoutVars>
      </dgm:prSet>
      <dgm:spPr/>
    </dgm:pt>
  </dgm:ptLst>
  <dgm:cxnLst>
    <dgm:cxn modelId="{9F909D15-D925-FD45-AAE6-FC0B7C0BCDC6}" type="presOf" srcId="{C4A1AECB-F240-6D4A-AF5D-F84AF0556DE9}" destId="{73EC038F-81A3-A046-9E4B-0CE176C78644}" srcOrd="0" destOrd="1" presId="urn:microsoft.com/office/officeart/2005/8/layout/StepDownProcess"/>
    <dgm:cxn modelId="{3BC33526-10E2-7C49-B9A6-B35BE63DD624}" srcId="{69B90469-60E2-2442-8915-DAE9FF773FC5}" destId="{E4D57571-930D-3348-A4FC-1EA8B04C41FB}" srcOrd="2" destOrd="0" parTransId="{612DDE63-3B52-B946-AEE1-F8C26E040D67}" sibTransId="{9F828055-5C4D-4044-BCE9-119C439C4938}"/>
    <dgm:cxn modelId="{B8C7282C-4A07-924A-89A8-B984B5CB82A1}" srcId="{842AD731-E0DE-DC4D-994A-9C42E9C3DAC8}" destId="{C08A2F59-0C2C-8F47-A9F6-A64B756F9883}" srcOrd="2" destOrd="0" parTransId="{78F37673-30CE-864A-AAFE-64A58BAE7781}" sibTransId="{64B554B5-6553-FE49-9CBB-21024FDE190C}"/>
    <dgm:cxn modelId="{104E5532-711E-BC42-AF14-BE3FEAB232A8}" type="presOf" srcId="{69B90469-60E2-2442-8915-DAE9FF773FC5}" destId="{425868A9-7575-1C46-A031-7EE0048FDABB}" srcOrd="0" destOrd="0" presId="urn:microsoft.com/office/officeart/2005/8/layout/StepDownProcess"/>
    <dgm:cxn modelId="{7277094D-01E3-4A42-9478-D7881FD6433C}" srcId="{69B90469-60E2-2442-8915-DAE9FF773FC5}" destId="{C4A1AECB-F240-6D4A-AF5D-F84AF0556DE9}" srcOrd="1" destOrd="0" parTransId="{3695CC45-E2FF-4248-B26D-3623AAF1EA8D}" sibTransId="{12389B4D-29CD-5249-8647-175836511A6B}"/>
    <dgm:cxn modelId="{38C2755C-B9AE-5A44-AC4A-5544D0B47A82}" type="presOf" srcId="{54ACFF70-1441-3049-BDBC-C93E8F4D2976}" destId="{A54A84CF-78D3-7049-A925-7756333C6715}" srcOrd="0" destOrd="1" presId="urn:microsoft.com/office/officeart/2005/8/layout/StepDownProcess"/>
    <dgm:cxn modelId="{E5CC3366-4AB0-2949-9A8D-AA5D6ECB0D12}" srcId="{842AD731-E0DE-DC4D-994A-9C42E9C3DAC8}" destId="{69B90469-60E2-2442-8915-DAE9FF773FC5}" srcOrd="1" destOrd="0" parTransId="{521A187C-22D7-3147-A9C8-A16AC172520F}" sibTransId="{D54C79AE-D049-F446-969C-77A3A60B532D}"/>
    <dgm:cxn modelId="{D270296F-D952-654A-B6D8-8474BA39AFC4}" type="presOf" srcId="{BA8C2777-BB83-2949-B05E-94ABD58B0547}" destId="{A54A84CF-78D3-7049-A925-7756333C6715}" srcOrd="0" destOrd="0" presId="urn:microsoft.com/office/officeart/2005/8/layout/StepDownProcess"/>
    <dgm:cxn modelId="{384FFB79-3832-FE4F-8F36-F1F8D9688355}" type="presOf" srcId="{842AD731-E0DE-DC4D-994A-9C42E9C3DAC8}" destId="{3BAB6C2C-5556-2344-969D-EAFA3EEB1F35}" srcOrd="0" destOrd="0" presId="urn:microsoft.com/office/officeart/2005/8/layout/StepDownProcess"/>
    <dgm:cxn modelId="{82E83D7D-B3B3-E24E-AE29-9BAD9639F1DA}" type="presOf" srcId="{32C4989E-7826-7845-B679-893005FECA3B}" destId="{A54A84CF-78D3-7049-A925-7756333C6715}" srcOrd="0" destOrd="2" presId="urn:microsoft.com/office/officeart/2005/8/layout/StepDownProcess"/>
    <dgm:cxn modelId="{2470A181-3730-DC4D-8445-F765D850A70E}" srcId="{842AD731-E0DE-DC4D-994A-9C42E9C3DAC8}" destId="{ED9DAD1C-ABD4-7B42-948A-95EF6F72DB92}" srcOrd="0" destOrd="0" parTransId="{6CBD430E-E26A-324C-99DB-93FD0DA68679}" sibTransId="{1D72D33D-91ED-5846-9EAC-0335D1E51C68}"/>
    <dgm:cxn modelId="{86D32EA0-B5F2-364D-826B-73E28542B3DD}" type="presOf" srcId="{BD4924A6-ADDF-404D-A3F1-58B558205DB7}" destId="{B532BB49-F66B-DB4C-B73D-7E9CD19A375D}" srcOrd="0" destOrd="1" presId="urn:microsoft.com/office/officeart/2005/8/layout/StepDownProcess"/>
    <dgm:cxn modelId="{D55D34A7-AAB6-BE49-82AA-1F3C880408BE}" type="presOf" srcId="{C08A2F59-0C2C-8F47-A9F6-A64B756F9883}" destId="{46A3FFDA-0E99-0B48-B021-5C1E112F1DEF}" srcOrd="0" destOrd="0" presId="urn:microsoft.com/office/officeart/2005/8/layout/StepDownProcess"/>
    <dgm:cxn modelId="{4A5B13AA-DEE6-3B4D-91D5-A53AAB5106FC}" type="presOf" srcId="{ED9DAD1C-ABD4-7B42-948A-95EF6F72DB92}" destId="{0EE93916-E49A-8D41-B405-42E9DDA3D0D0}" srcOrd="0" destOrd="0" presId="urn:microsoft.com/office/officeart/2005/8/layout/StepDownProcess"/>
    <dgm:cxn modelId="{E35A07B0-DAA0-D84C-B610-B07587141907}" srcId="{C08A2F59-0C2C-8F47-A9F6-A64B756F9883}" destId="{87F33D95-4E5D-E041-9CA6-52534AC59248}" srcOrd="0" destOrd="0" parTransId="{3DC0B528-F85E-5B45-BB80-418BAA3EF2DD}" sibTransId="{423093E7-46F9-7E46-8BB3-DCE0E9284D07}"/>
    <dgm:cxn modelId="{BA7EE1B2-9ABF-2749-89DF-C52E663CCEF9}" srcId="{BA8C2777-BB83-2949-B05E-94ABD58B0547}" destId="{32C4989E-7826-7845-B679-893005FECA3B}" srcOrd="1" destOrd="0" parTransId="{CE3EC9BA-FBC5-9044-8EB4-A917B54B0EFF}" sibTransId="{7C34DAC1-2BC6-CB49-ACFA-89E5292E5153}"/>
    <dgm:cxn modelId="{4A9CD7BA-7AB5-4942-A747-36151397F5BD}" type="presOf" srcId="{E4D57571-930D-3348-A4FC-1EA8B04C41FB}" destId="{73EC038F-81A3-A046-9E4B-0CE176C78644}" srcOrd="0" destOrd="2" presId="urn:microsoft.com/office/officeart/2005/8/layout/StepDownProcess"/>
    <dgm:cxn modelId="{C89924D9-BB07-A24C-A4CF-13D5066FC7E9}" srcId="{ED9DAD1C-ABD4-7B42-948A-95EF6F72DB92}" destId="{BA8C2777-BB83-2949-B05E-94ABD58B0547}" srcOrd="0" destOrd="0" parTransId="{C4163BD8-5E03-4E41-8B68-0D373AB4C7EF}" sibTransId="{3FDDAA2E-7BB6-AA43-8BA4-987083FC9653}"/>
    <dgm:cxn modelId="{0A1AA7DB-C108-BF40-8F32-229B27F86C90}" srcId="{BA8C2777-BB83-2949-B05E-94ABD58B0547}" destId="{54ACFF70-1441-3049-BDBC-C93E8F4D2976}" srcOrd="0" destOrd="0" parTransId="{2CA2DFE6-E833-2B4C-8BD2-A40633FAA396}" sibTransId="{F4E4C9AE-6212-C542-85A3-2E7938D8ADCD}"/>
    <dgm:cxn modelId="{5391F4DB-5555-AC4C-98E2-29749C9F4500}" srcId="{C08A2F59-0C2C-8F47-A9F6-A64B756F9883}" destId="{BD4924A6-ADDF-404D-A3F1-58B558205DB7}" srcOrd="1" destOrd="0" parTransId="{89CFF813-78E3-1945-83AA-29CDAD4B39BF}" sibTransId="{293B9E88-7460-F846-AC38-BEA2CDFDEB0E}"/>
    <dgm:cxn modelId="{82E07BDF-97CF-344A-8BBE-D7503CEF4E14}" type="presOf" srcId="{87F33D95-4E5D-E041-9CA6-52534AC59248}" destId="{B532BB49-F66B-DB4C-B73D-7E9CD19A375D}" srcOrd="0" destOrd="0" presId="urn:microsoft.com/office/officeart/2005/8/layout/StepDownProcess"/>
    <dgm:cxn modelId="{2E69AAE2-65A8-BF41-AB2B-9F69AEFC548C}" srcId="{69B90469-60E2-2442-8915-DAE9FF773FC5}" destId="{F2C60039-95D7-0B46-9207-666982C8A65D}" srcOrd="0" destOrd="0" parTransId="{3B6D309A-635C-FF4D-A69B-5553D9B84388}" sibTransId="{843F9017-387B-EE49-A3DF-D8DB921A5780}"/>
    <dgm:cxn modelId="{A35E53EC-69DE-A64E-8632-C8CEBD949602}" type="presOf" srcId="{F2C60039-95D7-0B46-9207-666982C8A65D}" destId="{73EC038F-81A3-A046-9E4B-0CE176C78644}" srcOrd="0" destOrd="0" presId="urn:microsoft.com/office/officeart/2005/8/layout/StepDownProcess"/>
    <dgm:cxn modelId="{7CD3A9B2-517D-A54B-A11C-F8A76EAD728D}" type="presParOf" srcId="{3BAB6C2C-5556-2344-969D-EAFA3EEB1F35}" destId="{4C5E6ABB-4FC4-B34D-A399-2A24BD2A0F77}" srcOrd="0" destOrd="0" presId="urn:microsoft.com/office/officeart/2005/8/layout/StepDownProcess"/>
    <dgm:cxn modelId="{A95F62D2-81EF-BF43-A73F-13CF92DBD70C}" type="presParOf" srcId="{4C5E6ABB-4FC4-B34D-A399-2A24BD2A0F77}" destId="{8AB80EDB-412A-C944-A3EE-507C24619C9E}" srcOrd="0" destOrd="0" presId="urn:microsoft.com/office/officeart/2005/8/layout/StepDownProcess"/>
    <dgm:cxn modelId="{1F04B31B-9CD4-584F-AC74-9801574A6EF4}" type="presParOf" srcId="{4C5E6ABB-4FC4-B34D-A399-2A24BD2A0F77}" destId="{0EE93916-E49A-8D41-B405-42E9DDA3D0D0}" srcOrd="1" destOrd="0" presId="urn:microsoft.com/office/officeart/2005/8/layout/StepDownProcess"/>
    <dgm:cxn modelId="{4AF1C994-2D6A-C543-B433-8F4E9FC27165}" type="presParOf" srcId="{4C5E6ABB-4FC4-B34D-A399-2A24BD2A0F77}" destId="{A54A84CF-78D3-7049-A925-7756333C6715}" srcOrd="2" destOrd="0" presId="urn:microsoft.com/office/officeart/2005/8/layout/StepDownProcess"/>
    <dgm:cxn modelId="{7220AFEE-5F9D-4E4B-A197-6B5D765495B0}" type="presParOf" srcId="{3BAB6C2C-5556-2344-969D-EAFA3EEB1F35}" destId="{32A666A3-B5CF-4444-9863-700A4FB43AE1}" srcOrd="1" destOrd="0" presId="urn:microsoft.com/office/officeart/2005/8/layout/StepDownProcess"/>
    <dgm:cxn modelId="{5B4C0F77-15FE-E34E-B9A8-62423B21444A}" type="presParOf" srcId="{3BAB6C2C-5556-2344-969D-EAFA3EEB1F35}" destId="{AEAECAE0-5527-534D-BB0A-9CAEC12A27D3}" srcOrd="2" destOrd="0" presId="urn:microsoft.com/office/officeart/2005/8/layout/StepDownProcess"/>
    <dgm:cxn modelId="{7BDD1A97-4F6C-1E4F-80A1-6C045FD3EEFE}" type="presParOf" srcId="{AEAECAE0-5527-534D-BB0A-9CAEC12A27D3}" destId="{1D775C6B-083F-0C4D-8534-98D3C9BA5A1D}" srcOrd="0" destOrd="0" presId="urn:microsoft.com/office/officeart/2005/8/layout/StepDownProcess"/>
    <dgm:cxn modelId="{7FE18EFB-BA78-C947-9FA6-D68DFF7172F4}" type="presParOf" srcId="{AEAECAE0-5527-534D-BB0A-9CAEC12A27D3}" destId="{425868A9-7575-1C46-A031-7EE0048FDABB}" srcOrd="1" destOrd="0" presId="urn:microsoft.com/office/officeart/2005/8/layout/StepDownProcess"/>
    <dgm:cxn modelId="{02A70B59-4424-E74A-81A3-800489F21B19}" type="presParOf" srcId="{AEAECAE0-5527-534D-BB0A-9CAEC12A27D3}" destId="{73EC038F-81A3-A046-9E4B-0CE176C78644}" srcOrd="2" destOrd="0" presId="urn:microsoft.com/office/officeart/2005/8/layout/StepDownProcess"/>
    <dgm:cxn modelId="{06C4DCD7-691A-2247-BBD5-799145579679}" type="presParOf" srcId="{3BAB6C2C-5556-2344-969D-EAFA3EEB1F35}" destId="{D1DD38B1-D810-BE40-BEA2-B61FDF100B7E}" srcOrd="3" destOrd="0" presId="urn:microsoft.com/office/officeart/2005/8/layout/StepDownProcess"/>
    <dgm:cxn modelId="{EC181B79-926D-0E4D-86EB-33BB5D09CDBD}" type="presParOf" srcId="{3BAB6C2C-5556-2344-969D-EAFA3EEB1F35}" destId="{0AD665C3-B2BA-2642-BEDA-80E5F0DED529}" srcOrd="4" destOrd="0" presId="urn:microsoft.com/office/officeart/2005/8/layout/StepDownProcess"/>
    <dgm:cxn modelId="{01372EE1-5ECC-2D42-B7A4-E6486B4C9C3E}" type="presParOf" srcId="{0AD665C3-B2BA-2642-BEDA-80E5F0DED529}" destId="{46A3FFDA-0E99-0B48-B021-5C1E112F1DEF}" srcOrd="0" destOrd="0" presId="urn:microsoft.com/office/officeart/2005/8/layout/StepDownProcess"/>
    <dgm:cxn modelId="{2A4EE73B-9E18-3F42-94A1-62D2B4FFD700}" type="presParOf" srcId="{0AD665C3-B2BA-2642-BEDA-80E5F0DED529}" destId="{B532BB49-F66B-DB4C-B73D-7E9CD19A375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80EDB-412A-C944-A3EE-507C24619C9E}">
      <dsp:nvSpPr>
        <dsp:cNvPr id="0" name=""/>
        <dsp:cNvSpPr/>
      </dsp:nvSpPr>
      <dsp:spPr>
        <a:xfrm rot="5400000">
          <a:off x="602383" y="1856532"/>
          <a:ext cx="845350" cy="962402"/>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E93916-E49A-8D41-B405-42E9DDA3D0D0}">
      <dsp:nvSpPr>
        <dsp:cNvPr id="0" name=""/>
        <dsp:cNvSpPr/>
      </dsp:nvSpPr>
      <dsp:spPr>
        <a:xfrm>
          <a:off x="15789" y="794522"/>
          <a:ext cx="1423073" cy="9961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Gather and Preprocess/Clean Data</a:t>
          </a:r>
        </a:p>
      </dsp:txBody>
      <dsp:txXfrm>
        <a:off x="64424" y="843157"/>
        <a:ext cx="1325803" cy="898835"/>
      </dsp:txXfrm>
    </dsp:sp>
    <dsp:sp modelId="{A54A84CF-78D3-7049-A925-7756333C6715}">
      <dsp:nvSpPr>
        <dsp:cNvPr id="0" name=""/>
        <dsp:cNvSpPr/>
      </dsp:nvSpPr>
      <dsp:spPr>
        <a:xfrm>
          <a:off x="1610395" y="910582"/>
          <a:ext cx="5353163" cy="80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n-US" sz="1050" kern="1200" dirty="0"/>
            <a:t>Potential Pitfalls:</a:t>
          </a:r>
        </a:p>
        <a:p>
          <a:pPr marL="114300" lvl="2" indent="-57150" algn="l" defTabSz="466725">
            <a:lnSpc>
              <a:spcPct val="90000"/>
            </a:lnSpc>
            <a:spcBef>
              <a:spcPct val="0"/>
            </a:spcBef>
            <a:spcAft>
              <a:spcPct val="15000"/>
            </a:spcAft>
            <a:buChar char="•"/>
          </a:pPr>
          <a:r>
            <a:rPr lang="en-US" sz="1050" kern="1200" dirty="0"/>
            <a:t>Some of the data could be missing or incorrect. In order to fix this, pandas package will be used to analyze data for missing or incorrect values and either drop or input information so that the analysis can be run.</a:t>
          </a:r>
        </a:p>
        <a:p>
          <a:pPr marL="114300" lvl="2" indent="-57150" algn="l" defTabSz="466725">
            <a:lnSpc>
              <a:spcPct val="90000"/>
            </a:lnSpc>
            <a:spcBef>
              <a:spcPct val="0"/>
            </a:spcBef>
            <a:spcAft>
              <a:spcPct val="15000"/>
            </a:spcAft>
            <a:buChar char="•"/>
          </a:pPr>
          <a:r>
            <a:rPr lang="en-US" sz="1050" kern="1200" dirty="0"/>
            <a:t>Convert data from object data type to integer so that no errors will arise from having non-uniform datasets.</a:t>
          </a:r>
        </a:p>
      </dsp:txBody>
      <dsp:txXfrm>
        <a:off x="1610395" y="910582"/>
        <a:ext cx="5353163" cy="805095"/>
      </dsp:txXfrm>
    </dsp:sp>
    <dsp:sp modelId="{1D775C6B-083F-0C4D-8534-98D3C9BA5A1D}">
      <dsp:nvSpPr>
        <dsp:cNvPr id="0" name=""/>
        <dsp:cNvSpPr/>
      </dsp:nvSpPr>
      <dsp:spPr>
        <a:xfrm rot="5400000">
          <a:off x="2084634" y="2987060"/>
          <a:ext cx="845350" cy="962402"/>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868A9-7575-1C46-A031-7EE0048FDABB}">
      <dsp:nvSpPr>
        <dsp:cNvPr id="0" name=""/>
        <dsp:cNvSpPr/>
      </dsp:nvSpPr>
      <dsp:spPr>
        <a:xfrm>
          <a:off x="1490458" y="1937782"/>
          <a:ext cx="1423073" cy="9961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Run Multivariate Regression</a:t>
          </a:r>
        </a:p>
      </dsp:txBody>
      <dsp:txXfrm>
        <a:off x="1539093" y="1986417"/>
        <a:ext cx="1325803" cy="898835"/>
      </dsp:txXfrm>
    </dsp:sp>
    <dsp:sp modelId="{73EC038F-81A3-A046-9E4B-0CE176C78644}">
      <dsp:nvSpPr>
        <dsp:cNvPr id="0" name=""/>
        <dsp:cNvSpPr/>
      </dsp:nvSpPr>
      <dsp:spPr>
        <a:xfrm>
          <a:off x="3079318" y="2127524"/>
          <a:ext cx="4502604" cy="80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Potential Pitfalls:</a:t>
          </a:r>
        </a:p>
        <a:p>
          <a:pPr marL="57150" lvl="1" indent="-57150" algn="l" defTabSz="488950">
            <a:lnSpc>
              <a:spcPct val="90000"/>
            </a:lnSpc>
            <a:spcBef>
              <a:spcPct val="0"/>
            </a:spcBef>
            <a:spcAft>
              <a:spcPct val="15000"/>
            </a:spcAft>
            <a:buChar char="•"/>
          </a:pPr>
          <a:r>
            <a:rPr lang="en-US" sz="1100" kern="1200" dirty="0"/>
            <a:t>It is a possibility that the accuracy will not be good enough to make a sound business decision from the results. In order to prevent this, the correct variables will be included in the regression that are good descriptors of the answer to the business question.</a:t>
          </a:r>
        </a:p>
        <a:p>
          <a:pPr marL="57150" lvl="1" indent="-57150" algn="l" defTabSz="400050">
            <a:lnSpc>
              <a:spcPct val="90000"/>
            </a:lnSpc>
            <a:spcBef>
              <a:spcPct val="0"/>
            </a:spcBef>
            <a:spcAft>
              <a:spcPct val="15000"/>
            </a:spcAft>
            <a:buChar char="•"/>
          </a:pPr>
          <a:endParaRPr lang="en-US" sz="900" kern="1200" dirty="0"/>
        </a:p>
      </dsp:txBody>
      <dsp:txXfrm>
        <a:off x="3079318" y="2127524"/>
        <a:ext cx="4502604" cy="805095"/>
      </dsp:txXfrm>
    </dsp:sp>
    <dsp:sp modelId="{46A3FFDA-0E99-0B48-B021-5C1E112F1DEF}">
      <dsp:nvSpPr>
        <dsp:cNvPr id="0" name=""/>
        <dsp:cNvSpPr/>
      </dsp:nvSpPr>
      <dsp:spPr>
        <a:xfrm>
          <a:off x="3185258" y="3205475"/>
          <a:ext cx="1423073" cy="996105"/>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Provide Insights on Data and Recommendations on next steps for management</a:t>
          </a:r>
        </a:p>
      </dsp:txBody>
      <dsp:txXfrm>
        <a:off x="3233893" y="3254110"/>
        <a:ext cx="1325803" cy="898835"/>
      </dsp:txXfrm>
    </dsp:sp>
    <dsp:sp modelId="{B532BB49-F66B-DB4C-B73D-7E9CD19A375D}">
      <dsp:nvSpPr>
        <dsp:cNvPr id="0" name=""/>
        <dsp:cNvSpPr/>
      </dsp:nvSpPr>
      <dsp:spPr>
        <a:xfrm>
          <a:off x="4740461" y="3353903"/>
          <a:ext cx="3435832" cy="80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Potential Pitfalls:</a:t>
          </a:r>
        </a:p>
        <a:p>
          <a:pPr marL="57150" lvl="1" indent="-57150" algn="l" defTabSz="488950">
            <a:lnSpc>
              <a:spcPct val="90000"/>
            </a:lnSpc>
            <a:spcBef>
              <a:spcPct val="0"/>
            </a:spcBef>
            <a:spcAft>
              <a:spcPct val="15000"/>
            </a:spcAft>
            <a:buChar char="•"/>
          </a:pPr>
          <a:r>
            <a:rPr lang="en-US" sz="1100" kern="1200" dirty="0"/>
            <a:t>It is a possibility that I do not answer the question posed by management correctly or completely. In order to prevent this, I need to ensure that the output of the model is an accurate and concise answer to the primary business questions.</a:t>
          </a:r>
        </a:p>
      </dsp:txBody>
      <dsp:txXfrm>
        <a:off x="4740461" y="3353903"/>
        <a:ext cx="3435832" cy="80509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C0722274-0FAA-4649-AA4E-4210F4F32167}"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048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0344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2037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3825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2847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4278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9/7/21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2490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9/7/21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5354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CADBD16-5BFB-4D9F-9646-C75D1B53BBB6}" type="datetimeFigureOut">
              <a:rPr lang="en-US" smtClean="0"/>
              <a:t>9/7/21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2367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516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1722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ADBD16-5BFB-4D9F-9646-C75D1B53BBB6}" type="datetimeFigureOut">
              <a:rPr lang="en-US" smtClean="0"/>
              <a:pPr/>
              <a:t>9/7/21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0722274-0FAA-4649-AA4E-4210F4F32167}"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8082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119B41D-2B2D-4C3B-8B03-794961A0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E20E4A3B-5F51-43DE-9612-67FB6C2949FA}"/>
              </a:ext>
            </a:extLst>
          </p:cNvPr>
          <p:cNvPicPr>
            <a:picLocks noChangeAspect="1"/>
          </p:cNvPicPr>
          <p:nvPr/>
        </p:nvPicPr>
        <p:blipFill rotWithShape="1">
          <a:blip r:embed="rId3">
            <a:duotone>
              <a:schemeClr val="accent1">
                <a:shade val="45000"/>
                <a:satMod val="135000"/>
              </a:schemeClr>
              <a:prstClr val="white"/>
            </a:duotone>
            <a:alphaModFix amt="35000"/>
          </a:blip>
          <a:srcRect r="-1" b="15728"/>
          <a:stretch/>
        </p:blipFill>
        <p:spPr>
          <a:xfrm>
            <a:off x="20" y="-3"/>
            <a:ext cx="12191979" cy="6858004"/>
          </a:xfrm>
          <a:prstGeom prst="rect">
            <a:avLst/>
          </a:prstGeom>
        </p:spPr>
      </p:pic>
      <p:pic>
        <p:nvPicPr>
          <p:cNvPr id="26" name="Picture 25">
            <a:extLst>
              <a:ext uri="{FF2B5EF4-FFF2-40B4-BE49-F238E27FC236}">
                <a16:creationId xmlns:a16="http://schemas.microsoft.com/office/drawing/2014/main" id="{38046582-BD1F-40AE-8484-1DF35C675F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81CB2B28-8B0C-4048-866F-428C48B85D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E2FDA8B8-36CB-44F8-9786-1E1459761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69048D-EC4D-437E-A53A-FFBF90CDB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0BC340A-D792-4AB6-892F-B2F1FB258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350937" cy="6858000"/>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21A3C-1346-8D45-8649-ECAF7B6B46AC}"/>
              </a:ext>
            </a:extLst>
          </p:cNvPr>
          <p:cNvSpPr>
            <a:spLocks noGrp="1"/>
          </p:cNvSpPr>
          <p:nvPr>
            <p:ph type="ctrTitle"/>
          </p:nvPr>
        </p:nvSpPr>
        <p:spPr>
          <a:xfrm>
            <a:off x="2292054" y="3428998"/>
            <a:ext cx="5252047" cy="2268559"/>
          </a:xfrm>
        </p:spPr>
        <p:txBody>
          <a:bodyPr>
            <a:normAutofit/>
          </a:bodyPr>
          <a:lstStyle/>
          <a:p>
            <a:r>
              <a:rPr lang="en-US" dirty="0"/>
              <a:t>Course 2 Task 1</a:t>
            </a:r>
          </a:p>
        </p:txBody>
      </p:sp>
      <p:sp>
        <p:nvSpPr>
          <p:cNvPr id="3" name="Subtitle 2">
            <a:extLst>
              <a:ext uri="{FF2B5EF4-FFF2-40B4-BE49-F238E27FC236}">
                <a16:creationId xmlns:a16="http://schemas.microsoft.com/office/drawing/2014/main" id="{ACEC206D-D227-FD48-95FA-6856F29343E9}"/>
              </a:ext>
            </a:extLst>
          </p:cNvPr>
          <p:cNvSpPr>
            <a:spLocks noGrp="1"/>
          </p:cNvSpPr>
          <p:nvPr>
            <p:ph type="subTitle" idx="1"/>
          </p:nvPr>
        </p:nvSpPr>
        <p:spPr>
          <a:xfrm>
            <a:off x="2451093" y="2268786"/>
            <a:ext cx="5103045" cy="1160213"/>
          </a:xfrm>
        </p:spPr>
        <p:txBody>
          <a:bodyPr>
            <a:normAutofit/>
          </a:bodyPr>
          <a:lstStyle/>
          <a:p>
            <a:r>
              <a:rPr lang="en-US" dirty="0"/>
              <a:t>Noah Jones</a:t>
            </a:r>
          </a:p>
        </p:txBody>
      </p:sp>
      <p:sp>
        <p:nvSpPr>
          <p:cNvPr id="36" name="Rectangle 35">
            <a:extLst>
              <a:ext uri="{FF2B5EF4-FFF2-40B4-BE49-F238E27FC236}">
                <a16:creationId xmlns:a16="http://schemas.microsoft.com/office/drawing/2014/main" id="{6089F32C-1243-433F-A908-7C321595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561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85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5D63-E610-1243-AF3E-43DBDD8F66C1}"/>
              </a:ext>
            </a:extLst>
          </p:cNvPr>
          <p:cNvSpPr>
            <a:spLocks noGrp="1"/>
          </p:cNvSpPr>
          <p:nvPr>
            <p:ph type="title"/>
          </p:nvPr>
        </p:nvSpPr>
        <p:spPr/>
        <p:txBody>
          <a:bodyPr/>
          <a:lstStyle/>
          <a:p>
            <a:r>
              <a:rPr lang="en-US" dirty="0"/>
              <a:t>Business Question</a:t>
            </a:r>
          </a:p>
        </p:txBody>
      </p:sp>
      <p:sp>
        <p:nvSpPr>
          <p:cNvPr id="3" name="Content Placeholder 2">
            <a:extLst>
              <a:ext uri="{FF2B5EF4-FFF2-40B4-BE49-F238E27FC236}">
                <a16:creationId xmlns:a16="http://schemas.microsoft.com/office/drawing/2014/main" id="{E1741F29-EB3D-9949-96D4-4B8C14A54EA6}"/>
              </a:ext>
            </a:extLst>
          </p:cNvPr>
          <p:cNvSpPr>
            <a:spLocks noGrp="1"/>
          </p:cNvSpPr>
          <p:nvPr>
            <p:ph idx="1"/>
          </p:nvPr>
        </p:nvSpPr>
        <p:spPr/>
        <p:txBody>
          <a:bodyPr>
            <a:normAutofit fontScale="62500" lnSpcReduction="20000"/>
          </a:bodyPr>
          <a:lstStyle/>
          <a:p>
            <a:r>
              <a:rPr lang="en-US" dirty="0"/>
              <a:t>Why do customers keep defaulting on loans?</a:t>
            </a:r>
          </a:p>
          <a:p>
            <a:pPr lvl="1"/>
            <a:r>
              <a:rPr lang="en-US" dirty="0"/>
              <a:t>Over the past year there has been an increase in the number of customers who are defaulting on loans. If this is not solved this could be detrimental to business expansion efforts as well as the possibility to cause a loss in shareholder value.</a:t>
            </a:r>
          </a:p>
          <a:p>
            <a:r>
              <a:rPr lang="en-US" dirty="0"/>
              <a:t>How much credit should a customer be allowed to use?</a:t>
            </a:r>
          </a:p>
          <a:p>
            <a:pPr lvl="1"/>
            <a:r>
              <a:rPr lang="en-US" dirty="0"/>
              <a:t>How can we determine the amount of credit to allow to a customer that will allow Credit One to retain the customers business while simultaneously protecting the company against the possibility the customer defaults on the obligation.</a:t>
            </a:r>
          </a:p>
          <a:p>
            <a:r>
              <a:rPr lang="en-US" dirty="0"/>
              <a:t>Should a customer be approved or not for a line of credit?</a:t>
            </a:r>
          </a:p>
          <a:p>
            <a:pPr lvl="1"/>
            <a:r>
              <a:rPr lang="en-US" dirty="0"/>
              <a:t>Based on the answers to the two questions above, would it be more profitable for the business and stakeholders to deny or approve a given customer. </a:t>
            </a:r>
          </a:p>
          <a:p>
            <a:r>
              <a:rPr lang="en-US" dirty="0"/>
              <a:t>Business Considerations:</a:t>
            </a:r>
          </a:p>
          <a:p>
            <a:pPr lvl="1"/>
            <a:r>
              <a:rPr lang="en-US" dirty="0"/>
              <a:t>It is important to complete the analysis in a timely manner. As each day that passes, the probability that Credit One company is approving the wrong people for loans rises. This has detrimental effects to the business as well as share value</a:t>
            </a:r>
          </a:p>
          <a:p>
            <a:pPr marL="457010" lvl="1" indent="0">
              <a:buNone/>
            </a:pPr>
            <a:endParaRPr lang="en-US" dirty="0"/>
          </a:p>
        </p:txBody>
      </p:sp>
    </p:spTree>
    <p:extLst>
      <p:ext uri="{BB962C8B-B14F-4D97-AF65-F5344CB8AC3E}">
        <p14:creationId xmlns:p14="http://schemas.microsoft.com/office/powerpoint/2010/main" val="342981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1610-0EA0-2B49-99D5-BD9A042F891E}"/>
              </a:ext>
            </a:extLst>
          </p:cNvPr>
          <p:cNvSpPr>
            <a:spLocks noGrp="1"/>
          </p:cNvSpPr>
          <p:nvPr>
            <p:ph type="title"/>
          </p:nvPr>
        </p:nvSpPr>
        <p:spPr/>
        <p:txBody>
          <a:bodyPr/>
          <a:lstStyle/>
          <a:p>
            <a:r>
              <a:rPr lang="en-US" dirty="0"/>
              <a:t>Data Science Framework</a:t>
            </a:r>
          </a:p>
        </p:txBody>
      </p:sp>
      <p:sp>
        <p:nvSpPr>
          <p:cNvPr id="3" name="Content Placeholder 2">
            <a:extLst>
              <a:ext uri="{FF2B5EF4-FFF2-40B4-BE49-F238E27FC236}">
                <a16:creationId xmlns:a16="http://schemas.microsoft.com/office/drawing/2014/main" id="{700109DF-4162-6540-9495-D864EB754C73}"/>
              </a:ext>
            </a:extLst>
          </p:cNvPr>
          <p:cNvSpPr>
            <a:spLocks noGrp="1"/>
          </p:cNvSpPr>
          <p:nvPr>
            <p:ph idx="1"/>
          </p:nvPr>
        </p:nvSpPr>
        <p:spPr/>
        <p:txBody>
          <a:bodyPr>
            <a:normAutofit fontScale="77500" lnSpcReduction="20000"/>
          </a:bodyPr>
          <a:lstStyle/>
          <a:p>
            <a:r>
              <a:rPr lang="en-US" dirty="0"/>
              <a:t>The goal of our analysis efforts is to determine descriptive variables from the given customer demographic that will better allow us to determine the level of credit a given customer should be allowed. Additionally, if a given customer should be approved for a line of credit based on their probability to default on a loan.</a:t>
            </a:r>
          </a:p>
          <a:p>
            <a:r>
              <a:rPr lang="en-US" dirty="0"/>
              <a:t>The hypotheses we will be testing consists of the probability a customer will default on a loan based on gender, education, marital status, age, and past payment history.</a:t>
            </a:r>
          </a:p>
          <a:p>
            <a:r>
              <a:rPr lang="en-US" dirty="0"/>
              <a:t>The data used to test this hypothesis is provided from the Credit One company. The makeup of this data is the gender, education level, marital status, age, past payment history, and past default status of Credit One customers.</a:t>
            </a:r>
          </a:p>
          <a:p>
            <a:pPr lvl="1"/>
            <a:r>
              <a:rPr lang="en-US" dirty="0"/>
              <a:t>In order to ensure the data is viable to run an analysis on, it will be properly cleaned before analysis begins. This means it will be checked for any duplicate or missing values and these will be deleted.</a:t>
            </a:r>
          </a:p>
          <a:p>
            <a:endParaRPr lang="en-US" dirty="0"/>
          </a:p>
        </p:txBody>
      </p:sp>
    </p:spTree>
    <p:extLst>
      <p:ext uri="{BB962C8B-B14F-4D97-AF65-F5344CB8AC3E}">
        <p14:creationId xmlns:p14="http://schemas.microsoft.com/office/powerpoint/2010/main" val="18693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1725-4BFA-4D4A-A7CB-4966F6865CA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795414-61B5-C348-9EDC-634B2F7846A7}"/>
              </a:ext>
            </a:extLst>
          </p:cNvPr>
          <p:cNvSpPr>
            <a:spLocks noGrp="1"/>
          </p:cNvSpPr>
          <p:nvPr>
            <p:ph idx="1"/>
          </p:nvPr>
        </p:nvSpPr>
        <p:spPr/>
        <p:txBody>
          <a:bodyPr>
            <a:normAutofit fontScale="70000" lnSpcReduction="20000"/>
          </a:bodyPr>
          <a:lstStyle/>
          <a:p>
            <a:r>
              <a:rPr lang="en-US" dirty="0"/>
              <a:t>Hypotheses:</a:t>
            </a:r>
          </a:p>
          <a:p>
            <a:pPr lvl="1"/>
            <a:r>
              <a:rPr lang="en-US" dirty="0"/>
              <a:t>Customers who have a history of paying off their debts on time will be less likely to default on a loan.</a:t>
            </a:r>
          </a:p>
          <a:p>
            <a:pPr lvl="1"/>
            <a:r>
              <a:rPr lang="en-US" dirty="0"/>
              <a:t>Customers with higher education levels and who are married are less likely to default on a loan.</a:t>
            </a:r>
          </a:p>
          <a:p>
            <a:pPr lvl="1"/>
            <a:r>
              <a:rPr lang="en-US" dirty="0"/>
              <a:t>Older customers with higher limits will be less likely to default on loans.</a:t>
            </a:r>
          </a:p>
          <a:p>
            <a:r>
              <a:rPr lang="en-US" dirty="0"/>
              <a:t>In order to test our hypotheses and produce a viable answer that accurate business insights can be drawn from. A multivariate regression will be used.</a:t>
            </a:r>
          </a:p>
          <a:p>
            <a:r>
              <a:rPr lang="en-US" dirty="0"/>
              <a:t>This is the best method to use as it allows us to factor in a variety of variables that can affect the probability a customer will default on a loan.</a:t>
            </a:r>
          </a:p>
          <a:p>
            <a:r>
              <a:rPr lang="en-US" dirty="0"/>
              <a:t>It also allows us to gauge a customer's probability of default on a curve, so it will be easier to predict whether a customer will default based on a given set of characteristics.</a:t>
            </a:r>
          </a:p>
          <a:p>
            <a:endParaRPr lang="en-US" dirty="0"/>
          </a:p>
        </p:txBody>
      </p:sp>
    </p:spTree>
    <p:extLst>
      <p:ext uri="{BB962C8B-B14F-4D97-AF65-F5344CB8AC3E}">
        <p14:creationId xmlns:p14="http://schemas.microsoft.com/office/powerpoint/2010/main" val="270623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B78F-A454-DE4D-9180-01DDD4A4640F}"/>
              </a:ext>
            </a:extLst>
          </p:cNvPr>
          <p:cNvSpPr>
            <a:spLocks noGrp="1"/>
          </p:cNvSpPr>
          <p:nvPr>
            <p:ph type="title"/>
          </p:nvPr>
        </p:nvSpPr>
        <p:spPr/>
        <p:txBody>
          <a:bodyPr/>
          <a:lstStyle/>
          <a:p>
            <a:r>
              <a:rPr lang="en-US" dirty="0"/>
              <a:t>Project Plan</a:t>
            </a:r>
          </a:p>
        </p:txBody>
      </p:sp>
      <p:graphicFrame>
        <p:nvGraphicFramePr>
          <p:cNvPr id="4" name="Content Placeholder 3">
            <a:extLst>
              <a:ext uri="{FF2B5EF4-FFF2-40B4-BE49-F238E27FC236}">
                <a16:creationId xmlns:a16="http://schemas.microsoft.com/office/drawing/2014/main" id="{454BC12D-F4C4-BB4C-9B58-CCEFEFE25883}"/>
              </a:ext>
            </a:extLst>
          </p:cNvPr>
          <p:cNvGraphicFramePr>
            <a:graphicFrameLocks noGrp="1"/>
          </p:cNvGraphicFramePr>
          <p:nvPr>
            <p:ph idx="1"/>
            <p:extLst>
              <p:ext uri="{D42A27DB-BD31-4B8C-83A1-F6EECF244321}">
                <p14:modId xmlns:p14="http://schemas.microsoft.com/office/powerpoint/2010/main" val="2191227733"/>
              </p:ext>
            </p:extLst>
          </p:nvPr>
        </p:nvGraphicFramePr>
        <p:xfrm>
          <a:off x="1769987" y="1346670"/>
          <a:ext cx="8800152" cy="4826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0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C09C-2F8D-4943-82E4-D360B4928071}"/>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FB0B80A-6987-3440-AE9F-54F8A4AE169C}"/>
              </a:ext>
            </a:extLst>
          </p:cNvPr>
          <p:cNvSpPr>
            <a:spLocks noGrp="1"/>
          </p:cNvSpPr>
          <p:nvPr>
            <p:ph idx="1"/>
          </p:nvPr>
        </p:nvSpPr>
        <p:spPr/>
        <p:txBody>
          <a:bodyPr>
            <a:normAutofit fontScale="85000" lnSpcReduction="10000"/>
          </a:bodyPr>
          <a:lstStyle/>
          <a:p>
            <a:r>
              <a:rPr lang="en-US" dirty="0"/>
              <a:t>Stakeholders should place a reasonable amount of confidence in the results as it takes a multitude of factors in that are used by major financial institutions to gauge the probability a customer will default on a loan. </a:t>
            </a:r>
          </a:p>
          <a:p>
            <a:pPr lvl="1"/>
            <a:r>
              <a:rPr lang="en-US" dirty="0"/>
              <a:t>Given this, the fact is that there is always the potential that a customer who is likely to pay off their loans would default.</a:t>
            </a:r>
          </a:p>
          <a:p>
            <a:pPr lvl="1"/>
            <a:r>
              <a:rPr lang="en-US" dirty="0"/>
              <a:t>There can be unexplained variables that cause a customer to default that are not accounted for in the model.</a:t>
            </a:r>
          </a:p>
          <a:p>
            <a:r>
              <a:rPr lang="en-US" dirty="0"/>
              <a:t>This hypotheses have not been proven yet.</a:t>
            </a:r>
          </a:p>
          <a:p>
            <a:r>
              <a:rPr lang="en-US" dirty="0"/>
              <a:t>The most important findings in terms of quantified impact on the business is the customers previous payment history. This is the biggest predictor in a customer's likeliness to default on a loan.</a:t>
            </a:r>
          </a:p>
        </p:txBody>
      </p:sp>
    </p:spTree>
    <p:extLst>
      <p:ext uri="{BB962C8B-B14F-4D97-AF65-F5344CB8AC3E}">
        <p14:creationId xmlns:p14="http://schemas.microsoft.com/office/powerpoint/2010/main" val="2218181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{C8DC5976-F31D-8D4D-8C7F-B91D8824B7E6}tf16401378</Template>
  <TotalTime>1722</TotalTime>
  <Words>845</Words>
  <Application>Microsoft Macintosh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Course 2 Task 1</vt:lpstr>
      <vt:lpstr>Business Question</vt:lpstr>
      <vt:lpstr>Data Science Framework</vt:lpstr>
      <vt:lpstr>Methodology</vt:lpstr>
      <vt:lpstr>Project Plan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 Task 1</dc:title>
  <dc:creator>Noah Jones</dc:creator>
  <cp:lastModifiedBy>Noah Jones</cp:lastModifiedBy>
  <cp:revision>8</cp:revision>
  <dcterms:created xsi:type="dcterms:W3CDTF">2021-09-07T19:03:47Z</dcterms:created>
  <dcterms:modified xsi:type="dcterms:W3CDTF">2021-09-08T23:46:07Z</dcterms:modified>
</cp:coreProperties>
</file>