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4"/>
  </p:sldMasterIdLst>
  <p:notesMasterIdLst>
    <p:notesMasterId r:id="rId39"/>
  </p:notesMasterIdLst>
  <p:sldIdLst>
    <p:sldId id="277"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8" r:id="rId25"/>
    <p:sldId id="276" r:id="rId26"/>
    <p:sldId id="291" r:id="rId27"/>
    <p:sldId id="281" r:id="rId28"/>
    <p:sldId id="282" r:id="rId29"/>
    <p:sldId id="283" r:id="rId30"/>
    <p:sldId id="284" r:id="rId31"/>
    <p:sldId id="285" r:id="rId32"/>
    <p:sldId id="286" r:id="rId33"/>
    <p:sldId id="287" r:id="rId34"/>
    <p:sldId id="288" r:id="rId35"/>
    <p:sldId id="289" r:id="rId36"/>
    <p:sldId id="290" r:id="rId37"/>
    <p:sldId id="279" r:id="rId38"/>
  </p:sldIdLst>
  <p:sldSz cx="9144000" cy="6858000" type="screen4x3"/>
  <p:notesSz cx="6797675" cy="99266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3D4D9EF-1AF4-4471-AA2F-556752F872E0}" v="49" dt="2020-11-08T09:16:00.87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52" autoAdjust="0"/>
    <p:restoredTop sz="94660"/>
  </p:normalViewPr>
  <p:slideViewPr>
    <p:cSldViewPr snapToGrid="0">
      <p:cViewPr varScale="1">
        <p:scale>
          <a:sx n="86" d="100"/>
          <a:sy n="86" d="100"/>
        </p:scale>
        <p:origin x="1157"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notesMaster" Target="notesMasters/notes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50443" y="0"/>
            <a:ext cx="2945659" cy="498056"/>
          </a:xfrm>
          <a:prstGeom prst="rect">
            <a:avLst/>
          </a:prstGeom>
        </p:spPr>
        <p:txBody>
          <a:bodyPr vert="horz" lIns="91440" tIns="45720" rIns="91440" bIns="45720" rtlCol="0"/>
          <a:lstStyle>
            <a:lvl1pPr algn="r">
              <a:defRPr sz="1200"/>
            </a:lvl1pPr>
          </a:lstStyle>
          <a:p>
            <a:fld id="{A08CAB2C-872D-496D-B3AA-139EDCF65E2C}" type="datetimeFigureOut">
              <a:rPr lang="nl-NL" smtClean="0"/>
              <a:t>16-2-2022</a:t>
            </a:fld>
            <a:endParaRPr lang="nl-NL"/>
          </a:p>
        </p:txBody>
      </p:sp>
      <p:sp>
        <p:nvSpPr>
          <p:cNvPr id="4" name="Tijdelijke aanduiding voor dia-afbeelding 3"/>
          <p:cNvSpPr>
            <a:spLocks noGrp="1" noRot="1" noChangeAspect="1"/>
          </p:cNvSpPr>
          <p:nvPr>
            <p:ph type="sldImg" idx="2"/>
          </p:nvPr>
        </p:nvSpPr>
        <p:spPr>
          <a:xfrm>
            <a:off x="1166813" y="1241425"/>
            <a:ext cx="4464050" cy="3349625"/>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79768" y="4777194"/>
            <a:ext cx="5438140" cy="3908614"/>
          </a:xfrm>
          <a:prstGeom prst="rect">
            <a:avLst/>
          </a:prstGeom>
        </p:spPr>
        <p:txBody>
          <a:bodyPr vert="horz" lIns="91440" tIns="45720" rIns="91440" bIns="45720" rtlCol="0"/>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9428584"/>
            <a:ext cx="2945659" cy="498055"/>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50443" y="9428584"/>
            <a:ext cx="2945659" cy="498055"/>
          </a:xfrm>
          <a:prstGeom prst="rect">
            <a:avLst/>
          </a:prstGeom>
        </p:spPr>
        <p:txBody>
          <a:bodyPr vert="horz" lIns="91440" tIns="45720" rIns="91440" bIns="45720" rtlCol="0" anchor="b"/>
          <a:lstStyle>
            <a:lvl1pPr algn="r">
              <a:defRPr sz="1200"/>
            </a:lvl1pPr>
          </a:lstStyle>
          <a:p>
            <a:fld id="{34466497-C79B-4AB1-998E-5CBEBE78BF92}" type="slidenum">
              <a:rPr lang="nl-NL" smtClean="0"/>
              <a:t>‹nº›</a:t>
            </a:fld>
            <a:endParaRPr lang="nl-NL"/>
          </a:p>
        </p:txBody>
      </p:sp>
    </p:spTree>
    <p:extLst>
      <p:ext uri="{BB962C8B-B14F-4D97-AF65-F5344CB8AC3E}">
        <p14:creationId xmlns:p14="http://schemas.microsoft.com/office/powerpoint/2010/main" val="17178782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fld id="{4AE137B8-89F4-4A9C-869C-78B32AD09D41}" type="slidenum">
              <a:rPr lang="nl-NL" altLang="nl-NL" sz="1200"/>
              <a:pPr eaLnBrk="1" hangingPunct="1"/>
              <a:t>1</a:t>
            </a:fld>
            <a:endParaRPr lang="nl-NL" altLang="nl-NL" sz="1200"/>
          </a:p>
        </p:txBody>
      </p:sp>
      <p:sp>
        <p:nvSpPr>
          <p:cNvPr id="96259" name="Rectangle 2"/>
          <p:cNvSpPr>
            <a:spLocks noGrp="1" noRot="1" noChangeAspect="1" noChangeArrowheads="1" noTextEdit="1"/>
          </p:cNvSpPr>
          <p:nvPr>
            <p:ph type="sldImg"/>
          </p:nvPr>
        </p:nvSpPr>
        <p:spPr bwMode="auto">
          <a:xfrm>
            <a:off x="923925" y="752475"/>
            <a:ext cx="4946650" cy="3709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626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nl-NL" altLang="nl-NL"/>
          </a:p>
        </p:txBody>
      </p:sp>
    </p:spTree>
    <p:extLst>
      <p:ext uri="{BB962C8B-B14F-4D97-AF65-F5344CB8AC3E}">
        <p14:creationId xmlns:p14="http://schemas.microsoft.com/office/powerpoint/2010/main" val="35569138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Tijdelijke aanduiding voor dia-afbeelding 1"/>
          <p:cNvSpPr>
            <a:spLocks noGrp="1" noRot="1" noChangeAspect="1" noTextEdit="1"/>
          </p:cNvSpPr>
          <p:nvPr>
            <p:ph type="sldImg"/>
          </p:nvPr>
        </p:nvSpPr>
        <p:spPr bwMode="auto">
          <a:xfrm>
            <a:off x="925513" y="752475"/>
            <a:ext cx="4945062" cy="3709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9747" name="Tijdelijke aanduiding voor notiti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nl-NL"/>
              <a:t>An Active Data Warehouse is an important part of pervasive BI as it provides historical data infused with real time data on the fly either pushed or pulled to the user. The difference between a traditional data warehouse and one that is active is in the way it handles events. An active data warehouse will have pre-defined rules, schedules or event triggers which cause a certain automatic action such as notifying the user, giving a discount to a certain customer, etc</a:t>
            </a:r>
            <a:endParaRPr lang="nl-NL" altLang="nl-NL"/>
          </a:p>
        </p:txBody>
      </p:sp>
      <p:sp>
        <p:nvSpPr>
          <p:cNvPr id="159748" name="Tijdelijke aanduiding voor dianumm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fld id="{7659734E-5AB1-456E-93B6-53E3C1FB1943}" type="slidenum">
              <a:rPr lang="nl-NL" altLang="nl-NL" sz="1200"/>
              <a:pPr eaLnBrk="1" hangingPunct="1"/>
              <a:t>21</a:t>
            </a:fld>
            <a:endParaRPr lang="nl-NL" altLang="nl-NL" sz="1200"/>
          </a:p>
        </p:txBody>
      </p:sp>
    </p:spTree>
    <p:extLst>
      <p:ext uri="{BB962C8B-B14F-4D97-AF65-F5344CB8AC3E}">
        <p14:creationId xmlns:p14="http://schemas.microsoft.com/office/powerpoint/2010/main" val="7140219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fld id="{4D008B37-5BF8-4D5C-A9A2-54895B5E935F}" type="slidenum">
              <a:rPr lang="nl-NL" altLang="en-US" sz="1200"/>
              <a:pPr eaLnBrk="1" hangingPunct="1"/>
              <a:t>2</a:t>
            </a:fld>
            <a:endParaRPr lang="nl-NL" altLang="en-US" sz="1200"/>
          </a:p>
        </p:txBody>
      </p:sp>
      <p:sp>
        <p:nvSpPr>
          <p:cNvPr id="59395" name="Rectangle 2"/>
          <p:cNvSpPr>
            <a:spLocks noGrp="1" noRot="1" noChangeAspect="1" noChangeArrowheads="1" noTextEdit="1"/>
          </p:cNvSpPr>
          <p:nvPr>
            <p:ph type="sldImg"/>
          </p:nvPr>
        </p:nvSpPr>
        <p:spPr bwMode="auto">
          <a:xfrm>
            <a:off x="1166813" y="1241425"/>
            <a:ext cx="4464050" cy="334962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nl" altLang="en-US" sz="1500">
              <a:latin typeface="Book Antiqua" panose="02040602050305030304" pitchFamily="18" charset="0"/>
            </a:endParaRPr>
          </a:p>
        </p:txBody>
      </p:sp>
    </p:spTree>
    <p:extLst>
      <p:ext uri="{BB962C8B-B14F-4D97-AF65-F5344CB8AC3E}">
        <p14:creationId xmlns:p14="http://schemas.microsoft.com/office/powerpoint/2010/main" val="11293851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jdelijke aanduiding voor dia-afbeelding 1"/>
          <p:cNvSpPr>
            <a:spLocks noGrp="1" noRot="1" noChangeAspect="1" noTextEdit="1"/>
          </p:cNvSpPr>
          <p:nvPr>
            <p:ph type="sldImg"/>
          </p:nvPr>
        </p:nvSpPr>
        <p:spPr bwMode="auto">
          <a:xfrm>
            <a:off x="1166813" y="1241425"/>
            <a:ext cx="4464050" cy="334962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Tijdelijke aanduiding voor notiti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nl-NL" altLang="en-US"/>
              <a:t>Plat gezegd</a:t>
            </a:r>
          </a:p>
          <a:p>
            <a:pPr>
              <a:buFontTx/>
              <a:buChar char="•"/>
            </a:pPr>
            <a:r>
              <a:rPr lang="nl-NL" altLang="en-US"/>
              <a:t>verwerven/verzamelen</a:t>
            </a:r>
          </a:p>
          <a:p>
            <a:pPr>
              <a:buFontTx/>
              <a:buChar char="•"/>
            </a:pPr>
            <a:r>
              <a:rPr lang="nl-NL" altLang="en-US"/>
              <a:t>verwerken</a:t>
            </a:r>
          </a:p>
          <a:p>
            <a:pPr>
              <a:buFontTx/>
              <a:buChar char="•"/>
            </a:pPr>
            <a:r>
              <a:rPr lang="nl-NL" altLang="en-US"/>
              <a:t> besluiten</a:t>
            </a:r>
          </a:p>
          <a:p>
            <a:pPr>
              <a:buFontTx/>
              <a:buChar char="•"/>
            </a:pPr>
            <a:endParaRPr lang="nl-NL" altLang="en-US"/>
          </a:p>
        </p:txBody>
      </p:sp>
      <p:sp>
        <p:nvSpPr>
          <p:cNvPr id="60420" name="Tijdelijke aanduiding voor dianumm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fld id="{A939B339-B102-4251-BDCF-BE4D7CB240C2}" type="slidenum">
              <a:rPr lang="nl-NL" altLang="en-US" sz="1200"/>
              <a:pPr eaLnBrk="1" hangingPunct="1"/>
              <a:t>3</a:t>
            </a:fld>
            <a:endParaRPr lang="nl-NL" altLang="en-US" sz="1200"/>
          </a:p>
        </p:txBody>
      </p:sp>
    </p:spTree>
    <p:extLst>
      <p:ext uri="{BB962C8B-B14F-4D97-AF65-F5344CB8AC3E}">
        <p14:creationId xmlns:p14="http://schemas.microsoft.com/office/powerpoint/2010/main" val="15003461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fld id="{1EDD2442-4DFD-47F1-8FF8-7F63B69BCF2F}" type="slidenum">
              <a:rPr lang="nl-NL" altLang="en-US" sz="1200"/>
              <a:pPr eaLnBrk="1" hangingPunct="1"/>
              <a:t>5</a:t>
            </a:fld>
            <a:endParaRPr lang="nl-NL" altLang="en-US" sz="1200"/>
          </a:p>
        </p:txBody>
      </p:sp>
      <p:sp>
        <p:nvSpPr>
          <p:cNvPr id="61443" name="Rectangle 2"/>
          <p:cNvSpPr>
            <a:spLocks noGrp="1" noRot="1" noChangeAspect="1" noChangeArrowheads="1" noTextEdit="1"/>
          </p:cNvSpPr>
          <p:nvPr>
            <p:ph type="sldImg"/>
          </p:nvPr>
        </p:nvSpPr>
        <p:spPr bwMode="auto">
          <a:xfrm>
            <a:off x="1166813" y="1241425"/>
            <a:ext cx="4464050" cy="334962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nl-NL" altLang="en-US"/>
          </a:p>
        </p:txBody>
      </p:sp>
    </p:spTree>
    <p:extLst>
      <p:ext uri="{BB962C8B-B14F-4D97-AF65-F5344CB8AC3E}">
        <p14:creationId xmlns:p14="http://schemas.microsoft.com/office/powerpoint/2010/main" val="18216367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fld id="{604A74CD-5885-4703-A958-A0CB8FC3E6AD}" type="slidenum">
              <a:rPr lang="nl-NL" altLang="en-US" sz="1200"/>
              <a:pPr eaLnBrk="1" hangingPunct="1"/>
              <a:t>6</a:t>
            </a:fld>
            <a:endParaRPr lang="nl-NL" altLang="en-US" sz="1200"/>
          </a:p>
        </p:txBody>
      </p:sp>
      <p:sp>
        <p:nvSpPr>
          <p:cNvPr id="62467" name="Rectangle 2"/>
          <p:cNvSpPr>
            <a:spLocks noGrp="1" noRot="1" noChangeAspect="1" noChangeArrowheads="1" noTextEdit="1"/>
          </p:cNvSpPr>
          <p:nvPr>
            <p:ph type="sldImg"/>
          </p:nvPr>
        </p:nvSpPr>
        <p:spPr bwMode="auto">
          <a:xfrm>
            <a:off x="1166813" y="1241425"/>
            <a:ext cx="4464050" cy="334962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nl-NL" altLang="en-US"/>
              <a:t>Bol.com als voorbeeld</a:t>
            </a:r>
          </a:p>
        </p:txBody>
      </p:sp>
    </p:spTree>
    <p:extLst>
      <p:ext uri="{BB962C8B-B14F-4D97-AF65-F5344CB8AC3E}">
        <p14:creationId xmlns:p14="http://schemas.microsoft.com/office/powerpoint/2010/main" val="7350263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fld id="{73382918-B36E-473E-89E1-C3C20D0A4214}" type="slidenum">
              <a:rPr lang="nl-NL" altLang="en-US" sz="1200">
                <a:cs typeface="Arial" panose="020B0604020202020204" pitchFamily="34" charset="0"/>
              </a:rPr>
              <a:pPr eaLnBrk="1" hangingPunct="1"/>
              <a:t>12</a:t>
            </a:fld>
            <a:endParaRPr lang="nl-NL" altLang="en-US" sz="1200">
              <a:cs typeface="Arial" panose="020B0604020202020204" pitchFamily="34" charset="0"/>
            </a:endParaRPr>
          </a:p>
        </p:txBody>
      </p:sp>
      <p:sp>
        <p:nvSpPr>
          <p:cNvPr id="63491" name="Rectangle 2"/>
          <p:cNvSpPr>
            <a:spLocks noGrp="1" noRot="1" noChangeAspect="1" noChangeArrowheads="1" noTextEdit="1"/>
          </p:cNvSpPr>
          <p:nvPr>
            <p:ph type="sldImg"/>
          </p:nvPr>
        </p:nvSpPr>
        <p:spPr bwMode="auto">
          <a:xfrm>
            <a:off x="1166813" y="1241425"/>
            <a:ext cx="4464050" cy="334962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nl" altLang="en-US"/>
          </a:p>
        </p:txBody>
      </p:sp>
    </p:spTree>
    <p:extLst>
      <p:ext uri="{BB962C8B-B14F-4D97-AF65-F5344CB8AC3E}">
        <p14:creationId xmlns:p14="http://schemas.microsoft.com/office/powerpoint/2010/main" val="5943294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fld id="{2A7A9946-80EF-40D2-BEBE-AA82DA316FFD}" type="slidenum">
              <a:rPr lang="nl-NL" altLang="en-US" sz="1200"/>
              <a:pPr eaLnBrk="1" hangingPunct="1"/>
              <a:t>13</a:t>
            </a:fld>
            <a:endParaRPr lang="nl-NL" altLang="en-US" sz="1200"/>
          </a:p>
        </p:txBody>
      </p:sp>
      <p:sp>
        <p:nvSpPr>
          <p:cNvPr id="64515" name="Rectangle 2"/>
          <p:cNvSpPr>
            <a:spLocks noGrp="1" noRot="1" noChangeAspect="1" noChangeArrowheads="1" noTextEdit="1"/>
          </p:cNvSpPr>
          <p:nvPr>
            <p:ph type="sldImg"/>
          </p:nvPr>
        </p:nvSpPr>
        <p:spPr bwMode="auto">
          <a:xfrm>
            <a:off x="1166813" y="1241425"/>
            <a:ext cx="4464050" cy="334962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nl" altLang="en-US"/>
          </a:p>
        </p:txBody>
      </p:sp>
    </p:spTree>
    <p:extLst>
      <p:ext uri="{BB962C8B-B14F-4D97-AF65-F5344CB8AC3E}">
        <p14:creationId xmlns:p14="http://schemas.microsoft.com/office/powerpoint/2010/main" val="39473671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fld id="{97E20760-20B6-457F-95D8-DF8F071EE4CB}" type="slidenum">
              <a:rPr lang="nl-NL" altLang="en-US" sz="1200"/>
              <a:pPr eaLnBrk="1" hangingPunct="1"/>
              <a:t>14</a:t>
            </a:fld>
            <a:endParaRPr lang="nl-NL" altLang="en-US" sz="1200"/>
          </a:p>
        </p:txBody>
      </p:sp>
      <p:sp>
        <p:nvSpPr>
          <p:cNvPr id="65539" name="Rectangle 2"/>
          <p:cNvSpPr>
            <a:spLocks noGrp="1" noRot="1" noChangeAspect="1" noChangeArrowheads="1" noTextEdit="1"/>
          </p:cNvSpPr>
          <p:nvPr>
            <p:ph type="sldImg"/>
          </p:nvPr>
        </p:nvSpPr>
        <p:spPr bwMode="auto">
          <a:xfrm>
            <a:off x="1166813" y="1241425"/>
            <a:ext cx="4464050" cy="334962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4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nl" altLang="en-US"/>
          </a:p>
        </p:txBody>
      </p:sp>
    </p:spTree>
    <p:extLst>
      <p:ext uri="{BB962C8B-B14F-4D97-AF65-F5344CB8AC3E}">
        <p14:creationId xmlns:p14="http://schemas.microsoft.com/office/powerpoint/2010/main" val="6076005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jdelijke aanduiding voor dia-afbeelding 1"/>
          <p:cNvSpPr>
            <a:spLocks noGrp="1" noRot="1" noChangeAspect="1" noTextEdit="1"/>
          </p:cNvSpPr>
          <p:nvPr>
            <p:ph type="sldImg"/>
          </p:nvPr>
        </p:nvSpPr>
        <p:spPr bwMode="auto">
          <a:xfrm>
            <a:off x="1166813" y="1241425"/>
            <a:ext cx="4464050" cy="334962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3" name="Tijdelijke aanduiding voor notiti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nl-NL" altLang="en-US"/>
          </a:p>
        </p:txBody>
      </p:sp>
      <p:sp>
        <p:nvSpPr>
          <p:cNvPr id="66564" name="Tijdelijke aanduiding voor dianumm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fld id="{F95AC993-C09F-4347-8A17-E4AEF8DAEC65}" type="slidenum">
              <a:rPr lang="nl-NL" altLang="en-US" sz="1200"/>
              <a:pPr eaLnBrk="1" hangingPunct="1"/>
              <a:t>20</a:t>
            </a:fld>
            <a:endParaRPr lang="nl-NL" altLang="en-US" sz="1200"/>
          </a:p>
        </p:txBody>
      </p:sp>
    </p:spTree>
    <p:extLst>
      <p:ext uri="{BB962C8B-B14F-4D97-AF65-F5344CB8AC3E}">
        <p14:creationId xmlns:p14="http://schemas.microsoft.com/office/powerpoint/2010/main" val="21537923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dia">
    <p:spTree>
      <p:nvGrpSpPr>
        <p:cNvPr id="1" name=""/>
        <p:cNvGrpSpPr/>
        <p:nvPr/>
      </p:nvGrpSpPr>
      <p:grpSpPr>
        <a:xfrm>
          <a:off x="0" y="0"/>
          <a:ext cx="0" cy="0"/>
          <a:chOff x="0" y="0"/>
          <a:chExt cx="0" cy="0"/>
        </a:xfrm>
      </p:grpSpPr>
      <p:sp>
        <p:nvSpPr>
          <p:cNvPr id="4" name="Text Box 7"/>
          <p:cNvSpPr txBox="1">
            <a:spLocks noChangeArrowheads="1"/>
          </p:cNvSpPr>
          <p:nvPr/>
        </p:nvSpPr>
        <p:spPr bwMode="auto">
          <a:xfrm>
            <a:off x="1262065" y="3489329"/>
            <a:ext cx="7254875" cy="197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defRPr sz="1600">
                <a:solidFill>
                  <a:schemeClr val="tx1"/>
                </a:solidFill>
                <a:latin typeface="Verdana" panose="020B0604030504040204" pitchFamily="34" charset="0"/>
              </a:defRPr>
            </a:lvl1pPr>
            <a:lvl2pPr marL="742950" indent="-285750">
              <a:defRPr sz="1600">
                <a:solidFill>
                  <a:schemeClr val="tx1"/>
                </a:solidFill>
                <a:latin typeface="Verdana" panose="020B0604030504040204" pitchFamily="34" charset="0"/>
              </a:defRPr>
            </a:lvl2pPr>
            <a:lvl3pPr marL="1143000" indent="-228600">
              <a:defRPr sz="1600">
                <a:solidFill>
                  <a:schemeClr val="tx1"/>
                </a:solidFill>
                <a:latin typeface="Verdana" panose="020B0604030504040204" pitchFamily="34" charset="0"/>
              </a:defRPr>
            </a:lvl3pPr>
            <a:lvl4pPr marL="1600200" indent="-228600">
              <a:defRPr sz="1600">
                <a:solidFill>
                  <a:schemeClr val="tx1"/>
                </a:solidFill>
                <a:latin typeface="Verdana" panose="020B0604030504040204" pitchFamily="34" charset="0"/>
              </a:defRPr>
            </a:lvl4pPr>
            <a:lvl5pPr marL="2057400" indent="-228600">
              <a:defRPr sz="1600">
                <a:solidFill>
                  <a:schemeClr val="tx1"/>
                </a:solidFill>
                <a:latin typeface="Verdana" panose="020B0604030504040204" pitchFamily="34" charset="0"/>
              </a:defRPr>
            </a:lvl5pPr>
            <a:lvl6pPr marL="2514600" indent="-228600" eaLnBrk="0" fontAlgn="base" hangingPunct="0">
              <a:spcBef>
                <a:spcPct val="0"/>
              </a:spcBef>
              <a:spcAft>
                <a:spcPct val="0"/>
              </a:spcAft>
              <a:defRPr sz="1600">
                <a:solidFill>
                  <a:schemeClr val="tx1"/>
                </a:solidFill>
                <a:latin typeface="Verdana" panose="020B0604030504040204" pitchFamily="34" charset="0"/>
              </a:defRPr>
            </a:lvl6pPr>
            <a:lvl7pPr marL="2971800" indent="-228600" eaLnBrk="0" fontAlgn="base" hangingPunct="0">
              <a:spcBef>
                <a:spcPct val="0"/>
              </a:spcBef>
              <a:spcAft>
                <a:spcPct val="0"/>
              </a:spcAft>
              <a:defRPr sz="1600">
                <a:solidFill>
                  <a:schemeClr val="tx1"/>
                </a:solidFill>
                <a:latin typeface="Verdana" panose="020B0604030504040204" pitchFamily="34" charset="0"/>
              </a:defRPr>
            </a:lvl7pPr>
            <a:lvl8pPr marL="3429000" indent="-228600" eaLnBrk="0" fontAlgn="base" hangingPunct="0">
              <a:spcBef>
                <a:spcPct val="0"/>
              </a:spcBef>
              <a:spcAft>
                <a:spcPct val="0"/>
              </a:spcAft>
              <a:defRPr sz="1600">
                <a:solidFill>
                  <a:schemeClr val="tx1"/>
                </a:solidFill>
                <a:latin typeface="Verdana" panose="020B0604030504040204" pitchFamily="34" charset="0"/>
              </a:defRPr>
            </a:lvl8pPr>
            <a:lvl9pPr marL="3886200" indent="-228600" eaLnBrk="0" fontAlgn="base" hangingPunct="0">
              <a:spcBef>
                <a:spcPct val="0"/>
              </a:spcBef>
              <a:spcAft>
                <a:spcPct val="0"/>
              </a:spcAft>
              <a:defRPr sz="1600">
                <a:solidFill>
                  <a:schemeClr val="tx1"/>
                </a:solidFill>
                <a:latin typeface="Verdana" panose="020B0604030504040204" pitchFamily="34" charset="0"/>
              </a:defRPr>
            </a:lvl9pPr>
          </a:lstStyle>
          <a:p>
            <a:pPr eaLnBrk="1" hangingPunct="1">
              <a:spcBef>
                <a:spcPct val="50000"/>
              </a:spcBef>
            </a:pPr>
            <a:endParaRPr lang="nl-NL" altLang="en-US" sz="1050" dirty="0">
              <a:solidFill>
                <a:srgbClr val="000000"/>
              </a:solidFill>
            </a:endParaRPr>
          </a:p>
        </p:txBody>
      </p:sp>
      <p:sp>
        <p:nvSpPr>
          <p:cNvPr id="6" name="Text Box 13"/>
          <p:cNvSpPr txBox="1">
            <a:spLocks noChangeArrowheads="1"/>
          </p:cNvSpPr>
          <p:nvPr/>
        </p:nvSpPr>
        <p:spPr bwMode="auto">
          <a:xfrm>
            <a:off x="6276976" y="6465888"/>
            <a:ext cx="1366838" cy="252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lstStyle>
            <a:lvl1pPr>
              <a:defRPr sz="1600">
                <a:solidFill>
                  <a:schemeClr val="tx1"/>
                </a:solidFill>
                <a:latin typeface="Verdana" panose="020B0604030504040204" pitchFamily="34" charset="0"/>
              </a:defRPr>
            </a:lvl1pPr>
            <a:lvl2pPr marL="742950" indent="-285750">
              <a:defRPr sz="1600">
                <a:solidFill>
                  <a:schemeClr val="tx1"/>
                </a:solidFill>
                <a:latin typeface="Verdana" panose="020B0604030504040204" pitchFamily="34" charset="0"/>
              </a:defRPr>
            </a:lvl2pPr>
            <a:lvl3pPr marL="1143000" indent="-228600">
              <a:defRPr sz="1600">
                <a:solidFill>
                  <a:schemeClr val="tx1"/>
                </a:solidFill>
                <a:latin typeface="Verdana" panose="020B0604030504040204" pitchFamily="34" charset="0"/>
              </a:defRPr>
            </a:lvl3pPr>
            <a:lvl4pPr marL="1600200" indent="-228600">
              <a:defRPr sz="1600">
                <a:solidFill>
                  <a:schemeClr val="tx1"/>
                </a:solidFill>
                <a:latin typeface="Verdana" panose="020B0604030504040204" pitchFamily="34" charset="0"/>
              </a:defRPr>
            </a:lvl4pPr>
            <a:lvl5pPr marL="2057400" indent="-228600">
              <a:defRPr sz="1600">
                <a:solidFill>
                  <a:schemeClr val="tx1"/>
                </a:solidFill>
                <a:latin typeface="Verdana" panose="020B0604030504040204" pitchFamily="34" charset="0"/>
              </a:defRPr>
            </a:lvl5pPr>
            <a:lvl6pPr marL="2514600" indent="-228600" eaLnBrk="0" fontAlgn="base" hangingPunct="0">
              <a:spcBef>
                <a:spcPct val="0"/>
              </a:spcBef>
              <a:spcAft>
                <a:spcPct val="0"/>
              </a:spcAft>
              <a:defRPr sz="1600">
                <a:solidFill>
                  <a:schemeClr val="tx1"/>
                </a:solidFill>
                <a:latin typeface="Verdana" panose="020B0604030504040204" pitchFamily="34" charset="0"/>
              </a:defRPr>
            </a:lvl6pPr>
            <a:lvl7pPr marL="2971800" indent="-228600" eaLnBrk="0" fontAlgn="base" hangingPunct="0">
              <a:spcBef>
                <a:spcPct val="0"/>
              </a:spcBef>
              <a:spcAft>
                <a:spcPct val="0"/>
              </a:spcAft>
              <a:defRPr sz="1600">
                <a:solidFill>
                  <a:schemeClr val="tx1"/>
                </a:solidFill>
                <a:latin typeface="Verdana" panose="020B0604030504040204" pitchFamily="34" charset="0"/>
              </a:defRPr>
            </a:lvl7pPr>
            <a:lvl8pPr marL="3429000" indent="-228600" eaLnBrk="0" fontAlgn="base" hangingPunct="0">
              <a:spcBef>
                <a:spcPct val="0"/>
              </a:spcBef>
              <a:spcAft>
                <a:spcPct val="0"/>
              </a:spcAft>
              <a:defRPr sz="1600">
                <a:solidFill>
                  <a:schemeClr val="tx1"/>
                </a:solidFill>
                <a:latin typeface="Verdana" panose="020B0604030504040204" pitchFamily="34" charset="0"/>
              </a:defRPr>
            </a:lvl8pPr>
            <a:lvl9pPr marL="3886200" indent="-228600" eaLnBrk="0" fontAlgn="base" hangingPunct="0">
              <a:spcBef>
                <a:spcPct val="0"/>
              </a:spcBef>
              <a:spcAft>
                <a:spcPct val="0"/>
              </a:spcAft>
              <a:defRPr sz="1600">
                <a:solidFill>
                  <a:schemeClr val="tx1"/>
                </a:solidFill>
                <a:latin typeface="Verdana" panose="020B0604030504040204" pitchFamily="34" charset="0"/>
              </a:defRPr>
            </a:lvl9pPr>
          </a:lstStyle>
          <a:p>
            <a:pPr algn="r" eaLnBrk="1" hangingPunct="1">
              <a:spcBef>
                <a:spcPct val="50000"/>
              </a:spcBef>
            </a:pPr>
            <a:endParaRPr lang="nl-NL" altLang="en-US" sz="600" b="1">
              <a:solidFill>
                <a:srgbClr val="C0C0C0"/>
              </a:solidFill>
            </a:endParaRPr>
          </a:p>
        </p:txBody>
      </p:sp>
      <p:sp>
        <p:nvSpPr>
          <p:cNvPr id="3074" name="Rectangle 2"/>
          <p:cNvSpPr>
            <a:spLocks noGrp="1" noChangeArrowheads="1"/>
          </p:cNvSpPr>
          <p:nvPr>
            <p:ph type="ctrTitle"/>
          </p:nvPr>
        </p:nvSpPr>
        <p:spPr>
          <a:xfrm>
            <a:off x="1227140" y="2306638"/>
            <a:ext cx="7254875" cy="550862"/>
          </a:xfrm>
        </p:spPr>
        <p:txBody>
          <a:bodyPr anchor="ctr"/>
          <a:lstStyle>
            <a:lvl1pPr>
              <a:defRPr/>
            </a:lvl1pPr>
          </a:lstStyle>
          <a:p>
            <a:r>
              <a:rPr lang="nl-NL"/>
              <a:t>Klik om de stijl te bewerken</a:t>
            </a:r>
            <a:endParaRPr lang="en-GB"/>
          </a:p>
        </p:txBody>
      </p:sp>
      <p:sp>
        <p:nvSpPr>
          <p:cNvPr id="3075" name="Rectangle 3"/>
          <p:cNvSpPr>
            <a:spLocks noGrp="1" noChangeArrowheads="1"/>
          </p:cNvSpPr>
          <p:nvPr>
            <p:ph type="subTitle" idx="1"/>
          </p:nvPr>
        </p:nvSpPr>
        <p:spPr>
          <a:xfrm>
            <a:off x="1227140" y="2820988"/>
            <a:ext cx="7254875" cy="360362"/>
          </a:xfrm>
        </p:spPr>
        <p:txBody>
          <a:bodyPr/>
          <a:lstStyle>
            <a:lvl1pPr marL="0" indent="0">
              <a:buFont typeface="Verdana" pitchFamily="34" charset="0"/>
              <a:buNone/>
              <a:defRPr/>
            </a:lvl1pPr>
          </a:lstStyle>
          <a:p>
            <a:r>
              <a:rPr lang="nl-NL"/>
              <a:t>Klik om de ondertitelstijl van het model te bewerken</a:t>
            </a:r>
            <a:endParaRPr lang="en-GB"/>
          </a:p>
        </p:txBody>
      </p:sp>
      <p:sp>
        <p:nvSpPr>
          <p:cNvPr id="7" name="Rectangle 11"/>
          <p:cNvSpPr>
            <a:spLocks noGrp="1" noChangeArrowheads="1"/>
          </p:cNvSpPr>
          <p:nvPr>
            <p:ph type="sldNum" sz="quarter" idx="10"/>
          </p:nvPr>
        </p:nvSpPr>
        <p:spPr/>
        <p:txBody>
          <a:bodyPr/>
          <a:lstStyle>
            <a:lvl1pPr>
              <a:defRPr sz="750" smtClean="0"/>
            </a:lvl1pPr>
          </a:lstStyle>
          <a:p>
            <a:fld id="{2FFE4499-92C6-40E3-9B9D-280FABE6431E}" type="slidenum">
              <a:rPr lang="nl-NL" smtClean="0"/>
              <a:pPr/>
              <a:t>‹nº›</a:t>
            </a:fld>
            <a:endParaRPr lang="nl-NL"/>
          </a:p>
        </p:txBody>
      </p:sp>
    </p:spTree>
    <p:extLst>
      <p:ext uri="{BB962C8B-B14F-4D97-AF65-F5344CB8AC3E}">
        <p14:creationId xmlns:p14="http://schemas.microsoft.com/office/powerpoint/2010/main" val="21325224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Klik om de stijl te bewerken</a:t>
            </a:r>
          </a:p>
        </p:txBody>
      </p:sp>
      <p:sp>
        <p:nvSpPr>
          <p:cNvPr id="3" name="Tijdelijke aanduiding voor verticale tekst 2"/>
          <p:cNvSpPr>
            <a:spLocks noGrp="1"/>
          </p:cNvSpPr>
          <p:nvPr>
            <p:ph type="body" orient="vert" idx="1"/>
          </p:nvPr>
        </p:nvSpPr>
        <p:spPr/>
        <p:txBody>
          <a:bodyPr vert="eaVert"/>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4" name="Rectangle 13"/>
          <p:cNvSpPr>
            <a:spLocks noGrp="1" noChangeArrowheads="1"/>
          </p:cNvSpPr>
          <p:nvPr>
            <p:ph type="sldNum" sz="quarter" idx="10"/>
          </p:nvPr>
        </p:nvSpPr>
        <p:spPr>
          <a:ln/>
        </p:spPr>
        <p:txBody>
          <a:bodyPr/>
          <a:lstStyle>
            <a:lvl1pPr>
              <a:defRPr/>
            </a:lvl1pPr>
          </a:lstStyle>
          <a:p>
            <a:fld id="{2FFE4499-92C6-40E3-9B9D-280FABE6431E}" type="slidenum">
              <a:rPr lang="nl-NL" smtClean="0"/>
              <a:t>‹nº›</a:t>
            </a:fld>
            <a:endParaRPr lang="nl-NL"/>
          </a:p>
        </p:txBody>
      </p:sp>
    </p:spTree>
    <p:extLst>
      <p:ext uri="{BB962C8B-B14F-4D97-AF65-F5344CB8AC3E}">
        <p14:creationId xmlns:p14="http://schemas.microsoft.com/office/powerpoint/2010/main" val="16410378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p:cNvSpPr>
            <a:spLocks noGrp="1"/>
          </p:cNvSpPr>
          <p:nvPr>
            <p:ph type="title" orient="vert"/>
          </p:nvPr>
        </p:nvSpPr>
        <p:spPr>
          <a:xfrm>
            <a:off x="6313489" y="1114428"/>
            <a:ext cx="1693862" cy="4759325"/>
          </a:xfrm>
        </p:spPr>
        <p:txBody>
          <a:bodyPr vert="eaVert"/>
          <a:lstStyle/>
          <a:p>
            <a:r>
              <a:rPr lang="nl-NL"/>
              <a:t>Klik om de stijl te bewerken</a:t>
            </a:r>
          </a:p>
        </p:txBody>
      </p:sp>
      <p:sp>
        <p:nvSpPr>
          <p:cNvPr id="3" name="Tijdelijke aanduiding voor verticale tekst 2"/>
          <p:cNvSpPr>
            <a:spLocks noGrp="1"/>
          </p:cNvSpPr>
          <p:nvPr>
            <p:ph type="body" orient="vert" idx="1"/>
          </p:nvPr>
        </p:nvSpPr>
        <p:spPr>
          <a:xfrm>
            <a:off x="1227138" y="1114428"/>
            <a:ext cx="4933950" cy="4759325"/>
          </a:xfrm>
        </p:spPr>
        <p:txBody>
          <a:bodyPr vert="eaVert"/>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4" name="Rectangle 13"/>
          <p:cNvSpPr>
            <a:spLocks noGrp="1" noChangeArrowheads="1"/>
          </p:cNvSpPr>
          <p:nvPr>
            <p:ph type="sldNum" sz="quarter" idx="10"/>
          </p:nvPr>
        </p:nvSpPr>
        <p:spPr>
          <a:ln/>
        </p:spPr>
        <p:txBody>
          <a:bodyPr/>
          <a:lstStyle>
            <a:lvl1pPr>
              <a:defRPr/>
            </a:lvl1pPr>
          </a:lstStyle>
          <a:p>
            <a:fld id="{2FFE4499-92C6-40E3-9B9D-280FABE6431E}" type="slidenum">
              <a:rPr lang="nl-NL" smtClean="0"/>
              <a:t>‹nº›</a:t>
            </a:fld>
            <a:endParaRPr lang="nl-NL"/>
          </a:p>
        </p:txBody>
      </p:sp>
    </p:spTree>
    <p:extLst>
      <p:ext uri="{BB962C8B-B14F-4D97-AF65-F5344CB8AC3E}">
        <p14:creationId xmlns:p14="http://schemas.microsoft.com/office/powerpoint/2010/main" val="38571046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Klik om de stijl te bewerken</a:t>
            </a:r>
          </a:p>
        </p:txBody>
      </p:sp>
      <p:sp>
        <p:nvSpPr>
          <p:cNvPr id="3" name="Tijdelijke aanduiding voor inhoud 2"/>
          <p:cNvSpPr>
            <a:spLocks noGrp="1"/>
          </p:cNvSpPr>
          <p:nvPr>
            <p:ph idx="1"/>
          </p:nvPr>
        </p:nvSpPr>
        <p:spPr/>
        <p:txBody>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4" name="Rectangle 13"/>
          <p:cNvSpPr>
            <a:spLocks noGrp="1" noChangeArrowheads="1"/>
          </p:cNvSpPr>
          <p:nvPr>
            <p:ph type="sldNum" sz="quarter" idx="10"/>
          </p:nvPr>
        </p:nvSpPr>
        <p:spPr>
          <a:ln/>
        </p:spPr>
        <p:txBody>
          <a:bodyPr/>
          <a:lstStyle>
            <a:lvl1pPr>
              <a:defRPr sz="750"/>
            </a:lvl1pPr>
          </a:lstStyle>
          <a:p>
            <a:fld id="{2FFE4499-92C6-40E3-9B9D-280FABE6431E}" type="slidenum">
              <a:rPr lang="nl-NL" smtClean="0"/>
              <a:pPr/>
              <a:t>‹nº›</a:t>
            </a:fld>
            <a:endParaRPr lang="nl-NL"/>
          </a:p>
        </p:txBody>
      </p:sp>
    </p:spTree>
    <p:extLst>
      <p:ext uri="{BB962C8B-B14F-4D97-AF65-F5344CB8AC3E}">
        <p14:creationId xmlns:p14="http://schemas.microsoft.com/office/powerpoint/2010/main" val="37036876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4"/>
            <a:ext cx="7772400" cy="1362075"/>
          </a:xfrm>
        </p:spPr>
        <p:txBody>
          <a:bodyPr/>
          <a:lstStyle>
            <a:lvl1pPr algn="l">
              <a:defRPr sz="3000" b="1" cap="all"/>
            </a:lvl1pPr>
          </a:lstStyle>
          <a:p>
            <a:r>
              <a:rPr lang="nl-NL"/>
              <a:t>Klik om de stijl te bewerken</a:t>
            </a:r>
          </a:p>
        </p:txBody>
      </p:sp>
      <p:sp>
        <p:nvSpPr>
          <p:cNvPr id="3" name="Tijdelijke aanduiding voor tekst 2"/>
          <p:cNvSpPr>
            <a:spLocks noGrp="1"/>
          </p:cNvSpPr>
          <p:nvPr>
            <p:ph type="body" idx="1"/>
          </p:nvPr>
        </p:nvSpPr>
        <p:spPr>
          <a:xfrm>
            <a:off x="722313" y="2906713"/>
            <a:ext cx="7772400" cy="1500187"/>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nl-NL"/>
              <a:t>Klik om de modelstijlen te bewerken</a:t>
            </a:r>
          </a:p>
        </p:txBody>
      </p:sp>
      <p:sp>
        <p:nvSpPr>
          <p:cNvPr id="4" name="Rectangle 13"/>
          <p:cNvSpPr>
            <a:spLocks noGrp="1" noChangeArrowheads="1"/>
          </p:cNvSpPr>
          <p:nvPr>
            <p:ph type="sldNum" sz="quarter" idx="10"/>
          </p:nvPr>
        </p:nvSpPr>
        <p:spPr>
          <a:ln/>
        </p:spPr>
        <p:txBody>
          <a:bodyPr/>
          <a:lstStyle>
            <a:lvl1pPr>
              <a:defRPr/>
            </a:lvl1pPr>
          </a:lstStyle>
          <a:p>
            <a:fld id="{2FFE4499-92C6-40E3-9B9D-280FABE6431E}" type="slidenum">
              <a:rPr lang="nl-NL" smtClean="0"/>
              <a:t>‹nº›</a:t>
            </a:fld>
            <a:endParaRPr lang="nl-NL"/>
          </a:p>
        </p:txBody>
      </p:sp>
    </p:spTree>
    <p:extLst>
      <p:ext uri="{BB962C8B-B14F-4D97-AF65-F5344CB8AC3E}">
        <p14:creationId xmlns:p14="http://schemas.microsoft.com/office/powerpoint/2010/main" val="42375230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Klik om de stijl te bewerken</a:t>
            </a:r>
          </a:p>
        </p:txBody>
      </p:sp>
      <p:sp>
        <p:nvSpPr>
          <p:cNvPr id="3" name="Tijdelijke aanduiding voor inhoud 2"/>
          <p:cNvSpPr>
            <a:spLocks noGrp="1"/>
          </p:cNvSpPr>
          <p:nvPr>
            <p:ph sz="half" idx="1"/>
          </p:nvPr>
        </p:nvSpPr>
        <p:spPr>
          <a:xfrm>
            <a:off x="1227139" y="2201864"/>
            <a:ext cx="3313112" cy="3671887"/>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inhoud 3"/>
          <p:cNvSpPr>
            <a:spLocks noGrp="1"/>
          </p:cNvSpPr>
          <p:nvPr>
            <p:ph sz="half" idx="2"/>
          </p:nvPr>
        </p:nvSpPr>
        <p:spPr>
          <a:xfrm>
            <a:off x="4692650" y="2201864"/>
            <a:ext cx="3314700" cy="3671887"/>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5" name="Rectangle 13"/>
          <p:cNvSpPr>
            <a:spLocks noGrp="1" noChangeArrowheads="1"/>
          </p:cNvSpPr>
          <p:nvPr>
            <p:ph type="sldNum" sz="quarter" idx="10"/>
          </p:nvPr>
        </p:nvSpPr>
        <p:spPr>
          <a:ln/>
        </p:spPr>
        <p:txBody>
          <a:bodyPr/>
          <a:lstStyle>
            <a:lvl1pPr>
              <a:defRPr/>
            </a:lvl1pPr>
          </a:lstStyle>
          <a:p>
            <a:fld id="{2FFE4499-92C6-40E3-9B9D-280FABE6431E}" type="slidenum">
              <a:rPr lang="nl-NL" smtClean="0"/>
              <a:t>‹nº›</a:t>
            </a:fld>
            <a:endParaRPr lang="nl-NL"/>
          </a:p>
        </p:txBody>
      </p:sp>
    </p:spTree>
    <p:extLst>
      <p:ext uri="{BB962C8B-B14F-4D97-AF65-F5344CB8AC3E}">
        <p14:creationId xmlns:p14="http://schemas.microsoft.com/office/powerpoint/2010/main" val="40914079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1143000"/>
          </a:xfrm>
        </p:spPr>
        <p:txBody>
          <a:bodyPr/>
          <a:lstStyle>
            <a:lvl1pPr>
              <a:defRPr/>
            </a:lvl1pPr>
          </a:lstStyle>
          <a:p>
            <a:r>
              <a:rPr lang="nl-NL"/>
              <a:t>Klik om de stijl te bewerken</a:t>
            </a:r>
          </a:p>
        </p:txBody>
      </p:sp>
      <p:sp>
        <p:nvSpPr>
          <p:cNvPr id="3" name="Tijdelijke aanduiding voor tekst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nl-NL"/>
              <a:t>Klik om de modelstijlen te bewerken</a:t>
            </a:r>
          </a:p>
        </p:txBody>
      </p:sp>
      <p:sp>
        <p:nvSpPr>
          <p:cNvPr id="4" name="Tijdelijke aanduiding voor inhoud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5" name="Tijdelijke aanduiding voor tekst 4"/>
          <p:cNvSpPr>
            <a:spLocks noGrp="1"/>
          </p:cNvSpPr>
          <p:nvPr>
            <p:ph type="body" sz="quarter" idx="3"/>
          </p:nvPr>
        </p:nvSpPr>
        <p:spPr>
          <a:xfrm>
            <a:off x="4645027"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nl-NL"/>
              <a:t>Klik om de modelstijlen te bewerken</a:t>
            </a:r>
          </a:p>
        </p:txBody>
      </p:sp>
      <p:sp>
        <p:nvSpPr>
          <p:cNvPr id="6" name="Tijdelijke aanduiding voor inhoud 5"/>
          <p:cNvSpPr>
            <a:spLocks noGrp="1"/>
          </p:cNvSpPr>
          <p:nvPr>
            <p:ph sz="quarter" idx="4"/>
          </p:nvPr>
        </p:nvSpPr>
        <p:spPr>
          <a:xfrm>
            <a:off x="4645027"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7" name="Rectangle 13"/>
          <p:cNvSpPr>
            <a:spLocks noGrp="1" noChangeArrowheads="1"/>
          </p:cNvSpPr>
          <p:nvPr>
            <p:ph type="sldNum" sz="quarter" idx="10"/>
          </p:nvPr>
        </p:nvSpPr>
        <p:spPr>
          <a:ln/>
        </p:spPr>
        <p:txBody>
          <a:bodyPr/>
          <a:lstStyle>
            <a:lvl1pPr>
              <a:defRPr/>
            </a:lvl1pPr>
          </a:lstStyle>
          <a:p>
            <a:fld id="{2FFE4499-92C6-40E3-9B9D-280FABE6431E}" type="slidenum">
              <a:rPr lang="nl-NL" smtClean="0"/>
              <a:t>‹nº›</a:t>
            </a:fld>
            <a:endParaRPr lang="nl-NL"/>
          </a:p>
        </p:txBody>
      </p:sp>
    </p:spTree>
    <p:extLst>
      <p:ext uri="{BB962C8B-B14F-4D97-AF65-F5344CB8AC3E}">
        <p14:creationId xmlns:p14="http://schemas.microsoft.com/office/powerpoint/2010/main" val="29480292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Klik om de stijl te bewerken</a:t>
            </a:r>
          </a:p>
        </p:txBody>
      </p:sp>
      <p:sp>
        <p:nvSpPr>
          <p:cNvPr id="3" name="Rectangle 13"/>
          <p:cNvSpPr>
            <a:spLocks noGrp="1" noChangeArrowheads="1"/>
          </p:cNvSpPr>
          <p:nvPr>
            <p:ph type="sldNum" sz="quarter" idx="10"/>
          </p:nvPr>
        </p:nvSpPr>
        <p:spPr>
          <a:ln/>
        </p:spPr>
        <p:txBody>
          <a:bodyPr/>
          <a:lstStyle>
            <a:lvl1pPr>
              <a:defRPr/>
            </a:lvl1pPr>
          </a:lstStyle>
          <a:p>
            <a:fld id="{2FFE4499-92C6-40E3-9B9D-280FABE6431E}" type="slidenum">
              <a:rPr lang="nl-NL" smtClean="0"/>
              <a:t>‹nº›</a:t>
            </a:fld>
            <a:endParaRPr lang="nl-NL"/>
          </a:p>
        </p:txBody>
      </p:sp>
    </p:spTree>
    <p:extLst>
      <p:ext uri="{BB962C8B-B14F-4D97-AF65-F5344CB8AC3E}">
        <p14:creationId xmlns:p14="http://schemas.microsoft.com/office/powerpoint/2010/main" val="41397899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Rectangle 13"/>
          <p:cNvSpPr>
            <a:spLocks noGrp="1" noChangeArrowheads="1"/>
          </p:cNvSpPr>
          <p:nvPr>
            <p:ph type="sldNum" sz="quarter" idx="10"/>
          </p:nvPr>
        </p:nvSpPr>
        <p:spPr>
          <a:ln/>
        </p:spPr>
        <p:txBody>
          <a:bodyPr/>
          <a:lstStyle>
            <a:lvl1pPr>
              <a:defRPr/>
            </a:lvl1pPr>
          </a:lstStyle>
          <a:p>
            <a:fld id="{2FFE4499-92C6-40E3-9B9D-280FABE6431E}" type="slidenum">
              <a:rPr lang="nl-NL" smtClean="0"/>
              <a:t>‹nº›</a:t>
            </a:fld>
            <a:endParaRPr lang="nl-NL"/>
          </a:p>
        </p:txBody>
      </p:sp>
    </p:spTree>
    <p:extLst>
      <p:ext uri="{BB962C8B-B14F-4D97-AF65-F5344CB8AC3E}">
        <p14:creationId xmlns:p14="http://schemas.microsoft.com/office/powerpoint/2010/main" val="26169251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2" y="273050"/>
            <a:ext cx="3008313" cy="1162050"/>
          </a:xfrm>
        </p:spPr>
        <p:txBody>
          <a:bodyPr anchor="b"/>
          <a:lstStyle>
            <a:lvl1pPr algn="l">
              <a:defRPr sz="1500" b="1"/>
            </a:lvl1pPr>
          </a:lstStyle>
          <a:p>
            <a:r>
              <a:rPr lang="nl-NL"/>
              <a:t>Klik om de stijl te bewerken</a:t>
            </a:r>
          </a:p>
        </p:txBody>
      </p:sp>
      <p:sp>
        <p:nvSpPr>
          <p:cNvPr id="3" name="Tijdelijke aanduiding voor inhoud 2"/>
          <p:cNvSpPr>
            <a:spLocks noGrp="1"/>
          </p:cNvSpPr>
          <p:nvPr>
            <p:ph idx="1"/>
          </p:nvPr>
        </p:nvSpPr>
        <p:spPr>
          <a:xfrm>
            <a:off x="3575050" y="273054"/>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tekst 3"/>
          <p:cNvSpPr>
            <a:spLocks noGrp="1"/>
          </p:cNvSpPr>
          <p:nvPr>
            <p:ph type="body" sz="half" idx="2"/>
          </p:nvPr>
        </p:nvSpPr>
        <p:spPr>
          <a:xfrm>
            <a:off x="457202" y="1435103"/>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nl-NL"/>
              <a:t>Klik om de modelstijlen te bewerken</a:t>
            </a:r>
          </a:p>
        </p:txBody>
      </p:sp>
      <p:sp>
        <p:nvSpPr>
          <p:cNvPr id="5" name="Rectangle 13"/>
          <p:cNvSpPr>
            <a:spLocks noGrp="1" noChangeArrowheads="1"/>
          </p:cNvSpPr>
          <p:nvPr>
            <p:ph type="sldNum" sz="quarter" idx="10"/>
          </p:nvPr>
        </p:nvSpPr>
        <p:spPr>
          <a:ln/>
        </p:spPr>
        <p:txBody>
          <a:bodyPr/>
          <a:lstStyle>
            <a:lvl1pPr>
              <a:defRPr/>
            </a:lvl1pPr>
          </a:lstStyle>
          <a:p>
            <a:fld id="{2FFE4499-92C6-40E3-9B9D-280FABE6431E}" type="slidenum">
              <a:rPr lang="nl-NL" smtClean="0"/>
              <a:t>‹nº›</a:t>
            </a:fld>
            <a:endParaRPr lang="nl-NL"/>
          </a:p>
        </p:txBody>
      </p:sp>
    </p:spTree>
    <p:extLst>
      <p:ext uri="{BB962C8B-B14F-4D97-AF65-F5344CB8AC3E}">
        <p14:creationId xmlns:p14="http://schemas.microsoft.com/office/powerpoint/2010/main" val="19723195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1500" b="1"/>
            </a:lvl1pPr>
          </a:lstStyle>
          <a:p>
            <a:r>
              <a:rPr lang="nl-NL"/>
              <a:t>Klik om de stijl te bewerken</a:t>
            </a:r>
          </a:p>
        </p:txBody>
      </p:sp>
      <p:sp>
        <p:nvSpPr>
          <p:cNvPr id="3" name="Tijdelijke aanduiding voor afbeelding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nl-NL" noProof="0"/>
              <a:t>Klik op het pictogram als u een afbeelding wilt toevoegen</a:t>
            </a:r>
          </a:p>
        </p:txBody>
      </p:sp>
      <p:sp>
        <p:nvSpPr>
          <p:cNvPr id="4" name="Tijdelijke aanduiding voor tekst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nl-NL"/>
              <a:t>Klik om de modelstijlen te bewerken</a:t>
            </a:r>
          </a:p>
        </p:txBody>
      </p:sp>
      <p:sp>
        <p:nvSpPr>
          <p:cNvPr id="5" name="Rectangle 13"/>
          <p:cNvSpPr>
            <a:spLocks noGrp="1" noChangeArrowheads="1"/>
          </p:cNvSpPr>
          <p:nvPr>
            <p:ph type="sldNum" sz="quarter" idx="10"/>
          </p:nvPr>
        </p:nvSpPr>
        <p:spPr>
          <a:ln/>
        </p:spPr>
        <p:txBody>
          <a:bodyPr/>
          <a:lstStyle>
            <a:lvl1pPr>
              <a:defRPr/>
            </a:lvl1pPr>
          </a:lstStyle>
          <a:p>
            <a:fld id="{2FFE4499-92C6-40E3-9B9D-280FABE6431E}" type="slidenum">
              <a:rPr lang="nl-NL" smtClean="0"/>
              <a:t>‹nº›</a:t>
            </a:fld>
            <a:endParaRPr lang="nl-NL"/>
          </a:p>
        </p:txBody>
      </p:sp>
    </p:spTree>
    <p:extLst>
      <p:ext uri="{BB962C8B-B14F-4D97-AF65-F5344CB8AC3E}">
        <p14:creationId xmlns:p14="http://schemas.microsoft.com/office/powerpoint/2010/main" val="1364922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227139" y="1114429"/>
            <a:ext cx="6780212" cy="88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nl-NL" altLang="en-US"/>
              <a:t>Klik om de stijl te bewerken</a:t>
            </a:r>
            <a:endParaRPr lang="en-GB" altLang="en-US"/>
          </a:p>
        </p:txBody>
      </p:sp>
      <p:sp>
        <p:nvSpPr>
          <p:cNvPr id="1027" name="Rectangle 3"/>
          <p:cNvSpPr>
            <a:spLocks noGrp="1" noChangeArrowheads="1"/>
          </p:cNvSpPr>
          <p:nvPr>
            <p:ph type="body" idx="1"/>
          </p:nvPr>
        </p:nvSpPr>
        <p:spPr bwMode="auto">
          <a:xfrm>
            <a:off x="1227139" y="2201864"/>
            <a:ext cx="6780212" cy="3671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altLang="en-US"/>
              <a:t>Click to edit Master text styles</a:t>
            </a:r>
          </a:p>
          <a:p>
            <a:pPr lvl="1"/>
            <a:r>
              <a:rPr lang="en-GB" altLang="en-US"/>
              <a:t>Second level</a:t>
            </a:r>
          </a:p>
          <a:p>
            <a:pPr lvl="2"/>
            <a:r>
              <a:rPr lang="en-GB" altLang="en-US"/>
              <a:t>Third level</a:t>
            </a:r>
          </a:p>
          <a:p>
            <a:pPr lvl="3"/>
            <a:r>
              <a:rPr lang="en-GB" altLang="en-US"/>
              <a:t>Fourth level</a:t>
            </a:r>
          </a:p>
        </p:txBody>
      </p:sp>
      <p:sp>
        <p:nvSpPr>
          <p:cNvPr id="1028" name="Text Box 9"/>
          <p:cNvSpPr txBox="1">
            <a:spLocks noChangeArrowheads="1"/>
          </p:cNvSpPr>
          <p:nvPr/>
        </p:nvSpPr>
        <p:spPr bwMode="auto">
          <a:xfrm>
            <a:off x="1227138" y="365125"/>
            <a:ext cx="6405562"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lstStyle>
            <a:lvl1pPr>
              <a:defRPr sz="1600">
                <a:solidFill>
                  <a:schemeClr val="tx1"/>
                </a:solidFill>
                <a:latin typeface="Verdana" panose="020B0604030504040204" pitchFamily="34" charset="0"/>
              </a:defRPr>
            </a:lvl1pPr>
            <a:lvl2pPr marL="742950" indent="-285750">
              <a:defRPr sz="1600">
                <a:solidFill>
                  <a:schemeClr val="tx1"/>
                </a:solidFill>
                <a:latin typeface="Verdana" panose="020B0604030504040204" pitchFamily="34" charset="0"/>
              </a:defRPr>
            </a:lvl2pPr>
            <a:lvl3pPr marL="1143000" indent="-228600">
              <a:defRPr sz="1600">
                <a:solidFill>
                  <a:schemeClr val="tx1"/>
                </a:solidFill>
                <a:latin typeface="Verdana" panose="020B0604030504040204" pitchFamily="34" charset="0"/>
              </a:defRPr>
            </a:lvl3pPr>
            <a:lvl4pPr marL="1600200" indent="-228600">
              <a:defRPr sz="1600">
                <a:solidFill>
                  <a:schemeClr val="tx1"/>
                </a:solidFill>
                <a:latin typeface="Verdana" panose="020B0604030504040204" pitchFamily="34" charset="0"/>
              </a:defRPr>
            </a:lvl4pPr>
            <a:lvl5pPr marL="2057400" indent="-228600">
              <a:defRPr sz="1600">
                <a:solidFill>
                  <a:schemeClr val="tx1"/>
                </a:solidFill>
                <a:latin typeface="Verdana" panose="020B0604030504040204" pitchFamily="34" charset="0"/>
              </a:defRPr>
            </a:lvl5pPr>
            <a:lvl6pPr marL="2514600" indent="-228600" eaLnBrk="0" fontAlgn="base" hangingPunct="0">
              <a:spcBef>
                <a:spcPct val="0"/>
              </a:spcBef>
              <a:spcAft>
                <a:spcPct val="0"/>
              </a:spcAft>
              <a:defRPr sz="1600">
                <a:solidFill>
                  <a:schemeClr val="tx1"/>
                </a:solidFill>
                <a:latin typeface="Verdana" panose="020B0604030504040204" pitchFamily="34" charset="0"/>
              </a:defRPr>
            </a:lvl6pPr>
            <a:lvl7pPr marL="2971800" indent="-228600" eaLnBrk="0" fontAlgn="base" hangingPunct="0">
              <a:spcBef>
                <a:spcPct val="0"/>
              </a:spcBef>
              <a:spcAft>
                <a:spcPct val="0"/>
              </a:spcAft>
              <a:defRPr sz="1600">
                <a:solidFill>
                  <a:schemeClr val="tx1"/>
                </a:solidFill>
                <a:latin typeface="Verdana" panose="020B0604030504040204" pitchFamily="34" charset="0"/>
              </a:defRPr>
            </a:lvl7pPr>
            <a:lvl8pPr marL="3429000" indent="-228600" eaLnBrk="0" fontAlgn="base" hangingPunct="0">
              <a:spcBef>
                <a:spcPct val="0"/>
              </a:spcBef>
              <a:spcAft>
                <a:spcPct val="0"/>
              </a:spcAft>
              <a:defRPr sz="1600">
                <a:solidFill>
                  <a:schemeClr val="tx1"/>
                </a:solidFill>
                <a:latin typeface="Verdana" panose="020B0604030504040204" pitchFamily="34" charset="0"/>
              </a:defRPr>
            </a:lvl8pPr>
            <a:lvl9pPr marL="3886200" indent="-228600" eaLnBrk="0" fontAlgn="base" hangingPunct="0">
              <a:spcBef>
                <a:spcPct val="0"/>
              </a:spcBef>
              <a:spcAft>
                <a:spcPct val="0"/>
              </a:spcAft>
              <a:defRPr sz="1600">
                <a:solidFill>
                  <a:schemeClr val="tx1"/>
                </a:solidFill>
                <a:latin typeface="Verdana" panose="020B0604030504040204" pitchFamily="34" charset="0"/>
              </a:defRPr>
            </a:lvl9pPr>
          </a:lstStyle>
          <a:p>
            <a:pPr eaLnBrk="1" hangingPunct="1">
              <a:spcBef>
                <a:spcPct val="50000"/>
              </a:spcBef>
            </a:pPr>
            <a:endParaRPr lang="nl-NL" altLang="en-US" sz="600" b="1" dirty="0">
              <a:solidFill>
                <a:srgbClr val="C0C0C0"/>
              </a:solidFill>
            </a:endParaRPr>
          </a:p>
        </p:txBody>
      </p:sp>
      <p:sp>
        <p:nvSpPr>
          <p:cNvPr id="1037" name="Rectangle 13"/>
          <p:cNvSpPr>
            <a:spLocks noGrp="1" noChangeArrowheads="1"/>
          </p:cNvSpPr>
          <p:nvPr>
            <p:ph type="sldNum" sz="quarter" idx="4"/>
          </p:nvPr>
        </p:nvSpPr>
        <p:spPr bwMode="auto">
          <a:xfrm>
            <a:off x="7740652" y="6465888"/>
            <a:ext cx="909638" cy="25241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600" b="1" smtClean="0">
                <a:solidFill>
                  <a:srgbClr val="C0C0C0"/>
                </a:solidFill>
                <a:latin typeface="Arial" panose="020B0604020202020204" pitchFamily="34" charset="0"/>
              </a:defRPr>
            </a:lvl1pPr>
          </a:lstStyle>
          <a:p>
            <a:fld id="{2FFE4499-92C6-40E3-9B9D-280FABE6431E}" type="slidenum">
              <a:rPr lang="nl-NL" smtClean="0"/>
              <a:t>‹nº›</a:t>
            </a:fld>
            <a:endParaRPr lang="nl-NL"/>
          </a:p>
        </p:txBody>
      </p:sp>
      <p:sp>
        <p:nvSpPr>
          <p:cNvPr id="1031" name="Text Box 15"/>
          <p:cNvSpPr txBox="1">
            <a:spLocks noChangeArrowheads="1"/>
          </p:cNvSpPr>
          <p:nvPr/>
        </p:nvSpPr>
        <p:spPr bwMode="auto">
          <a:xfrm>
            <a:off x="6276976" y="6465888"/>
            <a:ext cx="1366838" cy="252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lstStyle>
            <a:lvl1pPr>
              <a:defRPr sz="1600">
                <a:solidFill>
                  <a:schemeClr val="tx1"/>
                </a:solidFill>
                <a:latin typeface="Verdana" panose="020B0604030504040204" pitchFamily="34" charset="0"/>
              </a:defRPr>
            </a:lvl1pPr>
            <a:lvl2pPr marL="742950" indent="-285750">
              <a:defRPr sz="1600">
                <a:solidFill>
                  <a:schemeClr val="tx1"/>
                </a:solidFill>
                <a:latin typeface="Verdana" panose="020B0604030504040204" pitchFamily="34" charset="0"/>
              </a:defRPr>
            </a:lvl2pPr>
            <a:lvl3pPr marL="1143000" indent="-228600">
              <a:defRPr sz="1600">
                <a:solidFill>
                  <a:schemeClr val="tx1"/>
                </a:solidFill>
                <a:latin typeface="Verdana" panose="020B0604030504040204" pitchFamily="34" charset="0"/>
              </a:defRPr>
            </a:lvl3pPr>
            <a:lvl4pPr marL="1600200" indent="-228600">
              <a:defRPr sz="1600">
                <a:solidFill>
                  <a:schemeClr val="tx1"/>
                </a:solidFill>
                <a:latin typeface="Verdana" panose="020B0604030504040204" pitchFamily="34" charset="0"/>
              </a:defRPr>
            </a:lvl4pPr>
            <a:lvl5pPr marL="2057400" indent="-228600">
              <a:defRPr sz="1600">
                <a:solidFill>
                  <a:schemeClr val="tx1"/>
                </a:solidFill>
                <a:latin typeface="Verdana" panose="020B0604030504040204" pitchFamily="34" charset="0"/>
              </a:defRPr>
            </a:lvl5pPr>
            <a:lvl6pPr marL="2514600" indent="-228600" eaLnBrk="0" fontAlgn="base" hangingPunct="0">
              <a:spcBef>
                <a:spcPct val="0"/>
              </a:spcBef>
              <a:spcAft>
                <a:spcPct val="0"/>
              </a:spcAft>
              <a:defRPr sz="1600">
                <a:solidFill>
                  <a:schemeClr val="tx1"/>
                </a:solidFill>
                <a:latin typeface="Verdana" panose="020B0604030504040204" pitchFamily="34" charset="0"/>
              </a:defRPr>
            </a:lvl6pPr>
            <a:lvl7pPr marL="2971800" indent="-228600" eaLnBrk="0" fontAlgn="base" hangingPunct="0">
              <a:spcBef>
                <a:spcPct val="0"/>
              </a:spcBef>
              <a:spcAft>
                <a:spcPct val="0"/>
              </a:spcAft>
              <a:defRPr sz="1600">
                <a:solidFill>
                  <a:schemeClr val="tx1"/>
                </a:solidFill>
                <a:latin typeface="Verdana" panose="020B0604030504040204" pitchFamily="34" charset="0"/>
              </a:defRPr>
            </a:lvl7pPr>
            <a:lvl8pPr marL="3429000" indent="-228600" eaLnBrk="0" fontAlgn="base" hangingPunct="0">
              <a:spcBef>
                <a:spcPct val="0"/>
              </a:spcBef>
              <a:spcAft>
                <a:spcPct val="0"/>
              </a:spcAft>
              <a:defRPr sz="1600">
                <a:solidFill>
                  <a:schemeClr val="tx1"/>
                </a:solidFill>
                <a:latin typeface="Verdana" panose="020B0604030504040204" pitchFamily="34" charset="0"/>
              </a:defRPr>
            </a:lvl8pPr>
            <a:lvl9pPr marL="3886200" indent="-228600" eaLnBrk="0" fontAlgn="base" hangingPunct="0">
              <a:spcBef>
                <a:spcPct val="0"/>
              </a:spcBef>
              <a:spcAft>
                <a:spcPct val="0"/>
              </a:spcAft>
              <a:defRPr sz="1600">
                <a:solidFill>
                  <a:schemeClr val="tx1"/>
                </a:solidFill>
                <a:latin typeface="Verdana" panose="020B0604030504040204" pitchFamily="34" charset="0"/>
              </a:defRPr>
            </a:lvl9pPr>
          </a:lstStyle>
          <a:p>
            <a:pPr algn="r" eaLnBrk="1" hangingPunct="1">
              <a:spcBef>
                <a:spcPct val="50000"/>
              </a:spcBef>
            </a:pPr>
            <a:endParaRPr lang="nl-NL" altLang="en-US" sz="600" b="1">
              <a:solidFill>
                <a:srgbClr val="C0C0C0"/>
              </a:solidFill>
            </a:endParaRPr>
          </a:p>
        </p:txBody>
      </p:sp>
    </p:spTree>
    <p:extLst>
      <p:ext uri="{BB962C8B-B14F-4D97-AF65-F5344CB8AC3E}">
        <p14:creationId xmlns:p14="http://schemas.microsoft.com/office/powerpoint/2010/main" val="151974399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rtl="0" eaLnBrk="1" fontAlgn="base" hangingPunct="1">
        <a:spcBef>
          <a:spcPct val="50000"/>
        </a:spcBef>
        <a:spcAft>
          <a:spcPct val="0"/>
        </a:spcAft>
        <a:defRPr sz="1950" b="1">
          <a:solidFill>
            <a:schemeClr val="tx2"/>
          </a:solidFill>
          <a:latin typeface="+mj-lt"/>
          <a:ea typeface="+mj-ea"/>
          <a:cs typeface="+mj-cs"/>
        </a:defRPr>
      </a:lvl1pPr>
      <a:lvl2pPr algn="l" rtl="0" eaLnBrk="1" fontAlgn="base" hangingPunct="1">
        <a:spcBef>
          <a:spcPct val="50000"/>
        </a:spcBef>
        <a:spcAft>
          <a:spcPct val="0"/>
        </a:spcAft>
        <a:defRPr sz="1950" b="1">
          <a:solidFill>
            <a:schemeClr val="tx2"/>
          </a:solidFill>
          <a:latin typeface="Verdana" pitchFamily="34" charset="0"/>
        </a:defRPr>
      </a:lvl2pPr>
      <a:lvl3pPr algn="l" rtl="0" eaLnBrk="1" fontAlgn="base" hangingPunct="1">
        <a:spcBef>
          <a:spcPct val="50000"/>
        </a:spcBef>
        <a:spcAft>
          <a:spcPct val="0"/>
        </a:spcAft>
        <a:defRPr sz="1950" b="1">
          <a:solidFill>
            <a:schemeClr val="tx2"/>
          </a:solidFill>
          <a:latin typeface="Verdana" pitchFamily="34" charset="0"/>
        </a:defRPr>
      </a:lvl3pPr>
      <a:lvl4pPr algn="l" rtl="0" eaLnBrk="1" fontAlgn="base" hangingPunct="1">
        <a:spcBef>
          <a:spcPct val="50000"/>
        </a:spcBef>
        <a:spcAft>
          <a:spcPct val="0"/>
        </a:spcAft>
        <a:defRPr sz="1950" b="1">
          <a:solidFill>
            <a:schemeClr val="tx2"/>
          </a:solidFill>
          <a:latin typeface="Verdana" pitchFamily="34" charset="0"/>
        </a:defRPr>
      </a:lvl4pPr>
      <a:lvl5pPr algn="l" rtl="0" eaLnBrk="1" fontAlgn="base" hangingPunct="1">
        <a:spcBef>
          <a:spcPct val="50000"/>
        </a:spcBef>
        <a:spcAft>
          <a:spcPct val="0"/>
        </a:spcAft>
        <a:defRPr sz="1950" b="1">
          <a:solidFill>
            <a:schemeClr val="tx2"/>
          </a:solidFill>
          <a:latin typeface="Verdana" pitchFamily="34" charset="0"/>
        </a:defRPr>
      </a:lvl5pPr>
      <a:lvl6pPr marL="342900" algn="l" rtl="0" eaLnBrk="1" fontAlgn="base" hangingPunct="1">
        <a:spcBef>
          <a:spcPct val="50000"/>
        </a:spcBef>
        <a:spcAft>
          <a:spcPct val="0"/>
        </a:spcAft>
        <a:defRPr sz="1950" b="1">
          <a:solidFill>
            <a:schemeClr val="tx2"/>
          </a:solidFill>
          <a:latin typeface="Verdana" pitchFamily="34" charset="0"/>
        </a:defRPr>
      </a:lvl6pPr>
      <a:lvl7pPr marL="685800" algn="l" rtl="0" eaLnBrk="1" fontAlgn="base" hangingPunct="1">
        <a:spcBef>
          <a:spcPct val="50000"/>
        </a:spcBef>
        <a:spcAft>
          <a:spcPct val="0"/>
        </a:spcAft>
        <a:defRPr sz="1950" b="1">
          <a:solidFill>
            <a:schemeClr val="tx2"/>
          </a:solidFill>
          <a:latin typeface="Verdana" pitchFamily="34" charset="0"/>
        </a:defRPr>
      </a:lvl7pPr>
      <a:lvl8pPr marL="1028700" algn="l" rtl="0" eaLnBrk="1" fontAlgn="base" hangingPunct="1">
        <a:spcBef>
          <a:spcPct val="50000"/>
        </a:spcBef>
        <a:spcAft>
          <a:spcPct val="0"/>
        </a:spcAft>
        <a:defRPr sz="1950" b="1">
          <a:solidFill>
            <a:schemeClr val="tx2"/>
          </a:solidFill>
          <a:latin typeface="Verdana" pitchFamily="34" charset="0"/>
        </a:defRPr>
      </a:lvl8pPr>
      <a:lvl9pPr marL="1371600" algn="l" rtl="0" eaLnBrk="1" fontAlgn="base" hangingPunct="1">
        <a:spcBef>
          <a:spcPct val="50000"/>
        </a:spcBef>
        <a:spcAft>
          <a:spcPct val="0"/>
        </a:spcAft>
        <a:defRPr sz="1950" b="1">
          <a:solidFill>
            <a:schemeClr val="tx2"/>
          </a:solidFill>
          <a:latin typeface="Verdana" pitchFamily="34" charset="0"/>
        </a:defRPr>
      </a:lvl9pPr>
    </p:titleStyle>
    <p:bodyStyle>
      <a:lvl1pPr marL="171450" indent="-171450" algn="l" rtl="0" eaLnBrk="1" fontAlgn="base" hangingPunct="1">
        <a:spcBef>
          <a:spcPct val="20000"/>
        </a:spcBef>
        <a:spcAft>
          <a:spcPct val="0"/>
        </a:spcAft>
        <a:buFont typeface="Verdana" panose="020B0604030504040204" pitchFamily="34" charset="0"/>
        <a:buChar char="•"/>
        <a:defRPr sz="1200">
          <a:solidFill>
            <a:schemeClr val="tx1"/>
          </a:solidFill>
          <a:latin typeface="+mn-lt"/>
          <a:ea typeface="+mn-ea"/>
          <a:cs typeface="+mn-cs"/>
        </a:defRPr>
      </a:lvl1pPr>
      <a:lvl2pPr marL="333375" indent="-123825" algn="l" rtl="0" eaLnBrk="1" fontAlgn="base" hangingPunct="1">
        <a:spcBef>
          <a:spcPct val="20000"/>
        </a:spcBef>
        <a:spcAft>
          <a:spcPct val="0"/>
        </a:spcAft>
        <a:buChar char="–"/>
        <a:defRPr sz="1200" i="1">
          <a:solidFill>
            <a:schemeClr val="tx1"/>
          </a:solidFill>
          <a:latin typeface="+mn-lt"/>
        </a:defRPr>
      </a:lvl2pPr>
      <a:lvl3pPr marL="542925" indent="-133350" algn="l" rtl="0" eaLnBrk="1" fontAlgn="base" hangingPunct="1">
        <a:spcBef>
          <a:spcPct val="20000"/>
        </a:spcBef>
        <a:spcAft>
          <a:spcPct val="0"/>
        </a:spcAft>
        <a:buChar char="–"/>
        <a:defRPr sz="1200" i="1">
          <a:solidFill>
            <a:schemeClr val="tx1"/>
          </a:solidFill>
          <a:latin typeface="+mn-lt"/>
        </a:defRPr>
      </a:lvl3pPr>
      <a:lvl4pPr marL="723900" indent="-104775" algn="l" rtl="0" eaLnBrk="1" fontAlgn="base" hangingPunct="1">
        <a:spcBef>
          <a:spcPct val="20000"/>
        </a:spcBef>
        <a:spcAft>
          <a:spcPct val="0"/>
        </a:spcAft>
        <a:buChar char="–"/>
        <a:defRPr sz="1200" i="1">
          <a:solidFill>
            <a:schemeClr val="tx1"/>
          </a:solidFill>
          <a:latin typeface="+mn-lt"/>
        </a:defRPr>
      </a:lvl4pPr>
      <a:lvl5pPr marL="1543050" indent="-171450" algn="l" rtl="0" eaLnBrk="1" fontAlgn="base" hangingPunct="1">
        <a:spcBef>
          <a:spcPct val="20000"/>
        </a:spcBef>
        <a:spcAft>
          <a:spcPct val="0"/>
        </a:spcAft>
        <a:buChar char="»"/>
        <a:defRPr sz="1500">
          <a:solidFill>
            <a:schemeClr val="tx1"/>
          </a:solidFill>
          <a:latin typeface="+mn-lt"/>
        </a:defRPr>
      </a:lvl5pPr>
      <a:lvl6pPr marL="1885950" indent="-171450" algn="l" rtl="0" eaLnBrk="1" fontAlgn="base" hangingPunct="1">
        <a:spcBef>
          <a:spcPct val="20000"/>
        </a:spcBef>
        <a:spcAft>
          <a:spcPct val="0"/>
        </a:spcAft>
        <a:buChar char="»"/>
        <a:defRPr sz="1500">
          <a:solidFill>
            <a:schemeClr val="tx1"/>
          </a:solidFill>
          <a:latin typeface="+mn-lt"/>
        </a:defRPr>
      </a:lvl6pPr>
      <a:lvl7pPr marL="2228850" indent="-171450" algn="l" rtl="0" eaLnBrk="1" fontAlgn="base" hangingPunct="1">
        <a:spcBef>
          <a:spcPct val="20000"/>
        </a:spcBef>
        <a:spcAft>
          <a:spcPct val="0"/>
        </a:spcAft>
        <a:buChar char="»"/>
        <a:defRPr sz="1500">
          <a:solidFill>
            <a:schemeClr val="tx1"/>
          </a:solidFill>
          <a:latin typeface="+mn-lt"/>
        </a:defRPr>
      </a:lvl7pPr>
      <a:lvl8pPr marL="2571750" indent="-171450" algn="l" rtl="0" eaLnBrk="1" fontAlgn="base" hangingPunct="1">
        <a:spcBef>
          <a:spcPct val="20000"/>
        </a:spcBef>
        <a:spcAft>
          <a:spcPct val="0"/>
        </a:spcAft>
        <a:buChar char="»"/>
        <a:defRPr sz="1500">
          <a:solidFill>
            <a:schemeClr val="tx1"/>
          </a:solidFill>
          <a:latin typeface="+mn-lt"/>
        </a:defRPr>
      </a:lvl8pPr>
      <a:lvl9pPr marL="2914650" indent="-171450" algn="l" rtl="0" eaLnBrk="1" fontAlgn="base" hangingPunct="1">
        <a:spcBef>
          <a:spcPct val="20000"/>
        </a:spcBef>
        <a:spcAft>
          <a:spcPct val="0"/>
        </a:spcAft>
        <a:buChar char="»"/>
        <a:defRPr sz="1500">
          <a:solidFill>
            <a:schemeClr val="tx1"/>
          </a:solidFill>
          <a:latin typeface="+mn-lt"/>
        </a:defRPr>
      </a:lvl9pPr>
    </p:bodyStyle>
    <p:otherStyle>
      <a:defPPr>
        <a:defRPr lang="nl-NL"/>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w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www.kennisportal.com/main.asp?ChapterID=2584"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www.cibit.nl/bi"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www.leerboekbusinessintelligence.nl/"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nl.wikipedia.org/wiki/Business_intelligence"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ctrTitle"/>
          </p:nvPr>
        </p:nvSpPr>
        <p:spPr>
          <a:xfrm>
            <a:off x="2208290" y="1908240"/>
            <a:ext cx="4371975" cy="744736"/>
          </a:xfrm>
        </p:spPr>
        <p:txBody>
          <a:bodyPr>
            <a:noAutofit/>
          </a:bodyPr>
          <a:lstStyle/>
          <a:p>
            <a:pPr algn="ctr"/>
            <a:r>
              <a:rPr lang="nl" altLang="nl-NL" sz="1800" dirty="0"/>
              <a:t>Business Intelligence (BI)</a:t>
            </a:r>
            <a:br>
              <a:rPr lang="nl" altLang="nl-NL" sz="1800" dirty="0"/>
            </a:br>
            <a:r>
              <a:rPr lang="nl" altLang="nl-NL" sz="1800" dirty="0"/>
              <a:t> </a:t>
            </a:r>
          </a:p>
        </p:txBody>
      </p:sp>
      <p:sp>
        <p:nvSpPr>
          <p:cNvPr id="11267" name="Rectangle 1"/>
          <p:cNvSpPr>
            <a:spLocks noChangeArrowheads="1"/>
          </p:cNvSpPr>
          <p:nvPr/>
        </p:nvSpPr>
        <p:spPr bwMode="auto">
          <a:xfrm>
            <a:off x="3475863" y="4928249"/>
            <a:ext cx="2234907" cy="248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nl" altLang="nl-NL" sz="1013" b="1" dirty="0"/>
              <a:t>Introductie Business Intelligence</a:t>
            </a:r>
            <a:endParaRPr lang="nl-NL" altLang="nl-NL" sz="1013" b="1" dirty="0"/>
          </a:p>
        </p:txBody>
      </p:sp>
      <p:pic>
        <p:nvPicPr>
          <p:cNvPr id="1126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63233" y="2474655"/>
            <a:ext cx="3189393" cy="237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5"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475302" y="2598505"/>
            <a:ext cx="1319808" cy="2009180"/>
          </a:xfrm>
          <a:prstGeom prst="rect">
            <a:avLst/>
          </a:prstGeom>
          <a:solidFill>
            <a:srgbClr val="99CC00"/>
          </a:solidFill>
          <a:ln>
            <a:noFill/>
          </a:ln>
          <a:extLst>
            <a:ext uri="{91240B29-F687-4F45-9708-019B960494DF}">
              <a14:hiddenLine xmlns:a14="http://schemas.microsoft.com/office/drawing/2010/main" w="12700">
                <a:solidFill>
                  <a:srgbClr val="000000"/>
                </a:solidFill>
                <a:miter lim="800000"/>
                <a:headEnd/>
                <a:tailEnd/>
              </a14:hiddenLine>
            </a:ext>
          </a:extLst>
        </p:spPr>
      </p:pic>
    </p:spTree>
    <p:extLst>
      <p:ext uri="{BB962C8B-B14F-4D97-AF65-F5344CB8AC3E}">
        <p14:creationId xmlns:p14="http://schemas.microsoft.com/office/powerpoint/2010/main" val="1174045553"/>
      </p:ext>
    </p:extLst>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Informatieanalyse</a:t>
            </a:r>
          </a:p>
        </p:txBody>
      </p:sp>
      <p:sp>
        <p:nvSpPr>
          <p:cNvPr id="3" name="Tijdelijke aanduiding voor inhoud 2"/>
          <p:cNvSpPr>
            <a:spLocks noGrp="1"/>
          </p:cNvSpPr>
          <p:nvPr>
            <p:ph idx="1"/>
          </p:nvPr>
        </p:nvSpPr>
        <p:spPr/>
        <p:txBody>
          <a:bodyPr/>
          <a:lstStyle/>
          <a:p>
            <a:r>
              <a:rPr lang="nl-NL" b="1" dirty="0"/>
              <a:t>Informatie analyse</a:t>
            </a:r>
            <a:r>
              <a:rPr lang="nl-NL" dirty="0"/>
              <a:t> is het achterhalen wat de behoeftes, wensen en eisen van de beoogde eindgebruikers van een systeem, zijn. </a:t>
            </a:r>
          </a:p>
          <a:p>
            <a:endParaRPr lang="nl-NL" dirty="0"/>
          </a:p>
          <a:p>
            <a:r>
              <a:rPr lang="nl-NL" dirty="0"/>
              <a:t>Manieren:</a:t>
            </a:r>
          </a:p>
          <a:p>
            <a:pPr lvl="1"/>
            <a:r>
              <a:rPr lang="nl-NL" dirty="0"/>
              <a:t>Interviews</a:t>
            </a:r>
          </a:p>
          <a:p>
            <a:pPr lvl="1"/>
            <a:r>
              <a:rPr lang="nl-NL" dirty="0"/>
              <a:t>Prototyping</a:t>
            </a:r>
          </a:p>
          <a:p>
            <a:pPr lvl="1"/>
            <a:r>
              <a:rPr lang="nl-NL" dirty="0" err="1"/>
              <a:t>Self</a:t>
            </a:r>
            <a:r>
              <a:rPr lang="nl-NL" dirty="0"/>
              <a:t> service BI (= gebruikers zelf de hulpmiddelen geven eigen BI oplossingen te bouwen)</a:t>
            </a:r>
          </a:p>
        </p:txBody>
      </p:sp>
      <p:sp>
        <p:nvSpPr>
          <p:cNvPr id="5" name="Tijdelijke aanduiding voor dianummer 4"/>
          <p:cNvSpPr>
            <a:spLocks noGrp="1"/>
          </p:cNvSpPr>
          <p:nvPr>
            <p:ph type="sldNum" sz="quarter" idx="10"/>
          </p:nvPr>
        </p:nvSpPr>
        <p:spPr/>
        <p:txBody>
          <a:bodyPr/>
          <a:lstStyle/>
          <a:p>
            <a:fld id="{2FFE4499-92C6-40E3-9B9D-280FABE6431E}" type="slidenum">
              <a:rPr lang="nl-NL" smtClean="0"/>
              <a:pPr/>
              <a:t>10</a:t>
            </a:fld>
            <a:endParaRPr lang="nl-NL"/>
          </a:p>
        </p:txBody>
      </p:sp>
    </p:spTree>
    <p:extLst>
      <p:ext uri="{BB962C8B-B14F-4D97-AF65-F5344CB8AC3E}">
        <p14:creationId xmlns:p14="http://schemas.microsoft.com/office/powerpoint/2010/main" val="38398764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Waarom Business Intelligence?</a:t>
            </a:r>
          </a:p>
        </p:txBody>
      </p:sp>
      <p:sp>
        <p:nvSpPr>
          <p:cNvPr id="3" name="Tijdelijke aanduiding voor inhoud 2"/>
          <p:cNvSpPr>
            <a:spLocks noGrp="1"/>
          </p:cNvSpPr>
          <p:nvPr>
            <p:ph idx="1"/>
          </p:nvPr>
        </p:nvSpPr>
        <p:spPr/>
        <p:txBody>
          <a:bodyPr/>
          <a:lstStyle/>
          <a:p>
            <a:pPr marL="0" indent="0">
              <a:buNone/>
            </a:pPr>
            <a:r>
              <a:rPr lang="nl-NL" dirty="0"/>
              <a:t>Om competitief voordeel te behalen door verbeterde besluitvorming te realiseren door </a:t>
            </a:r>
            <a:r>
              <a:rPr lang="nl-NL" u="sng" dirty="0"/>
              <a:t>iedereen</a:t>
            </a:r>
            <a:r>
              <a:rPr lang="nl-NL" dirty="0"/>
              <a:t> in een organisatie op het </a:t>
            </a:r>
            <a:r>
              <a:rPr lang="nl-NL" u="sng" dirty="0"/>
              <a:t>juiste moment</a:t>
            </a:r>
            <a:r>
              <a:rPr lang="nl-NL" dirty="0"/>
              <a:t> van de </a:t>
            </a:r>
            <a:r>
              <a:rPr lang="nl-NL" u="sng" dirty="0"/>
              <a:t>juiste informatie</a:t>
            </a:r>
            <a:r>
              <a:rPr lang="nl-NL" dirty="0"/>
              <a:t> in het </a:t>
            </a:r>
            <a:r>
              <a:rPr lang="nl-NL" u="sng" dirty="0"/>
              <a:t>juiste formaat</a:t>
            </a:r>
            <a:r>
              <a:rPr lang="nl-NL" dirty="0"/>
              <a:t> te voorzien.</a:t>
            </a:r>
          </a:p>
          <a:p>
            <a:endParaRPr lang="nl-NL" dirty="0"/>
          </a:p>
        </p:txBody>
      </p:sp>
      <p:sp>
        <p:nvSpPr>
          <p:cNvPr id="5" name="Tijdelijke aanduiding voor dianummer 4"/>
          <p:cNvSpPr>
            <a:spLocks noGrp="1"/>
          </p:cNvSpPr>
          <p:nvPr>
            <p:ph type="sldNum" sz="quarter" idx="10"/>
          </p:nvPr>
        </p:nvSpPr>
        <p:spPr/>
        <p:txBody>
          <a:bodyPr/>
          <a:lstStyle/>
          <a:p>
            <a:fld id="{2FFE4499-92C6-40E3-9B9D-280FABE6431E}" type="slidenum">
              <a:rPr lang="nl-NL" smtClean="0"/>
              <a:pPr/>
              <a:t>11</a:t>
            </a:fld>
            <a:endParaRPr lang="nl-NL"/>
          </a:p>
        </p:txBody>
      </p:sp>
    </p:spTree>
    <p:extLst>
      <p:ext uri="{BB962C8B-B14F-4D97-AF65-F5344CB8AC3E}">
        <p14:creationId xmlns:p14="http://schemas.microsoft.com/office/powerpoint/2010/main" val="23790578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nl" altLang="en-US"/>
              <a:t>BI Drivers</a:t>
            </a:r>
          </a:p>
        </p:txBody>
      </p:sp>
      <p:sp>
        <p:nvSpPr>
          <p:cNvPr id="28674" name="Rectangle 3"/>
          <p:cNvSpPr>
            <a:spLocks noGrp="1" noChangeArrowheads="1"/>
          </p:cNvSpPr>
          <p:nvPr>
            <p:ph type="body" idx="1"/>
          </p:nvPr>
        </p:nvSpPr>
        <p:spPr/>
        <p:txBody>
          <a:bodyPr/>
          <a:lstStyle/>
          <a:p>
            <a:pPr marL="0" indent="0">
              <a:buNone/>
              <a:defRPr/>
            </a:pPr>
            <a:r>
              <a:rPr lang="nl" sz="1125" dirty="0"/>
              <a:t>Business Intelligence is nodig, want:</a:t>
            </a:r>
          </a:p>
          <a:p>
            <a:pPr>
              <a:defRPr/>
            </a:pPr>
            <a:r>
              <a:rPr lang="nl" sz="1125" dirty="0"/>
              <a:t>markt en omgeving vragen erom (globalisering, individualisering, samenwerking in de keten, roep om transparantie).</a:t>
            </a:r>
          </a:p>
          <a:p>
            <a:pPr>
              <a:defRPr/>
            </a:pPr>
            <a:r>
              <a:rPr lang="nl" sz="1125" dirty="0"/>
              <a:t>organisaties staan voor uitdagingen (snellere en betere beslissingen, slagvaardige kenniswerkers, opkomst informatiedemocratie).</a:t>
            </a:r>
          </a:p>
          <a:p>
            <a:pPr>
              <a:defRPr/>
            </a:pPr>
            <a:r>
              <a:rPr lang="nl" sz="1125" dirty="0"/>
              <a:t>ICT biedt (on)mogelijkheden (heel veel gegevens, silo’s, ‘technology push’). (vrij naar den Hamer, 2005)</a:t>
            </a:r>
          </a:p>
          <a:p>
            <a:pPr>
              <a:defRPr/>
            </a:pPr>
            <a:endParaRPr lang="nl" sz="1125" dirty="0"/>
          </a:p>
          <a:p>
            <a:pPr marL="0" indent="0">
              <a:buNone/>
              <a:defRPr/>
            </a:pPr>
            <a:r>
              <a:rPr lang="nl" sz="1125" dirty="0"/>
              <a:t>Kortom:	Integrale sturing is noodzaak, maar de informatie ontbreekt (soms)!</a:t>
            </a:r>
          </a:p>
        </p:txBody>
      </p:sp>
      <p:sp>
        <p:nvSpPr>
          <p:cNvPr id="2" name="Tijdelijke aanduiding voor dianummer 1"/>
          <p:cNvSpPr>
            <a:spLocks noGrp="1"/>
          </p:cNvSpPr>
          <p:nvPr>
            <p:ph type="sldNum" sz="quarter" idx="10"/>
          </p:nvPr>
        </p:nvSpPr>
        <p:spPr/>
        <p:txBody>
          <a:bodyPr/>
          <a:lstStyle/>
          <a:p>
            <a:fld id="{2FFE4499-92C6-40E3-9B9D-280FABE6431E}" type="slidenum">
              <a:rPr lang="nl-NL" smtClean="0"/>
              <a:pPr/>
              <a:t>12</a:t>
            </a:fld>
            <a:endParaRPr lang="nl-NL"/>
          </a:p>
        </p:txBody>
      </p:sp>
    </p:spTree>
    <p:extLst>
      <p:ext uri="{BB962C8B-B14F-4D97-AF65-F5344CB8AC3E}">
        <p14:creationId xmlns:p14="http://schemas.microsoft.com/office/powerpoint/2010/main" val="12715355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nl" altLang="en-US"/>
              <a:t>BI componenten (1)</a:t>
            </a:r>
          </a:p>
        </p:txBody>
      </p:sp>
      <p:sp>
        <p:nvSpPr>
          <p:cNvPr id="10243" name="Rectangle 3"/>
          <p:cNvSpPr>
            <a:spLocks noGrp="1" noChangeArrowheads="1"/>
          </p:cNvSpPr>
          <p:nvPr>
            <p:ph type="body" idx="1"/>
          </p:nvPr>
        </p:nvSpPr>
        <p:spPr/>
        <p:txBody>
          <a:bodyPr/>
          <a:lstStyle/>
          <a:p>
            <a:r>
              <a:rPr lang="nl" altLang="en-US" sz="1125"/>
              <a:t>Een BI-</a:t>
            </a:r>
            <a:r>
              <a:rPr lang="nl-NL" altLang="en-US" sz="1125"/>
              <a:t>proces moet, onder andere, ondersteund worden door ICT-infrastructuur en een ondernemende en innovatieve gedragscultuur.</a:t>
            </a:r>
          </a:p>
          <a:p>
            <a:endParaRPr lang="nl" altLang="en-US" sz="1125"/>
          </a:p>
          <a:p>
            <a:r>
              <a:rPr lang="nl-NL" altLang="en-US" sz="1125"/>
              <a:t>Vroeger lag de nadruk op technologie en BI-tools en niet op de organisatorische processen die bij BI een rol spelen. Veel projecten mislukten, omdat toepassing en gebruik van BI vrijwel achterwege bleven, mede als gevolg van het niet aansluiten van informatie op taken, verantwoordelijkheden en beleving van managers en medewerkers.</a:t>
            </a:r>
            <a:endParaRPr lang="nl" altLang="en-US" sz="1125"/>
          </a:p>
        </p:txBody>
      </p:sp>
      <p:sp>
        <p:nvSpPr>
          <p:cNvPr id="2" name="Tijdelijke aanduiding voor dianummer 1"/>
          <p:cNvSpPr>
            <a:spLocks noGrp="1"/>
          </p:cNvSpPr>
          <p:nvPr>
            <p:ph type="sldNum" sz="quarter" idx="10"/>
          </p:nvPr>
        </p:nvSpPr>
        <p:spPr/>
        <p:txBody>
          <a:bodyPr/>
          <a:lstStyle/>
          <a:p>
            <a:fld id="{2FFE4499-92C6-40E3-9B9D-280FABE6431E}" type="slidenum">
              <a:rPr lang="nl-NL" smtClean="0"/>
              <a:pPr/>
              <a:t>13</a:t>
            </a:fld>
            <a:endParaRPr lang="nl-NL"/>
          </a:p>
        </p:txBody>
      </p:sp>
    </p:spTree>
    <p:extLst>
      <p:ext uri="{BB962C8B-B14F-4D97-AF65-F5344CB8AC3E}">
        <p14:creationId xmlns:p14="http://schemas.microsoft.com/office/powerpoint/2010/main" val="100531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nl" altLang="en-US"/>
              <a:t>BI componenten (2)</a:t>
            </a:r>
          </a:p>
        </p:txBody>
      </p:sp>
      <p:sp>
        <p:nvSpPr>
          <p:cNvPr id="630787" name="Rectangle 3"/>
          <p:cNvSpPr>
            <a:spLocks noGrp="1" noChangeArrowheads="1"/>
          </p:cNvSpPr>
          <p:nvPr>
            <p:ph type="body" idx="1"/>
          </p:nvPr>
        </p:nvSpPr>
        <p:spPr/>
        <p:txBody>
          <a:bodyPr/>
          <a:lstStyle/>
          <a:p>
            <a:pPr marL="0" indent="0">
              <a:buNone/>
              <a:defRPr/>
            </a:pPr>
            <a:r>
              <a:rPr lang="nl" sz="1125" dirty="0"/>
              <a:t>Een moderne(re) visie op BI onderscheidt dan ook:</a:t>
            </a:r>
          </a:p>
          <a:p>
            <a:pPr>
              <a:defRPr/>
            </a:pPr>
            <a:r>
              <a:rPr lang="nl" sz="1125" dirty="0"/>
              <a:t>een bedrijfskundige, procesmatige kant (inclusief projectaanpak).</a:t>
            </a:r>
          </a:p>
          <a:p>
            <a:pPr>
              <a:defRPr/>
            </a:pPr>
            <a:r>
              <a:rPr lang="nl" sz="1125" dirty="0"/>
              <a:t>een informatica, technische kant (inclusief  tools).</a:t>
            </a:r>
          </a:p>
          <a:p>
            <a:pPr marL="0" indent="0">
              <a:buNone/>
              <a:defRPr/>
            </a:pPr>
            <a:endParaRPr lang="nl" sz="1125" dirty="0"/>
          </a:p>
        </p:txBody>
      </p:sp>
      <p:sp>
        <p:nvSpPr>
          <p:cNvPr id="2" name="Tijdelijke aanduiding voor dianummer 1"/>
          <p:cNvSpPr>
            <a:spLocks noGrp="1"/>
          </p:cNvSpPr>
          <p:nvPr>
            <p:ph type="sldNum" sz="quarter" idx="10"/>
          </p:nvPr>
        </p:nvSpPr>
        <p:spPr/>
        <p:txBody>
          <a:bodyPr/>
          <a:lstStyle/>
          <a:p>
            <a:fld id="{2FFE4499-92C6-40E3-9B9D-280FABE6431E}" type="slidenum">
              <a:rPr lang="nl-NL" smtClean="0"/>
              <a:pPr/>
              <a:t>14</a:t>
            </a:fld>
            <a:endParaRPr lang="nl-NL"/>
          </a:p>
        </p:txBody>
      </p:sp>
    </p:spTree>
    <p:extLst>
      <p:ext uri="{BB962C8B-B14F-4D97-AF65-F5344CB8AC3E}">
        <p14:creationId xmlns:p14="http://schemas.microsoft.com/office/powerpoint/2010/main" val="38457802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324192" y="2371076"/>
            <a:ext cx="1128064" cy="4442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013" dirty="0"/>
              <a:t>LOB</a:t>
            </a:r>
            <a:br>
              <a:rPr lang="nl-NL" sz="1013" dirty="0"/>
            </a:br>
            <a:r>
              <a:rPr lang="nl-NL" sz="1013" dirty="0"/>
              <a:t>Applicatie</a:t>
            </a:r>
          </a:p>
        </p:txBody>
      </p:sp>
      <p:sp>
        <p:nvSpPr>
          <p:cNvPr id="5" name="Can 4"/>
          <p:cNvSpPr/>
          <p:nvPr/>
        </p:nvSpPr>
        <p:spPr>
          <a:xfrm>
            <a:off x="1324192" y="3148446"/>
            <a:ext cx="1128064" cy="40914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013" dirty="0"/>
              <a:t>CRM</a:t>
            </a:r>
          </a:p>
        </p:txBody>
      </p:sp>
      <p:cxnSp>
        <p:nvCxnSpPr>
          <p:cNvPr id="7" name="Straight Arrow Connector 6"/>
          <p:cNvCxnSpPr>
            <a:stCxn id="4" idx="2"/>
            <a:endCxn id="5" idx="0"/>
          </p:cNvCxnSpPr>
          <p:nvPr/>
        </p:nvCxnSpPr>
        <p:spPr>
          <a:xfrm>
            <a:off x="1888223" y="2815288"/>
            <a:ext cx="0" cy="43544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432144" y="2882136"/>
            <a:ext cx="1128058" cy="213585"/>
          </a:xfrm>
          <a:prstGeom prst="rect">
            <a:avLst/>
          </a:prstGeom>
          <a:noFill/>
        </p:spPr>
        <p:txBody>
          <a:bodyPr wrap="square" rtlCol="0">
            <a:spAutoFit/>
          </a:bodyPr>
          <a:lstStyle/>
          <a:p>
            <a:r>
              <a:rPr lang="nl-NL" sz="788" dirty="0"/>
              <a:t>OLTP    </a:t>
            </a:r>
            <a:r>
              <a:rPr lang="nl-NL" sz="788" dirty="0" err="1"/>
              <a:t>Workload</a:t>
            </a:r>
            <a:endParaRPr lang="nl-NL" sz="788" dirty="0"/>
          </a:p>
        </p:txBody>
      </p:sp>
      <p:sp>
        <p:nvSpPr>
          <p:cNvPr id="9" name="Flowchart: Multidocument 8"/>
          <p:cNvSpPr/>
          <p:nvPr/>
        </p:nvSpPr>
        <p:spPr>
          <a:xfrm>
            <a:off x="4557000" y="3682084"/>
            <a:ext cx="929400" cy="409142"/>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900" dirty="0"/>
              <a:t>Rapporten</a:t>
            </a:r>
          </a:p>
        </p:txBody>
      </p:sp>
      <p:cxnSp>
        <p:nvCxnSpPr>
          <p:cNvPr id="11" name="Straight Arrow Connector 10"/>
          <p:cNvCxnSpPr>
            <a:cxnSpLocks/>
            <a:endCxn id="9" idx="1"/>
          </p:cNvCxnSpPr>
          <p:nvPr/>
        </p:nvCxnSpPr>
        <p:spPr>
          <a:xfrm>
            <a:off x="4001735" y="3886655"/>
            <a:ext cx="55526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978160" y="3626305"/>
            <a:ext cx="555263" cy="248209"/>
          </a:xfrm>
          <a:prstGeom prst="rect">
            <a:avLst/>
          </a:prstGeom>
          <a:noFill/>
        </p:spPr>
        <p:txBody>
          <a:bodyPr wrap="square" rtlCol="0">
            <a:spAutoFit/>
          </a:bodyPr>
          <a:lstStyle/>
          <a:p>
            <a:r>
              <a:rPr lang="nl-NL" sz="1013" dirty="0"/>
              <a:t>OLAP</a:t>
            </a:r>
          </a:p>
        </p:txBody>
      </p:sp>
      <p:sp>
        <p:nvSpPr>
          <p:cNvPr id="13" name="TextBox 12"/>
          <p:cNvSpPr txBox="1"/>
          <p:nvPr/>
        </p:nvSpPr>
        <p:spPr>
          <a:xfrm>
            <a:off x="3939706" y="3944699"/>
            <a:ext cx="685996" cy="213585"/>
          </a:xfrm>
          <a:prstGeom prst="rect">
            <a:avLst/>
          </a:prstGeom>
          <a:noFill/>
        </p:spPr>
        <p:txBody>
          <a:bodyPr wrap="square" rtlCol="0">
            <a:spAutoFit/>
          </a:bodyPr>
          <a:lstStyle/>
          <a:p>
            <a:r>
              <a:rPr lang="nl-NL" sz="788" dirty="0" err="1"/>
              <a:t>workload</a:t>
            </a:r>
            <a:endParaRPr lang="nl-NL" sz="788" dirty="0"/>
          </a:p>
        </p:txBody>
      </p:sp>
      <p:sp>
        <p:nvSpPr>
          <p:cNvPr id="10" name="Can 9"/>
          <p:cNvSpPr/>
          <p:nvPr/>
        </p:nvSpPr>
        <p:spPr>
          <a:xfrm>
            <a:off x="2868996" y="3687928"/>
            <a:ext cx="1128064" cy="40914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900" dirty="0"/>
              <a:t>Datewarehouse</a:t>
            </a:r>
          </a:p>
        </p:txBody>
      </p:sp>
      <p:cxnSp>
        <p:nvCxnSpPr>
          <p:cNvPr id="3" name="Straight Arrow Connector 2"/>
          <p:cNvCxnSpPr>
            <a:stCxn id="5" idx="4"/>
            <a:endCxn id="10" idx="2"/>
          </p:cNvCxnSpPr>
          <p:nvPr/>
        </p:nvCxnSpPr>
        <p:spPr>
          <a:xfrm>
            <a:off x="2452257" y="3353019"/>
            <a:ext cx="416740" cy="53948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Can 13"/>
          <p:cNvSpPr/>
          <p:nvPr/>
        </p:nvSpPr>
        <p:spPr>
          <a:xfrm>
            <a:off x="1324192" y="3686176"/>
            <a:ext cx="1128064" cy="40914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013" dirty="0"/>
              <a:t>Financieel</a:t>
            </a:r>
          </a:p>
        </p:txBody>
      </p:sp>
      <p:sp>
        <p:nvSpPr>
          <p:cNvPr id="15" name="Can 14"/>
          <p:cNvSpPr/>
          <p:nvPr/>
        </p:nvSpPr>
        <p:spPr>
          <a:xfrm>
            <a:off x="1323900" y="4223905"/>
            <a:ext cx="1128064" cy="40914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013" dirty="0" err="1"/>
              <a:t>Personeels</a:t>
            </a:r>
            <a:br>
              <a:rPr lang="nl-NL" sz="1013" dirty="0"/>
            </a:br>
            <a:r>
              <a:rPr lang="nl-NL" sz="1013" dirty="0"/>
              <a:t>zaken</a:t>
            </a:r>
          </a:p>
        </p:txBody>
      </p:sp>
      <p:cxnSp>
        <p:nvCxnSpPr>
          <p:cNvPr id="16" name="Straight Arrow Connector 15"/>
          <p:cNvCxnSpPr>
            <a:stCxn id="14" idx="4"/>
            <a:endCxn id="10" idx="2"/>
          </p:cNvCxnSpPr>
          <p:nvPr/>
        </p:nvCxnSpPr>
        <p:spPr>
          <a:xfrm>
            <a:off x="2452257" y="3890746"/>
            <a:ext cx="416740" cy="175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5" idx="4"/>
            <a:endCxn id="10" idx="2"/>
          </p:cNvCxnSpPr>
          <p:nvPr/>
        </p:nvCxnSpPr>
        <p:spPr>
          <a:xfrm flipV="1">
            <a:off x="2451964" y="3892501"/>
            <a:ext cx="417032" cy="53597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2551033" y="3353018"/>
            <a:ext cx="1073706" cy="248209"/>
          </a:xfrm>
          <a:prstGeom prst="rect">
            <a:avLst/>
          </a:prstGeom>
          <a:noFill/>
        </p:spPr>
        <p:txBody>
          <a:bodyPr wrap="square" rtlCol="0">
            <a:spAutoFit/>
          </a:bodyPr>
          <a:lstStyle/>
          <a:p>
            <a:r>
              <a:rPr lang="nl-NL" sz="1013" dirty="0"/>
              <a:t>ETL</a:t>
            </a:r>
          </a:p>
        </p:txBody>
      </p:sp>
      <p:sp>
        <p:nvSpPr>
          <p:cNvPr id="20" name="TextBox 19"/>
          <p:cNvSpPr txBox="1"/>
          <p:nvPr/>
        </p:nvSpPr>
        <p:spPr>
          <a:xfrm>
            <a:off x="2868997" y="4160491"/>
            <a:ext cx="1126310" cy="559961"/>
          </a:xfrm>
          <a:prstGeom prst="rect">
            <a:avLst/>
          </a:prstGeom>
          <a:noFill/>
        </p:spPr>
        <p:txBody>
          <a:bodyPr wrap="square" rtlCol="0">
            <a:spAutoFit/>
          </a:bodyPr>
          <a:lstStyle/>
          <a:p>
            <a:r>
              <a:rPr lang="nl-NL" sz="1013" dirty="0"/>
              <a:t>‘Single </a:t>
            </a:r>
            <a:r>
              <a:rPr lang="nl-NL" sz="1013" dirty="0" err="1"/>
              <a:t>version</a:t>
            </a:r>
            <a:r>
              <a:rPr lang="nl-NL" sz="1013" dirty="0"/>
              <a:t> of</a:t>
            </a:r>
            <a:br>
              <a:rPr lang="nl-NL" sz="1013" dirty="0"/>
            </a:br>
            <a:r>
              <a:rPr lang="nl-NL" sz="1013" dirty="0"/>
              <a:t>the </a:t>
            </a:r>
            <a:r>
              <a:rPr lang="nl-NL" sz="1013" dirty="0" err="1"/>
              <a:t>truth</a:t>
            </a:r>
            <a:r>
              <a:rPr lang="nl-NL" sz="1013" dirty="0"/>
              <a:t>’</a:t>
            </a:r>
          </a:p>
        </p:txBody>
      </p:sp>
      <p:sp>
        <p:nvSpPr>
          <p:cNvPr id="21" name="Titel 1"/>
          <p:cNvSpPr txBox="1">
            <a:spLocks/>
          </p:cNvSpPr>
          <p:nvPr/>
        </p:nvSpPr>
        <p:spPr>
          <a:xfrm>
            <a:off x="1614490" y="1705573"/>
            <a:ext cx="5915025" cy="74562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nl-NL" sz="2475"/>
              <a:t>Termen en definities</a:t>
            </a:r>
            <a:endParaRPr lang="nl-NL" sz="2475" dirty="0"/>
          </a:p>
        </p:txBody>
      </p:sp>
      <p:sp>
        <p:nvSpPr>
          <p:cNvPr id="2" name="Rechthoek 1"/>
          <p:cNvSpPr/>
          <p:nvPr/>
        </p:nvSpPr>
        <p:spPr>
          <a:xfrm>
            <a:off x="2868996" y="2297024"/>
            <a:ext cx="4872882" cy="954107"/>
          </a:xfrm>
          <a:prstGeom prst="rect">
            <a:avLst/>
          </a:prstGeom>
        </p:spPr>
        <p:txBody>
          <a:bodyPr wrap="square">
            <a:spAutoFit/>
          </a:bodyPr>
          <a:lstStyle/>
          <a:p>
            <a:r>
              <a:rPr lang="nl-NL" sz="1400" dirty="0"/>
              <a:t>Een </a:t>
            </a:r>
            <a:r>
              <a:rPr lang="nl-NL" sz="1400" b="1" dirty="0"/>
              <a:t>datawarehouse</a:t>
            </a:r>
            <a:r>
              <a:rPr lang="nl-NL" sz="1400" dirty="0"/>
              <a:t> is een centrale database gevuld met gegevens uit één of meer aparte bronnen met als doel het maken van rapportages en het doen van data analyse</a:t>
            </a:r>
          </a:p>
        </p:txBody>
      </p:sp>
      <p:sp>
        <p:nvSpPr>
          <p:cNvPr id="6" name="Rechthoek 5"/>
          <p:cNvSpPr/>
          <p:nvPr/>
        </p:nvSpPr>
        <p:spPr>
          <a:xfrm>
            <a:off x="2868996" y="4834962"/>
            <a:ext cx="4867231" cy="830997"/>
          </a:xfrm>
          <a:prstGeom prst="rect">
            <a:avLst/>
          </a:prstGeom>
        </p:spPr>
        <p:txBody>
          <a:bodyPr wrap="square">
            <a:spAutoFit/>
          </a:bodyPr>
          <a:lstStyle/>
          <a:p>
            <a:r>
              <a:rPr lang="nl-NL" sz="1200" dirty="0"/>
              <a:t>Het </a:t>
            </a:r>
            <a:r>
              <a:rPr lang="nl-NL" sz="1200" b="1" dirty="0"/>
              <a:t>ETL proces</a:t>
            </a:r>
            <a:r>
              <a:rPr lang="nl-NL" sz="1200" dirty="0"/>
              <a:t> (Extract, </a:t>
            </a:r>
            <a:r>
              <a:rPr lang="nl-NL" sz="1200" dirty="0" err="1"/>
              <a:t>Transform</a:t>
            </a:r>
            <a:r>
              <a:rPr lang="nl-NL" sz="1200" dirty="0"/>
              <a:t>, Load) zorgt voor de juiste vulling van het datawarehouse en daarmee voor de kwaliteit van de rapportages die je maakt en de analyses die je doet</a:t>
            </a:r>
          </a:p>
        </p:txBody>
      </p:sp>
      <p:sp>
        <p:nvSpPr>
          <p:cNvPr id="22" name="Tijdelijke aanduiding voor dianummer 21"/>
          <p:cNvSpPr>
            <a:spLocks noGrp="1"/>
          </p:cNvSpPr>
          <p:nvPr>
            <p:ph type="sldNum" sz="quarter" idx="10"/>
          </p:nvPr>
        </p:nvSpPr>
        <p:spPr/>
        <p:txBody>
          <a:bodyPr/>
          <a:lstStyle/>
          <a:p>
            <a:fld id="{2FFE4499-92C6-40E3-9B9D-280FABE6431E}" type="slidenum">
              <a:rPr lang="nl-NL" smtClean="0"/>
              <a:t>15</a:t>
            </a:fld>
            <a:endParaRPr lang="nl-NL"/>
          </a:p>
        </p:txBody>
      </p:sp>
    </p:spTree>
    <p:extLst>
      <p:ext uri="{BB962C8B-B14F-4D97-AF65-F5344CB8AC3E}">
        <p14:creationId xmlns:p14="http://schemas.microsoft.com/office/powerpoint/2010/main" val="15375935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Voordelen van een datawarehouse</a:t>
            </a:r>
          </a:p>
        </p:txBody>
      </p:sp>
      <p:sp>
        <p:nvSpPr>
          <p:cNvPr id="3" name="Tijdelijke aanduiding voor inhoud 2"/>
          <p:cNvSpPr>
            <a:spLocks noGrp="1"/>
          </p:cNvSpPr>
          <p:nvPr>
            <p:ph idx="1"/>
          </p:nvPr>
        </p:nvSpPr>
        <p:spPr/>
        <p:txBody>
          <a:bodyPr/>
          <a:lstStyle/>
          <a:p>
            <a:pPr lvl="0"/>
            <a:r>
              <a:rPr lang="nl-NL" dirty="0"/>
              <a:t>Historische gegevens kunnen worden bijgehouden</a:t>
            </a:r>
          </a:p>
          <a:p>
            <a:pPr lvl="0"/>
            <a:r>
              <a:rPr lang="nl-NL" dirty="0"/>
              <a:t>De kwaliteit van de gegevens kan beter worden gecontroleerd</a:t>
            </a:r>
          </a:p>
          <a:p>
            <a:pPr lvl="0"/>
            <a:r>
              <a:rPr lang="nl-NL" dirty="0"/>
              <a:t>Gegevens uit verschillende bronnen kunnen worden gecorreleerd</a:t>
            </a:r>
          </a:p>
          <a:p>
            <a:pPr lvl="0"/>
            <a:r>
              <a:rPr lang="nl-NL" dirty="0"/>
              <a:t>De performance kan worden geoptimaliseerd voor het doel: rapporteren en analyseren</a:t>
            </a:r>
          </a:p>
          <a:p>
            <a:pPr lvl="0"/>
            <a:r>
              <a:rPr lang="nl-NL" dirty="0"/>
              <a:t>Alle rapportages komen nu vanuit één bron wat de eenduidigheid van de rapportages bevordert</a:t>
            </a:r>
          </a:p>
          <a:p>
            <a:endParaRPr lang="nl-NL" dirty="0"/>
          </a:p>
        </p:txBody>
      </p:sp>
      <p:sp>
        <p:nvSpPr>
          <p:cNvPr id="5" name="Tijdelijke aanduiding voor dianummer 4"/>
          <p:cNvSpPr>
            <a:spLocks noGrp="1"/>
          </p:cNvSpPr>
          <p:nvPr>
            <p:ph type="sldNum" sz="quarter" idx="10"/>
          </p:nvPr>
        </p:nvSpPr>
        <p:spPr/>
        <p:txBody>
          <a:bodyPr/>
          <a:lstStyle/>
          <a:p>
            <a:fld id="{2FFE4499-92C6-40E3-9B9D-280FABE6431E}" type="slidenum">
              <a:rPr lang="nl-NL" smtClean="0"/>
              <a:pPr/>
              <a:t>16</a:t>
            </a:fld>
            <a:endParaRPr lang="nl-NL"/>
          </a:p>
        </p:txBody>
      </p:sp>
    </p:spTree>
    <p:extLst>
      <p:ext uri="{BB962C8B-B14F-4D97-AF65-F5344CB8AC3E}">
        <p14:creationId xmlns:p14="http://schemas.microsoft.com/office/powerpoint/2010/main" val="20895470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Termen en definities 2</a:t>
            </a:r>
          </a:p>
        </p:txBody>
      </p:sp>
      <p:sp>
        <p:nvSpPr>
          <p:cNvPr id="3" name="Tijdelijke aanduiding voor inhoud 2"/>
          <p:cNvSpPr>
            <a:spLocks noGrp="1"/>
          </p:cNvSpPr>
          <p:nvPr>
            <p:ph idx="1"/>
          </p:nvPr>
        </p:nvSpPr>
        <p:spPr/>
        <p:txBody>
          <a:bodyPr/>
          <a:lstStyle/>
          <a:p>
            <a:r>
              <a:rPr lang="nl-NL" dirty="0"/>
              <a:t>Een </a:t>
            </a:r>
            <a:r>
              <a:rPr lang="nl-NL" b="1" dirty="0" err="1"/>
              <a:t>staging</a:t>
            </a:r>
            <a:r>
              <a:rPr lang="nl-NL" b="1" dirty="0"/>
              <a:t> database</a:t>
            </a:r>
            <a:r>
              <a:rPr lang="nl-NL" dirty="0"/>
              <a:t> is een database waarin gegevens tijdelijk worden opgeslagen tijdens het ETL proces alvorens ze worden overgehaald naar het datawarehouse</a:t>
            </a:r>
          </a:p>
          <a:p>
            <a:r>
              <a:rPr lang="nl-NL" dirty="0"/>
              <a:t>Een </a:t>
            </a:r>
            <a:r>
              <a:rPr lang="nl-NL" b="1" dirty="0" err="1"/>
              <a:t>datamart</a:t>
            </a:r>
            <a:r>
              <a:rPr lang="nl-NL" dirty="0"/>
              <a:t> is een deelverzameling van een datawarehouse dat specifiek voor een deelgebied van de te maken rapportages wordt gemaakt</a:t>
            </a:r>
          </a:p>
          <a:p>
            <a:r>
              <a:rPr lang="nl-NL" dirty="0"/>
              <a:t>Een </a:t>
            </a:r>
            <a:r>
              <a:rPr lang="nl-NL" b="1" dirty="0"/>
              <a:t>semantisch model</a:t>
            </a:r>
            <a:r>
              <a:rPr lang="nl-NL" dirty="0"/>
              <a:t> is een abstractie laag die betekenis en verbanden toevoegt aan de gegevens in een database</a:t>
            </a:r>
          </a:p>
          <a:p>
            <a:r>
              <a:rPr lang="nl-NL" dirty="0"/>
              <a:t>Een </a:t>
            </a:r>
            <a:r>
              <a:rPr lang="nl-NL" b="1" dirty="0"/>
              <a:t>kubus</a:t>
            </a:r>
            <a:r>
              <a:rPr lang="nl-NL" dirty="0"/>
              <a:t> is een meer dimensionele draaitabel</a:t>
            </a:r>
          </a:p>
          <a:p>
            <a:endParaRPr lang="nl-NL" dirty="0"/>
          </a:p>
        </p:txBody>
      </p:sp>
      <p:sp>
        <p:nvSpPr>
          <p:cNvPr id="5" name="Tijdelijke aanduiding voor dianummer 4"/>
          <p:cNvSpPr>
            <a:spLocks noGrp="1"/>
          </p:cNvSpPr>
          <p:nvPr>
            <p:ph type="sldNum" sz="quarter" idx="10"/>
          </p:nvPr>
        </p:nvSpPr>
        <p:spPr/>
        <p:txBody>
          <a:bodyPr/>
          <a:lstStyle/>
          <a:p>
            <a:fld id="{2FFE4499-92C6-40E3-9B9D-280FABE6431E}" type="slidenum">
              <a:rPr lang="nl-NL" smtClean="0"/>
              <a:pPr/>
              <a:t>17</a:t>
            </a:fld>
            <a:endParaRPr lang="nl-NL"/>
          </a:p>
        </p:txBody>
      </p:sp>
    </p:spTree>
    <p:extLst>
      <p:ext uri="{BB962C8B-B14F-4D97-AF65-F5344CB8AC3E}">
        <p14:creationId xmlns:p14="http://schemas.microsoft.com/office/powerpoint/2010/main" val="17220441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17073" y="2371076"/>
            <a:ext cx="1128064" cy="4442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013" dirty="0"/>
              <a:t>LOB</a:t>
            </a:r>
            <a:br>
              <a:rPr lang="nl-NL" sz="1013" dirty="0"/>
            </a:br>
            <a:r>
              <a:rPr lang="nl-NL" sz="1013" dirty="0"/>
              <a:t>Applicatie</a:t>
            </a:r>
          </a:p>
        </p:txBody>
      </p:sp>
      <p:sp>
        <p:nvSpPr>
          <p:cNvPr id="5" name="Can 4"/>
          <p:cNvSpPr/>
          <p:nvPr/>
        </p:nvSpPr>
        <p:spPr>
          <a:xfrm>
            <a:off x="1517073" y="3148446"/>
            <a:ext cx="1128064" cy="40914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013" dirty="0"/>
              <a:t>CRM</a:t>
            </a:r>
          </a:p>
        </p:txBody>
      </p:sp>
      <p:cxnSp>
        <p:nvCxnSpPr>
          <p:cNvPr id="7" name="Straight Arrow Connector 6"/>
          <p:cNvCxnSpPr>
            <a:stCxn id="4" idx="2"/>
            <a:endCxn id="5" idx="0"/>
          </p:cNvCxnSpPr>
          <p:nvPr/>
        </p:nvCxnSpPr>
        <p:spPr>
          <a:xfrm>
            <a:off x="2081105" y="2815288"/>
            <a:ext cx="0" cy="43544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418296" y="2824724"/>
            <a:ext cx="1022271" cy="346249"/>
          </a:xfrm>
          <a:prstGeom prst="rect">
            <a:avLst/>
          </a:prstGeom>
          <a:noFill/>
        </p:spPr>
        <p:txBody>
          <a:bodyPr wrap="square" rtlCol="0">
            <a:spAutoFit/>
          </a:bodyPr>
          <a:lstStyle/>
          <a:p>
            <a:r>
              <a:rPr lang="nl-NL" sz="825" dirty="0"/>
              <a:t>OLTP   </a:t>
            </a:r>
            <a:r>
              <a:rPr lang="nl-NL" sz="825" dirty="0" err="1"/>
              <a:t>Workload</a:t>
            </a:r>
            <a:endParaRPr lang="nl-NL" sz="825" dirty="0"/>
          </a:p>
        </p:txBody>
      </p:sp>
      <p:sp>
        <p:nvSpPr>
          <p:cNvPr id="9" name="Flowchart: Multidocument 8"/>
          <p:cNvSpPr/>
          <p:nvPr/>
        </p:nvSpPr>
        <p:spPr>
          <a:xfrm>
            <a:off x="5970292" y="3682084"/>
            <a:ext cx="887254" cy="409142"/>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825" dirty="0"/>
              <a:t>Rapporten</a:t>
            </a:r>
          </a:p>
        </p:txBody>
      </p:sp>
      <p:sp>
        <p:nvSpPr>
          <p:cNvPr id="10" name="Can 9"/>
          <p:cNvSpPr/>
          <p:nvPr/>
        </p:nvSpPr>
        <p:spPr>
          <a:xfrm>
            <a:off x="3061877" y="3687928"/>
            <a:ext cx="1128064" cy="40914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900" dirty="0"/>
              <a:t>Datewarehouse</a:t>
            </a:r>
            <a:endParaRPr lang="nl-NL" sz="1013" dirty="0"/>
          </a:p>
        </p:txBody>
      </p:sp>
      <p:cxnSp>
        <p:nvCxnSpPr>
          <p:cNvPr id="3" name="Straight Arrow Connector 2"/>
          <p:cNvCxnSpPr>
            <a:stCxn id="5" idx="4"/>
            <a:endCxn id="10" idx="2"/>
          </p:cNvCxnSpPr>
          <p:nvPr/>
        </p:nvCxnSpPr>
        <p:spPr>
          <a:xfrm>
            <a:off x="2645138" y="3353019"/>
            <a:ext cx="416740" cy="53948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Can 13"/>
          <p:cNvSpPr/>
          <p:nvPr/>
        </p:nvSpPr>
        <p:spPr>
          <a:xfrm>
            <a:off x="1517073" y="3686176"/>
            <a:ext cx="1128064" cy="40914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013" dirty="0"/>
              <a:t>Financieel</a:t>
            </a:r>
          </a:p>
        </p:txBody>
      </p:sp>
      <p:sp>
        <p:nvSpPr>
          <p:cNvPr id="15" name="Can 14"/>
          <p:cNvSpPr/>
          <p:nvPr/>
        </p:nvSpPr>
        <p:spPr>
          <a:xfrm>
            <a:off x="1516782" y="4223905"/>
            <a:ext cx="1128064" cy="40914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013" dirty="0" err="1"/>
              <a:t>Personeels</a:t>
            </a:r>
            <a:br>
              <a:rPr lang="nl-NL" sz="1013" dirty="0"/>
            </a:br>
            <a:r>
              <a:rPr lang="nl-NL" sz="1013" dirty="0"/>
              <a:t>zaken</a:t>
            </a:r>
          </a:p>
        </p:txBody>
      </p:sp>
      <p:cxnSp>
        <p:nvCxnSpPr>
          <p:cNvPr id="16" name="Straight Arrow Connector 15"/>
          <p:cNvCxnSpPr>
            <a:stCxn id="14" idx="4"/>
            <a:endCxn id="10" idx="2"/>
          </p:cNvCxnSpPr>
          <p:nvPr/>
        </p:nvCxnSpPr>
        <p:spPr>
          <a:xfrm>
            <a:off x="2645138" y="3890746"/>
            <a:ext cx="416740" cy="175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5" idx="4"/>
            <a:endCxn id="10" idx="2"/>
          </p:cNvCxnSpPr>
          <p:nvPr/>
        </p:nvCxnSpPr>
        <p:spPr>
          <a:xfrm flipV="1">
            <a:off x="2644846" y="3892501"/>
            <a:ext cx="417032" cy="53597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2743914" y="3353018"/>
            <a:ext cx="1073706" cy="248209"/>
          </a:xfrm>
          <a:prstGeom prst="rect">
            <a:avLst/>
          </a:prstGeom>
          <a:noFill/>
        </p:spPr>
        <p:txBody>
          <a:bodyPr wrap="square" rtlCol="0">
            <a:spAutoFit/>
          </a:bodyPr>
          <a:lstStyle/>
          <a:p>
            <a:r>
              <a:rPr lang="nl-NL" sz="1013" dirty="0"/>
              <a:t>ETL</a:t>
            </a:r>
          </a:p>
        </p:txBody>
      </p:sp>
      <p:sp>
        <p:nvSpPr>
          <p:cNvPr id="20" name="TextBox 19"/>
          <p:cNvSpPr txBox="1"/>
          <p:nvPr/>
        </p:nvSpPr>
        <p:spPr>
          <a:xfrm>
            <a:off x="3061878" y="4160491"/>
            <a:ext cx="1126310" cy="559961"/>
          </a:xfrm>
          <a:prstGeom prst="rect">
            <a:avLst/>
          </a:prstGeom>
          <a:noFill/>
        </p:spPr>
        <p:txBody>
          <a:bodyPr wrap="square" rtlCol="0">
            <a:spAutoFit/>
          </a:bodyPr>
          <a:lstStyle/>
          <a:p>
            <a:r>
              <a:rPr lang="nl-NL" sz="1013" dirty="0"/>
              <a:t>‘Single </a:t>
            </a:r>
            <a:r>
              <a:rPr lang="nl-NL" sz="1013" dirty="0" err="1"/>
              <a:t>version</a:t>
            </a:r>
            <a:r>
              <a:rPr lang="nl-NL" sz="1013" dirty="0"/>
              <a:t> of</a:t>
            </a:r>
            <a:br>
              <a:rPr lang="nl-NL" sz="1013" dirty="0"/>
            </a:br>
            <a:r>
              <a:rPr lang="nl-NL" sz="1013" dirty="0"/>
              <a:t>the </a:t>
            </a:r>
            <a:r>
              <a:rPr lang="nl-NL" sz="1013" dirty="0" err="1"/>
              <a:t>truth</a:t>
            </a:r>
            <a:r>
              <a:rPr lang="nl-NL" sz="1013" dirty="0"/>
              <a:t>’</a:t>
            </a:r>
          </a:p>
        </p:txBody>
      </p:sp>
      <p:sp>
        <p:nvSpPr>
          <p:cNvPr id="2" name="Cube 1"/>
          <p:cNvSpPr/>
          <p:nvPr/>
        </p:nvSpPr>
        <p:spPr>
          <a:xfrm>
            <a:off x="4606681" y="3475759"/>
            <a:ext cx="991290" cy="713076"/>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750" dirty="0"/>
              <a:t>Semantisch</a:t>
            </a:r>
            <a:br>
              <a:rPr lang="nl-NL" sz="750" dirty="0"/>
            </a:br>
            <a:r>
              <a:rPr lang="nl-NL" sz="750" dirty="0"/>
              <a:t>model</a:t>
            </a:r>
          </a:p>
        </p:txBody>
      </p:sp>
      <p:cxnSp>
        <p:nvCxnSpPr>
          <p:cNvPr id="17" name="Straight Arrow Connector 16"/>
          <p:cNvCxnSpPr>
            <a:stCxn id="10" idx="4"/>
          </p:cNvCxnSpPr>
          <p:nvPr/>
        </p:nvCxnSpPr>
        <p:spPr>
          <a:xfrm flipV="1">
            <a:off x="4189943" y="3890746"/>
            <a:ext cx="407389" cy="175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endCxn id="9" idx="1"/>
          </p:cNvCxnSpPr>
          <p:nvPr/>
        </p:nvCxnSpPr>
        <p:spPr>
          <a:xfrm>
            <a:off x="5415027" y="3886655"/>
            <a:ext cx="55526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Titel 1"/>
          <p:cNvSpPr txBox="1">
            <a:spLocks/>
          </p:cNvSpPr>
          <p:nvPr/>
        </p:nvSpPr>
        <p:spPr>
          <a:xfrm>
            <a:off x="1614490" y="1705573"/>
            <a:ext cx="5915025" cy="74562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nl-NL" sz="2475" dirty="0"/>
              <a:t>Business Intelligence architectuur</a:t>
            </a:r>
          </a:p>
        </p:txBody>
      </p:sp>
      <p:sp>
        <p:nvSpPr>
          <p:cNvPr id="13" name="Tekstvak 12"/>
          <p:cNvSpPr txBox="1"/>
          <p:nvPr/>
        </p:nvSpPr>
        <p:spPr>
          <a:xfrm>
            <a:off x="4597331" y="4428478"/>
            <a:ext cx="3127015" cy="715837"/>
          </a:xfrm>
          <a:prstGeom prst="rect">
            <a:avLst/>
          </a:prstGeom>
          <a:noFill/>
        </p:spPr>
        <p:txBody>
          <a:bodyPr wrap="square" rtlCol="0">
            <a:spAutoFit/>
          </a:bodyPr>
          <a:lstStyle/>
          <a:p>
            <a:pPr marL="160735" indent="-160735">
              <a:buFont typeface="Arial" panose="020B0604020202020204" pitchFamily="34" charset="0"/>
              <a:buChar char="•"/>
            </a:pPr>
            <a:r>
              <a:rPr lang="nl-NL" sz="1013" dirty="0"/>
              <a:t>LOB = Line of Business (applicaties die primaire processen ondersteunen</a:t>
            </a:r>
          </a:p>
          <a:p>
            <a:pPr marL="160735" indent="-160735">
              <a:buFont typeface="Arial" panose="020B0604020202020204" pitchFamily="34" charset="0"/>
              <a:buChar char="•"/>
            </a:pPr>
            <a:r>
              <a:rPr lang="nl-NL" sz="1013" dirty="0"/>
              <a:t>OLTP = Online Transaction Processing</a:t>
            </a:r>
          </a:p>
          <a:p>
            <a:pPr marL="160735" indent="-160735">
              <a:buFont typeface="Arial" panose="020B0604020202020204" pitchFamily="34" charset="0"/>
              <a:buChar char="•"/>
            </a:pPr>
            <a:r>
              <a:rPr lang="nl-NL" sz="1013" dirty="0"/>
              <a:t>OLAP = Online </a:t>
            </a:r>
            <a:r>
              <a:rPr lang="nl-NL" sz="1013" dirty="0" err="1"/>
              <a:t>Analytical</a:t>
            </a:r>
            <a:r>
              <a:rPr lang="nl-NL" sz="1013" dirty="0"/>
              <a:t> Processing</a:t>
            </a:r>
          </a:p>
        </p:txBody>
      </p:sp>
      <p:sp>
        <p:nvSpPr>
          <p:cNvPr id="22" name="TextBox 11"/>
          <p:cNvSpPr txBox="1"/>
          <p:nvPr/>
        </p:nvSpPr>
        <p:spPr>
          <a:xfrm>
            <a:off x="5535765" y="3710800"/>
            <a:ext cx="478112" cy="219291"/>
          </a:xfrm>
          <a:prstGeom prst="rect">
            <a:avLst/>
          </a:prstGeom>
          <a:noFill/>
        </p:spPr>
        <p:txBody>
          <a:bodyPr wrap="square" rtlCol="0">
            <a:spAutoFit/>
          </a:bodyPr>
          <a:lstStyle/>
          <a:p>
            <a:r>
              <a:rPr lang="nl-NL" sz="825" dirty="0"/>
              <a:t>OLAP</a:t>
            </a:r>
          </a:p>
        </p:txBody>
      </p:sp>
      <p:sp>
        <p:nvSpPr>
          <p:cNvPr id="23" name="TextBox 12"/>
          <p:cNvSpPr txBox="1"/>
          <p:nvPr/>
        </p:nvSpPr>
        <p:spPr>
          <a:xfrm>
            <a:off x="5435778" y="4017352"/>
            <a:ext cx="646240" cy="213585"/>
          </a:xfrm>
          <a:prstGeom prst="rect">
            <a:avLst/>
          </a:prstGeom>
          <a:noFill/>
        </p:spPr>
        <p:txBody>
          <a:bodyPr wrap="square" rtlCol="0">
            <a:spAutoFit/>
          </a:bodyPr>
          <a:lstStyle/>
          <a:p>
            <a:r>
              <a:rPr lang="nl-NL" sz="788" dirty="0" err="1"/>
              <a:t>workload</a:t>
            </a:r>
            <a:endParaRPr lang="nl-NL" sz="788" dirty="0"/>
          </a:p>
        </p:txBody>
      </p:sp>
      <p:sp>
        <p:nvSpPr>
          <p:cNvPr id="6" name="Tijdelijke aanduiding voor dianummer 5"/>
          <p:cNvSpPr>
            <a:spLocks noGrp="1"/>
          </p:cNvSpPr>
          <p:nvPr>
            <p:ph type="sldNum" sz="quarter" idx="10"/>
          </p:nvPr>
        </p:nvSpPr>
        <p:spPr/>
        <p:txBody>
          <a:bodyPr/>
          <a:lstStyle/>
          <a:p>
            <a:fld id="{2FFE4499-92C6-40E3-9B9D-280FABE6431E}" type="slidenum">
              <a:rPr lang="nl-NL" smtClean="0"/>
              <a:t>18</a:t>
            </a:fld>
            <a:endParaRPr lang="nl-NL"/>
          </a:p>
        </p:txBody>
      </p:sp>
    </p:spTree>
    <p:extLst>
      <p:ext uri="{BB962C8B-B14F-4D97-AF65-F5344CB8AC3E}">
        <p14:creationId xmlns:p14="http://schemas.microsoft.com/office/powerpoint/2010/main" val="9585105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Termen en definities 3</a:t>
            </a:r>
          </a:p>
        </p:txBody>
      </p:sp>
      <p:sp>
        <p:nvSpPr>
          <p:cNvPr id="3" name="Tijdelijke aanduiding voor inhoud 2"/>
          <p:cNvSpPr>
            <a:spLocks noGrp="1"/>
          </p:cNvSpPr>
          <p:nvPr>
            <p:ph idx="1"/>
          </p:nvPr>
        </p:nvSpPr>
        <p:spPr/>
        <p:txBody>
          <a:bodyPr/>
          <a:lstStyle/>
          <a:p>
            <a:r>
              <a:rPr lang="nl-NL" b="1" dirty="0"/>
              <a:t>Data </a:t>
            </a:r>
            <a:r>
              <a:rPr lang="nl-NL" b="1" dirty="0" err="1"/>
              <a:t>Mining</a:t>
            </a:r>
            <a:r>
              <a:rPr lang="nl-NL" dirty="0"/>
              <a:t> is het gericht zoeken naar (statistische) verbanden in gegevensverzamelingen met als doel profielen op te stellen voor wetenschappelijk of commercieel gebruik</a:t>
            </a:r>
          </a:p>
          <a:p>
            <a:r>
              <a:rPr lang="nl-NL" b="1" dirty="0"/>
              <a:t>Big Data</a:t>
            </a:r>
            <a:r>
              <a:rPr lang="nl-NL" dirty="0"/>
              <a:t> refereert aan datasets waarbij de hoeveelheid aan gegevens, de snelheid waarmee gegevens verwerkt moeten worden en/of de diversiteit van die gegevens een probleem wordt als de gegevens op een klassieke manier worden behandeld</a:t>
            </a:r>
          </a:p>
          <a:p>
            <a:pPr lvl="1"/>
            <a:r>
              <a:rPr lang="nl-NL" dirty="0"/>
              <a:t>3/5 V’s</a:t>
            </a:r>
          </a:p>
          <a:p>
            <a:pPr lvl="2"/>
            <a:r>
              <a:rPr lang="en-US" sz="1100" dirty="0">
                <a:ea typeface="+mn-ea"/>
                <a:cs typeface="+mn-cs"/>
              </a:rPr>
              <a:t>Volume (</a:t>
            </a:r>
            <a:r>
              <a:rPr lang="en-US" sz="1100" dirty="0" err="1">
                <a:ea typeface="+mn-ea"/>
                <a:cs typeface="+mn-cs"/>
              </a:rPr>
              <a:t>hoeveelheid</a:t>
            </a:r>
            <a:r>
              <a:rPr lang="en-US" sz="1100" dirty="0">
                <a:ea typeface="+mn-ea"/>
                <a:cs typeface="+mn-cs"/>
              </a:rPr>
              <a:t> </a:t>
            </a:r>
            <a:r>
              <a:rPr lang="en-US" sz="1100" dirty="0" err="1">
                <a:ea typeface="+mn-ea"/>
                <a:cs typeface="+mn-cs"/>
              </a:rPr>
              <a:t>gegevens</a:t>
            </a:r>
            <a:r>
              <a:rPr lang="en-US" sz="1100" dirty="0">
                <a:ea typeface="+mn-ea"/>
                <a:cs typeface="+mn-cs"/>
              </a:rPr>
              <a:t>)</a:t>
            </a:r>
          </a:p>
          <a:p>
            <a:pPr lvl="2"/>
            <a:r>
              <a:rPr lang="en-US" sz="1100" dirty="0">
                <a:ea typeface="+mn-ea"/>
                <a:cs typeface="+mn-cs"/>
              </a:rPr>
              <a:t>Velocity (</a:t>
            </a:r>
            <a:r>
              <a:rPr lang="en-US" sz="1100" dirty="0" err="1">
                <a:ea typeface="+mn-ea"/>
                <a:cs typeface="+mn-cs"/>
              </a:rPr>
              <a:t>snelheid</a:t>
            </a:r>
            <a:r>
              <a:rPr lang="en-US" sz="1100" dirty="0">
                <a:ea typeface="+mn-ea"/>
                <a:cs typeface="+mn-cs"/>
              </a:rPr>
              <a:t> </a:t>
            </a:r>
            <a:r>
              <a:rPr lang="en-US" sz="1100" dirty="0" err="1">
                <a:ea typeface="+mn-ea"/>
                <a:cs typeface="+mn-cs"/>
              </a:rPr>
              <a:t>waarmee</a:t>
            </a:r>
            <a:r>
              <a:rPr lang="en-US" sz="1100" dirty="0">
                <a:ea typeface="+mn-ea"/>
                <a:cs typeface="+mn-cs"/>
              </a:rPr>
              <a:t> </a:t>
            </a:r>
            <a:br>
              <a:rPr lang="en-US" sz="1100" dirty="0">
                <a:ea typeface="+mn-ea"/>
                <a:cs typeface="+mn-cs"/>
              </a:rPr>
            </a:br>
            <a:r>
              <a:rPr lang="en-US" sz="1100" dirty="0">
                <a:ea typeface="+mn-ea"/>
                <a:cs typeface="+mn-cs"/>
              </a:rPr>
              <a:t>		</a:t>
            </a:r>
            <a:r>
              <a:rPr lang="en-US" sz="1100" dirty="0" err="1">
                <a:ea typeface="+mn-ea"/>
                <a:cs typeface="+mn-cs"/>
              </a:rPr>
              <a:t>gegevens</a:t>
            </a:r>
            <a:r>
              <a:rPr lang="en-US" sz="1100" dirty="0">
                <a:ea typeface="+mn-ea"/>
                <a:cs typeface="+mn-cs"/>
              </a:rPr>
              <a:t> </a:t>
            </a:r>
            <a:r>
              <a:rPr lang="en-US" sz="1100" dirty="0" err="1">
                <a:ea typeface="+mn-ea"/>
                <a:cs typeface="+mn-cs"/>
              </a:rPr>
              <a:t>ontstaan</a:t>
            </a:r>
            <a:r>
              <a:rPr lang="en-US" sz="1100" dirty="0">
                <a:ea typeface="+mn-ea"/>
                <a:cs typeface="+mn-cs"/>
              </a:rPr>
              <a:t>)</a:t>
            </a:r>
          </a:p>
          <a:p>
            <a:pPr lvl="2"/>
            <a:r>
              <a:rPr lang="en-US" sz="1100" dirty="0">
                <a:ea typeface="+mn-ea"/>
                <a:cs typeface="+mn-cs"/>
              </a:rPr>
              <a:t>Variety (</a:t>
            </a:r>
            <a:r>
              <a:rPr lang="en-US" sz="1100" dirty="0" err="1">
                <a:ea typeface="+mn-ea"/>
                <a:cs typeface="+mn-cs"/>
              </a:rPr>
              <a:t>verschillende</a:t>
            </a:r>
            <a:r>
              <a:rPr lang="en-US" sz="1100" dirty="0">
                <a:ea typeface="+mn-ea"/>
                <a:cs typeface="+mn-cs"/>
              </a:rPr>
              <a:t> </a:t>
            </a:r>
            <a:r>
              <a:rPr lang="en-US" sz="1100" dirty="0" err="1">
                <a:ea typeface="+mn-ea"/>
                <a:cs typeface="+mn-cs"/>
              </a:rPr>
              <a:t>soorten</a:t>
            </a:r>
            <a:r>
              <a:rPr lang="en-US" sz="1100" dirty="0">
                <a:ea typeface="+mn-ea"/>
                <a:cs typeface="+mn-cs"/>
              </a:rPr>
              <a:t> </a:t>
            </a:r>
            <a:br>
              <a:rPr lang="en-US" sz="1100" dirty="0">
                <a:ea typeface="+mn-ea"/>
                <a:cs typeface="+mn-cs"/>
              </a:rPr>
            </a:br>
            <a:r>
              <a:rPr lang="en-US" sz="1100" dirty="0">
                <a:ea typeface="+mn-ea"/>
                <a:cs typeface="+mn-cs"/>
              </a:rPr>
              <a:t>		</a:t>
            </a:r>
            <a:r>
              <a:rPr lang="en-US" sz="1100" dirty="0" err="1">
                <a:ea typeface="+mn-ea"/>
                <a:cs typeface="+mn-cs"/>
              </a:rPr>
              <a:t>gegevens</a:t>
            </a:r>
            <a:r>
              <a:rPr lang="en-US" sz="1100" dirty="0">
                <a:ea typeface="+mn-ea"/>
                <a:cs typeface="+mn-cs"/>
              </a:rPr>
              <a:t>)</a:t>
            </a:r>
          </a:p>
          <a:p>
            <a:pPr lvl="2"/>
            <a:r>
              <a:rPr lang="en-US" sz="1100" dirty="0">
                <a:solidFill>
                  <a:srgbClr val="0070C0"/>
                </a:solidFill>
                <a:ea typeface="+mn-ea"/>
                <a:cs typeface="+mn-cs"/>
              </a:rPr>
              <a:t>Veracity (</a:t>
            </a:r>
            <a:r>
              <a:rPr lang="en-US" sz="1100" dirty="0" err="1">
                <a:solidFill>
                  <a:srgbClr val="0070C0"/>
                </a:solidFill>
                <a:ea typeface="+mn-ea"/>
                <a:cs typeface="+mn-cs"/>
              </a:rPr>
              <a:t>kwaliteit</a:t>
            </a:r>
            <a:r>
              <a:rPr lang="en-US" sz="1100" dirty="0">
                <a:solidFill>
                  <a:srgbClr val="0070C0"/>
                </a:solidFill>
                <a:ea typeface="+mn-ea"/>
                <a:cs typeface="+mn-cs"/>
              </a:rPr>
              <a:t> / </a:t>
            </a:r>
            <a:r>
              <a:rPr lang="en-US" sz="1100" dirty="0" err="1">
                <a:solidFill>
                  <a:srgbClr val="0070C0"/>
                </a:solidFill>
                <a:ea typeface="+mn-ea"/>
                <a:cs typeface="+mn-cs"/>
              </a:rPr>
              <a:t>betrouwbaarheid</a:t>
            </a:r>
            <a:r>
              <a:rPr lang="en-US" sz="1100" dirty="0">
                <a:solidFill>
                  <a:srgbClr val="0070C0"/>
                </a:solidFill>
                <a:ea typeface="+mn-ea"/>
                <a:cs typeface="+mn-cs"/>
              </a:rPr>
              <a:t> </a:t>
            </a:r>
            <a:br>
              <a:rPr lang="en-US" sz="1100" dirty="0">
                <a:solidFill>
                  <a:srgbClr val="0070C0"/>
                </a:solidFill>
                <a:ea typeface="+mn-ea"/>
                <a:cs typeface="+mn-cs"/>
              </a:rPr>
            </a:br>
            <a:r>
              <a:rPr lang="en-US" sz="1100" dirty="0">
                <a:solidFill>
                  <a:srgbClr val="0070C0"/>
                </a:solidFill>
                <a:ea typeface="+mn-ea"/>
                <a:cs typeface="+mn-cs"/>
              </a:rPr>
              <a:t>	van </a:t>
            </a:r>
            <a:r>
              <a:rPr lang="en-US" sz="1100" dirty="0" err="1">
                <a:solidFill>
                  <a:srgbClr val="0070C0"/>
                </a:solidFill>
                <a:ea typeface="+mn-ea"/>
                <a:cs typeface="+mn-cs"/>
              </a:rPr>
              <a:t>gegevens</a:t>
            </a:r>
            <a:r>
              <a:rPr lang="en-US" sz="1100" dirty="0">
                <a:solidFill>
                  <a:srgbClr val="0070C0"/>
                </a:solidFill>
                <a:ea typeface="+mn-ea"/>
                <a:cs typeface="+mn-cs"/>
              </a:rPr>
              <a:t>) </a:t>
            </a:r>
          </a:p>
          <a:p>
            <a:pPr lvl="2"/>
            <a:r>
              <a:rPr lang="en-US" sz="1100" dirty="0">
                <a:solidFill>
                  <a:srgbClr val="0070C0"/>
                </a:solidFill>
                <a:ea typeface="+mn-ea"/>
                <a:cs typeface="+mn-cs"/>
              </a:rPr>
              <a:t>Value (</a:t>
            </a:r>
            <a:r>
              <a:rPr lang="en-US" sz="1100" dirty="0" err="1">
                <a:solidFill>
                  <a:srgbClr val="0070C0"/>
                </a:solidFill>
                <a:ea typeface="+mn-ea"/>
                <a:cs typeface="+mn-cs"/>
              </a:rPr>
              <a:t>Meerwaarde</a:t>
            </a:r>
            <a:r>
              <a:rPr lang="en-US" sz="1100" dirty="0">
                <a:solidFill>
                  <a:srgbClr val="0070C0"/>
                </a:solidFill>
                <a:ea typeface="+mn-ea"/>
                <a:cs typeface="+mn-cs"/>
              </a:rPr>
              <a:t>) </a:t>
            </a:r>
          </a:p>
        </p:txBody>
      </p:sp>
      <p:sp>
        <p:nvSpPr>
          <p:cNvPr id="5" name="Tijdelijke aanduiding voor dianummer 4"/>
          <p:cNvSpPr>
            <a:spLocks noGrp="1"/>
          </p:cNvSpPr>
          <p:nvPr>
            <p:ph type="sldNum" sz="quarter" idx="10"/>
          </p:nvPr>
        </p:nvSpPr>
        <p:spPr/>
        <p:txBody>
          <a:bodyPr/>
          <a:lstStyle/>
          <a:p>
            <a:fld id="{2FFE4499-92C6-40E3-9B9D-280FABE6431E}" type="slidenum">
              <a:rPr lang="nl-NL" smtClean="0"/>
              <a:pPr/>
              <a:t>19</a:t>
            </a:fld>
            <a:endParaRPr lang="nl-NL"/>
          </a:p>
        </p:txBody>
      </p:sp>
    </p:spTree>
    <p:extLst>
      <p:ext uri="{BB962C8B-B14F-4D97-AF65-F5344CB8AC3E}">
        <p14:creationId xmlns:p14="http://schemas.microsoft.com/office/powerpoint/2010/main" val="29564979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altLang="en-US"/>
              <a:t>Definities </a:t>
            </a:r>
            <a:r>
              <a:rPr lang="nl-NL" altLang="en-US"/>
              <a:t>BI</a:t>
            </a:r>
            <a:r>
              <a:rPr lang="en-US" altLang="en-US"/>
              <a:t> (I)</a:t>
            </a:r>
            <a:endParaRPr lang="nl-NL" altLang="en-US"/>
          </a:p>
        </p:txBody>
      </p:sp>
      <p:sp>
        <p:nvSpPr>
          <p:cNvPr id="616451" name="Rectangle 3"/>
          <p:cNvSpPr>
            <a:spLocks noGrp="1" noChangeArrowheads="1"/>
          </p:cNvSpPr>
          <p:nvPr>
            <p:ph type="body" idx="1"/>
          </p:nvPr>
        </p:nvSpPr>
        <p:spPr/>
        <p:txBody>
          <a:bodyPr/>
          <a:lstStyle/>
          <a:p>
            <a:pPr>
              <a:defRPr/>
            </a:pPr>
            <a:r>
              <a:rPr lang="nl-NL" dirty="0"/>
              <a:t>Business Intelligence (BI) is het proces van het systematisch verwerven en verwerken van informatie ten behoeve van de strategievorming van organisaties (Vriens en Philips, 1999). </a:t>
            </a:r>
            <a:r>
              <a:rPr lang="en-US" dirty="0"/>
              <a:t> </a:t>
            </a:r>
          </a:p>
          <a:p>
            <a:pPr marL="0" indent="0">
              <a:buNone/>
              <a:defRPr/>
            </a:pPr>
            <a:r>
              <a:rPr lang="en-US" dirty="0"/>
              <a:t>	(</a:t>
            </a:r>
            <a:r>
              <a:rPr lang="nl-NL" dirty="0">
                <a:hlinkClick r:id="rId3"/>
              </a:rPr>
              <a:t>www.kennisportal.com/</a:t>
            </a:r>
            <a:r>
              <a:rPr lang="nl-NL" dirty="0" err="1">
                <a:hlinkClick r:id="rId3"/>
              </a:rPr>
              <a:t>main.asp?ChapterID</a:t>
            </a:r>
            <a:r>
              <a:rPr lang="nl-NL" dirty="0">
                <a:hlinkClick r:id="rId3"/>
              </a:rPr>
              <a:t>=2584</a:t>
            </a:r>
            <a:r>
              <a:rPr lang="nl-NL" dirty="0"/>
              <a:t>)</a:t>
            </a:r>
          </a:p>
          <a:p>
            <a:pPr>
              <a:defRPr/>
            </a:pPr>
            <a:endParaRPr lang="en-US" dirty="0"/>
          </a:p>
          <a:p>
            <a:pPr>
              <a:defRPr/>
            </a:pPr>
            <a:r>
              <a:rPr lang="nl-NL" dirty="0"/>
              <a:t>Kenmerkend (voor BI) is dat informatie zodanig wordt verzameld, geanalyseerd en gepresenteerd dat er betere beslissingen genomen worden. (</a:t>
            </a:r>
            <a:r>
              <a:rPr lang="nl-NL" dirty="0">
                <a:hlinkClick r:id="rId4"/>
              </a:rPr>
              <a:t>www.cibit.nl</a:t>
            </a:r>
            <a:r>
              <a:rPr lang="nl-NL" dirty="0"/>
              <a:t>)</a:t>
            </a:r>
          </a:p>
        </p:txBody>
      </p:sp>
      <p:sp>
        <p:nvSpPr>
          <p:cNvPr id="2" name="Tijdelijke aanduiding voor dianummer 1"/>
          <p:cNvSpPr>
            <a:spLocks noGrp="1"/>
          </p:cNvSpPr>
          <p:nvPr>
            <p:ph type="sldNum" sz="quarter" idx="10"/>
          </p:nvPr>
        </p:nvSpPr>
        <p:spPr/>
        <p:txBody>
          <a:bodyPr/>
          <a:lstStyle/>
          <a:p>
            <a:fld id="{2FFE4499-92C6-40E3-9B9D-280FABE6431E}" type="slidenum">
              <a:rPr lang="nl-NL" smtClean="0"/>
              <a:pPr/>
              <a:t>2</a:t>
            </a:fld>
            <a:endParaRPr lang="nl-NL"/>
          </a:p>
        </p:txBody>
      </p:sp>
    </p:spTree>
    <p:extLst>
      <p:ext uri="{BB962C8B-B14F-4D97-AF65-F5344CB8AC3E}">
        <p14:creationId xmlns:p14="http://schemas.microsoft.com/office/powerpoint/2010/main" val="27635415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nl" altLang="en-US"/>
              <a:t>Het is allemaal BI voor iemand ...</a:t>
            </a:r>
          </a:p>
        </p:txBody>
      </p:sp>
      <p:sp>
        <p:nvSpPr>
          <p:cNvPr id="12292" name="Rectangle 4"/>
          <p:cNvSpPr>
            <a:spLocks noChangeArrowheads="1"/>
          </p:cNvSpPr>
          <p:nvPr/>
        </p:nvSpPr>
        <p:spPr bwMode="auto">
          <a:xfrm>
            <a:off x="6198991" y="2126160"/>
            <a:ext cx="698302" cy="309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1792" tIns="25897" rIns="51792" bIns="25897"/>
          <a:lstStyle>
            <a:lvl1pPr eaLnBrk="0" hangingPunct="0">
              <a:tabLst>
                <a:tab pos="374650" algn="l"/>
              </a:tabLst>
              <a:defRPr sz="1600">
                <a:solidFill>
                  <a:schemeClr val="tx1"/>
                </a:solidFill>
                <a:latin typeface="Arial" panose="020B0604020202020204" pitchFamily="34" charset="0"/>
              </a:defRPr>
            </a:lvl1pPr>
            <a:lvl2pPr marL="742950" indent="-285750" eaLnBrk="0" hangingPunct="0">
              <a:tabLst>
                <a:tab pos="374650" algn="l"/>
              </a:tabLst>
              <a:defRPr sz="1600">
                <a:solidFill>
                  <a:schemeClr val="tx1"/>
                </a:solidFill>
                <a:latin typeface="Arial" panose="020B0604020202020204" pitchFamily="34" charset="0"/>
              </a:defRPr>
            </a:lvl2pPr>
            <a:lvl3pPr marL="1143000" indent="-228600" eaLnBrk="0" hangingPunct="0">
              <a:tabLst>
                <a:tab pos="374650" algn="l"/>
              </a:tabLst>
              <a:defRPr sz="1600">
                <a:solidFill>
                  <a:schemeClr val="tx1"/>
                </a:solidFill>
                <a:latin typeface="Arial" panose="020B0604020202020204" pitchFamily="34" charset="0"/>
              </a:defRPr>
            </a:lvl3pPr>
            <a:lvl4pPr marL="1600200" indent="-228600" eaLnBrk="0" hangingPunct="0">
              <a:tabLst>
                <a:tab pos="374650" algn="l"/>
              </a:tabLst>
              <a:defRPr sz="1600">
                <a:solidFill>
                  <a:schemeClr val="tx1"/>
                </a:solidFill>
                <a:latin typeface="Arial" panose="020B0604020202020204" pitchFamily="34" charset="0"/>
              </a:defRPr>
            </a:lvl4pPr>
            <a:lvl5pPr marL="2057400" indent="-228600" eaLnBrk="0" hangingPunct="0">
              <a:tabLst>
                <a:tab pos="374650" algn="l"/>
              </a:tabLst>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tabLst>
                <a:tab pos="374650" algn="l"/>
              </a:tabLs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tabLst>
                <a:tab pos="374650" algn="l"/>
              </a:tabLs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tabLst>
                <a:tab pos="374650" algn="l"/>
              </a:tabLs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tabLst>
                <a:tab pos="374650" algn="l"/>
              </a:tabLst>
              <a:defRPr sz="1600">
                <a:solidFill>
                  <a:schemeClr val="tx1"/>
                </a:solidFill>
                <a:latin typeface="Arial" panose="020B0604020202020204" pitchFamily="34" charset="0"/>
              </a:defRPr>
            </a:lvl9pPr>
          </a:lstStyle>
          <a:p>
            <a:pPr eaLnBrk="1" hangingPunct="1"/>
            <a:endParaRPr lang="en-GB" altLang="en-US" sz="900" dirty="0"/>
          </a:p>
        </p:txBody>
      </p:sp>
      <p:sp>
        <p:nvSpPr>
          <p:cNvPr id="2" name="Tijdelijke aanduiding voor dianummer 1"/>
          <p:cNvSpPr>
            <a:spLocks noGrp="1"/>
          </p:cNvSpPr>
          <p:nvPr>
            <p:ph type="sldNum" sz="quarter" idx="10"/>
          </p:nvPr>
        </p:nvSpPr>
        <p:spPr/>
        <p:txBody>
          <a:bodyPr/>
          <a:lstStyle/>
          <a:p>
            <a:fld id="{2FFE4499-92C6-40E3-9B9D-280FABE6431E}" type="slidenum">
              <a:rPr lang="nl-NL" smtClean="0"/>
              <a:pPr/>
              <a:t>20</a:t>
            </a:fld>
            <a:endParaRPr lang="nl-NL"/>
          </a:p>
        </p:txBody>
      </p:sp>
      <p:pic>
        <p:nvPicPr>
          <p:cNvPr id="4" name="Afbeelding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40818" y="2126161"/>
            <a:ext cx="6415784" cy="3257939"/>
          </a:xfrm>
          <a:prstGeom prst="rect">
            <a:avLst/>
          </a:prstGeom>
        </p:spPr>
      </p:pic>
    </p:spTree>
    <p:extLst>
      <p:ext uri="{BB962C8B-B14F-4D97-AF65-F5344CB8AC3E}">
        <p14:creationId xmlns:p14="http://schemas.microsoft.com/office/powerpoint/2010/main" val="34921820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r>
              <a:rPr lang="nl" altLang="nl-NL"/>
              <a:t>3 BI-golven</a:t>
            </a:r>
          </a:p>
        </p:txBody>
      </p:sp>
      <p:graphicFrame>
        <p:nvGraphicFramePr>
          <p:cNvPr id="607343" name="Group 111"/>
          <p:cNvGraphicFramePr>
            <a:graphicFrameLocks noGrp="1"/>
          </p:cNvGraphicFramePr>
          <p:nvPr/>
        </p:nvGraphicFramePr>
        <p:xfrm>
          <a:off x="2546749" y="2497636"/>
          <a:ext cx="3929062" cy="2315469"/>
        </p:xfrm>
        <a:graphic>
          <a:graphicData uri="http://schemas.openxmlformats.org/drawingml/2006/table">
            <a:tbl>
              <a:tblPr/>
              <a:tblGrid>
                <a:gridCol w="654844">
                  <a:extLst>
                    <a:ext uri="{9D8B030D-6E8A-4147-A177-3AD203B41FA5}">
                      <a16:colId xmlns:a16="http://schemas.microsoft.com/office/drawing/2014/main" val="20000"/>
                    </a:ext>
                  </a:extLst>
                </a:gridCol>
                <a:gridCol w="615581">
                  <a:extLst>
                    <a:ext uri="{9D8B030D-6E8A-4147-A177-3AD203B41FA5}">
                      <a16:colId xmlns:a16="http://schemas.microsoft.com/office/drawing/2014/main" val="20001"/>
                    </a:ext>
                  </a:extLst>
                </a:gridCol>
                <a:gridCol w="694106">
                  <a:extLst>
                    <a:ext uri="{9D8B030D-6E8A-4147-A177-3AD203B41FA5}">
                      <a16:colId xmlns:a16="http://schemas.microsoft.com/office/drawing/2014/main" val="20002"/>
                    </a:ext>
                  </a:extLst>
                </a:gridCol>
                <a:gridCol w="694106">
                  <a:extLst>
                    <a:ext uri="{9D8B030D-6E8A-4147-A177-3AD203B41FA5}">
                      <a16:colId xmlns:a16="http://schemas.microsoft.com/office/drawing/2014/main" val="20003"/>
                    </a:ext>
                  </a:extLst>
                </a:gridCol>
                <a:gridCol w="615581">
                  <a:extLst>
                    <a:ext uri="{9D8B030D-6E8A-4147-A177-3AD203B41FA5}">
                      <a16:colId xmlns:a16="http://schemas.microsoft.com/office/drawing/2014/main" val="20004"/>
                    </a:ext>
                  </a:extLst>
                </a:gridCol>
                <a:gridCol w="654844">
                  <a:extLst>
                    <a:ext uri="{9D8B030D-6E8A-4147-A177-3AD203B41FA5}">
                      <a16:colId xmlns:a16="http://schemas.microsoft.com/office/drawing/2014/main" val="20005"/>
                    </a:ext>
                  </a:extLst>
                </a:gridCol>
              </a:tblGrid>
              <a:tr h="400970">
                <a:tc gridSpan="2">
                  <a:txBody>
                    <a:body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itchFamily="2" charset="2"/>
                        <a:buNone/>
                        <a:tabLst/>
                      </a:pPr>
                      <a:endParaRPr kumimoji="0" lang="en-US" sz="1100" b="1" i="0" u="none" strike="noStrike" cap="none" normalizeH="0" baseline="0" dirty="0">
                        <a:ln>
                          <a:noFill/>
                        </a:ln>
                        <a:solidFill>
                          <a:schemeClr val="tx1"/>
                        </a:solidFill>
                        <a:effectLst/>
                        <a:latin typeface="Book Antiqua" pitchFamily="18" charset="0"/>
                      </a:endParaRPr>
                    </a:p>
                  </a:txBody>
                  <a:tcPr marL="52652" marR="52652" marT="26323" marB="2632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nl-NL"/>
                    </a:p>
                  </a:txBody>
                  <a:tcPr/>
                </a:tc>
                <a:tc gridSpan="2">
                  <a:txBody>
                    <a:body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nl-NL" sz="1100" b="1" i="0" u="none" strike="noStrike" cap="none" normalizeH="0" baseline="0" dirty="0">
                          <a:ln>
                            <a:noFill/>
                          </a:ln>
                          <a:solidFill>
                            <a:schemeClr val="tx1"/>
                          </a:solidFill>
                          <a:effectLst/>
                          <a:latin typeface="Book Antiqua" pitchFamily="18" charset="0"/>
                        </a:rPr>
                        <a:t>Dashboards &amp; Scorecards</a:t>
                      </a:r>
                    </a:p>
                  </a:txBody>
                  <a:tcPr marL="52652" marR="52652" marT="26323" marB="263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nl-NL"/>
                    </a:p>
                  </a:txBody>
                  <a:tcPr/>
                </a:tc>
                <a:tc gridSpan="2">
                  <a:txBody>
                    <a:body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nl-NL" sz="1100" b="1" i="0" u="none" strike="noStrike" cap="none" normalizeH="0" baseline="0" dirty="0">
                          <a:ln>
                            <a:noFill/>
                          </a:ln>
                          <a:solidFill>
                            <a:schemeClr val="tx1"/>
                          </a:solidFill>
                          <a:effectLst/>
                          <a:latin typeface="Book Antiqua" pitchFamily="18" charset="0"/>
                        </a:rPr>
                        <a:t>Integration with Process </a:t>
                      </a:r>
                    </a:p>
                  </a:txBody>
                  <a:tcPr marL="52652" marR="52652" marT="26323" marB="2632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nl-NL"/>
                    </a:p>
                  </a:txBody>
                  <a:tcPr/>
                </a:tc>
                <a:extLst>
                  <a:ext uri="{0D108BD9-81ED-4DB2-BD59-A6C34878D82A}">
                    <a16:rowId xmlns:a16="http://schemas.microsoft.com/office/drawing/2014/main" val="10000"/>
                  </a:ext>
                </a:extLst>
              </a:tr>
              <a:tr h="400970">
                <a:tc gridSpan="2">
                  <a:txBody>
                    <a:body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nl-NL" sz="1100" b="1" i="0" u="none" strike="noStrike" cap="none" normalizeH="0" baseline="0" dirty="0">
                          <a:ln>
                            <a:noFill/>
                          </a:ln>
                          <a:solidFill>
                            <a:schemeClr val="tx1"/>
                          </a:solidFill>
                          <a:effectLst/>
                          <a:latin typeface="Book Antiqua" pitchFamily="18" charset="0"/>
                        </a:rPr>
                        <a:t>Enterprise reporting</a:t>
                      </a:r>
                    </a:p>
                  </a:txBody>
                  <a:tcPr marL="52652" marR="52652" marT="26323" marB="2632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nl-NL"/>
                    </a:p>
                  </a:txBody>
                  <a:tcPr/>
                </a:tc>
                <a:tc gridSpan="2">
                  <a:txBody>
                    <a:body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nl-NL" sz="1100" b="1" i="0" u="none" strike="noStrike" cap="none" normalizeH="0" baseline="0" dirty="0">
                          <a:ln>
                            <a:noFill/>
                          </a:ln>
                          <a:solidFill>
                            <a:schemeClr val="tx1"/>
                          </a:solidFill>
                          <a:effectLst/>
                          <a:latin typeface="Book Antiqua" pitchFamily="18" charset="0"/>
                        </a:rPr>
                        <a:t>End-user self-service</a:t>
                      </a:r>
                    </a:p>
                  </a:txBody>
                  <a:tcPr marL="52652" marR="52652" marT="26323" marB="263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nl-NL"/>
                    </a:p>
                  </a:txBody>
                  <a:tcPr/>
                </a:tc>
                <a:tc gridSpan="2">
                  <a:txBody>
                    <a:body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nl-NL" sz="1100" b="1" i="0" u="none" strike="noStrike" cap="none" normalizeH="0" baseline="0" dirty="0">
                          <a:ln>
                            <a:noFill/>
                          </a:ln>
                          <a:solidFill>
                            <a:schemeClr val="tx1"/>
                          </a:solidFill>
                          <a:effectLst/>
                          <a:latin typeface="Book Antiqua" pitchFamily="18" charset="0"/>
                        </a:rPr>
                        <a:t>Visualisation &amp; GIS</a:t>
                      </a:r>
                    </a:p>
                  </a:txBody>
                  <a:tcPr marL="52652" marR="52652" marT="26323" marB="2632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nl-NL"/>
                    </a:p>
                  </a:txBody>
                  <a:tcPr/>
                </a:tc>
                <a:extLst>
                  <a:ext uri="{0D108BD9-81ED-4DB2-BD59-A6C34878D82A}">
                    <a16:rowId xmlns:a16="http://schemas.microsoft.com/office/drawing/2014/main" val="10001"/>
                  </a:ext>
                </a:extLst>
              </a:tr>
              <a:tr h="578713">
                <a:tc gridSpan="2">
                  <a:txBody>
                    <a:body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nl-NL" sz="1100" b="1" i="0" u="none" strike="noStrike" cap="none" normalizeH="0" baseline="0" dirty="0">
                          <a:ln>
                            <a:noFill/>
                          </a:ln>
                          <a:solidFill>
                            <a:schemeClr val="tx1"/>
                          </a:solidFill>
                          <a:effectLst/>
                          <a:latin typeface="Book Antiqua" pitchFamily="18" charset="0"/>
                        </a:rPr>
                        <a:t>Statistical analysis</a:t>
                      </a:r>
                    </a:p>
                  </a:txBody>
                  <a:tcPr marL="52652" marR="52652" marT="26323" marB="2632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nl-NL"/>
                    </a:p>
                  </a:txBody>
                  <a:tcPr/>
                </a:tc>
                <a:tc gridSpan="2">
                  <a:txBody>
                    <a:body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nl-NL" sz="1100" b="1" i="0" u="none" strike="noStrike" cap="none" normalizeH="0" baseline="0" dirty="0">
                          <a:ln>
                            <a:noFill/>
                          </a:ln>
                          <a:solidFill>
                            <a:schemeClr val="tx1"/>
                          </a:solidFill>
                          <a:effectLst/>
                          <a:latin typeface="Book Antiqua" pitchFamily="18" charset="0"/>
                        </a:rPr>
                        <a:t>Client/Server then web-based</a:t>
                      </a:r>
                    </a:p>
                  </a:txBody>
                  <a:tcPr marL="52652" marR="52652" marT="26323" marB="263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nl-NL"/>
                    </a:p>
                  </a:txBody>
                  <a:tcPr/>
                </a:tc>
                <a:tc gridSpan="2">
                  <a:txBody>
                    <a:body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nl-NL" sz="1100" b="1" i="0" u="none" strike="noStrike" cap="none" normalizeH="0" baseline="0" dirty="0">
                          <a:ln>
                            <a:noFill/>
                          </a:ln>
                          <a:solidFill>
                            <a:schemeClr val="tx1"/>
                          </a:solidFill>
                          <a:effectLst/>
                          <a:latin typeface="Book Antiqua" pitchFamily="18" charset="0"/>
                        </a:rPr>
                        <a:t>Structured/ unstructured integration</a:t>
                      </a:r>
                    </a:p>
                  </a:txBody>
                  <a:tcPr marL="52652" marR="52652" marT="26323" marB="2632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nl-NL"/>
                    </a:p>
                  </a:txBody>
                  <a:tcPr/>
                </a:tc>
                <a:extLst>
                  <a:ext uri="{0D108BD9-81ED-4DB2-BD59-A6C34878D82A}">
                    <a16:rowId xmlns:a16="http://schemas.microsoft.com/office/drawing/2014/main" val="10002"/>
                  </a:ext>
                </a:extLst>
              </a:tr>
              <a:tr h="252111">
                <a:tc gridSpan="6">
                  <a:txBody>
                    <a:bodyPr/>
                    <a:lstStyle/>
                    <a:p>
                      <a:pPr marL="0" marR="0" lvl="0" indent="0" algn="l" defTabSz="914400" rtl="0" eaLnBrk="0" fontAlgn="base" latinLnBrk="0" hangingPunct="0">
                        <a:lnSpc>
                          <a:spcPct val="100000"/>
                        </a:lnSpc>
                        <a:spcBef>
                          <a:spcPct val="0"/>
                        </a:spcBef>
                        <a:spcAft>
                          <a:spcPct val="0"/>
                        </a:spcAft>
                        <a:buClr>
                          <a:schemeClr val="tx2"/>
                        </a:buClr>
                        <a:buSzPct val="75000"/>
                        <a:buFont typeface="Wingdings" pitchFamily="2" charset="2"/>
                        <a:buNone/>
                        <a:tabLst/>
                      </a:pPr>
                      <a:endParaRPr kumimoji="0" lang="en-US" sz="1100" b="1" i="0" u="none" strike="noStrike" cap="none" normalizeH="0" baseline="0" dirty="0">
                        <a:ln>
                          <a:noFill/>
                        </a:ln>
                        <a:solidFill>
                          <a:schemeClr val="tx1"/>
                        </a:solidFill>
                        <a:effectLst/>
                        <a:latin typeface="Book Antiqua" pitchFamily="18" charset="0"/>
                      </a:endParaRPr>
                    </a:p>
                  </a:txBody>
                  <a:tcPr marL="51794" marR="51794" marT="25895" marB="2589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nl-NL"/>
                    </a:p>
                  </a:txBody>
                  <a:tcPr/>
                </a:tc>
                <a:tc hMerge="1">
                  <a:txBody>
                    <a:bodyPr/>
                    <a:lstStyle/>
                    <a:p>
                      <a:endParaRPr lang="nl-NL"/>
                    </a:p>
                  </a:txBody>
                  <a:tcPr/>
                </a:tc>
                <a:tc hMerge="1">
                  <a:txBody>
                    <a:bodyPr/>
                    <a:lstStyle/>
                    <a:p>
                      <a:endParaRPr lang="nl-NL"/>
                    </a:p>
                  </a:txBody>
                  <a:tcPr/>
                </a:tc>
                <a:tc hMerge="1">
                  <a:txBody>
                    <a:bodyPr/>
                    <a:lstStyle/>
                    <a:p>
                      <a:endParaRPr lang="nl-NL"/>
                    </a:p>
                  </a:txBody>
                  <a:tcPr/>
                </a:tc>
                <a:tc hMerge="1">
                  <a:txBody>
                    <a:bodyPr/>
                    <a:lstStyle/>
                    <a:p>
                      <a:endParaRPr lang="nl-NL"/>
                    </a:p>
                  </a:txBody>
                  <a:tcPr/>
                </a:tc>
                <a:extLst>
                  <a:ext uri="{0D108BD9-81ED-4DB2-BD59-A6C34878D82A}">
                    <a16:rowId xmlns:a16="http://schemas.microsoft.com/office/drawing/2014/main" val="10003"/>
                  </a:ext>
                </a:extLst>
              </a:tr>
              <a:tr h="459477">
                <a:tc gridSpan="2">
                  <a:txBody>
                    <a:body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nl-NL" sz="1100" b="1" i="0" u="none" strike="noStrike" cap="none" normalizeH="0" baseline="0" dirty="0">
                          <a:ln>
                            <a:noFill/>
                          </a:ln>
                          <a:solidFill>
                            <a:schemeClr val="hlink"/>
                          </a:solidFill>
                          <a:effectLst/>
                          <a:latin typeface="Book Antiqua" pitchFamily="18" charset="0"/>
                        </a:rPr>
                        <a:t>Mainframe reporting</a:t>
                      </a:r>
                    </a:p>
                  </a:txBody>
                  <a:tcPr marL="51794" marR="51794" marT="25895" marB="2589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nl-NL"/>
                    </a:p>
                  </a:txBody>
                  <a:tcPr/>
                </a:tc>
                <a:tc gridSpan="2">
                  <a:txBody>
                    <a:body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nl-NL" sz="1100" b="1" i="0" u="none" strike="noStrike" cap="none" normalizeH="0" baseline="0" dirty="0">
                          <a:ln>
                            <a:noFill/>
                          </a:ln>
                          <a:solidFill>
                            <a:schemeClr val="hlink"/>
                          </a:solidFill>
                          <a:effectLst/>
                          <a:latin typeface="Book Antiqua" pitchFamily="18" charset="0"/>
                        </a:rPr>
                        <a:t>Datawarehousing &amp; OLAP</a:t>
                      </a:r>
                    </a:p>
                  </a:txBody>
                  <a:tcPr marL="51794" marR="51794" marT="25895" marB="258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nl-NL"/>
                    </a:p>
                  </a:txBody>
                  <a:tcPr/>
                </a:tc>
                <a:tc gridSpan="2">
                  <a:txBody>
                    <a:body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nl-NL" sz="1100" b="1" i="0" u="none" strike="noStrike" cap="none" normalizeH="0" baseline="0" dirty="0">
                          <a:ln>
                            <a:noFill/>
                          </a:ln>
                          <a:solidFill>
                            <a:schemeClr val="hlink"/>
                          </a:solidFill>
                          <a:effectLst/>
                          <a:latin typeface="Book Antiqua" pitchFamily="18" charset="0"/>
                        </a:rPr>
                        <a:t>Pervasive BI</a:t>
                      </a:r>
                    </a:p>
                  </a:txBody>
                  <a:tcPr marL="51794" marR="51794" marT="25895" marB="2589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nl-NL"/>
                    </a:p>
                  </a:txBody>
                  <a:tcPr/>
                </a:tc>
                <a:extLst>
                  <a:ext uri="{0D108BD9-81ED-4DB2-BD59-A6C34878D82A}">
                    <a16:rowId xmlns:a16="http://schemas.microsoft.com/office/drawing/2014/main" val="10004"/>
                  </a:ext>
                </a:extLst>
              </a:tr>
              <a:tr h="223228">
                <a:tc>
                  <a:txBody>
                    <a:bodyPr/>
                    <a:lstStyle/>
                    <a:p>
                      <a:pPr marL="0" marR="0" lvl="0" indent="0" algn="l"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nl-NL" sz="1100" b="1" i="0" u="none" strike="noStrike" cap="none" normalizeH="0" baseline="0" dirty="0">
                          <a:ln>
                            <a:noFill/>
                          </a:ln>
                          <a:solidFill>
                            <a:schemeClr val="bg1"/>
                          </a:solidFill>
                          <a:effectLst/>
                          <a:latin typeface="Book Antiqua" pitchFamily="18" charset="0"/>
                        </a:rPr>
                        <a:t>1975</a:t>
                      </a:r>
                    </a:p>
                  </a:txBody>
                  <a:tcPr marL="0" marR="0" marT="26323" marB="26323"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1">
                      <a:gsLst>
                        <a:gs pos="0">
                          <a:schemeClr val="tx2"/>
                        </a:gs>
                        <a:gs pos="100000">
                          <a:schemeClr val="tx2">
                            <a:gamma/>
                            <a:shade val="46275"/>
                            <a:invGamma/>
                          </a:schemeClr>
                        </a:gs>
                      </a:gsLst>
                      <a:lin ang="2700000" scaled="1"/>
                    </a:gradFill>
                  </a:tcPr>
                </a:tc>
                <a:tc>
                  <a:txBody>
                    <a:bodyPr/>
                    <a:lstStyle/>
                    <a:p>
                      <a:pPr marL="0" marR="0" lvl="0" indent="0" algn="r"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nl-NL" sz="1100" b="1" i="0" u="none" strike="noStrike" cap="none" normalizeH="0" baseline="0" dirty="0">
                          <a:ln>
                            <a:noFill/>
                          </a:ln>
                          <a:solidFill>
                            <a:schemeClr val="bg1"/>
                          </a:solidFill>
                          <a:effectLst/>
                          <a:latin typeface="Book Antiqua" pitchFamily="18" charset="0"/>
                        </a:rPr>
                        <a:t>19</a:t>
                      </a:r>
                    </a:p>
                  </a:txBody>
                  <a:tcPr marL="0" marR="0" marT="0" marB="0" anchor="ctr" horzOverflow="overflow">
                    <a:lnL>
                      <a:noFill/>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1">
                      <a:gsLst>
                        <a:gs pos="0">
                          <a:schemeClr val="tx2"/>
                        </a:gs>
                        <a:gs pos="100000">
                          <a:schemeClr val="tx2">
                            <a:gamma/>
                            <a:shade val="46275"/>
                            <a:invGamma/>
                          </a:schemeClr>
                        </a:gs>
                      </a:gsLst>
                      <a:lin ang="2700000" scaled="1"/>
                    </a:gradFill>
                  </a:tcPr>
                </a:tc>
                <a:tc>
                  <a:txBody>
                    <a:bodyPr/>
                    <a:lstStyle/>
                    <a:p>
                      <a:pPr marL="0" marR="0" lvl="0" indent="0" algn="l"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nl-NL" sz="1100" b="1" i="0" u="none" strike="noStrike" cap="none" normalizeH="0" baseline="0" dirty="0">
                          <a:ln>
                            <a:noFill/>
                          </a:ln>
                          <a:solidFill>
                            <a:schemeClr val="bg1"/>
                          </a:solidFill>
                          <a:effectLst/>
                          <a:latin typeface="Book Antiqua" pitchFamily="18" charset="0"/>
                        </a:rPr>
                        <a:t>90</a:t>
                      </a:r>
                    </a:p>
                  </a:txBody>
                  <a:tcPr marL="0" marR="0" marT="0" marB="0" anchor="ctr" horzOverflow="overflow">
                    <a:lnL>
                      <a:noFill/>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1">
                      <a:gsLst>
                        <a:gs pos="0">
                          <a:schemeClr val="tx2"/>
                        </a:gs>
                        <a:gs pos="100000">
                          <a:schemeClr val="tx2">
                            <a:gamma/>
                            <a:shade val="46275"/>
                            <a:invGamma/>
                          </a:schemeClr>
                        </a:gs>
                      </a:gsLst>
                      <a:lin ang="2700000" scaled="1"/>
                    </a:gradFill>
                  </a:tcPr>
                </a:tc>
                <a:tc>
                  <a:txBody>
                    <a:bodyPr/>
                    <a:lstStyle/>
                    <a:p>
                      <a:pPr marL="0" marR="0" lvl="0" indent="0" algn="r"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nl-NL" sz="1100" b="1" i="0" u="none" strike="noStrike" cap="none" normalizeH="0" baseline="0" dirty="0">
                          <a:ln>
                            <a:noFill/>
                          </a:ln>
                          <a:solidFill>
                            <a:schemeClr val="bg1"/>
                          </a:solidFill>
                          <a:effectLst/>
                          <a:latin typeface="Book Antiqua" pitchFamily="18" charset="0"/>
                        </a:rPr>
                        <a:t>20</a:t>
                      </a:r>
                    </a:p>
                  </a:txBody>
                  <a:tcPr marL="0" marR="0" marT="26323" marB="26323" horzOverflow="overflow">
                    <a:lnL>
                      <a:noFill/>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1">
                      <a:gsLst>
                        <a:gs pos="0">
                          <a:schemeClr val="tx2"/>
                        </a:gs>
                        <a:gs pos="100000">
                          <a:schemeClr val="tx2">
                            <a:gamma/>
                            <a:shade val="46275"/>
                            <a:invGamma/>
                          </a:schemeClr>
                        </a:gs>
                      </a:gsLst>
                      <a:lin ang="2700000" scaled="1"/>
                    </a:gradFill>
                  </a:tcPr>
                </a:tc>
                <a:tc>
                  <a:txBody>
                    <a:bodyPr/>
                    <a:lstStyle/>
                    <a:p>
                      <a:pPr marL="0" marR="0" lvl="0" indent="0" algn="l"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nl-NL" sz="1100" b="1" i="0" u="none" strike="noStrike" cap="none" normalizeH="0" baseline="0" dirty="0">
                          <a:ln>
                            <a:noFill/>
                          </a:ln>
                          <a:solidFill>
                            <a:schemeClr val="bg1"/>
                          </a:solidFill>
                          <a:effectLst/>
                          <a:latin typeface="Book Antiqua" pitchFamily="18" charset="0"/>
                        </a:rPr>
                        <a:t>05</a:t>
                      </a:r>
                    </a:p>
                  </a:txBody>
                  <a:tcPr marL="0" marR="0" marT="26323" marB="26323" horzOverflow="overflow">
                    <a:lnL>
                      <a:noFill/>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1">
                      <a:gsLst>
                        <a:gs pos="0">
                          <a:schemeClr val="tx2"/>
                        </a:gs>
                        <a:gs pos="100000">
                          <a:schemeClr val="tx2">
                            <a:gamma/>
                            <a:shade val="46275"/>
                            <a:invGamma/>
                          </a:schemeClr>
                        </a:gs>
                      </a:gsLst>
                      <a:lin ang="2700000" scaled="1"/>
                    </a:gradFill>
                  </a:tcPr>
                </a:tc>
                <a:tc>
                  <a:txBody>
                    <a:bodyPr/>
                    <a:lstStyle/>
                    <a:p>
                      <a:pPr marL="0" marR="0" lvl="0" indent="0" algn="r"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nl-NL" sz="1100" b="1" i="0" u="none" strike="noStrike" cap="none" normalizeH="0" baseline="0" dirty="0">
                          <a:ln>
                            <a:noFill/>
                          </a:ln>
                          <a:solidFill>
                            <a:schemeClr val="bg1"/>
                          </a:solidFill>
                          <a:effectLst/>
                          <a:latin typeface="Book Antiqua" pitchFamily="18" charset="0"/>
                        </a:rPr>
                        <a:t>2020</a:t>
                      </a:r>
                    </a:p>
                  </a:txBody>
                  <a:tcPr marL="0" marR="0" marT="26323" marB="26323"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1">
                      <a:gsLst>
                        <a:gs pos="0">
                          <a:schemeClr val="tx2"/>
                        </a:gs>
                        <a:gs pos="100000">
                          <a:schemeClr val="tx2">
                            <a:gamma/>
                            <a:shade val="46275"/>
                            <a:invGamma/>
                          </a:schemeClr>
                        </a:gs>
                      </a:gsLst>
                      <a:lin ang="2700000" scaled="1"/>
                    </a:gradFill>
                  </a:tcPr>
                </a:tc>
                <a:extLst>
                  <a:ext uri="{0D108BD9-81ED-4DB2-BD59-A6C34878D82A}">
                    <a16:rowId xmlns:a16="http://schemas.microsoft.com/office/drawing/2014/main" val="10005"/>
                  </a:ext>
                </a:extLst>
              </a:tr>
            </a:tbl>
          </a:graphicData>
        </a:graphic>
      </p:graphicFrame>
      <p:sp>
        <p:nvSpPr>
          <p:cNvPr id="2" name="Tijdelijke aanduiding voor dianummer 1"/>
          <p:cNvSpPr>
            <a:spLocks noGrp="1"/>
          </p:cNvSpPr>
          <p:nvPr>
            <p:ph type="sldNum" sz="quarter" idx="10"/>
          </p:nvPr>
        </p:nvSpPr>
        <p:spPr/>
        <p:txBody>
          <a:bodyPr/>
          <a:lstStyle/>
          <a:p>
            <a:fld id="{2FFE4499-92C6-40E3-9B9D-280FABE6431E}" type="slidenum">
              <a:rPr lang="nl-NL" smtClean="0"/>
              <a:pPr/>
              <a:t>21</a:t>
            </a:fld>
            <a:endParaRPr lang="nl-NL"/>
          </a:p>
        </p:txBody>
      </p:sp>
    </p:spTree>
    <p:extLst>
      <p:ext uri="{BB962C8B-B14F-4D97-AF65-F5344CB8AC3E}">
        <p14:creationId xmlns:p14="http://schemas.microsoft.com/office/powerpoint/2010/main" val="2923299408"/>
      </p:ext>
    </p:extLst>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Conclusie</a:t>
            </a:r>
          </a:p>
        </p:txBody>
      </p:sp>
      <p:sp>
        <p:nvSpPr>
          <p:cNvPr id="3" name="Tijdelijke aanduiding voor inhoud 2"/>
          <p:cNvSpPr>
            <a:spLocks noGrp="1"/>
          </p:cNvSpPr>
          <p:nvPr>
            <p:ph idx="1"/>
          </p:nvPr>
        </p:nvSpPr>
        <p:spPr>
          <a:xfrm>
            <a:off x="1227139" y="2508651"/>
            <a:ext cx="3662616" cy="2753915"/>
          </a:xfrm>
        </p:spPr>
        <p:txBody>
          <a:bodyPr/>
          <a:lstStyle/>
          <a:p>
            <a:pPr lvl="0"/>
            <a:r>
              <a:rPr lang="nl-NL" dirty="0"/>
              <a:t>Business Intelligence heeft tot doel de processen binnen een organisatie te verbeteren door de mensen betere en accuratere informatie te geven waardoor zij betere beslissingen kunnen nemen.</a:t>
            </a:r>
          </a:p>
          <a:p>
            <a:pPr lvl="0"/>
            <a:endParaRPr lang="nl-NL" dirty="0"/>
          </a:p>
          <a:p>
            <a:pPr lvl="0"/>
            <a:r>
              <a:rPr lang="nl-NL" dirty="0"/>
              <a:t>Business Intelligence is van iedereen, maar met name van de mensen die werken aan de primaire processen binnen een organisatie. Business Intelligence is niet iets van alleen ICT.</a:t>
            </a:r>
          </a:p>
          <a:p>
            <a:endParaRPr lang="nl-NL" dirty="0"/>
          </a:p>
        </p:txBody>
      </p:sp>
      <p:sp>
        <p:nvSpPr>
          <p:cNvPr id="5" name="Tijdelijke aanduiding voor dianummer 4"/>
          <p:cNvSpPr>
            <a:spLocks noGrp="1"/>
          </p:cNvSpPr>
          <p:nvPr>
            <p:ph type="sldNum" sz="quarter" idx="10"/>
          </p:nvPr>
        </p:nvSpPr>
        <p:spPr/>
        <p:txBody>
          <a:bodyPr/>
          <a:lstStyle/>
          <a:p>
            <a:fld id="{2FFE4499-92C6-40E3-9B9D-280FABE6431E}" type="slidenum">
              <a:rPr lang="nl-NL" smtClean="0"/>
              <a:pPr/>
              <a:t>22</a:t>
            </a:fld>
            <a:endParaRPr lang="nl-NL"/>
          </a:p>
        </p:txBody>
      </p:sp>
      <p:pic>
        <p:nvPicPr>
          <p:cNvPr id="1026" name="Picture 2" descr="http://cdn2.business2community.com/wp-content/uploads/2013/10/business-intelligenc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89757" y="1592514"/>
            <a:ext cx="3893441" cy="38253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48623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2091A83-A02B-4B6F-A18E-4A6401B570EA}"/>
              </a:ext>
            </a:extLst>
          </p:cNvPr>
          <p:cNvSpPr>
            <a:spLocks noGrp="1"/>
          </p:cNvSpPr>
          <p:nvPr>
            <p:ph type="title"/>
          </p:nvPr>
        </p:nvSpPr>
        <p:spPr/>
        <p:txBody>
          <a:bodyPr/>
          <a:lstStyle/>
          <a:p>
            <a:r>
              <a:rPr lang="nl-NL" dirty="0"/>
              <a:t>Oefentoets </a:t>
            </a:r>
            <a:r>
              <a:rPr lang="nl-NL" dirty="0" err="1"/>
              <a:t>hoofstuk</a:t>
            </a:r>
            <a:r>
              <a:rPr lang="nl-NL" dirty="0"/>
              <a:t> 1</a:t>
            </a:r>
            <a:endParaRPr lang="en-GB" dirty="0"/>
          </a:p>
        </p:txBody>
      </p:sp>
      <p:sp>
        <p:nvSpPr>
          <p:cNvPr id="3" name="Tijdelijke aanduiding voor inhoud 2">
            <a:extLst>
              <a:ext uri="{FF2B5EF4-FFF2-40B4-BE49-F238E27FC236}">
                <a16:creationId xmlns:a16="http://schemas.microsoft.com/office/drawing/2014/main" id="{1C05D65C-D559-4D0E-B524-E5809B6D36E5}"/>
              </a:ext>
            </a:extLst>
          </p:cNvPr>
          <p:cNvSpPr>
            <a:spLocks noGrp="1"/>
          </p:cNvSpPr>
          <p:nvPr>
            <p:ph idx="1"/>
          </p:nvPr>
        </p:nvSpPr>
        <p:spPr/>
        <p:txBody>
          <a:bodyPr/>
          <a:lstStyle/>
          <a:p>
            <a:pPr marL="0" indent="0">
              <a:buNone/>
            </a:pPr>
            <a:endParaRPr lang="en-GB" sz="2000" dirty="0"/>
          </a:p>
          <a:p>
            <a:pPr marL="0" indent="0">
              <a:buNone/>
            </a:pPr>
            <a:endParaRPr lang="en-GB" sz="2000" dirty="0"/>
          </a:p>
          <a:p>
            <a:pPr marL="0" indent="0">
              <a:buNone/>
            </a:pPr>
            <a:endParaRPr lang="en-GB" sz="2000" dirty="0"/>
          </a:p>
          <a:p>
            <a:pPr marL="0" indent="0" algn="ctr">
              <a:buNone/>
            </a:pPr>
            <a:r>
              <a:rPr lang="en-GB" sz="2000" dirty="0">
                <a:hlinkClick r:id="rId2"/>
              </a:rPr>
              <a:t>https://www.leerboekbusinessintelligence.nl/</a:t>
            </a:r>
            <a:endParaRPr lang="en-GB" sz="2000" dirty="0"/>
          </a:p>
          <a:p>
            <a:pPr marL="0" indent="0" algn="ctr">
              <a:buNone/>
            </a:pPr>
            <a:endParaRPr lang="en-GB" sz="2000" dirty="0"/>
          </a:p>
        </p:txBody>
      </p:sp>
      <p:sp>
        <p:nvSpPr>
          <p:cNvPr id="4" name="Tijdelijke aanduiding voor dianummer 3">
            <a:extLst>
              <a:ext uri="{FF2B5EF4-FFF2-40B4-BE49-F238E27FC236}">
                <a16:creationId xmlns:a16="http://schemas.microsoft.com/office/drawing/2014/main" id="{49CAA293-4A2A-4A84-89D1-87E282FFE565}"/>
              </a:ext>
            </a:extLst>
          </p:cNvPr>
          <p:cNvSpPr>
            <a:spLocks noGrp="1"/>
          </p:cNvSpPr>
          <p:nvPr>
            <p:ph type="sldNum" sz="quarter" idx="10"/>
          </p:nvPr>
        </p:nvSpPr>
        <p:spPr/>
        <p:txBody>
          <a:bodyPr/>
          <a:lstStyle/>
          <a:p>
            <a:fld id="{2FFE4499-92C6-40E3-9B9D-280FABE6431E}" type="slidenum">
              <a:rPr lang="nl-NL" smtClean="0"/>
              <a:pPr/>
              <a:t>23</a:t>
            </a:fld>
            <a:endParaRPr lang="nl-NL"/>
          </a:p>
        </p:txBody>
      </p:sp>
    </p:spTree>
    <p:extLst>
      <p:ext uri="{BB962C8B-B14F-4D97-AF65-F5344CB8AC3E}">
        <p14:creationId xmlns:p14="http://schemas.microsoft.com/office/powerpoint/2010/main" val="24089490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Tijdelijke aanduiding voor inhoud 4">
            <a:extLst>
              <a:ext uri="{FF2B5EF4-FFF2-40B4-BE49-F238E27FC236}">
                <a16:creationId xmlns:a16="http://schemas.microsoft.com/office/drawing/2014/main" id="{B69A5D7E-E5C1-4F13-BE44-2F041C189E2E}"/>
              </a:ext>
            </a:extLst>
          </p:cNvPr>
          <p:cNvPicPr>
            <a:picLocks noGrp="1" noChangeAspect="1"/>
          </p:cNvPicPr>
          <p:nvPr>
            <p:ph idx="1"/>
          </p:nvPr>
        </p:nvPicPr>
        <p:blipFill>
          <a:blip r:embed="rId2"/>
          <a:stretch>
            <a:fillRect/>
          </a:stretch>
        </p:blipFill>
        <p:spPr>
          <a:xfrm>
            <a:off x="277040" y="1305017"/>
            <a:ext cx="8489427" cy="4208015"/>
          </a:xfrm>
          <a:prstGeom prst="rect">
            <a:avLst/>
          </a:prstGeom>
        </p:spPr>
      </p:pic>
      <p:sp>
        <p:nvSpPr>
          <p:cNvPr id="4" name="Tijdelijke aanduiding voor dianummer 3">
            <a:extLst>
              <a:ext uri="{FF2B5EF4-FFF2-40B4-BE49-F238E27FC236}">
                <a16:creationId xmlns:a16="http://schemas.microsoft.com/office/drawing/2014/main" id="{A6AD93B0-4FBC-4A12-9CDB-C51DA71F175B}"/>
              </a:ext>
            </a:extLst>
          </p:cNvPr>
          <p:cNvSpPr>
            <a:spLocks noGrp="1"/>
          </p:cNvSpPr>
          <p:nvPr>
            <p:ph type="sldNum" sz="quarter" idx="10"/>
          </p:nvPr>
        </p:nvSpPr>
        <p:spPr/>
        <p:txBody>
          <a:bodyPr/>
          <a:lstStyle/>
          <a:p>
            <a:fld id="{2FFE4499-92C6-40E3-9B9D-280FABE6431E}" type="slidenum">
              <a:rPr lang="nl-NL" smtClean="0"/>
              <a:pPr/>
              <a:t>24</a:t>
            </a:fld>
            <a:endParaRPr lang="nl-NL"/>
          </a:p>
        </p:txBody>
      </p:sp>
    </p:spTree>
    <p:extLst>
      <p:ext uri="{BB962C8B-B14F-4D97-AF65-F5344CB8AC3E}">
        <p14:creationId xmlns:p14="http://schemas.microsoft.com/office/powerpoint/2010/main" val="6512508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Tijdelijke aanduiding voor inhoud 4">
            <a:extLst>
              <a:ext uri="{FF2B5EF4-FFF2-40B4-BE49-F238E27FC236}">
                <a16:creationId xmlns:a16="http://schemas.microsoft.com/office/drawing/2014/main" id="{C93DF9EA-EB79-48D9-8613-019B5D0B38AB}"/>
              </a:ext>
            </a:extLst>
          </p:cNvPr>
          <p:cNvPicPr>
            <a:picLocks noGrp="1" noChangeAspect="1"/>
          </p:cNvPicPr>
          <p:nvPr>
            <p:ph idx="1"/>
          </p:nvPr>
        </p:nvPicPr>
        <p:blipFill>
          <a:blip r:embed="rId2"/>
          <a:stretch>
            <a:fillRect/>
          </a:stretch>
        </p:blipFill>
        <p:spPr>
          <a:xfrm>
            <a:off x="76133" y="1121365"/>
            <a:ext cx="8933366" cy="4311769"/>
          </a:xfrm>
          <a:prstGeom prst="rect">
            <a:avLst/>
          </a:prstGeom>
        </p:spPr>
      </p:pic>
      <p:sp>
        <p:nvSpPr>
          <p:cNvPr id="4" name="Tijdelijke aanduiding voor dianummer 3">
            <a:extLst>
              <a:ext uri="{FF2B5EF4-FFF2-40B4-BE49-F238E27FC236}">
                <a16:creationId xmlns:a16="http://schemas.microsoft.com/office/drawing/2014/main" id="{1873B7D3-D020-4997-97CC-53E4349D4AFA}"/>
              </a:ext>
            </a:extLst>
          </p:cNvPr>
          <p:cNvSpPr>
            <a:spLocks noGrp="1"/>
          </p:cNvSpPr>
          <p:nvPr>
            <p:ph type="sldNum" sz="quarter" idx="10"/>
          </p:nvPr>
        </p:nvSpPr>
        <p:spPr/>
        <p:txBody>
          <a:bodyPr/>
          <a:lstStyle/>
          <a:p>
            <a:fld id="{2FFE4499-92C6-40E3-9B9D-280FABE6431E}" type="slidenum">
              <a:rPr lang="nl-NL" smtClean="0"/>
              <a:pPr/>
              <a:t>25</a:t>
            </a:fld>
            <a:endParaRPr lang="nl-NL"/>
          </a:p>
        </p:txBody>
      </p:sp>
    </p:spTree>
    <p:extLst>
      <p:ext uri="{BB962C8B-B14F-4D97-AF65-F5344CB8AC3E}">
        <p14:creationId xmlns:p14="http://schemas.microsoft.com/office/powerpoint/2010/main" val="4236712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dianummer 3">
            <a:extLst>
              <a:ext uri="{FF2B5EF4-FFF2-40B4-BE49-F238E27FC236}">
                <a16:creationId xmlns:a16="http://schemas.microsoft.com/office/drawing/2014/main" id="{7EAE99D8-AB1A-474D-BB0E-9F20D78C7401}"/>
              </a:ext>
            </a:extLst>
          </p:cNvPr>
          <p:cNvSpPr>
            <a:spLocks noGrp="1"/>
          </p:cNvSpPr>
          <p:nvPr>
            <p:ph type="sldNum" sz="quarter" idx="10"/>
          </p:nvPr>
        </p:nvSpPr>
        <p:spPr/>
        <p:txBody>
          <a:bodyPr/>
          <a:lstStyle/>
          <a:p>
            <a:fld id="{2FFE4499-92C6-40E3-9B9D-280FABE6431E}" type="slidenum">
              <a:rPr lang="nl-NL" smtClean="0"/>
              <a:pPr/>
              <a:t>26</a:t>
            </a:fld>
            <a:endParaRPr lang="nl-NL"/>
          </a:p>
        </p:txBody>
      </p:sp>
      <p:pic>
        <p:nvPicPr>
          <p:cNvPr id="5" name="Afbeelding 4">
            <a:extLst>
              <a:ext uri="{FF2B5EF4-FFF2-40B4-BE49-F238E27FC236}">
                <a16:creationId xmlns:a16="http://schemas.microsoft.com/office/drawing/2014/main" id="{41A2EF75-47EC-49AF-9F8F-AE23343319E9}"/>
              </a:ext>
            </a:extLst>
          </p:cNvPr>
          <p:cNvPicPr>
            <a:picLocks noChangeAspect="1"/>
          </p:cNvPicPr>
          <p:nvPr/>
        </p:nvPicPr>
        <p:blipFill>
          <a:blip r:embed="rId2"/>
          <a:stretch>
            <a:fillRect/>
          </a:stretch>
        </p:blipFill>
        <p:spPr>
          <a:xfrm>
            <a:off x="101751" y="1331651"/>
            <a:ext cx="8945271" cy="3391269"/>
          </a:xfrm>
          <a:prstGeom prst="rect">
            <a:avLst/>
          </a:prstGeom>
        </p:spPr>
      </p:pic>
    </p:spTree>
    <p:extLst>
      <p:ext uri="{BB962C8B-B14F-4D97-AF65-F5344CB8AC3E}">
        <p14:creationId xmlns:p14="http://schemas.microsoft.com/office/powerpoint/2010/main" val="40147825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dianummer 3">
            <a:extLst>
              <a:ext uri="{FF2B5EF4-FFF2-40B4-BE49-F238E27FC236}">
                <a16:creationId xmlns:a16="http://schemas.microsoft.com/office/drawing/2014/main" id="{BAE4CED4-8A43-4594-9277-671D74EBAE9A}"/>
              </a:ext>
            </a:extLst>
          </p:cNvPr>
          <p:cNvSpPr>
            <a:spLocks noGrp="1"/>
          </p:cNvSpPr>
          <p:nvPr>
            <p:ph type="sldNum" sz="quarter" idx="10"/>
          </p:nvPr>
        </p:nvSpPr>
        <p:spPr/>
        <p:txBody>
          <a:bodyPr/>
          <a:lstStyle/>
          <a:p>
            <a:fld id="{2FFE4499-92C6-40E3-9B9D-280FABE6431E}" type="slidenum">
              <a:rPr lang="nl-NL" smtClean="0"/>
              <a:pPr/>
              <a:t>27</a:t>
            </a:fld>
            <a:endParaRPr lang="nl-NL"/>
          </a:p>
        </p:txBody>
      </p:sp>
      <p:pic>
        <p:nvPicPr>
          <p:cNvPr id="5" name="Afbeelding 4">
            <a:extLst>
              <a:ext uri="{FF2B5EF4-FFF2-40B4-BE49-F238E27FC236}">
                <a16:creationId xmlns:a16="http://schemas.microsoft.com/office/drawing/2014/main" id="{D1320296-E9A1-4E71-B418-E46302EC7A0C}"/>
              </a:ext>
            </a:extLst>
          </p:cNvPr>
          <p:cNvPicPr>
            <a:picLocks noChangeAspect="1"/>
          </p:cNvPicPr>
          <p:nvPr/>
        </p:nvPicPr>
        <p:blipFill>
          <a:blip r:embed="rId2"/>
          <a:stretch>
            <a:fillRect/>
          </a:stretch>
        </p:blipFill>
        <p:spPr>
          <a:xfrm>
            <a:off x="100057" y="1420428"/>
            <a:ext cx="8892079" cy="3169327"/>
          </a:xfrm>
          <a:prstGeom prst="rect">
            <a:avLst/>
          </a:prstGeom>
        </p:spPr>
      </p:pic>
    </p:spTree>
    <p:extLst>
      <p:ext uri="{BB962C8B-B14F-4D97-AF65-F5344CB8AC3E}">
        <p14:creationId xmlns:p14="http://schemas.microsoft.com/office/powerpoint/2010/main" val="17121405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dianummer 3">
            <a:extLst>
              <a:ext uri="{FF2B5EF4-FFF2-40B4-BE49-F238E27FC236}">
                <a16:creationId xmlns:a16="http://schemas.microsoft.com/office/drawing/2014/main" id="{F05B351E-BF6F-4CE8-A00F-8980B80FD2DC}"/>
              </a:ext>
            </a:extLst>
          </p:cNvPr>
          <p:cNvSpPr>
            <a:spLocks noGrp="1"/>
          </p:cNvSpPr>
          <p:nvPr>
            <p:ph type="sldNum" sz="quarter" idx="10"/>
          </p:nvPr>
        </p:nvSpPr>
        <p:spPr/>
        <p:txBody>
          <a:bodyPr/>
          <a:lstStyle/>
          <a:p>
            <a:fld id="{2FFE4499-92C6-40E3-9B9D-280FABE6431E}" type="slidenum">
              <a:rPr lang="nl-NL" smtClean="0"/>
              <a:pPr/>
              <a:t>28</a:t>
            </a:fld>
            <a:endParaRPr lang="nl-NL"/>
          </a:p>
        </p:txBody>
      </p:sp>
      <p:pic>
        <p:nvPicPr>
          <p:cNvPr id="5" name="Afbeelding 4">
            <a:extLst>
              <a:ext uri="{FF2B5EF4-FFF2-40B4-BE49-F238E27FC236}">
                <a16:creationId xmlns:a16="http://schemas.microsoft.com/office/drawing/2014/main" id="{2E4D1E26-D65B-49DC-9676-BA0B2E1AAFED}"/>
              </a:ext>
            </a:extLst>
          </p:cNvPr>
          <p:cNvPicPr>
            <a:picLocks noChangeAspect="1"/>
          </p:cNvPicPr>
          <p:nvPr/>
        </p:nvPicPr>
        <p:blipFill>
          <a:blip r:embed="rId2"/>
          <a:stretch>
            <a:fillRect/>
          </a:stretch>
        </p:blipFill>
        <p:spPr>
          <a:xfrm>
            <a:off x="0" y="1096994"/>
            <a:ext cx="8943719" cy="3173165"/>
          </a:xfrm>
          <a:prstGeom prst="rect">
            <a:avLst/>
          </a:prstGeom>
        </p:spPr>
      </p:pic>
    </p:spTree>
    <p:extLst>
      <p:ext uri="{BB962C8B-B14F-4D97-AF65-F5344CB8AC3E}">
        <p14:creationId xmlns:p14="http://schemas.microsoft.com/office/powerpoint/2010/main" val="24176201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dianummer 3">
            <a:extLst>
              <a:ext uri="{FF2B5EF4-FFF2-40B4-BE49-F238E27FC236}">
                <a16:creationId xmlns:a16="http://schemas.microsoft.com/office/drawing/2014/main" id="{AF10A05E-A892-48A0-9FD6-3FB8FF003FFE}"/>
              </a:ext>
            </a:extLst>
          </p:cNvPr>
          <p:cNvSpPr>
            <a:spLocks noGrp="1"/>
          </p:cNvSpPr>
          <p:nvPr>
            <p:ph type="sldNum" sz="quarter" idx="10"/>
          </p:nvPr>
        </p:nvSpPr>
        <p:spPr/>
        <p:txBody>
          <a:bodyPr/>
          <a:lstStyle/>
          <a:p>
            <a:fld id="{2FFE4499-92C6-40E3-9B9D-280FABE6431E}" type="slidenum">
              <a:rPr lang="nl-NL" smtClean="0"/>
              <a:pPr/>
              <a:t>29</a:t>
            </a:fld>
            <a:endParaRPr lang="nl-NL"/>
          </a:p>
        </p:txBody>
      </p:sp>
      <p:pic>
        <p:nvPicPr>
          <p:cNvPr id="5" name="Afbeelding 4">
            <a:extLst>
              <a:ext uri="{FF2B5EF4-FFF2-40B4-BE49-F238E27FC236}">
                <a16:creationId xmlns:a16="http://schemas.microsoft.com/office/drawing/2014/main" id="{F077B964-5571-41F8-A291-A16CF12F9FE6}"/>
              </a:ext>
            </a:extLst>
          </p:cNvPr>
          <p:cNvPicPr>
            <a:picLocks noChangeAspect="1"/>
          </p:cNvPicPr>
          <p:nvPr/>
        </p:nvPicPr>
        <p:blipFill>
          <a:blip r:embed="rId2"/>
          <a:stretch>
            <a:fillRect/>
          </a:stretch>
        </p:blipFill>
        <p:spPr>
          <a:xfrm>
            <a:off x="-11137" y="1074198"/>
            <a:ext cx="9329993" cy="3551068"/>
          </a:xfrm>
          <a:prstGeom prst="rect">
            <a:avLst/>
          </a:prstGeom>
        </p:spPr>
      </p:pic>
    </p:spTree>
    <p:extLst>
      <p:ext uri="{BB962C8B-B14F-4D97-AF65-F5344CB8AC3E}">
        <p14:creationId xmlns:p14="http://schemas.microsoft.com/office/powerpoint/2010/main" val="41467579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nl" altLang="en-US"/>
              <a:t>Definities BI (II)</a:t>
            </a:r>
          </a:p>
        </p:txBody>
      </p:sp>
      <p:sp>
        <p:nvSpPr>
          <p:cNvPr id="6147" name="Rectangle 3"/>
          <p:cNvSpPr>
            <a:spLocks noGrp="1" noChangeArrowheads="1"/>
          </p:cNvSpPr>
          <p:nvPr>
            <p:ph type="body" idx="1"/>
          </p:nvPr>
        </p:nvSpPr>
        <p:spPr/>
        <p:txBody>
          <a:bodyPr/>
          <a:lstStyle/>
          <a:p>
            <a:r>
              <a:rPr lang="nl" altLang="en-US"/>
              <a:t>BI is het transformatieproces om van ruwe data (gegevens) tot informatie te komen en via een ontdekkingsreis die informatie om te vormen tot toepasbare kennis. (Gartner Group)</a:t>
            </a:r>
          </a:p>
          <a:p>
            <a:endParaRPr lang="nl-NL" altLang="en-US"/>
          </a:p>
          <a:p>
            <a:r>
              <a:rPr lang="nl-NL" altLang="en-US"/>
              <a:t>Business Intelligence (BI) staat voor het verzamelen van informatie binnen de eigen handelsactiviteit, en kan omschreven worden als het proces om gegevens om te zetten in informatie, die vervolgens leidt tot kennis. BI heeft als doel een competitief voordeel te creëren en wordt als een waardevolle kerncompetentie beschouwd. (</a:t>
            </a:r>
            <a:r>
              <a:rPr lang="nl-NL" altLang="en-US">
                <a:hlinkClick r:id="rId3"/>
              </a:rPr>
              <a:t>http://nl.wikipedia.org/wiki/Business_intelligence</a:t>
            </a:r>
            <a:r>
              <a:rPr lang="nl-NL" altLang="en-US"/>
              <a:t>)</a:t>
            </a:r>
          </a:p>
        </p:txBody>
      </p:sp>
      <p:sp>
        <p:nvSpPr>
          <p:cNvPr id="2" name="Tijdelijke aanduiding voor dianummer 1"/>
          <p:cNvSpPr>
            <a:spLocks noGrp="1"/>
          </p:cNvSpPr>
          <p:nvPr>
            <p:ph type="sldNum" sz="quarter" idx="10"/>
          </p:nvPr>
        </p:nvSpPr>
        <p:spPr/>
        <p:txBody>
          <a:bodyPr/>
          <a:lstStyle/>
          <a:p>
            <a:fld id="{2FFE4499-92C6-40E3-9B9D-280FABE6431E}" type="slidenum">
              <a:rPr lang="nl-NL" smtClean="0"/>
              <a:pPr/>
              <a:t>3</a:t>
            </a:fld>
            <a:endParaRPr lang="nl-NL"/>
          </a:p>
        </p:txBody>
      </p:sp>
    </p:spTree>
    <p:extLst>
      <p:ext uri="{BB962C8B-B14F-4D97-AF65-F5344CB8AC3E}">
        <p14:creationId xmlns:p14="http://schemas.microsoft.com/office/powerpoint/2010/main" val="27408593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dianummer 3">
            <a:extLst>
              <a:ext uri="{FF2B5EF4-FFF2-40B4-BE49-F238E27FC236}">
                <a16:creationId xmlns:a16="http://schemas.microsoft.com/office/drawing/2014/main" id="{E29F05EC-5557-4646-B167-5AFAA31D1FB4}"/>
              </a:ext>
            </a:extLst>
          </p:cNvPr>
          <p:cNvSpPr>
            <a:spLocks noGrp="1"/>
          </p:cNvSpPr>
          <p:nvPr>
            <p:ph type="sldNum" sz="quarter" idx="10"/>
          </p:nvPr>
        </p:nvSpPr>
        <p:spPr/>
        <p:txBody>
          <a:bodyPr/>
          <a:lstStyle/>
          <a:p>
            <a:fld id="{2FFE4499-92C6-40E3-9B9D-280FABE6431E}" type="slidenum">
              <a:rPr lang="nl-NL" smtClean="0"/>
              <a:pPr/>
              <a:t>30</a:t>
            </a:fld>
            <a:endParaRPr lang="nl-NL"/>
          </a:p>
        </p:txBody>
      </p:sp>
      <p:pic>
        <p:nvPicPr>
          <p:cNvPr id="5" name="Afbeelding 4">
            <a:extLst>
              <a:ext uri="{FF2B5EF4-FFF2-40B4-BE49-F238E27FC236}">
                <a16:creationId xmlns:a16="http://schemas.microsoft.com/office/drawing/2014/main" id="{4AC3B910-53A7-4011-89EE-26604687C717}"/>
              </a:ext>
            </a:extLst>
          </p:cNvPr>
          <p:cNvPicPr>
            <a:picLocks noChangeAspect="1"/>
          </p:cNvPicPr>
          <p:nvPr/>
        </p:nvPicPr>
        <p:blipFill>
          <a:blip r:embed="rId2"/>
          <a:stretch>
            <a:fillRect/>
          </a:stretch>
        </p:blipFill>
        <p:spPr>
          <a:xfrm>
            <a:off x="346229" y="1592254"/>
            <a:ext cx="8241807" cy="3673491"/>
          </a:xfrm>
          <a:prstGeom prst="rect">
            <a:avLst/>
          </a:prstGeom>
        </p:spPr>
      </p:pic>
    </p:spTree>
    <p:extLst>
      <p:ext uri="{BB962C8B-B14F-4D97-AF65-F5344CB8AC3E}">
        <p14:creationId xmlns:p14="http://schemas.microsoft.com/office/powerpoint/2010/main" val="18764652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dianummer 3">
            <a:extLst>
              <a:ext uri="{FF2B5EF4-FFF2-40B4-BE49-F238E27FC236}">
                <a16:creationId xmlns:a16="http://schemas.microsoft.com/office/drawing/2014/main" id="{5E8FD76A-223F-4C63-AFF3-F7D473F7D362}"/>
              </a:ext>
            </a:extLst>
          </p:cNvPr>
          <p:cNvSpPr>
            <a:spLocks noGrp="1"/>
          </p:cNvSpPr>
          <p:nvPr>
            <p:ph type="sldNum" sz="quarter" idx="10"/>
          </p:nvPr>
        </p:nvSpPr>
        <p:spPr/>
        <p:txBody>
          <a:bodyPr/>
          <a:lstStyle/>
          <a:p>
            <a:fld id="{2FFE4499-92C6-40E3-9B9D-280FABE6431E}" type="slidenum">
              <a:rPr lang="nl-NL" smtClean="0"/>
              <a:pPr/>
              <a:t>31</a:t>
            </a:fld>
            <a:endParaRPr lang="nl-NL"/>
          </a:p>
        </p:txBody>
      </p:sp>
      <p:pic>
        <p:nvPicPr>
          <p:cNvPr id="5" name="Afbeelding 4">
            <a:extLst>
              <a:ext uri="{FF2B5EF4-FFF2-40B4-BE49-F238E27FC236}">
                <a16:creationId xmlns:a16="http://schemas.microsoft.com/office/drawing/2014/main" id="{105F2A92-870C-4370-A073-E0FDF7E61D34}"/>
              </a:ext>
            </a:extLst>
          </p:cNvPr>
          <p:cNvPicPr>
            <a:picLocks noChangeAspect="1"/>
          </p:cNvPicPr>
          <p:nvPr/>
        </p:nvPicPr>
        <p:blipFill>
          <a:blip r:embed="rId2"/>
          <a:stretch>
            <a:fillRect/>
          </a:stretch>
        </p:blipFill>
        <p:spPr>
          <a:xfrm>
            <a:off x="286059" y="1500326"/>
            <a:ext cx="7619691" cy="3428861"/>
          </a:xfrm>
          <a:prstGeom prst="rect">
            <a:avLst/>
          </a:prstGeom>
        </p:spPr>
      </p:pic>
    </p:spTree>
    <p:extLst>
      <p:ext uri="{BB962C8B-B14F-4D97-AF65-F5344CB8AC3E}">
        <p14:creationId xmlns:p14="http://schemas.microsoft.com/office/powerpoint/2010/main" val="22494486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dianummer 3">
            <a:extLst>
              <a:ext uri="{FF2B5EF4-FFF2-40B4-BE49-F238E27FC236}">
                <a16:creationId xmlns:a16="http://schemas.microsoft.com/office/drawing/2014/main" id="{AB0B6B5C-CD12-489C-ADF5-8DDF4D02C524}"/>
              </a:ext>
            </a:extLst>
          </p:cNvPr>
          <p:cNvSpPr>
            <a:spLocks noGrp="1"/>
          </p:cNvSpPr>
          <p:nvPr>
            <p:ph type="sldNum" sz="quarter" idx="10"/>
          </p:nvPr>
        </p:nvSpPr>
        <p:spPr/>
        <p:txBody>
          <a:bodyPr/>
          <a:lstStyle/>
          <a:p>
            <a:fld id="{2FFE4499-92C6-40E3-9B9D-280FABE6431E}" type="slidenum">
              <a:rPr lang="nl-NL" smtClean="0"/>
              <a:pPr/>
              <a:t>32</a:t>
            </a:fld>
            <a:endParaRPr lang="nl-NL"/>
          </a:p>
        </p:txBody>
      </p:sp>
      <p:pic>
        <p:nvPicPr>
          <p:cNvPr id="5" name="Afbeelding 4">
            <a:extLst>
              <a:ext uri="{FF2B5EF4-FFF2-40B4-BE49-F238E27FC236}">
                <a16:creationId xmlns:a16="http://schemas.microsoft.com/office/drawing/2014/main" id="{EABE96FA-68CA-42CB-94A7-D5BBD8B3A06F}"/>
              </a:ext>
            </a:extLst>
          </p:cNvPr>
          <p:cNvPicPr>
            <a:picLocks noChangeAspect="1"/>
          </p:cNvPicPr>
          <p:nvPr/>
        </p:nvPicPr>
        <p:blipFill>
          <a:blip r:embed="rId2"/>
          <a:stretch>
            <a:fillRect/>
          </a:stretch>
        </p:blipFill>
        <p:spPr>
          <a:xfrm>
            <a:off x="170068" y="1757779"/>
            <a:ext cx="8628492" cy="3275860"/>
          </a:xfrm>
          <a:prstGeom prst="rect">
            <a:avLst/>
          </a:prstGeom>
        </p:spPr>
      </p:pic>
    </p:spTree>
    <p:extLst>
      <p:ext uri="{BB962C8B-B14F-4D97-AF65-F5344CB8AC3E}">
        <p14:creationId xmlns:p14="http://schemas.microsoft.com/office/powerpoint/2010/main" val="4307438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dianummer 3">
            <a:extLst>
              <a:ext uri="{FF2B5EF4-FFF2-40B4-BE49-F238E27FC236}">
                <a16:creationId xmlns:a16="http://schemas.microsoft.com/office/drawing/2014/main" id="{2875B1D6-0596-4C27-90AB-49A217642F50}"/>
              </a:ext>
            </a:extLst>
          </p:cNvPr>
          <p:cNvSpPr>
            <a:spLocks noGrp="1"/>
          </p:cNvSpPr>
          <p:nvPr>
            <p:ph type="sldNum" sz="quarter" idx="10"/>
          </p:nvPr>
        </p:nvSpPr>
        <p:spPr/>
        <p:txBody>
          <a:bodyPr/>
          <a:lstStyle/>
          <a:p>
            <a:fld id="{2FFE4499-92C6-40E3-9B9D-280FABE6431E}" type="slidenum">
              <a:rPr lang="nl-NL" smtClean="0"/>
              <a:pPr/>
              <a:t>33</a:t>
            </a:fld>
            <a:endParaRPr lang="nl-NL"/>
          </a:p>
        </p:txBody>
      </p:sp>
      <p:pic>
        <p:nvPicPr>
          <p:cNvPr id="5" name="Afbeelding 4">
            <a:extLst>
              <a:ext uri="{FF2B5EF4-FFF2-40B4-BE49-F238E27FC236}">
                <a16:creationId xmlns:a16="http://schemas.microsoft.com/office/drawing/2014/main" id="{A9BCAD65-0BD3-4272-9CA5-B4A62E32513E}"/>
              </a:ext>
            </a:extLst>
          </p:cNvPr>
          <p:cNvPicPr>
            <a:picLocks noChangeAspect="1"/>
          </p:cNvPicPr>
          <p:nvPr/>
        </p:nvPicPr>
        <p:blipFill>
          <a:blip r:embed="rId2"/>
          <a:stretch>
            <a:fillRect/>
          </a:stretch>
        </p:blipFill>
        <p:spPr>
          <a:xfrm>
            <a:off x="125720" y="1344134"/>
            <a:ext cx="8971467" cy="3485318"/>
          </a:xfrm>
          <a:prstGeom prst="rect">
            <a:avLst/>
          </a:prstGeom>
        </p:spPr>
      </p:pic>
    </p:spTree>
    <p:extLst>
      <p:ext uri="{BB962C8B-B14F-4D97-AF65-F5344CB8AC3E}">
        <p14:creationId xmlns:p14="http://schemas.microsoft.com/office/powerpoint/2010/main" val="30493675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dianummer 3"/>
          <p:cNvSpPr>
            <a:spLocks noGrp="1"/>
          </p:cNvSpPr>
          <p:nvPr>
            <p:ph type="sldNum" sz="quarter" idx="10"/>
          </p:nvPr>
        </p:nvSpPr>
        <p:spPr/>
        <p:txBody>
          <a:bodyPr/>
          <a:lstStyle/>
          <a:p>
            <a:fld id="{2FFE4499-92C6-40E3-9B9D-280FABE6431E}" type="slidenum">
              <a:rPr lang="nl-NL" smtClean="0"/>
              <a:pPr/>
              <a:t>34</a:t>
            </a:fld>
            <a:endParaRPr lang="nl-NL"/>
          </a:p>
        </p:txBody>
      </p:sp>
      <p:pic>
        <p:nvPicPr>
          <p:cNvPr id="1026" name="Picture 2" descr="http://maia-intelligence.com/wp-content/uploads/2013/02/how-to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73304" y="1510502"/>
            <a:ext cx="4057649" cy="38221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39563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Business Intelligence </a:t>
            </a:r>
            <a:r>
              <a:rPr lang="en-US" dirty="0" err="1"/>
              <a:t>draait</a:t>
            </a:r>
            <a:r>
              <a:rPr lang="en-US" dirty="0"/>
              <a:t> om:</a:t>
            </a:r>
            <a:endParaRPr lang="nl-NL" dirty="0"/>
          </a:p>
        </p:txBody>
      </p:sp>
      <p:sp>
        <p:nvSpPr>
          <p:cNvPr id="3" name="Tijdelijke aanduiding voor inhoud 2"/>
          <p:cNvSpPr>
            <a:spLocks noGrp="1"/>
          </p:cNvSpPr>
          <p:nvPr>
            <p:ph idx="1"/>
          </p:nvPr>
        </p:nvSpPr>
        <p:spPr/>
        <p:txBody>
          <a:bodyPr>
            <a:normAutofit/>
          </a:bodyPr>
          <a:lstStyle/>
          <a:p>
            <a:r>
              <a:rPr lang="nl-NL" dirty="0"/>
              <a:t>informatie (information)</a:t>
            </a:r>
          </a:p>
          <a:p>
            <a:pPr lvl="1"/>
            <a:r>
              <a:rPr lang="nl-NL" dirty="0"/>
              <a:t>BI is het proces van gegevens omzetten in informatie.</a:t>
            </a:r>
            <a:br>
              <a:rPr lang="nl-NL" dirty="0"/>
            </a:br>
            <a:r>
              <a:rPr lang="nl-NL" dirty="0"/>
              <a:t>Deze informatie moet leiden tot kennis en het aanzetten tot adequate actie</a:t>
            </a:r>
          </a:p>
          <a:p>
            <a:r>
              <a:rPr lang="nl-NL" dirty="0"/>
              <a:t>beslissingen (</a:t>
            </a:r>
            <a:r>
              <a:rPr lang="nl-NL" dirty="0" err="1"/>
              <a:t>decisions</a:t>
            </a:r>
            <a:r>
              <a:rPr lang="nl-NL" dirty="0"/>
              <a:t>)</a:t>
            </a:r>
          </a:p>
          <a:p>
            <a:pPr lvl="1"/>
            <a:r>
              <a:rPr lang="en-US" dirty="0" err="1"/>
              <a:t>Sneller</a:t>
            </a:r>
            <a:r>
              <a:rPr lang="en-US" dirty="0"/>
              <a:t>, </a:t>
            </a:r>
            <a:r>
              <a:rPr lang="en-US" dirty="0" err="1"/>
              <a:t>betere</a:t>
            </a:r>
            <a:r>
              <a:rPr lang="en-US" dirty="0"/>
              <a:t> </a:t>
            </a:r>
            <a:r>
              <a:rPr lang="en-US" dirty="0" err="1"/>
              <a:t>beslissingen</a:t>
            </a:r>
            <a:r>
              <a:rPr lang="en-US" dirty="0"/>
              <a:t> </a:t>
            </a:r>
            <a:r>
              <a:rPr lang="en-US" dirty="0" err="1"/>
              <a:t>maken</a:t>
            </a:r>
            <a:r>
              <a:rPr lang="en-US" dirty="0"/>
              <a:t> (Making better decisions faster)</a:t>
            </a:r>
          </a:p>
          <a:p>
            <a:pPr lvl="1"/>
            <a:endParaRPr lang="en-US" dirty="0"/>
          </a:p>
          <a:p>
            <a:r>
              <a:rPr lang="en-US" dirty="0"/>
              <a:t>Het </a:t>
            </a:r>
            <a:r>
              <a:rPr lang="en-US" b="1" dirty="0" err="1"/>
              <a:t>doel</a:t>
            </a:r>
            <a:r>
              <a:rPr lang="en-US" dirty="0"/>
              <a:t> van Business Intelligence is </a:t>
            </a:r>
            <a:r>
              <a:rPr lang="en-US" dirty="0" err="1"/>
              <a:t>dan</a:t>
            </a:r>
            <a:r>
              <a:rPr lang="en-US" dirty="0"/>
              <a:t>:</a:t>
            </a:r>
            <a:br>
              <a:rPr lang="en-US" dirty="0"/>
            </a:br>
            <a:r>
              <a:rPr lang="nl-NL" dirty="0"/>
              <a:t>Op het </a:t>
            </a:r>
            <a:r>
              <a:rPr lang="nl-NL" i="1" dirty="0"/>
              <a:t>juiste</a:t>
            </a:r>
            <a:r>
              <a:rPr lang="nl-NL" dirty="0"/>
              <a:t> moment op basis van de </a:t>
            </a:r>
            <a:r>
              <a:rPr lang="nl-NL" i="1" dirty="0"/>
              <a:t>juiste</a:t>
            </a:r>
            <a:r>
              <a:rPr lang="nl-NL" dirty="0"/>
              <a:t> informatie beslissingen nemen</a:t>
            </a:r>
            <a:br>
              <a:rPr lang="nl-NL" dirty="0"/>
            </a:br>
            <a:br>
              <a:rPr lang="nl-NL" dirty="0"/>
            </a:br>
            <a:r>
              <a:rPr lang="nl-NL" sz="1238" dirty="0"/>
              <a:t>of anders gezegd</a:t>
            </a:r>
            <a:br>
              <a:rPr lang="nl-NL" dirty="0"/>
            </a:br>
            <a:br>
              <a:rPr lang="nl-NL" dirty="0"/>
            </a:br>
            <a:r>
              <a:rPr lang="nl-NL" dirty="0"/>
              <a:t>competitief voordeel creëren en organisaties slimmer laten werken</a:t>
            </a:r>
          </a:p>
        </p:txBody>
      </p:sp>
      <p:sp>
        <p:nvSpPr>
          <p:cNvPr id="5" name="Tijdelijke aanduiding voor dianummer 4"/>
          <p:cNvSpPr>
            <a:spLocks noGrp="1"/>
          </p:cNvSpPr>
          <p:nvPr>
            <p:ph type="sldNum" sz="quarter" idx="10"/>
          </p:nvPr>
        </p:nvSpPr>
        <p:spPr/>
        <p:txBody>
          <a:bodyPr/>
          <a:lstStyle/>
          <a:p>
            <a:fld id="{2FFE4499-92C6-40E3-9B9D-280FABE6431E}" type="slidenum">
              <a:rPr lang="nl-NL" smtClean="0"/>
              <a:pPr/>
              <a:t>4</a:t>
            </a:fld>
            <a:endParaRPr lang="nl-NL"/>
          </a:p>
        </p:txBody>
      </p:sp>
    </p:spTree>
    <p:extLst>
      <p:ext uri="{BB962C8B-B14F-4D97-AF65-F5344CB8AC3E}">
        <p14:creationId xmlns:p14="http://schemas.microsoft.com/office/powerpoint/2010/main" val="42289062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5629" y="2070611"/>
            <a:ext cx="8976615" cy="2242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1" name="Line 3"/>
          <p:cNvSpPr>
            <a:spLocks noChangeShapeType="1"/>
          </p:cNvSpPr>
          <p:nvPr/>
        </p:nvSpPr>
        <p:spPr bwMode="auto">
          <a:xfrm>
            <a:off x="2823751" y="3226370"/>
            <a:ext cx="332185" cy="0"/>
          </a:xfrm>
          <a:prstGeom prst="line">
            <a:avLst/>
          </a:prstGeom>
          <a:noFill/>
          <a:ln w="76200">
            <a:solidFill>
              <a:schemeClr val="bg2"/>
            </a:solidFill>
            <a:round/>
            <a:headEnd/>
            <a:tailEnd type="triangle" w="med" len="med"/>
          </a:ln>
          <a:extLst>
            <a:ext uri="{909E8E84-426E-40DD-AFC4-6F175D3DCCD1}">
              <a14:hiddenFill xmlns:a14="http://schemas.microsoft.com/office/drawing/2010/main">
                <a:noFill/>
              </a14:hiddenFill>
            </a:ext>
          </a:extLst>
        </p:spPr>
        <p:txBody>
          <a:bodyPr lIns="51792" tIns="25897" rIns="51792" bIns="25897"/>
          <a:lstStyle/>
          <a:p>
            <a:endParaRPr lang="nl-NL" sz="1013"/>
          </a:p>
        </p:txBody>
      </p:sp>
      <p:sp>
        <p:nvSpPr>
          <p:cNvPr id="7172" name="Line 4"/>
          <p:cNvSpPr>
            <a:spLocks noChangeShapeType="1"/>
          </p:cNvSpPr>
          <p:nvPr/>
        </p:nvSpPr>
        <p:spPr bwMode="auto">
          <a:xfrm>
            <a:off x="5693794" y="3183162"/>
            <a:ext cx="391121" cy="2679"/>
          </a:xfrm>
          <a:prstGeom prst="line">
            <a:avLst/>
          </a:prstGeom>
          <a:noFill/>
          <a:ln w="76200">
            <a:solidFill>
              <a:schemeClr val="bg2"/>
            </a:solidFill>
            <a:round/>
            <a:headEnd/>
            <a:tailEnd type="triangle" w="med" len="med"/>
          </a:ln>
          <a:extLst>
            <a:ext uri="{909E8E84-426E-40DD-AFC4-6F175D3DCCD1}">
              <a14:hiddenFill xmlns:a14="http://schemas.microsoft.com/office/drawing/2010/main">
                <a:noFill/>
              </a14:hiddenFill>
            </a:ext>
          </a:extLst>
        </p:spPr>
        <p:txBody>
          <a:bodyPr lIns="51792" tIns="25897" rIns="51792" bIns="25897"/>
          <a:lstStyle/>
          <a:p>
            <a:endParaRPr lang="nl-NL" sz="1013"/>
          </a:p>
        </p:txBody>
      </p:sp>
      <p:sp>
        <p:nvSpPr>
          <p:cNvPr id="2" name="Tijdelijke aanduiding voor dianummer 1"/>
          <p:cNvSpPr>
            <a:spLocks noGrp="1"/>
          </p:cNvSpPr>
          <p:nvPr>
            <p:ph type="sldNum" sz="quarter" idx="10"/>
          </p:nvPr>
        </p:nvSpPr>
        <p:spPr/>
        <p:txBody>
          <a:bodyPr/>
          <a:lstStyle/>
          <a:p>
            <a:fld id="{2FFE4499-92C6-40E3-9B9D-280FABE6431E}" type="slidenum">
              <a:rPr lang="nl-NL" smtClean="0"/>
              <a:pPr/>
              <a:t>5</a:t>
            </a:fld>
            <a:endParaRPr lang="nl-NL"/>
          </a:p>
        </p:txBody>
      </p:sp>
    </p:spTree>
    <p:extLst>
      <p:ext uri="{BB962C8B-B14F-4D97-AF65-F5344CB8AC3E}">
        <p14:creationId xmlns:p14="http://schemas.microsoft.com/office/powerpoint/2010/main" val="3659257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3" descr="PsychicPizz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20507" y="587408"/>
            <a:ext cx="4980106" cy="5670705"/>
          </a:xfrm>
          <a:prstGeom prst="rect">
            <a:avLst/>
          </a:prstGeom>
          <a:noFill/>
          <a:ln w="9525">
            <a:solidFill>
              <a:schemeClr val="hlink"/>
            </a:solidFill>
            <a:miter lim="800000"/>
            <a:headEnd/>
            <a:tailEnd/>
          </a:ln>
          <a:extLst>
            <a:ext uri="{909E8E84-426E-40DD-AFC4-6F175D3DCCD1}">
              <a14:hiddenFill xmlns:a14="http://schemas.microsoft.com/office/drawing/2010/main">
                <a:solidFill>
                  <a:srgbClr val="FFFFFF"/>
                </a:solidFill>
              </a14:hiddenFill>
            </a:ext>
          </a:extLst>
        </p:spPr>
      </p:pic>
      <p:sp>
        <p:nvSpPr>
          <p:cNvPr id="2" name="Tijdelijke aanduiding voor dianummer 1"/>
          <p:cNvSpPr>
            <a:spLocks noGrp="1"/>
          </p:cNvSpPr>
          <p:nvPr>
            <p:ph type="sldNum" sz="quarter" idx="10"/>
          </p:nvPr>
        </p:nvSpPr>
        <p:spPr/>
        <p:txBody>
          <a:bodyPr/>
          <a:lstStyle/>
          <a:p>
            <a:fld id="{2FFE4499-92C6-40E3-9B9D-280FABE6431E}" type="slidenum">
              <a:rPr lang="nl-NL" smtClean="0"/>
              <a:pPr/>
              <a:t>6</a:t>
            </a:fld>
            <a:endParaRPr lang="nl-NL"/>
          </a:p>
        </p:txBody>
      </p:sp>
    </p:spTree>
    <p:extLst>
      <p:ext uri="{BB962C8B-B14F-4D97-AF65-F5344CB8AC3E}">
        <p14:creationId xmlns:p14="http://schemas.microsoft.com/office/powerpoint/2010/main" val="32364890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Business Intelligence is van de ‘Business’</a:t>
            </a:r>
            <a:endParaRPr lang="nl-NL" dirty="0"/>
          </a:p>
        </p:txBody>
      </p:sp>
      <p:sp>
        <p:nvSpPr>
          <p:cNvPr id="3" name="Tijdelijke aanduiding voor inhoud 2"/>
          <p:cNvSpPr>
            <a:spLocks noGrp="1"/>
          </p:cNvSpPr>
          <p:nvPr>
            <p:ph idx="1"/>
          </p:nvPr>
        </p:nvSpPr>
        <p:spPr/>
        <p:txBody>
          <a:bodyPr/>
          <a:lstStyle/>
          <a:p>
            <a:r>
              <a:rPr lang="nl-NL" dirty="0"/>
              <a:t>Business Intelligence is van de hele organisatie, niet van (alleen) ICT</a:t>
            </a:r>
          </a:p>
          <a:p>
            <a:pPr lvl="1"/>
            <a:r>
              <a:rPr lang="nl-NL" dirty="0"/>
              <a:t>Gezien het doel is BI bedoeld voor mensen die over bedrijfsprocessen beslissingen moeten nemen</a:t>
            </a:r>
          </a:p>
          <a:p>
            <a:pPr lvl="1"/>
            <a:r>
              <a:rPr lang="nl-NL" dirty="0"/>
              <a:t>Deze mensen weten:</a:t>
            </a:r>
          </a:p>
          <a:p>
            <a:pPr lvl="2"/>
            <a:r>
              <a:rPr lang="nl-NL" dirty="0"/>
              <a:t>Wat ze nodig hebben</a:t>
            </a:r>
          </a:p>
          <a:p>
            <a:pPr lvl="2"/>
            <a:r>
              <a:rPr lang="nl-NL" dirty="0"/>
              <a:t>Wanneer ze het nodig hebben</a:t>
            </a:r>
          </a:p>
          <a:p>
            <a:pPr lvl="2"/>
            <a:r>
              <a:rPr lang="nl-NL" dirty="0"/>
              <a:t>In welke vorm ze het nodig hebben</a:t>
            </a:r>
          </a:p>
          <a:p>
            <a:pPr lvl="1"/>
            <a:r>
              <a:rPr lang="nl-NL" dirty="0"/>
              <a:t>De technische oplossing staat in dienst van bovenstaand behoeften</a:t>
            </a:r>
          </a:p>
          <a:p>
            <a:pPr lvl="2"/>
            <a:r>
              <a:rPr lang="nl-NL" dirty="0"/>
              <a:t>ICT is ‘slechts’ eigenaar van de techniek, niet van de inhoud</a:t>
            </a:r>
          </a:p>
        </p:txBody>
      </p:sp>
      <p:sp>
        <p:nvSpPr>
          <p:cNvPr id="5" name="Tijdelijke aanduiding voor dianummer 4"/>
          <p:cNvSpPr>
            <a:spLocks noGrp="1"/>
          </p:cNvSpPr>
          <p:nvPr>
            <p:ph type="sldNum" sz="quarter" idx="10"/>
          </p:nvPr>
        </p:nvSpPr>
        <p:spPr/>
        <p:txBody>
          <a:bodyPr/>
          <a:lstStyle/>
          <a:p>
            <a:fld id="{2FFE4499-92C6-40E3-9B9D-280FABE6431E}" type="slidenum">
              <a:rPr lang="nl-NL" smtClean="0"/>
              <a:pPr/>
              <a:t>7</a:t>
            </a:fld>
            <a:endParaRPr lang="nl-NL"/>
          </a:p>
        </p:txBody>
      </p:sp>
    </p:spTree>
    <p:extLst>
      <p:ext uri="{BB962C8B-B14F-4D97-AF65-F5344CB8AC3E}">
        <p14:creationId xmlns:p14="http://schemas.microsoft.com/office/powerpoint/2010/main" val="25822469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Voor wie is Business Intelligence?</a:t>
            </a:r>
          </a:p>
        </p:txBody>
      </p:sp>
      <p:sp>
        <p:nvSpPr>
          <p:cNvPr id="3" name="Tijdelijke aanduiding voor inhoud 2"/>
          <p:cNvSpPr>
            <a:spLocks noGrp="1"/>
          </p:cNvSpPr>
          <p:nvPr>
            <p:ph sz="half" idx="1"/>
          </p:nvPr>
        </p:nvSpPr>
        <p:spPr>
          <a:xfrm>
            <a:off x="1629439" y="3887701"/>
            <a:ext cx="1658000" cy="1590585"/>
          </a:xfrm>
        </p:spPr>
        <p:txBody>
          <a:bodyPr/>
          <a:lstStyle/>
          <a:p>
            <a:r>
              <a:rPr lang="nl-NL" sz="1050" dirty="0"/>
              <a:t>Human Resources</a:t>
            </a:r>
          </a:p>
          <a:p>
            <a:r>
              <a:rPr lang="nl-NL" sz="1050" dirty="0"/>
              <a:t>Sales en marketing</a:t>
            </a:r>
          </a:p>
          <a:p>
            <a:r>
              <a:rPr lang="nl-NL" sz="1050" dirty="0"/>
              <a:t>Inkoop</a:t>
            </a:r>
          </a:p>
          <a:p>
            <a:r>
              <a:rPr lang="nl-NL" sz="1050" dirty="0"/>
              <a:t>…</a:t>
            </a:r>
          </a:p>
        </p:txBody>
      </p:sp>
      <p:sp>
        <p:nvSpPr>
          <p:cNvPr id="7" name="Tijdelijke aanduiding voor inhoud 6"/>
          <p:cNvSpPr>
            <a:spLocks noGrp="1"/>
          </p:cNvSpPr>
          <p:nvPr>
            <p:ph sz="half" idx="2"/>
          </p:nvPr>
        </p:nvSpPr>
        <p:spPr>
          <a:xfrm>
            <a:off x="3516467" y="3887701"/>
            <a:ext cx="1816238" cy="1590585"/>
          </a:xfrm>
        </p:spPr>
        <p:txBody>
          <a:bodyPr/>
          <a:lstStyle/>
          <a:p>
            <a:r>
              <a:rPr lang="nl-NL" sz="1050" dirty="0"/>
              <a:t>Hoger management</a:t>
            </a:r>
          </a:p>
          <a:p>
            <a:r>
              <a:rPr lang="nl-NL" sz="1050" dirty="0"/>
              <a:t>Midden management</a:t>
            </a:r>
          </a:p>
          <a:p>
            <a:r>
              <a:rPr lang="nl-NL" sz="1050" dirty="0"/>
              <a:t>Lager management</a:t>
            </a:r>
          </a:p>
          <a:p>
            <a:r>
              <a:rPr lang="nl-NL" sz="1050" dirty="0"/>
              <a:t>…</a:t>
            </a:r>
          </a:p>
        </p:txBody>
      </p:sp>
      <p:sp>
        <p:nvSpPr>
          <p:cNvPr id="8" name="Rechthoek 7"/>
          <p:cNvSpPr/>
          <p:nvPr/>
        </p:nvSpPr>
        <p:spPr>
          <a:xfrm>
            <a:off x="1629441" y="2333421"/>
            <a:ext cx="5900073" cy="992836"/>
          </a:xfrm>
          <a:prstGeom prst="rect">
            <a:avLst/>
          </a:prstGeom>
        </p:spPr>
        <p:txBody>
          <a:bodyPr wrap="square">
            <a:spAutoFit/>
          </a:bodyPr>
          <a:lstStyle/>
          <a:p>
            <a:r>
              <a:rPr lang="nl-NL" sz="1463" dirty="0"/>
              <a:t>Business Intelligence is voor iedereen. Het is zowel interessant voor grote als voor kleine bedrijven. Het is in elke branche interessant. Binnen een bedrijf biedt het meerwaarde aan alle soorten functies, van hoog tot laag.</a:t>
            </a:r>
          </a:p>
        </p:txBody>
      </p:sp>
      <p:sp>
        <p:nvSpPr>
          <p:cNvPr id="9" name="Tijdelijke aanduiding voor inhoud 6"/>
          <p:cNvSpPr txBox="1">
            <a:spLocks/>
          </p:cNvSpPr>
          <p:nvPr/>
        </p:nvSpPr>
        <p:spPr>
          <a:xfrm>
            <a:off x="5561733" y="3940588"/>
            <a:ext cx="1967778" cy="1590585"/>
          </a:xfrm>
          <a:prstGeom prst="rect">
            <a:avLst/>
          </a:prstGeom>
        </p:spPr>
        <p:txBody>
          <a:bodyPr vert="horz" lIns="51435" tIns="25718" rIns="51435" bIns="25718"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nl-NL" sz="1050" dirty="0"/>
              <a:t>Gezondheidszorg</a:t>
            </a:r>
          </a:p>
          <a:p>
            <a:r>
              <a:rPr lang="nl-NL" sz="1050" dirty="0"/>
              <a:t>Retail</a:t>
            </a:r>
          </a:p>
          <a:p>
            <a:r>
              <a:rPr lang="nl-NL" sz="1050" dirty="0"/>
              <a:t>Industrie</a:t>
            </a:r>
          </a:p>
          <a:p>
            <a:r>
              <a:rPr lang="nl-NL" sz="1050" dirty="0"/>
              <a:t>…</a:t>
            </a:r>
          </a:p>
        </p:txBody>
      </p:sp>
      <p:sp>
        <p:nvSpPr>
          <p:cNvPr id="10" name="Tekstvak 9"/>
          <p:cNvSpPr txBox="1"/>
          <p:nvPr/>
        </p:nvSpPr>
        <p:spPr>
          <a:xfrm>
            <a:off x="1685942" y="3243219"/>
            <a:ext cx="1601499" cy="577081"/>
          </a:xfrm>
          <a:prstGeom prst="rect">
            <a:avLst/>
          </a:prstGeom>
          <a:noFill/>
        </p:spPr>
        <p:txBody>
          <a:bodyPr wrap="square" rtlCol="0">
            <a:spAutoFit/>
          </a:bodyPr>
          <a:lstStyle/>
          <a:p>
            <a:r>
              <a:rPr lang="nl-NL" sz="1575" u="sng" dirty="0"/>
              <a:t>Alle processen:</a:t>
            </a:r>
          </a:p>
        </p:txBody>
      </p:sp>
      <p:sp>
        <p:nvSpPr>
          <p:cNvPr id="11" name="Tekstvak 10"/>
          <p:cNvSpPr txBox="1"/>
          <p:nvPr/>
        </p:nvSpPr>
        <p:spPr>
          <a:xfrm>
            <a:off x="3584500" y="3501759"/>
            <a:ext cx="1601499" cy="334707"/>
          </a:xfrm>
          <a:prstGeom prst="rect">
            <a:avLst/>
          </a:prstGeom>
          <a:noFill/>
        </p:spPr>
        <p:txBody>
          <a:bodyPr wrap="square" rtlCol="0">
            <a:spAutoFit/>
          </a:bodyPr>
          <a:lstStyle/>
          <a:p>
            <a:r>
              <a:rPr lang="nl-NL" sz="1575" u="sng" dirty="0"/>
              <a:t>Alle mensen:</a:t>
            </a:r>
          </a:p>
        </p:txBody>
      </p:sp>
      <p:sp>
        <p:nvSpPr>
          <p:cNvPr id="12" name="Tekstvak 11"/>
          <p:cNvSpPr txBox="1"/>
          <p:nvPr/>
        </p:nvSpPr>
        <p:spPr>
          <a:xfrm>
            <a:off x="5561733" y="3302919"/>
            <a:ext cx="1837244" cy="577081"/>
          </a:xfrm>
          <a:prstGeom prst="rect">
            <a:avLst/>
          </a:prstGeom>
          <a:noFill/>
        </p:spPr>
        <p:txBody>
          <a:bodyPr wrap="square" rtlCol="0">
            <a:spAutoFit/>
          </a:bodyPr>
          <a:lstStyle/>
          <a:p>
            <a:r>
              <a:rPr lang="nl-NL" sz="1575" u="sng" dirty="0"/>
              <a:t>Alle bedrijfstakken:</a:t>
            </a:r>
          </a:p>
        </p:txBody>
      </p:sp>
      <p:sp>
        <p:nvSpPr>
          <p:cNvPr id="5" name="Tijdelijke aanduiding voor dianummer 4"/>
          <p:cNvSpPr>
            <a:spLocks noGrp="1"/>
          </p:cNvSpPr>
          <p:nvPr>
            <p:ph type="sldNum" sz="quarter" idx="10"/>
          </p:nvPr>
        </p:nvSpPr>
        <p:spPr/>
        <p:txBody>
          <a:bodyPr/>
          <a:lstStyle/>
          <a:p>
            <a:fld id="{2FFE4499-92C6-40E3-9B9D-280FABE6431E}" type="slidenum">
              <a:rPr lang="nl-NL" smtClean="0"/>
              <a:t>8</a:t>
            </a:fld>
            <a:endParaRPr lang="nl-NL"/>
          </a:p>
        </p:txBody>
      </p:sp>
    </p:spTree>
    <p:extLst>
      <p:ext uri="{BB962C8B-B14F-4D97-AF65-F5344CB8AC3E}">
        <p14:creationId xmlns:p14="http://schemas.microsoft.com/office/powerpoint/2010/main" val="27082173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nl-NL" dirty="0"/>
              <a:t>Belangrijke succesfactoren</a:t>
            </a:r>
          </a:p>
        </p:txBody>
      </p:sp>
      <p:sp>
        <p:nvSpPr>
          <p:cNvPr id="6" name="Tijdelijke aanduiding voor inhoud 5"/>
          <p:cNvSpPr>
            <a:spLocks noGrp="1"/>
          </p:cNvSpPr>
          <p:nvPr>
            <p:ph idx="1"/>
          </p:nvPr>
        </p:nvSpPr>
        <p:spPr/>
        <p:txBody>
          <a:bodyPr>
            <a:normAutofit/>
          </a:bodyPr>
          <a:lstStyle/>
          <a:p>
            <a:pPr lvl="0"/>
            <a:r>
              <a:rPr lang="nl-NL" dirty="0"/>
              <a:t>Is de Business Intelligence oplossing die gebouwd wordt wel wat de gebruikers nodig hebben?</a:t>
            </a:r>
          </a:p>
          <a:p>
            <a:pPr lvl="1"/>
            <a:r>
              <a:rPr lang="nl-NL" dirty="0"/>
              <a:t>Geen of slechte informatieanalyse</a:t>
            </a:r>
          </a:p>
          <a:p>
            <a:pPr lvl="1"/>
            <a:r>
              <a:rPr lang="nl-NL" dirty="0"/>
              <a:t>Miscommunicatie tussen gebruiker en ontwikkelaar</a:t>
            </a:r>
          </a:p>
          <a:p>
            <a:pPr lvl="0"/>
            <a:r>
              <a:rPr lang="nl-NL" dirty="0"/>
              <a:t>Komt de oplossing wel op tijd?</a:t>
            </a:r>
          </a:p>
          <a:p>
            <a:pPr lvl="1"/>
            <a:r>
              <a:rPr lang="nl-NL" dirty="0"/>
              <a:t>Lange doorlooptijden project</a:t>
            </a:r>
          </a:p>
          <a:p>
            <a:pPr lvl="1"/>
            <a:r>
              <a:rPr lang="nl-NL" dirty="0"/>
              <a:t>Veranderende omstandigheden (b.v. nieuwe wetgeving)</a:t>
            </a:r>
          </a:p>
          <a:p>
            <a:pPr lvl="1"/>
            <a:r>
              <a:rPr lang="nl-NL" dirty="0"/>
              <a:t>Ad hoc informatiebehoeften</a:t>
            </a:r>
          </a:p>
        </p:txBody>
      </p:sp>
      <p:sp>
        <p:nvSpPr>
          <p:cNvPr id="2" name="Tijdelijke aanduiding voor dianummer 1"/>
          <p:cNvSpPr>
            <a:spLocks noGrp="1"/>
          </p:cNvSpPr>
          <p:nvPr>
            <p:ph type="sldNum" sz="quarter" idx="10"/>
          </p:nvPr>
        </p:nvSpPr>
        <p:spPr/>
        <p:txBody>
          <a:bodyPr/>
          <a:lstStyle/>
          <a:p>
            <a:fld id="{2FFE4499-92C6-40E3-9B9D-280FABE6431E}" type="slidenum">
              <a:rPr lang="nl-NL" smtClean="0"/>
              <a:pPr/>
              <a:t>9</a:t>
            </a:fld>
            <a:endParaRPr lang="nl-NL"/>
          </a:p>
        </p:txBody>
      </p:sp>
    </p:spTree>
    <p:extLst>
      <p:ext uri="{BB962C8B-B14F-4D97-AF65-F5344CB8AC3E}">
        <p14:creationId xmlns:p14="http://schemas.microsoft.com/office/powerpoint/2010/main" val="4288153417"/>
      </p:ext>
    </p:extLst>
  </p:cSld>
  <p:clrMapOvr>
    <a:masterClrMapping/>
  </p:clrMapOvr>
</p:sld>
</file>

<file path=ppt/theme/theme1.xml><?xml version="1.0" encoding="utf-8"?>
<a:theme xmlns:a="http://schemas.openxmlformats.org/drawingml/2006/main" name="Avans">
  <a:themeElements>
    <a:clrScheme name="Default Design 3">
      <a:dk1>
        <a:srgbClr val="000000"/>
      </a:dk1>
      <a:lt1>
        <a:srgbClr val="FFFFFF"/>
      </a:lt1>
      <a:dk2>
        <a:srgbClr val="000000"/>
      </a:dk2>
      <a:lt2>
        <a:srgbClr val="808080"/>
      </a:lt2>
      <a:accent1>
        <a:srgbClr val="C7002B"/>
      </a:accent1>
      <a:accent2>
        <a:srgbClr val="C0C0C0"/>
      </a:accent2>
      <a:accent3>
        <a:srgbClr val="FFFFFF"/>
      </a:accent3>
      <a:accent4>
        <a:srgbClr val="000000"/>
      </a:accent4>
      <a:accent5>
        <a:srgbClr val="E0AAAC"/>
      </a:accent5>
      <a:accent6>
        <a:srgbClr val="AEAEAE"/>
      </a:accent6>
      <a:hlink>
        <a:srgbClr val="522641"/>
      </a:hlink>
      <a:folHlink>
        <a:srgbClr val="0066CC"/>
      </a:folHlink>
    </a:clrScheme>
    <a:fontScheme name="Default Design">
      <a:majorFont>
        <a:latin typeface="Verdana"/>
        <a:ea typeface=""/>
        <a:cs typeface=""/>
      </a:majorFont>
      <a:minorFont>
        <a:latin typeface="Verdana"/>
        <a:ea typeface=""/>
        <a:cs typeface=""/>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808080"/>
        </a:dk1>
        <a:lt1>
          <a:srgbClr val="FFFFFF"/>
        </a:lt1>
        <a:dk2>
          <a:srgbClr val="C7002B"/>
        </a:dk2>
        <a:lt2>
          <a:srgbClr val="FFFFFF"/>
        </a:lt2>
        <a:accent1>
          <a:srgbClr val="FFFFFF"/>
        </a:accent1>
        <a:accent2>
          <a:srgbClr val="C0C0C0"/>
        </a:accent2>
        <a:accent3>
          <a:srgbClr val="E0AAAC"/>
        </a:accent3>
        <a:accent4>
          <a:srgbClr val="DADADA"/>
        </a:accent4>
        <a:accent5>
          <a:srgbClr val="FFFFFF"/>
        </a:accent5>
        <a:accent6>
          <a:srgbClr val="AEAEAE"/>
        </a:accent6>
        <a:hlink>
          <a:srgbClr val="522641"/>
        </a:hlink>
        <a:folHlink>
          <a:srgbClr val="0066CC"/>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C7002B"/>
        </a:lt1>
        <a:dk2>
          <a:srgbClr val="FFFFFF"/>
        </a:dk2>
        <a:lt2>
          <a:srgbClr val="808080"/>
        </a:lt2>
        <a:accent1>
          <a:srgbClr val="FFFFFF"/>
        </a:accent1>
        <a:accent2>
          <a:srgbClr val="C0C0C0"/>
        </a:accent2>
        <a:accent3>
          <a:srgbClr val="E0AAAC"/>
        </a:accent3>
        <a:accent4>
          <a:srgbClr val="000000"/>
        </a:accent4>
        <a:accent5>
          <a:srgbClr val="FFFFFF"/>
        </a:accent5>
        <a:accent6>
          <a:srgbClr val="AEAEAE"/>
        </a:accent6>
        <a:hlink>
          <a:srgbClr val="522641"/>
        </a:hlink>
        <a:folHlink>
          <a:srgbClr val="0066CC"/>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C7002B"/>
        </a:accent1>
        <a:accent2>
          <a:srgbClr val="C0C0C0"/>
        </a:accent2>
        <a:accent3>
          <a:srgbClr val="FFFFFF"/>
        </a:accent3>
        <a:accent4>
          <a:srgbClr val="000000"/>
        </a:accent4>
        <a:accent5>
          <a:srgbClr val="E0AAAC"/>
        </a:accent5>
        <a:accent6>
          <a:srgbClr val="AEAEAE"/>
        </a:accent6>
        <a:hlink>
          <a:srgbClr val="522641"/>
        </a:hlink>
        <a:folHlink>
          <a:srgbClr val="0066CC"/>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808080"/>
        </a:lt2>
        <a:accent1>
          <a:srgbClr val="808080"/>
        </a:accent1>
        <a:accent2>
          <a:srgbClr val="C0C0C0"/>
        </a:accent2>
        <a:accent3>
          <a:srgbClr val="FFFFFF"/>
        </a:accent3>
        <a:accent4>
          <a:srgbClr val="000000"/>
        </a:accent4>
        <a:accent5>
          <a:srgbClr val="C0C0C0"/>
        </a:accent5>
        <a:accent6>
          <a:srgbClr val="AEAEAE"/>
        </a:accent6>
        <a:hlink>
          <a:srgbClr val="522641"/>
        </a:hlink>
        <a:folHlink>
          <a:srgbClr val="A0A0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Avans" id="{601014EC-C4C8-475C-8384-57809D2538BC}" vid="{958FBA00-4A5D-413D-B388-54D461839AF8}"/>
    </a:ext>
  </a:extLst>
</a:theme>
</file>

<file path=ppt/theme/theme2.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toor">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eriode xmlns="313b64da-a3a8-4e32-89ec-c04eaf795922">2.2</Periode>
    <Soort xmlns="313b64da-a3a8-4e32-89ec-c04eaf795922">Sheets / instructies</Soort>
    <Reviewer xmlns="313b64da-a3a8-4e32-89ec-c04eaf795922">
      <UserInfo>
        <DisplayName/>
        <AccountId xsi:nil="true"/>
        <AccountType/>
      </UserInfo>
    </Reviewer>
    <Doelgroepen xmlns="313b64da-a3a8-4e32-89ec-c04eaf795922" xsi:nil="true"/>
    <_Flow_SignoffStatus xmlns="313b64da-a3a8-4e32-89ec-c04eaf795922" xsi:nil="true"/>
    <Modulecode_x0020__x002f__x0020_Osiris_x0020_code xmlns="313b64da-a3a8-4e32-89ec-c04eaf795922">IA0005</Modulecode_x0020__x002f__x0020_Osiris_x0020_cod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E8A43259F6BFFD4BAABBF33CE8CA1FAB" ma:contentTypeVersion="18" ma:contentTypeDescription="Een nieuw document maken." ma:contentTypeScope="" ma:versionID="28cd4c8c7d2e30ade71b0bec80b604b0">
  <xsd:schema xmlns:xsd="http://www.w3.org/2001/XMLSchema" xmlns:xs="http://www.w3.org/2001/XMLSchema" xmlns:p="http://schemas.microsoft.com/office/2006/metadata/properties" xmlns:ns2="313b64da-a3a8-4e32-89ec-c04eaf795922" xmlns:ns3="3c8ae35b-8072-49eb-9d0a-8219765011a9" targetNamespace="http://schemas.microsoft.com/office/2006/metadata/properties" ma:root="true" ma:fieldsID="27e6ae5f02e797690ccc3028bed8e8d7" ns2:_="" ns3:_="">
    <xsd:import namespace="313b64da-a3a8-4e32-89ec-c04eaf795922"/>
    <xsd:import namespace="3c8ae35b-8072-49eb-9d0a-8219765011a9"/>
    <xsd:element name="properties">
      <xsd:complexType>
        <xsd:sequence>
          <xsd:element name="documentManagement">
            <xsd:complexType>
              <xsd:all>
                <xsd:element ref="ns2:Periode" minOccurs="0"/>
                <xsd:element ref="ns2:Modulecode_x0020__x002f__x0020_Osiris_x0020_code" minOccurs="0"/>
                <xsd:element ref="ns2:_Flow_SignoffStatus" minOccurs="0"/>
                <xsd:element ref="ns2:Doelgroepen" minOccurs="0"/>
                <xsd:element ref="ns2:MediaServiceMetadata" minOccurs="0"/>
                <xsd:element ref="ns2:MediaServiceFastMetadata" minOccurs="0"/>
                <xsd:element ref="ns2:Soort" minOccurs="0"/>
                <xsd:element ref="ns2:Reviewer"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3:SharedWithUsers" minOccurs="0"/>
                <xsd:element ref="ns3:SharedWithDetails" minOccurs="0"/>
                <xsd:element ref="ns2:MediaServiceAutoKeyPoints" minOccurs="0"/>
                <xsd:element ref="ns2:MediaServiceKeyPoint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13b64da-a3a8-4e32-89ec-c04eaf795922" elementFormDefault="qualified">
    <xsd:import namespace="http://schemas.microsoft.com/office/2006/documentManagement/types"/>
    <xsd:import namespace="http://schemas.microsoft.com/office/infopath/2007/PartnerControls"/>
    <xsd:element name="Periode" ma:index="2" nillable="true" ma:displayName="Periode" ma:format="RadioButtons" ma:internalName="Periode">
      <xsd:simpleType>
        <xsd:restriction base="dms:Choice">
          <xsd:enumeration value="1.1"/>
          <xsd:enumeration value="1.2"/>
          <xsd:enumeration value="1.3"/>
          <xsd:enumeration value="1.4"/>
          <xsd:enumeration value="2.1"/>
          <xsd:enumeration value="2.2"/>
          <xsd:enumeration value="2.3"/>
          <xsd:enumeration value="2.4"/>
          <xsd:enumeration value="3.1/3.2 Stage"/>
          <xsd:enumeration value="3.3/3.4 Onderwijs jaar 3"/>
          <xsd:enumeration value="4.1/4.2 Minor"/>
          <xsd:enumeration value="4.3/4.4 Afstuderen"/>
        </xsd:restriction>
      </xsd:simpleType>
    </xsd:element>
    <xsd:element name="Modulecode_x0020__x002f__x0020_Osiris_x0020_code" ma:index="3" nillable="true" ma:displayName="Modulecode / Osiris code" ma:internalName="Modulecode_x0020__x002f__x0020_Osiris_x0020_code">
      <xsd:simpleType>
        <xsd:restriction base="dms:Text">
          <xsd:maxLength value="255"/>
        </xsd:restriction>
      </xsd:simpleType>
    </xsd:element>
    <xsd:element name="_Flow_SignoffStatus" ma:index="4" nillable="true" ma:displayName="Afmeldingsstatus" ma:internalName="_x0024_Resources_x003a_core_x002c_Signoff_Status_x003b_">
      <xsd:simpleType>
        <xsd:restriction base="dms:Text"/>
      </xsd:simpleType>
    </xsd:element>
    <xsd:element name="Doelgroepen" ma:index="5" nillable="true" ma:displayName="Doelgroepen" ma:internalName="Doelgroepen">
      <xsd:simpleType>
        <xsd:restriction base="dms:Unknown"/>
      </xsd:simple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Soort" ma:index="14" nillable="true" ma:displayName="Soort" ma:format="Dropdown" ma:internalName="Soort">
      <xsd:simpleType>
        <xsd:union memberTypes="dms:Text">
          <xsd:simpleType>
            <xsd:restriction base="dms:Choice">
              <xsd:enumeration value="Sheets / instructies"/>
              <xsd:enumeration value="Toetsmatrijs"/>
              <xsd:enumeration value="Oefenmateriaal"/>
              <xsd:enumeration value="Naslag / bron"/>
              <xsd:enumeration value="Modulewijzer"/>
            </xsd:restriction>
          </xsd:simpleType>
        </xsd:union>
      </xsd:simpleType>
    </xsd:element>
    <xsd:element name="Reviewer" ma:index="15" nillable="true" ma:displayName="Reviewer" ma:list="UserInfo" ma:SharePointGroup="0" ma:internalName="Review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MediaServiceAutoTags" ma:index="16" nillable="true" ma:displayName="Tags" ma:internalName="MediaServiceAutoTags"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DateTaken" ma:index="20" nillable="true" ma:displayName="MediaServiceDateTaken" ma:hidden="true" ma:internalName="MediaServiceDateTaken" ma:readOnly="true">
      <xsd:simpleType>
        <xsd:restriction base="dms:Text"/>
      </xsd:simpleType>
    </xsd:element>
    <xsd:element name="MediaServiceAutoKeyPoints" ma:index="23" nillable="true" ma:displayName="MediaServiceAutoKeyPoints" ma:hidden="true" ma:internalName="MediaServiceAutoKeyPoints" ma:readOnly="true">
      <xsd:simpleType>
        <xsd:restriction base="dms:Note"/>
      </xsd:simpleType>
    </xsd:element>
    <xsd:element name="MediaServiceKeyPoints" ma:index="24" nillable="true" ma:displayName="KeyPoints" ma:internalName="MediaServiceKeyPoints" ma:readOnly="true">
      <xsd:simpleType>
        <xsd:restriction base="dms:Note">
          <xsd:maxLength value="255"/>
        </xsd:restriction>
      </xsd:simpleType>
    </xsd:element>
    <xsd:element name="MediaLengthInSeconds" ma:index="25"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3c8ae35b-8072-49eb-9d0a-8219765011a9" elementFormDefault="qualified">
    <xsd:import namespace="http://schemas.microsoft.com/office/2006/documentManagement/types"/>
    <xsd:import namespace="http://schemas.microsoft.com/office/infopath/2007/PartnerControls"/>
    <xsd:element name="SharedWithUsers" ma:index="21" nillable="true" ma:displayName="Gedeeld met"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2" nillable="true" ma:displayName="Gedeeld met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0" ma:displayName="Inhoudstype"/>
        <xsd:element ref="dc:title" minOccurs="0" maxOccurs="1" ma:index="1"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CD81613-FCBC-4DC2-BE6B-0918F5D3D794}">
  <ds:schemaRefs>
    <ds:schemaRef ds:uri="http://schemas.microsoft.com/sharepoint/v3/contenttype/forms"/>
  </ds:schemaRefs>
</ds:datastoreItem>
</file>

<file path=customXml/itemProps2.xml><?xml version="1.0" encoding="utf-8"?>
<ds:datastoreItem xmlns:ds="http://schemas.openxmlformats.org/officeDocument/2006/customXml" ds:itemID="{0AF3E513-286B-4E04-AA8E-17CE900E368C}">
  <ds:schemaRef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3c8ae35b-8072-49eb-9d0a-8219765011a9"/>
    <ds:schemaRef ds:uri="http://purl.org/dc/terms/"/>
    <ds:schemaRef ds:uri="313b64da-a3a8-4e32-89ec-c04eaf795922"/>
    <ds:schemaRef ds:uri="http://www.w3.org/XML/1998/namespace"/>
    <ds:schemaRef ds:uri="http://purl.org/dc/dcmitype/"/>
  </ds:schemaRefs>
</ds:datastoreItem>
</file>

<file path=customXml/itemProps3.xml><?xml version="1.0" encoding="utf-8"?>
<ds:datastoreItem xmlns:ds="http://schemas.openxmlformats.org/officeDocument/2006/customXml" ds:itemID="{A4C85399-4468-4BBB-BAB3-0FD3B8D17EA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13b64da-a3a8-4e32-89ec-c04eaf795922"/>
    <ds:schemaRef ds:uri="3c8ae35b-8072-49eb-9d0a-8219765011a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Avans</Template>
  <TotalTime>0</TotalTime>
  <Words>1381</Words>
  <Application>Microsoft Office PowerPoint</Application>
  <PresentationFormat>Apresentação na tela (4:3)</PresentationFormat>
  <Paragraphs>203</Paragraphs>
  <Slides>34</Slides>
  <Notes>10</Notes>
  <HiddenSlides>0</HiddenSlides>
  <MMClips>0</MMClips>
  <ScaleCrop>false</ScaleCrop>
  <HeadingPairs>
    <vt:vector size="4" baseType="variant">
      <vt:variant>
        <vt:lpstr>Tema</vt:lpstr>
      </vt:variant>
      <vt:variant>
        <vt:i4>1</vt:i4>
      </vt:variant>
      <vt:variant>
        <vt:lpstr>Títulos de slides</vt:lpstr>
      </vt:variant>
      <vt:variant>
        <vt:i4>34</vt:i4>
      </vt:variant>
    </vt:vector>
  </HeadingPairs>
  <TitlesOfParts>
    <vt:vector size="35" baseType="lpstr">
      <vt:lpstr>Avans</vt:lpstr>
      <vt:lpstr>Business Intelligence (BI)  </vt:lpstr>
      <vt:lpstr>Definities BI (I)</vt:lpstr>
      <vt:lpstr>Definities BI (II)</vt:lpstr>
      <vt:lpstr>Business Intelligence draait om:</vt:lpstr>
      <vt:lpstr>Apresentação do PowerPoint</vt:lpstr>
      <vt:lpstr>Apresentação do PowerPoint</vt:lpstr>
      <vt:lpstr>Business Intelligence is van de ‘Business’</vt:lpstr>
      <vt:lpstr>Voor wie is Business Intelligence?</vt:lpstr>
      <vt:lpstr>Belangrijke succesfactoren</vt:lpstr>
      <vt:lpstr>Informatieanalyse</vt:lpstr>
      <vt:lpstr>Waarom Business Intelligence?</vt:lpstr>
      <vt:lpstr>BI Drivers</vt:lpstr>
      <vt:lpstr>BI componenten (1)</vt:lpstr>
      <vt:lpstr>BI componenten (2)</vt:lpstr>
      <vt:lpstr>Apresentação do PowerPoint</vt:lpstr>
      <vt:lpstr>Voordelen van een datawarehouse</vt:lpstr>
      <vt:lpstr>Termen en definities 2</vt:lpstr>
      <vt:lpstr>Apresentação do PowerPoint</vt:lpstr>
      <vt:lpstr>Termen en definities 3</vt:lpstr>
      <vt:lpstr>Het is allemaal BI voor iemand ...</vt:lpstr>
      <vt:lpstr>3 BI-golven</vt:lpstr>
      <vt:lpstr>Conclusie</vt:lpstr>
      <vt:lpstr>Oefentoets hoofstuk 1</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Avans Hogeschool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Giel Vossen</dc:creator>
  <cp:lastModifiedBy>Paul Feitsma</cp:lastModifiedBy>
  <cp:revision>24</cp:revision>
  <cp:lastPrinted>2020-11-08T08:53:23Z</cp:lastPrinted>
  <dcterms:created xsi:type="dcterms:W3CDTF">2014-09-04T10:42:52Z</dcterms:created>
  <dcterms:modified xsi:type="dcterms:W3CDTF">2022-02-16T21:30:42Z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0x010100E8A43259F6BFFD4BAABBF33CE8CA1FAB</vt:lpwstr>
  </property>
  <property fmtid="{D5CDD505-2E9C-101B-9397-08002B2CF9AE}" pid="3" name="Documenttype">
    <vt:lpwstr>Procedure / werkinstructie</vt:lpwstr>
  </property>
  <property fmtid="{D5CDD505-2E9C-101B-9397-08002B2CF9AE}" pid="4" name="Proces">
    <vt:lpwstr>Onderwijs</vt:lpwstr>
  </property>
</Properties>
</file>