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58"/>
  </p:notesMasterIdLst>
  <p:sldIdLst>
    <p:sldId id="313" r:id="rId5"/>
    <p:sldId id="256" r:id="rId6"/>
    <p:sldId id="257" r:id="rId7"/>
    <p:sldId id="258" r:id="rId8"/>
    <p:sldId id="259" r:id="rId9"/>
    <p:sldId id="260" r:id="rId10"/>
    <p:sldId id="261" r:id="rId11"/>
    <p:sldId id="31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DCEE2-206C-B1AF-DA10-4C080D831FC9}" v="2" dt="2021-11-09T11:25:15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4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CAB2C-872D-496D-B3AA-139EDCF65E2C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66497-C79B-4AB1-998E-5CBEBE78BF92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8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E137B8-89F4-4A9C-869C-78B32AD09D41}" type="slidenum">
              <a:rPr lang="nl-NL" altLang="nl-NL" sz="1200"/>
              <a:pPr eaLnBrk="1" hangingPunct="1"/>
              <a:t>1</a:t>
            </a:fld>
            <a:endParaRPr lang="nl-NL" altLang="nl-NL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5701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C90A03-8DBC-406F-A133-9D33C0A4D959}" type="slidenum">
              <a:rPr lang="nl-NL" altLang="en-US"/>
              <a:pPr eaLnBrk="1" hangingPunct="1"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3919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E96B93-AF29-4FF6-9FB8-34087AFA69E2}" type="slidenum">
              <a:rPr lang="nl-NL" altLang="en-US"/>
              <a:pPr eaLnBrk="1" hangingPunct="1"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5412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349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79235A-DD00-4373-9992-144BF6687312}" type="slidenum">
              <a:rPr lang="nl-NL" altLang="en-US" sz="1200"/>
              <a:pPr eaLnBrk="1" hangingPunct="1"/>
              <a:t>20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57980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451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51BB9-C5CE-49DA-8F87-743FC839732C}" type="slidenum">
              <a:rPr lang="nl-NL" altLang="en-US" sz="1200"/>
              <a:pPr eaLnBrk="1" hangingPunct="1"/>
              <a:t>23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08606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554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C7E887-2713-4A24-BB1C-492734577230}" type="slidenum">
              <a:rPr lang="nl-NL" altLang="en-US" sz="1200"/>
              <a:pPr eaLnBrk="1" hangingPunct="1"/>
              <a:t>24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08556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656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5F0454-B7CD-46EC-97B1-348B74928F25}" type="slidenum">
              <a:rPr lang="nl-NL" altLang="en-US" sz="1200"/>
              <a:pPr eaLnBrk="1" hangingPunct="1"/>
              <a:t>25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63655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75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79153C-6346-4ADB-AA9F-8A38919F7EB6}" type="slidenum">
              <a:rPr lang="nl-NL" altLang="en-US" sz="1200"/>
              <a:pPr eaLnBrk="1" hangingPunct="1"/>
              <a:t>26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408851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861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AC2135-3E1C-4412-A049-C79FA19C2394}" type="slidenum">
              <a:rPr lang="nl-NL" altLang="en-US" sz="1200"/>
              <a:pPr eaLnBrk="1" hangingPunct="1"/>
              <a:t>29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123115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6963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F421C4-38DF-4D41-A90E-9B883B5BE1E1}" type="slidenum">
              <a:rPr lang="nl-NL" altLang="en-US" sz="1200"/>
              <a:pPr eaLnBrk="1" hangingPunct="1"/>
              <a:t>30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4274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066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D19A11-F6DB-4D93-8866-C953AB7F55A8}" type="slidenum">
              <a:rPr lang="nl-NL" altLang="en-US" sz="1200"/>
              <a:pPr eaLnBrk="1" hangingPunct="1"/>
              <a:t>31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88196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CE1B-3A6A-4F1B-A42E-D7FD0ED367C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47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168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A3ACE1-4DB3-478C-86AA-AA551485E8E9}" type="slidenum">
              <a:rPr lang="nl-NL" altLang="en-US" sz="1200"/>
              <a:pPr eaLnBrk="1" hangingPunct="1"/>
              <a:t>33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6226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270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2D1073-689A-4571-AD1F-B12A99342348}" type="slidenum">
              <a:rPr lang="nl-NL" altLang="en-US" sz="1200"/>
              <a:pPr eaLnBrk="1" hangingPunct="1"/>
              <a:t>34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3768882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373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86B872-44B8-48F2-80A2-D90188104F91}" type="slidenum">
              <a:rPr lang="nl-NL" altLang="en-US" sz="1200"/>
              <a:pPr eaLnBrk="1" hangingPunct="1"/>
              <a:t>35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144937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475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58AF78-B792-4BAA-8677-E16021256151}" type="slidenum">
              <a:rPr lang="nl-NL" altLang="en-US" sz="1200"/>
              <a:pPr eaLnBrk="1" hangingPunct="1"/>
              <a:t>36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460334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578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FE3598-C5FA-4415-A069-7B3F70A06F4E}" type="slidenum">
              <a:rPr lang="nl-NL" altLang="en-US" sz="1200"/>
              <a:pPr eaLnBrk="1" hangingPunct="1"/>
              <a:t>37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778043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680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4C35C7-FFD0-4B53-99D0-2D7A3ECDB885}" type="slidenum">
              <a:rPr lang="nl-NL" altLang="en-US" sz="1200"/>
              <a:pPr eaLnBrk="1" hangingPunct="1"/>
              <a:t>40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030410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6B8985-F417-4F28-99E0-07F4AC426A0C}" type="slidenum">
              <a:rPr lang="nl-NL" altLang="en-US" sz="1200"/>
              <a:pPr eaLnBrk="1" hangingPunct="1"/>
              <a:t>41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1591766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885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998236-C08C-4218-8F7B-AE72D8E7D5E5}" type="slidenum">
              <a:rPr lang="nl-NL" altLang="en-US" sz="1200"/>
              <a:pPr eaLnBrk="1" hangingPunct="1"/>
              <a:t>42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81942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23AC39-2C53-47D5-BFA6-E938A691601B}" type="slidenum">
              <a:rPr lang="nl-NL" altLang="en-US" sz="1200"/>
              <a:pPr eaLnBrk="1" hangingPunct="1"/>
              <a:t>43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3809351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8090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3D330-EB65-4106-99A7-D71D17732E06}" type="slidenum">
              <a:rPr lang="nl-NL" altLang="en-US" sz="1200"/>
              <a:pPr eaLnBrk="1" hangingPunct="1"/>
              <a:t>44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277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6497-C79B-4AB1-998E-5CBEBE78BF9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32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819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7BCEE6-5330-4459-83E8-35C531A303B0}" type="slidenum">
              <a:rPr lang="nl-NL" altLang="en-US" sz="1200"/>
              <a:pPr eaLnBrk="1" hangingPunct="1"/>
              <a:t>45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810138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en-US"/>
          </a:p>
        </p:txBody>
      </p:sp>
      <p:sp>
        <p:nvSpPr>
          <p:cNvPr id="8294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3610E9-1D4C-4F24-B138-710BFC7FF715}" type="slidenum">
              <a:rPr lang="nl-NL" altLang="en-US" sz="1200"/>
              <a:pPr eaLnBrk="1" hangingPunct="1"/>
              <a:t>46</a:t>
            </a:fld>
            <a:endParaRPr lang="nl-NL" altLang="en-US" sz="1200"/>
          </a:p>
        </p:txBody>
      </p:sp>
    </p:spTree>
    <p:extLst>
      <p:ext uri="{BB962C8B-B14F-4D97-AF65-F5344CB8AC3E}">
        <p14:creationId xmlns:p14="http://schemas.microsoft.com/office/powerpoint/2010/main" val="200684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Voorbeeld metaalwarenfabriek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Het assortiment artikelen is flink gegroeid. De inkoopafdeling is steeds meer tijd kwijt om info te verzamelen nodig om de juiste grondstoffen te bestellen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 beschikbare tijd nodig om beslissingen over de inkoop van grondstoffen te nemen is afgenomen.</a:t>
            </a:r>
            <a:endParaRPr lang="nl-NL" altLang="en-US"/>
          </a:p>
        </p:txBody>
      </p:sp>
      <p:sp>
        <p:nvSpPr>
          <p:cNvPr id="3584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F350B-2613-4545-A4D5-9A7A6083B861}" type="slidenum">
              <a:rPr lang="nl-NL" altLang="en-US"/>
              <a:pPr eaLnBrk="1" hangingPunct="1"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4518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B0B125-3BE4-49BE-8F8C-C0DEB4FF81B8}" type="slidenum">
              <a:rPr lang="nl-NL" altLang="en-US"/>
              <a:pPr eaLnBrk="1" hangingPunct="1"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379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5A4551-B305-4A26-895E-7DD396D1B96F}" type="slidenum">
              <a:rPr lang="nl-NL" altLang="en-US"/>
              <a:pPr eaLnBrk="1" hangingPunct="1"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8429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err="1"/>
              <a:t>Vb</a:t>
            </a:r>
            <a:r>
              <a:rPr lang="en-US" altLang="en-US"/>
              <a:t>: </a:t>
            </a:r>
            <a:r>
              <a:rPr lang="en-US" altLang="en-US" err="1"/>
              <a:t>lokaal</a:t>
            </a:r>
            <a:r>
              <a:rPr lang="en-US" altLang="en-US"/>
              <a:t>: </a:t>
            </a:r>
            <a:r>
              <a:rPr lang="en-US" altLang="en-US" err="1"/>
              <a:t>periode</a:t>
            </a:r>
            <a:r>
              <a:rPr lang="en-US" altLang="en-US"/>
              <a:t> </a:t>
            </a:r>
            <a:r>
              <a:rPr lang="en-US" altLang="en-US" err="1"/>
              <a:t>evaluaties</a:t>
            </a:r>
            <a:r>
              <a:rPr lang="en-US" altLang="en-US"/>
              <a:t>. </a:t>
            </a:r>
            <a:r>
              <a:rPr lang="en-US" altLang="en-US" err="1"/>
              <a:t>Gecoordineerd</a:t>
            </a:r>
            <a:r>
              <a:rPr lang="en-US" altLang="en-US"/>
              <a:t>: helpdesk </a:t>
            </a:r>
            <a:r>
              <a:rPr lang="en-US" altLang="en-US" err="1"/>
              <a:t>klanttevredenheid</a:t>
            </a:r>
            <a:r>
              <a:rPr lang="en-US" altLang="en-US">
                <a:sym typeface="Wingdings" panose="05000000000000000000" pitchFamily="2" charset="2"/>
              </a:rPr>
              <a:t> training</a:t>
            </a:r>
            <a:r>
              <a:rPr lang="en-US" altLang="en-US"/>
              <a:t>  </a:t>
            </a:r>
            <a:r>
              <a:rPr lang="en-US" altLang="en-US" err="1"/>
              <a:t>Integraal</a:t>
            </a:r>
            <a:r>
              <a:rPr lang="en-US" altLang="en-US"/>
              <a:t>: </a:t>
            </a:r>
            <a:r>
              <a:rPr lang="en-US" altLang="en-US" err="1"/>
              <a:t>intakegesprekken</a:t>
            </a:r>
            <a:r>
              <a:rPr lang="en-US" altLang="en-US"/>
              <a:t>/predictive maintenance Intelligent: Geo </a:t>
            </a:r>
            <a:r>
              <a:rPr lang="en-US" altLang="en-US" err="1"/>
              <a:t>data+gsm</a:t>
            </a:r>
            <a:r>
              <a:rPr lang="en-US" altLang="en-US"/>
              <a:t> </a:t>
            </a:r>
            <a:r>
              <a:rPr lang="en-US" altLang="en-US" err="1"/>
              <a:t>locatie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err="1">
                <a:sym typeface="Wingdings" panose="05000000000000000000" pitchFamily="2" charset="2"/>
              </a:rPr>
              <a:t>actuele</a:t>
            </a:r>
            <a:r>
              <a:rPr lang="en-US" altLang="en-US">
                <a:sym typeface="Wingdings" panose="05000000000000000000" pitchFamily="2" charset="2"/>
              </a:rPr>
              <a:t> file </a:t>
            </a:r>
            <a:r>
              <a:rPr lang="en-US" altLang="en-US" err="1">
                <a:sym typeface="Wingdings" panose="05000000000000000000" pitchFamily="2" charset="2"/>
              </a:rPr>
              <a:t>informatieverkeersdienst</a:t>
            </a:r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01EBA-5F17-429B-8F32-43FE4D995260}" type="slidenum">
              <a:rPr lang="nl-NL" altLang="en-US"/>
              <a:pPr eaLnBrk="1" hangingPunct="1"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4066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01EBA-5F17-429B-8F32-43FE4D995260}" type="slidenum">
              <a:rPr lang="nl-NL" altLang="en-US"/>
              <a:pPr eaLnBrk="1" hangingPunct="1"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364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2724C5-6F5E-4938-A1E5-FF2168EEDB58}" type="slidenum">
              <a:rPr lang="nl-NL" altLang="en-US"/>
              <a:pPr eaLnBrk="1" hangingPunct="1"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75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27139" y="3489327"/>
            <a:ext cx="7254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1400">
              <a:solidFill>
                <a:srgbClr val="000000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9" y="2306638"/>
            <a:ext cx="7254875" cy="5508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9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5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9" y="1114427"/>
            <a:ext cx="1693862" cy="47593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1114427"/>
            <a:ext cx="493395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1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fld id="{2FFE4499-92C6-40E3-9B9D-280FABE6431E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5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9" y="2201864"/>
            <a:ext cx="3313112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2201864"/>
            <a:ext cx="331470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4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7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9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9" y="1114427"/>
            <a:ext cx="67802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9" y="2201864"/>
            <a:ext cx="678021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1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1" smtClean="0">
                <a:solidFill>
                  <a:srgbClr val="C0C0C0"/>
                </a:solidFill>
                <a:latin typeface="Arial" panose="020B0604020202020204" pitchFamily="34" charset="0"/>
              </a:defRPr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  <p:sp>
        <p:nvSpPr>
          <p:cNvPr id="1031" name="Text Box 15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57B6D3-E202-404A-B0F6-4AFCE7A3D70A}"/>
              </a:ext>
            </a:extLst>
          </p:cNvPr>
          <p:cNvSpPr/>
          <p:nvPr userDrawn="1"/>
        </p:nvSpPr>
        <p:spPr>
          <a:xfrm>
            <a:off x="1227138" y="5969764"/>
            <a:ext cx="562771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700"/>
              <a:t>Leerboek Business</a:t>
            </a:r>
            <a:r>
              <a:rPr lang="nl-NL" sz="700" baseline="0"/>
              <a:t> Intelligence – Peter ter </a:t>
            </a:r>
            <a:r>
              <a:rPr lang="nl-NL" sz="700" baseline="0" err="1"/>
              <a:t>Braake</a:t>
            </a:r>
            <a:r>
              <a:rPr lang="nl-NL" sz="700" baseline="0"/>
              <a:t>/ De organisatie van Business Intelligence – Pieter den Hamer </a:t>
            </a:r>
            <a:endParaRPr lang="nl-NL" sz="700"/>
          </a:p>
        </p:txBody>
      </p:sp>
    </p:spTree>
    <p:extLst>
      <p:ext uri="{BB962C8B-B14F-4D97-AF65-F5344CB8AC3E}">
        <p14:creationId xmlns:p14="http://schemas.microsoft.com/office/powerpoint/2010/main" val="15197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-tv.com/the-right-scope-for-a-sound-bi-strategy-zh/622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0384" y="1401321"/>
            <a:ext cx="5829300" cy="992981"/>
          </a:xfrm>
        </p:spPr>
        <p:txBody>
          <a:bodyPr>
            <a:noAutofit/>
          </a:bodyPr>
          <a:lstStyle/>
          <a:p>
            <a:pPr algn="ctr"/>
            <a:r>
              <a:rPr lang="nl" altLang="nl-NL" sz="2400"/>
              <a:t>Business Intelligence (BI)</a:t>
            </a:r>
            <a:br>
              <a:rPr lang="nl" altLang="nl-NL" sz="2400"/>
            </a:br>
            <a:r>
              <a:rPr lang="nl" altLang="nl-NL" sz="2400"/>
              <a:t> 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2974294" y="5924106"/>
            <a:ext cx="337784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" altLang="nl-NL" sz="1350" b="1"/>
              <a:t>Business Intelligence in de organisatie</a:t>
            </a:r>
            <a:endParaRPr lang="nl-NL" altLang="nl-NL" sz="1350" b="1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5" y="2059261"/>
            <a:ext cx="4827223" cy="359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68190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71525" y="1271588"/>
            <a:ext cx="5829300" cy="7032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rol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van BI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857250" y="2171700"/>
            <a:ext cx="8286750" cy="3781425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Kostenbesparing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  <a:defRPr/>
            </a:pPr>
            <a:r>
              <a:rPr lang="en-US" sz="1800"/>
              <a:t>Bi </a:t>
            </a:r>
            <a:r>
              <a:rPr lang="en-US" sz="1800" err="1"/>
              <a:t>helpt</a:t>
            </a:r>
            <a:r>
              <a:rPr lang="en-US" sz="1800"/>
              <a:t> </a:t>
            </a:r>
            <a:r>
              <a:rPr lang="en-US" sz="1800" err="1"/>
              <a:t>verborgen</a:t>
            </a:r>
            <a:r>
              <a:rPr lang="en-US" sz="1800"/>
              <a:t> </a:t>
            </a:r>
            <a:r>
              <a:rPr lang="en-US" sz="1800" err="1"/>
              <a:t>kosten</a:t>
            </a:r>
            <a:r>
              <a:rPr lang="en-US" sz="1800"/>
              <a:t> </a:t>
            </a:r>
            <a:r>
              <a:rPr lang="en-US" sz="1800" err="1"/>
              <a:t>zichtbaar</a:t>
            </a:r>
            <a:r>
              <a:rPr lang="en-US" sz="1800"/>
              <a:t> </a:t>
            </a:r>
            <a:r>
              <a:rPr lang="en-US" sz="1800" err="1"/>
              <a:t>maken</a:t>
            </a:r>
            <a:r>
              <a:rPr lang="en-US" sz="1800"/>
              <a:t> en </a:t>
            </a:r>
            <a:r>
              <a:rPr lang="en-US" sz="1800" err="1"/>
              <a:t>zorgt</a:t>
            </a:r>
            <a:r>
              <a:rPr lang="en-US" sz="1800"/>
              <a:t> </a:t>
            </a:r>
            <a:r>
              <a:rPr lang="en-US" sz="1800" err="1"/>
              <a:t>voor</a:t>
            </a:r>
            <a:r>
              <a:rPr lang="en-US" sz="1800"/>
              <a:t> </a:t>
            </a:r>
            <a:r>
              <a:rPr lang="en-US" sz="1800" err="1"/>
              <a:t>efficiencyverbetering</a:t>
            </a:r>
            <a:endParaRPr lang="en-US" sz="1800"/>
          </a:p>
          <a:p>
            <a:pPr marL="685800" lvl="1" indent="-342900">
              <a:buFont typeface="Arial" panose="020B0604020202020204" pitchFamily="34" charset="0"/>
              <a:buChar char="•"/>
              <a:defRPr/>
            </a:pPr>
            <a:r>
              <a:rPr lang="en-US" sz="1800"/>
              <a:t>BI </a:t>
            </a:r>
            <a:r>
              <a:rPr lang="en-US" sz="1800" err="1"/>
              <a:t>kan</a:t>
            </a:r>
            <a:r>
              <a:rPr lang="en-US" sz="1800"/>
              <a:t> </a:t>
            </a:r>
            <a:r>
              <a:rPr lang="en-US" sz="1800" err="1"/>
              <a:t>helpen</a:t>
            </a:r>
            <a:r>
              <a:rPr lang="en-US" sz="1800"/>
              <a:t> </a:t>
            </a:r>
            <a:r>
              <a:rPr lang="en-US" sz="1800" err="1"/>
              <a:t>bij</a:t>
            </a:r>
            <a:r>
              <a:rPr lang="en-US" sz="1800"/>
              <a:t> </a:t>
            </a:r>
            <a:r>
              <a:rPr lang="en-US" sz="1800" err="1"/>
              <a:t>fraude</a:t>
            </a:r>
            <a:r>
              <a:rPr lang="en-US" sz="1800"/>
              <a:t> </a:t>
            </a:r>
            <a:r>
              <a:rPr lang="en-US" sz="1800" err="1"/>
              <a:t>detectie</a:t>
            </a:r>
            <a:r>
              <a:rPr lang="en-US" sz="1800"/>
              <a:t>, </a:t>
            </a:r>
            <a:r>
              <a:rPr lang="en-US" sz="1800" err="1"/>
              <a:t>risico</a:t>
            </a:r>
            <a:r>
              <a:rPr lang="en-US" sz="1800"/>
              <a:t> </a:t>
            </a:r>
            <a:r>
              <a:rPr lang="en-US" sz="1800" err="1"/>
              <a:t>bewaking</a:t>
            </a:r>
            <a:r>
              <a:rPr lang="en-US" sz="1800"/>
              <a:t>  en </a:t>
            </a:r>
            <a:r>
              <a:rPr lang="en-US" sz="1800" err="1"/>
              <a:t>verminderen</a:t>
            </a:r>
            <a:r>
              <a:rPr lang="en-US" sz="1800"/>
              <a:t> van </a:t>
            </a:r>
            <a:r>
              <a:rPr lang="en-US" sz="1800" err="1"/>
              <a:t>kwaliteitsproblemen</a:t>
            </a:r>
            <a:endParaRPr lang="en-US" sz="1800"/>
          </a:p>
          <a:p>
            <a:pPr marL="685800" lvl="1" indent="-342900">
              <a:buFont typeface="Arial" panose="020B0604020202020204" pitchFamily="34" charset="0"/>
              <a:buChar char="•"/>
              <a:defRPr/>
            </a:pPr>
            <a:r>
              <a:rPr lang="en-US" sz="1800" err="1"/>
              <a:t>Afdelingsoverstijgende</a:t>
            </a:r>
            <a:r>
              <a:rPr lang="en-US" sz="1800"/>
              <a:t> info over </a:t>
            </a:r>
            <a:r>
              <a:rPr lang="en-US" sz="1800" err="1"/>
              <a:t>zaken</a:t>
            </a:r>
            <a:r>
              <a:rPr lang="en-US" sz="1800"/>
              <a:t> met </a:t>
            </a:r>
            <a:r>
              <a:rPr lang="en-US" sz="1800" err="1"/>
              <a:t>klanten</a:t>
            </a:r>
            <a:r>
              <a:rPr lang="en-US" sz="1800"/>
              <a:t> </a:t>
            </a:r>
            <a:r>
              <a:rPr lang="en-US" sz="1800" err="1"/>
              <a:t>kunnen</a:t>
            </a:r>
            <a:r>
              <a:rPr lang="en-US" sz="1800"/>
              <a:t> </a:t>
            </a:r>
            <a:r>
              <a:rPr lang="en-US" sz="1800" err="1"/>
              <a:t>helpen</a:t>
            </a:r>
            <a:r>
              <a:rPr lang="en-US" sz="1800"/>
              <a:t> </a:t>
            </a:r>
            <a:r>
              <a:rPr lang="en-US" sz="1800" err="1"/>
              <a:t>bij</a:t>
            </a:r>
            <a:r>
              <a:rPr lang="en-US" sz="1800"/>
              <a:t> </a:t>
            </a:r>
            <a:r>
              <a:rPr lang="en-US" sz="1800" err="1"/>
              <a:t>prijsonderhandeling</a:t>
            </a:r>
            <a:endParaRPr lang="en-US" sz="1800"/>
          </a:p>
          <a:p>
            <a:pPr marL="685800" lvl="1" indent="-342900">
              <a:buFont typeface="Arial" panose="020B0604020202020204" pitchFamily="34" charset="0"/>
              <a:buChar char="•"/>
              <a:defRPr/>
            </a:pPr>
            <a:r>
              <a:rPr lang="en-US" sz="1800" err="1"/>
              <a:t>Ontlasten</a:t>
            </a:r>
            <a:r>
              <a:rPr lang="en-US" sz="1800"/>
              <a:t> </a:t>
            </a:r>
            <a:r>
              <a:rPr lang="en-US" sz="1800" err="1"/>
              <a:t>ICT’ers</a:t>
            </a:r>
            <a:endParaRPr lang="en-US" sz="1800"/>
          </a:p>
          <a:p>
            <a:pPr marL="685800" lvl="1" indent="-342900">
              <a:buFont typeface="Arial" panose="020B0604020202020204" pitchFamily="34" charset="0"/>
              <a:buChar char="•"/>
              <a:defRPr/>
            </a:pPr>
            <a:r>
              <a:rPr lang="en-US" sz="1800" err="1"/>
              <a:t>Hergebruik</a:t>
            </a:r>
            <a:r>
              <a:rPr lang="en-US" sz="1800"/>
              <a:t> </a:t>
            </a:r>
            <a:r>
              <a:rPr lang="en-US" sz="1800" err="1"/>
              <a:t>standaarden</a:t>
            </a:r>
            <a:r>
              <a:rPr lang="en-US" sz="1800"/>
              <a:t> en </a:t>
            </a:r>
            <a:r>
              <a:rPr lang="en-US" sz="1800" err="1"/>
              <a:t>definities</a:t>
            </a:r>
            <a:r>
              <a:rPr lang="en-US" sz="1800"/>
              <a:t> </a:t>
            </a:r>
            <a:r>
              <a:rPr lang="en-US" sz="1800" err="1"/>
              <a:t>binnen</a:t>
            </a:r>
            <a:r>
              <a:rPr lang="en-US" sz="1800"/>
              <a:t> </a:t>
            </a:r>
            <a:r>
              <a:rPr lang="en-US" sz="1800" err="1"/>
              <a:t>verschillende</a:t>
            </a:r>
            <a:r>
              <a:rPr lang="en-US" sz="1800"/>
              <a:t> BI-</a:t>
            </a:r>
            <a:r>
              <a:rPr lang="en-US" sz="1800" err="1"/>
              <a:t>gebieden</a:t>
            </a:r>
            <a:endParaRPr lang="en-US" sz="1800"/>
          </a:p>
          <a:p>
            <a:pPr algn="l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047750" y="1585913"/>
            <a:ext cx="5829300" cy="7032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wanneer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BI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geen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nut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87" name="Ondertitel 2"/>
          <p:cNvSpPr>
            <a:spLocks noGrp="1"/>
          </p:cNvSpPr>
          <p:nvPr>
            <p:ph type="subTitle" idx="4294967295"/>
          </p:nvPr>
        </p:nvSpPr>
        <p:spPr>
          <a:xfrm>
            <a:off x="741363" y="2463800"/>
            <a:ext cx="8402637" cy="3781425"/>
          </a:xfrm>
        </p:spPr>
        <p:txBody>
          <a:bodyPr/>
          <a:lstStyle/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800" err="1"/>
              <a:t>Als</a:t>
            </a:r>
            <a:r>
              <a:rPr lang="en-US" altLang="en-US" sz="1800"/>
              <a:t> </a:t>
            </a:r>
            <a:r>
              <a:rPr lang="en-US" altLang="en-US" sz="1800" err="1"/>
              <a:t>producten</a:t>
            </a:r>
            <a:r>
              <a:rPr lang="en-US" altLang="en-US" sz="1800"/>
              <a:t>/</a:t>
            </a:r>
            <a:r>
              <a:rPr lang="en-US" altLang="en-US" sz="1800" err="1"/>
              <a:t>diensten</a:t>
            </a:r>
            <a:r>
              <a:rPr lang="en-US" altLang="en-US" sz="1800"/>
              <a:t> van </a:t>
            </a:r>
            <a:r>
              <a:rPr lang="en-US" altLang="en-US" sz="1800" err="1"/>
              <a:t>een</a:t>
            </a:r>
            <a:r>
              <a:rPr lang="en-US" altLang="en-US" sz="1800"/>
              <a:t> </a:t>
            </a:r>
            <a:r>
              <a:rPr lang="en-US" altLang="en-US" sz="1800" err="1"/>
              <a:t>organisatie</a:t>
            </a:r>
            <a:r>
              <a:rPr lang="en-US" altLang="en-US" sz="1800"/>
              <a:t> </a:t>
            </a:r>
            <a:r>
              <a:rPr lang="en-US" altLang="en-US" sz="1800" err="1"/>
              <a:t>niet</a:t>
            </a:r>
            <a:r>
              <a:rPr lang="en-US" altLang="en-US" sz="1800"/>
              <a:t> </a:t>
            </a:r>
            <a:r>
              <a:rPr lang="en-US" altLang="en-US" sz="1800" err="1"/>
              <a:t>meer</a:t>
            </a:r>
            <a:r>
              <a:rPr lang="en-US" altLang="en-US" sz="1800"/>
              <a:t> </a:t>
            </a:r>
            <a:r>
              <a:rPr lang="en-US" altLang="en-US" sz="1800" err="1"/>
              <a:t>aansluiten</a:t>
            </a:r>
            <a:r>
              <a:rPr lang="en-US" altLang="en-US" sz="1800"/>
              <a:t> op de </a:t>
            </a:r>
            <a:r>
              <a:rPr lang="en-US" altLang="en-US" sz="1800" err="1"/>
              <a:t>markt</a:t>
            </a:r>
            <a:endParaRPr lang="en-US" altLang="en-US" sz="180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800" err="1"/>
              <a:t>Als</a:t>
            </a:r>
            <a:r>
              <a:rPr lang="en-US" altLang="en-US" sz="1800"/>
              <a:t> de </a:t>
            </a:r>
            <a:r>
              <a:rPr lang="en-US" altLang="en-US" sz="1800" err="1"/>
              <a:t>oplossing</a:t>
            </a:r>
            <a:r>
              <a:rPr lang="en-US" altLang="en-US" sz="1800"/>
              <a:t> </a:t>
            </a:r>
            <a:r>
              <a:rPr lang="en-US" altLang="en-US" sz="1800" err="1"/>
              <a:t>ligt</a:t>
            </a:r>
            <a:r>
              <a:rPr lang="en-US" altLang="en-US" sz="1800"/>
              <a:t> in </a:t>
            </a:r>
            <a:r>
              <a:rPr lang="en-US" altLang="en-US" sz="1800" err="1"/>
              <a:t>betere</a:t>
            </a:r>
            <a:r>
              <a:rPr lang="en-US" altLang="en-US" sz="1800"/>
              <a:t> </a:t>
            </a:r>
            <a:r>
              <a:rPr lang="en-US" altLang="en-US" sz="1800" err="1"/>
              <a:t>productiemiddelen</a:t>
            </a:r>
            <a:r>
              <a:rPr lang="en-US" altLang="en-US" sz="1800"/>
              <a:t> of in </a:t>
            </a:r>
            <a:r>
              <a:rPr lang="en-US" altLang="en-US" sz="1800" err="1"/>
              <a:t>cultuuromslag</a:t>
            </a:r>
            <a:endParaRPr lang="en-US" altLang="en-US" sz="180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800" err="1"/>
              <a:t>Als</a:t>
            </a:r>
            <a:r>
              <a:rPr lang="en-US" altLang="en-US" sz="1800"/>
              <a:t> de </a:t>
            </a:r>
            <a:r>
              <a:rPr lang="en-US" altLang="en-US" sz="1800" err="1"/>
              <a:t>organisatie</a:t>
            </a:r>
            <a:r>
              <a:rPr lang="en-US" altLang="en-US" sz="1800"/>
              <a:t> </a:t>
            </a:r>
            <a:r>
              <a:rPr lang="en-US" altLang="en-US" sz="1800" err="1"/>
              <a:t>er</a:t>
            </a:r>
            <a:r>
              <a:rPr lang="en-US" altLang="en-US" sz="1800"/>
              <a:t> nog </a:t>
            </a:r>
            <a:r>
              <a:rPr lang="en-US" altLang="en-US" sz="1800" err="1"/>
              <a:t>niet</a:t>
            </a:r>
            <a:r>
              <a:rPr lang="en-US" altLang="en-US" sz="1800"/>
              <a:t> </a:t>
            </a:r>
            <a:r>
              <a:rPr lang="en-US" altLang="en-US" sz="1800" err="1"/>
              <a:t>aan</a:t>
            </a:r>
            <a:r>
              <a:rPr lang="en-US" altLang="en-US" sz="1800"/>
              <a:t> toe is. </a:t>
            </a:r>
            <a:r>
              <a:rPr lang="en-US" altLang="en-US" sz="1800" err="1"/>
              <a:t>Onderbuikcultuur</a:t>
            </a:r>
            <a:r>
              <a:rPr lang="en-US" altLang="en-US" sz="1800"/>
              <a:t>!</a:t>
            </a:r>
          </a:p>
          <a:p>
            <a:pPr algn="l" eaLnBrk="1" hangingPunct="1"/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3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Business Intelligence volwassenheid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Business Intelligence is </a:t>
            </a:r>
            <a:r>
              <a:rPr lang="nl-NL" i="1"/>
              <a:t>idealiter</a:t>
            </a:r>
            <a:r>
              <a:rPr lang="nl-NL"/>
              <a:t> een waardevolle kerncompetentie</a:t>
            </a:r>
          </a:p>
          <a:p>
            <a:endParaRPr lang="nl-NL"/>
          </a:p>
          <a:p>
            <a:r>
              <a:rPr lang="nl-NL"/>
              <a:t>Volwassenheidsmodellen worden door organisaties gebruikt om op een objectieve manier hun eigen prestaties te vergelijken met die van branchegenoten</a:t>
            </a:r>
          </a:p>
          <a:p>
            <a:pPr lvl="1"/>
            <a:r>
              <a:rPr lang="nl-NL"/>
              <a:t>Er bestaan vele volwassenheidsmodellen</a:t>
            </a:r>
          </a:p>
          <a:p>
            <a:pPr lvl="2"/>
            <a:r>
              <a:rPr lang="nl-NL"/>
              <a:t>Voor verschillend aspecten van een organisatie</a:t>
            </a:r>
          </a:p>
          <a:p>
            <a:pPr lvl="1"/>
            <a:r>
              <a:rPr lang="nl-NL"/>
              <a:t>Er bestaan vele BI volwassenheidsmodellen</a:t>
            </a:r>
          </a:p>
          <a:p>
            <a:pPr lvl="2"/>
            <a:r>
              <a:rPr lang="nl-NL"/>
              <a:t>B.v. op </a:t>
            </a:r>
            <a:r>
              <a:rPr lang="nl-NL" err="1"/>
              <a:t>computerworld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8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7139" y="866777"/>
            <a:ext cx="6780212" cy="885825"/>
          </a:xfrm>
        </p:spPr>
        <p:txBody>
          <a:bodyPr/>
          <a:lstStyle/>
          <a:p>
            <a:r>
              <a:rPr lang="nl-NL"/>
              <a:t>Business Intelligence volwassenheidsmodel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27139" y="1906589"/>
            <a:ext cx="6780212" cy="367188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nl-NL" b="1"/>
              <a:t>Prenatale fase</a:t>
            </a:r>
          </a:p>
          <a:p>
            <a:pPr marL="279400" lvl="1" indent="0">
              <a:buNone/>
            </a:pPr>
            <a:r>
              <a:rPr lang="nl-NL"/>
              <a:t>Er is geen sprake van informatievergaring</a:t>
            </a:r>
          </a:p>
          <a:p>
            <a:pPr marL="0" lvl="0" indent="0">
              <a:buNone/>
            </a:pPr>
            <a:r>
              <a:rPr lang="nl-NL" b="1"/>
              <a:t>Peuter</a:t>
            </a:r>
          </a:p>
          <a:p>
            <a:pPr marL="279400" lvl="1" indent="0">
              <a:buNone/>
            </a:pPr>
            <a:r>
              <a:rPr lang="nl-NL"/>
              <a:t>Individuen doen aan informatievergaring, geen centrale regie</a:t>
            </a:r>
          </a:p>
          <a:p>
            <a:pPr marL="279400" lvl="1" indent="0">
              <a:buNone/>
            </a:pPr>
            <a:r>
              <a:rPr lang="nl-NL"/>
              <a:t>Een </a:t>
            </a:r>
            <a:r>
              <a:rPr lang="nl-NL" b="1" err="1"/>
              <a:t>spreadmart</a:t>
            </a:r>
            <a:r>
              <a:rPr lang="nl-NL"/>
              <a:t> is een decentrale gegevensverzameling, voor eigen gebruik gemaakt door een individu, vaak opgebouwd met een spreadsheet programma</a:t>
            </a:r>
          </a:p>
          <a:p>
            <a:pPr marL="0" lvl="0" indent="0">
              <a:buNone/>
            </a:pPr>
            <a:r>
              <a:rPr lang="nl-NL" b="1"/>
              <a:t>Kind</a:t>
            </a:r>
          </a:p>
          <a:p>
            <a:pPr marL="279400" lvl="1" indent="0">
              <a:buNone/>
            </a:pPr>
            <a:r>
              <a:rPr lang="nl-NL"/>
              <a:t>Rapportages en analyse op centrale </a:t>
            </a:r>
            <a:r>
              <a:rPr lang="nl-NL" err="1"/>
              <a:t>datamart</a:t>
            </a:r>
            <a:r>
              <a:rPr lang="nl-NL"/>
              <a:t>(s)</a:t>
            </a:r>
          </a:p>
          <a:p>
            <a:pPr marL="279400" lvl="1" indent="0">
              <a:buNone/>
            </a:pPr>
            <a:r>
              <a:rPr lang="nl-NL" err="1"/>
              <a:t>Datamart</a:t>
            </a:r>
            <a:r>
              <a:rPr lang="nl-NL"/>
              <a:t>(s) zijn zelfstandige databasen met elk een specifiek doel</a:t>
            </a:r>
          </a:p>
          <a:p>
            <a:pPr marL="0" lvl="0" indent="0">
              <a:buNone/>
            </a:pPr>
            <a:r>
              <a:rPr lang="nl-NL" b="1"/>
              <a:t>Volwassen</a:t>
            </a:r>
          </a:p>
          <a:p>
            <a:pPr marL="279400" lvl="1" indent="0">
              <a:buNone/>
            </a:pPr>
            <a:r>
              <a:rPr lang="nl-NL" err="1"/>
              <a:t>Datamarts</a:t>
            </a:r>
            <a:r>
              <a:rPr lang="nl-NL"/>
              <a:t> worden gevuld vanuit een centraal datawarehouse</a:t>
            </a:r>
          </a:p>
          <a:p>
            <a:pPr marL="279400" lvl="1" indent="0">
              <a:buNone/>
            </a:pPr>
            <a:r>
              <a:rPr lang="nl-NL"/>
              <a:t>Single </a:t>
            </a:r>
            <a:r>
              <a:rPr lang="nl-NL" err="1"/>
              <a:t>version</a:t>
            </a:r>
            <a:r>
              <a:rPr lang="nl-NL"/>
              <a:t> of the </a:t>
            </a:r>
            <a:r>
              <a:rPr lang="nl-NL" err="1"/>
              <a:t>truth</a:t>
            </a:r>
            <a:endParaRPr lang="nl-NL"/>
          </a:p>
          <a:p>
            <a:pPr marL="0" lvl="0" indent="0">
              <a:buNone/>
            </a:pPr>
            <a:r>
              <a:rPr lang="nl-NL" b="1"/>
              <a:t>Ontwikkeld</a:t>
            </a:r>
          </a:p>
          <a:p>
            <a:pPr marL="279400" lvl="1" indent="0">
              <a:buNone/>
            </a:pPr>
            <a:r>
              <a:rPr lang="nl-NL"/>
              <a:t>Business Intelligence is een kerncompetentie geworden</a:t>
            </a:r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57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BI </a:t>
            </a:r>
            <a:r>
              <a:rPr lang="nl-NL" err="1"/>
              <a:t>compentence</a:t>
            </a:r>
            <a:r>
              <a:rPr lang="nl-NL"/>
              <a:t> center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Een </a:t>
            </a:r>
            <a:r>
              <a:rPr lang="nl-NL" b="1"/>
              <a:t>Business Intelligence </a:t>
            </a:r>
            <a:r>
              <a:rPr lang="nl-NL" b="1" err="1"/>
              <a:t>Competence</a:t>
            </a:r>
            <a:r>
              <a:rPr lang="nl-NL" b="1"/>
              <a:t> Center </a:t>
            </a:r>
            <a:r>
              <a:rPr lang="nl-NL"/>
              <a:t>is een speciaal multidisciplinair team dat zich volledig richt op het doen van Business Intelligence binnen de organisatie</a:t>
            </a:r>
          </a:p>
          <a:p>
            <a:endParaRPr lang="nl-NL"/>
          </a:p>
          <a:p>
            <a:pPr marL="0" indent="0">
              <a:buNone/>
            </a:pPr>
            <a:r>
              <a:rPr lang="nl-NL"/>
              <a:t>Business Intelligence is niet een </a:t>
            </a:r>
            <a:r>
              <a:rPr lang="nl-NL" i="1"/>
              <a:t>project</a:t>
            </a:r>
            <a:r>
              <a:rPr lang="nl-NL"/>
              <a:t> van ICT maar een </a:t>
            </a:r>
            <a:r>
              <a:rPr lang="nl-NL" i="1"/>
              <a:t>proces</a:t>
            </a:r>
            <a:r>
              <a:rPr lang="nl-NL"/>
              <a:t> binnen de organisatie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81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723" y="1058731"/>
            <a:ext cx="6780212" cy="885825"/>
          </a:xfrm>
        </p:spPr>
        <p:txBody>
          <a:bodyPr/>
          <a:lstStyle/>
          <a:p>
            <a:r>
              <a:rPr lang="nl-NL"/>
              <a:t>Business Intelligence life </a:t>
            </a:r>
            <a:r>
              <a:rPr lang="nl-NL" err="1"/>
              <a:t>cycle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6781" y="2153906"/>
            <a:ext cx="5450518" cy="3263504"/>
          </a:xfrm>
        </p:spPr>
        <p:txBody>
          <a:bodyPr/>
          <a:lstStyle/>
          <a:p>
            <a:pPr lvl="0"/>
            <a:r>
              <a:rPr lang="nl-NL"/>
              <a:t>Analyseren</a:t>
            </a:r>
          </a:p>
          <a:p>
            <a:pPr lvl="1"/>
            <a:r>
              <a:rPr lang="nl-NL"/>
              <a:t>Zoeken naar verbanden in gegevens</a:t>
            </a:r>
          </a:p>
          <a:p>
            <a:pPr lvl="0"/>
            <a:r>
              <a:rPr lang="nl-NL"/>
              <a:t>Verkrijgen van inzicht</a:t>
            </a:r>
          </a:p>
          <a:p>
            <a:pPr lvl="1"/>
            <a:r>
              <a:rPr lang="nl-NL"/>
              <a:t>Begrijpen hoe jouw proces werkt/verloopt</a:t>
            </a:r>
          </a:p>
          <a:p>
            <a:pPr lvl="0"/>
            <a:r>
              <a:rPr lang="nl-NL"/>
              <a:t>Het uitzetten van acties (veranderingen)</a:t>
            </a:r>
          </a:p>
          <a:p>
            <a:pPr lvl="1"/>
            <a:r>
              <a:rPr lang="nl-NL"/>
              <a:t>Processen anders inrichten om competitief voordeel te halen</a:t>
            </a:r>
          </a:p>
          <a:p>
            <a:pPr lvl="0"/>
            <a:r>
              <a:rPr lang="nl-NL"/>
              <a:t>Het meten van de resultaten van de uitgezette acties</a:t>
            </a:r>
          </a:p>
        </p:txBody>
      </p:sp>
      <p:grpSp>
        <p:nvGrpSpPr>
          <p:cNvPr id="13" name="Groep 12"/>
          <p:cNvGrpSpPr/>
          <p:nvPr/>
        </p:nvGrpSpPr>
        <p:grpSpPr>
          <a:xfrm>
            <a:off x="6369438" y="2719388"/>
            <a:ext cx="2562228" cy="1864377"/>
            <a:chOff x="7421879" y="2470533"/>
            <a:chExt cx="3931921" cy="2834700"/>
          </a:xfrm>
        </p:grpSpPr>
        <p:sp>
          <p:nvSpPr>
            <p:cNvPr id="5" name="Bent Arrow 1"/>
            <p:cNvSpPr/>
            <p:nvPr/>
          </p:nvSpPr>
          <p:spPr>
            <a:xfrm>
              <a:off x="7673339" y="2470533"/>
              <a:ext cx="1028700" cy="104013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schemeClr val="tx1"/>
                </a:solidFill>
              </a:endParaRPr>
            </a:p>
          </p:txBody>
        </p:sp>
        <p:sp>
          <p:nvSpPr>
            <p:cNvPr id="6" name="Bent Arrow 2"/>
            <p:cNvSpPr/>
            <p:nvPr/>
          </p:nvSpPr>
          <p:spPr>
            <a:xfrm rot="5400000">
              <a:off x="9963149" y="2485773"/>
              <a:ext cx="1028700" cy="104013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schemeClr val="tx1"/>
                </a:solidFill>
              </a:endParaRPr>
            </a:p>
          </p:txBody>
        </p:sp>
        <p:sp>
          <p:nvSpPr>
            <p:cNvPr id="7" name="Bent Arrow 3"/>
            <p:cNvSpPr/>
            <p:nvPr/>
          </p:nvSpPr>
          <p:spPr>
            <a:xfrm rot="10800000">
              <a:off x="9957434" y="4188843"/>
              <a:ext cx="1028700" cy="104013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schemeClr val="tx1"/>
                </a:solidFill>
              </a:endParaRPr>
            </a:p>
          </p:txBody>
        </p:sp>
        <p:sp>
          <p:nvSpPr>
            <p:cNvPr id="8" name="Bent Arrow 4"/>
            <p:cNvSpPr/>
            <p:nvPr/>
          </p:nvSpPr>
          <p:spPr>
            <a:xfrm rot="16200000">
              <a:off x="7673339" y="4183128"/>
              <a:ext cx="1028700" cy="104013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8702039" y="2470533"/>
              <a:ext cx="1255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/>
                <a:t>Analyseren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0393680" y="3693544"/>
              <a:ext cx="9601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/>
                <a:t>Inzicht</a:t>
              </a:r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8942070" y="4905124"/>
              <a:ext cx="10058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/>
                <a:t>Acties</a:t>
              </a: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7421879" y="3691638"/>
              <a:ext cx="224028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/>
                <a:t>Meten</a:t>
              </a:r>
            </a:p>
          </p:txBody>
        </p:sp>
      </p:grpSp>
      <p:sp>
        <p:nvSpPr>
          <p:cNvPr id="14" name="Tijdelijke aanduiding voor dianumm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75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Agile Business Intelligence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 BI life </a:t>
            </a:r>
            <a:r>
              <a:rPr lang="nl-NL" err="1"/>
              <a:t>cycle</a:t>
            </a:r>
            <a:r>
              <a:rPr lang="nl-NL"/>
              <a:t> suggereert constante verandering</a:t>
            </a:r>
          </a:p>
          <a:p>
            <a:r>
              <a:rPr lang="nl-NL"/>
              <a:t>Business Intelligence moet hierop kunnen inspelen</a:t>
            </a:r>
          </a:p>
          <a:p>
            <a:r>
              <a:rPr lang="nl-NL" b="1"/>
              <a:t>Agile</a:t>
            </a:r>
            <a:r>
              <a:rPr lang="nl-NL"/>
              <a:t> = De mate van wendbaarheid en flexibiliteit, hoe soepel en snel bedrijven kunnen inspelen op onvoorspelbare veranderingen</a:t>
            </a:r>
          </a:p>
          <a:p>
            <a:r>
              <a:rPr lang="nl-NL" b="1"/>
              <a:t>Agile Business Intelligence </a:t>
            </a:r>
            <a:r>
              <a:rPr lang="nl-NL"/>
              <a:t>refereert aan het gebruiken van Agile software ontwikkel methodieken om snel en makkelijk te kunnen inspelen op veranderende behoeften vanuit de organisatie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93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960438" y="445123"/>
            <a:ext cx="6191133" cy="620713"/>
          </a:xfrm>
        </p:spPr>
        <p:txBody>
          <a:bodyPr/>
          <a:lstStyle/>
          <a:p>
            <a:r>
              <a:rPr lang="nl-NL"/>
              <a:t>BI </a:t>
            </a:r>
            <a:r>
              <a:rPr lang="nl-NL" err="1"/>
              <a:t>Maturity</a:t>
            </a:r>
            <a:r>
              <a:rPr lang="nl-NL"/>
              <a:t> Matrix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180437" y="1643869"/>
            <a:ext cx="208330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 sz="135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83121"/>
              </p:ext>
            </p:extLst>
          </p:nvPr>
        </p:nvGraphicFramePr>
        <p:xfrm>
          <a:off x="1029903" y="1108515"/>
          <a:ext cx="7739289" cy="486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551">
                <a:tc>
                  <a:txBody>
                    <a:bodyPr/>
                    <a:lstStyle/>
                    <a:p>
                      <a:r>
                        <a:rPr lang="nl-NL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BIMM </a:t>
                      </a:r>
                      <a:endParaRPr lang="nl-NL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Lokaal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Gecoördineerd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Integraal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645"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BI-</a:t>
                      </a:r>
                      <a:endParaRPr lang="nl-NL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ambities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‘Begrijpen’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Afdelingsniveau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Verantwoording achteraf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‘Verbeteren’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Beperkte consolidatie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Tijdig bijsturen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‘Optimaliseren’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Integraal bedrijfsbeeld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Proactief toepassen van informatie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‘Innoveren’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ook voor externe partners en klanten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Intelligente organisatie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497"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BI-organisatie 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Diverse projectteams vooral IT-bemensing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Lokale opdrachtgevers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Ad-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hocontwikkeling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beheer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Gedeeld projectbureau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Programma-management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Aansturing door IT-management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Professionalisering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competence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Hergebruik en herhaalbare kwaliteit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Aansturing door CIO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service center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volledig onderdeel van business management en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= </a:t>
                      </a:r>
                      <a:r>
                        <a:rPr lang="nl-NL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issue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200">
                <a:tc>
                  <a:txBody>
                    <a:bodyPr/>
                    <a:lstStyle/>
                    <a:p>
                      <a:r>
                        <a:rPr lang="nl-N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BI- architectuur</a:t>
                      </a:r>
                      <a:endParaRPr lang="nl-NL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Losstaande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datamarts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Veel toolvariatie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Geen standaarden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Nauwelijks aandacht voor datakwaliteit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Rapportage / beperkte analyse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Consolidatie van data warehouses en datamarts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Standaardisatie van tools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Portals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Uitwisseling technische metadata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Interactieve analyse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Gedeelde </a:t>
                      </a:r>
                      <a:r>
                        <a:rPr lang="nl-NL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datamarts</a:t>
                      </a: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 eventueel centraal data warehouse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Standaardisatie van methoden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Gedeelde metadata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Complexe analyse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Gedeeld BI-raamwerk</a:t>
                      </a:r>
                      <a:endParaRPr lang="nl-NL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Bedrijfsbrede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informatie-integratie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verbetering van werkprocessen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BI-services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Realtime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Data Quality Management</a:t>
                      </a:r>
                      <a:endParaRPr lang="nl-NL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 rot="16200000">
            <a:off x="139889" y="3278959"/>
            <a:ext cx="1065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/>
              <a:t>dimensies</a:t>
            </a:r>
          </a:p>
        </p:txBody>
      </p:sp>
    </p:spTree>
    <p:extLst>
      <p:ext uri="{BB962C8B-B14F-4D97-AF65-F5344CB8AC3E}">
        <p14:creationId xmlns:p14="http://schemas.microsoft.com/office/powerpoint/2010/main" val="272265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de </a:t>
            </a:r>
            <a:r>
              <a:rPr lang="nl-NL" err="1"/>
              <a:t>maturity</a:t>
            </a:r>
            <a:r>
              <a:rPr lang="nl-NL"/>
              <a:t> matrix?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Een organisatie kan bepalen waar men nu staat.</a:t>
            </a:r>
          </a:p>
          <a:p>
            <a:pPr lvl="0"/>
            <a:r>
              <a:rPr lang="nl-NL"/>
              <a:t>Een organisatie kan bepalen wat de ambities ten aanzien van BI zijn.</a:t>
            </a:r>
          </a:p>
          <a:p>
            <a:endParaRPr lang="nl-NL"/>
          </a:p>
          <a:p>
            <a:pPr marL="0" indent="0">
              <a:buNone/>
            </a:pPr>
            <a:r>
              <a:rPr lang="nl-NL"/>
              <a:t>Het hoogste ambitieniveau is een </a:t>
            </a:r>
            <a:r>
              <a:rPr lang="nl-NL" b="1"/>
              <a:t>intelligente organisatie</a:t>
            </a:r>
            <a:r>
              <a:rPr lang="nl-NL"/>
              <a:t> worden. De organisatie leert en past zichzelf aan. Innovatie is een belangrijke drijfveer/ambitie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82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te doen als organisatie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nl-NL"/>
              <a:t>Spreek een ambitieniveau voor BI uit</a:t>
            </a:r>
          </a:p>
          <a:p>
            <a:pPr marL="385763" indent="-385763">
              <a:buFont typeface="+mj-lt"/>
              <a:buAutoNum type="arabicPeriod"/>
            </a:pPr>
            <a:r>
              <a:rPr lang="nl-NL"/>
              <a:t>Definieer doelen op strategisch, tactisch en operationeel niveau</a:t>
            </a:r>
          </a:p>
          <a:p>
            <a:pPr marL="385763" indent="-385763">
              <a:buFont typeface="+mj-lt"/>
              <a:buAutoNum type="arabicPeriod"/>
            </a:pPr>
            <a:r>
              <a:rPr lang="nl-NL"/>
              <a:t>De scope te definiëren voor de individuele projecten die voortkomen uit de BI </a:t>
            </a:r>
            <a:r>
              <a:rPr lang="nl-NL" err="1"/>
              <a:t>roadmap</a:t>
            </a:r>
            <a:endParaRPr lang="nl-NL"/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51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Business Intelligence in de </a:t>
            </a:r>
            <a:r>
              <a:rPr lang="en-US" err="1"/>
              <a:t>organisatie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27138" y="3103090"/>
            <a:ext cx="7254875" cy="360362"/>
          </a:xfrm>
        </p:spPr>
        <p:txBody>
          <a:bodyPr/>
          <a:lstStyle/>
          <a:p>
            <a:r>
              <a:rPr lang="en-US" err="1"/>
              <a:t>Leerboek</a:t>
            </a:r>
            <a:r>
              <a:rPr lang="en-US"/>
              <a:t> Business Intelligence</a:t>
            </a:r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357A4-03EA-48F1-801F-CCB1129FE88F}"/>
              </a:ext>
            </a:extLst>
          </p:cNvPr>
          <p:cNvSpPr txBox="1"/>
          <p:nvPr/>
        </p:nvSpPr>
        <p:spPr>
          <a:xfrm>
            <a:off x="1526499" y="4012367"/>
            <a:ext cx="60910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+mn-lt"/>
                <a:cs typeface="+mn-lt"/>
              </a:rPr>
              <a:t>"</a:t>
            </a:r>
            <a:r>
              <a:rPr lang="nl-NL" i="1">
                <a:ea typeface="+mn-lt"/>
                <a:cs typeface="+mn-lt"/>
              </a:rPr>
              <a:t>Business Intelligence moet een organisatie op basis van analyses helpen </a:t>
            </a:r>
            <a:r>
              <a:rPr lang="nl-NL" i="1" u="sng">
                <a:ea typeface="+mn-lt"/>
                <a:cs typeface="+mn-lt"/>
              </a:rPr>
              <a:t>betere besluiten</a:t>
            </a:r>
            <a:r>
              <a:rPr lang="nl-NL" i="1">
                <a:ea typeface="+mn-lt"/>
                <a:cs typeface="+mn-lt"/>
              </a:rPr>
              <a:t> te nemen. Besluiten die de organisatie helpen haar </a:t>
            </a:r>
            <a:r>
              <a:rPr lang="nl-NL" i="1" u="sng">
                <a:ea typeface="+mn-lt"/>
                <a:cs typeface="+mn-lt"/>
              </a:rPr>
              <a:t>doelen te bereiken</a:t>
            </a:r>
            <a:r>
              <a:rPr lang="nl-NL" b="1">
                <a:ea typeface="+mn-lt"/>
                <a:cs typeface="+mn-lt"/>
              </a:rPr>
              <a:t>"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pPr algn="l"/>
            <a:endParaRPr lang="en-GB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81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 idx="4294967295"/>
          </p:nvPr>
        </p:nvSpPr>
        <p:spPr>
          <a:xfrm>
            <a:off x="923925" y="1158875"/>
            <a:ext cx="5829300" cy="703262"/>
          </a:xfrm>
        </p:spPr>
        <p:txBody>
          <a:bodyPr/>
          <a:lstStyle/>
          <a:p>
            <a:pPr eaLnBrk="1" hangingPunct="1"/>
            <a:r>
              <a:rPr lang="en-US" altLang="en-US" err="1"/>
              <a:t>Richten</a:t>
            </a:r>
            <a:r>
              <a:rPr lang="en-US" altLang="en-US"/>
              <a:t> van BI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661988" y="1917700"/>
            <a:ext cx="8482012" cy="3781425"/>
          </a:xfrm>
        </p:spPr>
        <p:txBody>
          <a:bodyPr rtlCol="0">
            <a:normAutofit/>
          </a:bodyPr>
          <a:lstStyle/>
          <a:p>
            <a:pPr lvl="1" algn="l">
              <a:defRPr/>
            </a:pPr>
            <a:r>
              <a:rPr lang="en-US" err="1"/>
              <a:t>Vaak</a:t>
            </a:r>
            <a:r>
              <a:rPr lang="en-US"/>
              <a:t> </a:t>
            </a:r>
            <a:r>
              <a:rPr lang="en-US" err="1"/>
              <a:t>wordt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onvoldoende</a:t>
            </a:r>
            <a:r>
              <a:rPr lang="en-US"/>
              <a:t> </a:t>
            </a:r>
            <a:r>
              <a:rPr lang="en-US" err="1"/>
              <a:t>nagedacht</a:t>
            </a:r>
            <a:r>
              <a:rPr lang="en-US"/>
              <a:t> over het </a:t>
            </a:r>
            <a:r>
              <a:rPr lang="en-US" err="1"/>
              <a:t>bepalen</a:t>
            </a:r>
            <a:r>
              <a:rPr lang="en-US"/>
              <a:t> van:</a:t>
            </a:r>
          </a:p>
          <a:p>
            <a:pPr lvl="1" algn="l">
              <a:defRPr/>
            </a:pPr>
            <a:r>
              <a:rPr lang="en-US" err="1"/>
              <a:t>Behoeften</a:t>
            </a:r>
            <a:r>
              <a:rPr lang="en-US"/>
              <a:t>, </a:t>
            </a:r>
            <a:r>
              <a:rPr lang="en-US" err="1"/>
              <a:t>doelstellingen</a:t>
            </a:r>
            <a:r>
              <a:rPr lang="en-US"/>
              <a:t>, </a:t>
            </a:r>
            <a:r>
              <a:rPr lang="en-US" err="1"/>
              <a:t>doelgroepen</a:t>
            </a:r>
            <a:r>
              <a:rPr lang="en-US"/>
              <a:t>, scope en </a:t>
            </a:r>
            <a:r>
              <a:rPr lang="en-US" err="1"/>
              <a:t>risico’s</a:t>
            </a:r>
            <a:endParaRPr lang="en-US"/>
          </a:p>
          <a:p>
            <a:pPr lvl="1" algn="l">
              <a:defRPr/>
            </a:pPr>
            <a:endParaRPr lang="en-US"/>
          </a:p>
          <a:p>
            <a:pPr lvl="1" algn="l">
              <a:defRPr/>
            </a:pPr>
            <a:r>
              <a:rPr lang="en-US" err="1"/>
              <a:t>Daardoor</a:t>
            </a:r>
            <a:r>
              <a:rPr lang="en-US"/>
              <a:t> </a:t>
            </a:r>
            <a:r>
              <a:rPr lang="en-US" err="1"/>
              <a:t>sluit</a:t>
            </a:r>
            <a:r>
              <a:rPr lang="en-US"/>
              <a:t> BI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op </a:t>
            </a:r>
            <a:r>
              <a:rPr lang="en-US" err="1"/>
              <a:t>informatie</a:t>
            </a:r>
            <a:r>
              <a:rPr lang="en-US"/>
              <a:t> </a:t>
            </a:r>
            <a:r>
              <a:rPr lang="en-US" err="1"/>
              <a:t>behoefte</a:t>
            </a:r>
            <a:endParaRPr lang="en-US"/>
          </a:p>
          <a:p>
            <a:pPr lvl="1" algn="l">
              <a:defRPr/>
            </a:pPr>
            <a:endParaRPr lang="en-US"/>
          </a:p>
          <a:p>
            <a:pPr lvl="1" algn="l">
              <a:defRPr/>
            </a:pPr>
            <a:r>
              <a:rPr lang="en-US" err="1"/>
              <a:t>Dus</a:t>
            </a:r>
            <a:r>
              <a:rPr lang="en-US"/>
              <a:t> </a:t>
            </a:r>
            <a:r>
              <a:rPr lang="en-US" err="1"/>
              <a:t>richten</a:t>
            </a:r>
            <a:r>
              <a:rPr lang="en-US"/>
              <a:t> of </a:t>
            </a:r>
            <a:r>
              <a:rPr lang="en-US" err="1"/>
              <a:t>focussen</a:t>
            </a:r>
            <a:r>
              <a:rPr lang="en-US"/>
              <a:t> van BI op </a:t>
            </a:r>
            <a:r>
              <a:rPr lang="en-US" err="1"/>
              <a:t>bovenstaande</a:t>
            </a:r>
            <a:r>
              <a:rPr lang="en-US"/>
              <a:t>.</a:t>
            </a:r>
          </a:p>
          <a:p>
            <a:pPr lvl="1" algn="l">
              <a:defRPr/>
            </a:pPr>
            <a:endParaRPr lang="en-US"/>
          </a:p>
          <a:p>
            <a:pPr lvl="1" algn="l">
              <a:defRPr/>
            </a:pPr>
            <a:r>
              <a:rPr lang="en-US" err="1"/>
              <a:t>Gebruik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van Bi </a:t>
            </a:r>
            <a:r>
              <a:rPr lang="en-US" b="1" u="sng"/>
              <a:t>navigator</a:t>
            </a:r>
            <a:r>
              <a:rPr lang="en-US"/>
              <a:t> </a:t>
            </a:r>
            <a:r>
              <a:rPr lang="en-US" err="1"/>
              <a:t>om</a:t>
            </a:r>
            <a:r>
              <a:rPr lang="en-US"/>
              <a:t> BI </a:t>
            </a:r>
            <a:r>
              <a:rPr lang="en-US" err="1"/>
              <a:t>te</a:t>
            </a:r>
            <a:r>
              <a:rPr lang="en-US"/>
              <a:t> “</a:t>
            </a:r>
            <a:r>
              <a:rPr lang="en-US" err="1"/>
              <a:t>richten</a:t>
            </a:r>
            <a:r>
              <a:rPr lang="en-US"/>
              <a:t>”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endParaRPr lang="en-US"/>
          </a:p>
          <a:p>
            <a:pPr algn="l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 </a:t>
            </a:r>
            <a:r>
              <a:rPr lang="nl-NL" err="1"/>
              <a:t>niveau’s</a:t>
            </a:r>
            <a:r>
              <a:rPr lang="nl-NL"/>
              <a:t> voor aanpak BI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27139" y="2000252"/>
            <a:ext cx="6780212" cy="367188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nl-NL"/>
              <a:t>Strategisch</a:t>
            </a:r>
          </a:p>
          <a:p>
            <a:pPr lvl="1"/>
            <a:r>
              <a:rPr lang="nl-NL"/>
              <a:t>De strategie van een organisatie is de manier waarop een organisatie als geheel denkt haar doelen te gaan behalen</a:t>
            </a:r>
          </a:p>
          <a:p>
            <a:pPr lvl="1"/>
            <a:r>
              <a:rPr lang="nl-NL"/>
              <a:t>Welke rol speelt Business Intelligence binnen de organisatie?</a:t>
            </a:r>
          </a:p>
          <a:p>
            <a:pPr lvl="1"/>
            <a:r>
              <a:rPr lang="nl-NL"/>
              <a:t>Richten van Business Intelligence</a:t>
            </a:r>
          </a:p>
          <a:p>
            <a:pPr marL="0" lvl="0" indent="0">
              <a:buNone/>
            </a:pPr>
            <a:r>
              <a:rPr lang="nl-NL"/>
              <a:t>Tactisch</a:t>
            </a:r>
          </a:p>
          <a:p>
            <a:pPr lvl="1"/>
            <a:r>
              <a:rPr lang="nl-NL"/>
              <a:t>Op tactisch niveau gaat het er om de gemaakte strategische keuzes ten uitvoer te brengen</a:t>
            </a:r>
          </a:p>
          <a:p>
            <a:pPr lvl="1"/>
            <a:r>
              <a:rPr lang="nl-NL"/>
              <a:t>BI </a:t>
            </a:r>
            <a:r>
              <a:rPr lang="nl-NL" err="1"/>
              <a:t>roadmap</a:t>
            </a:r>
            <a:r>
              <a:rPr lang="nl-NL"/>
              <a:t> (het stappenplan om de gestelde ambitie te bereiken)</a:t>
            </a:r>
          </a:p>
          <a:p>
            <a:pPr lvl="1"/>
            <a:r>
              <a:rPr lang="nl-NL"/>
              <a:t>inrichten van Business Intelligence</a:t>
            </a:r>
          </a:p>
          <a:p>
            <a:pPr marL="0" lvl="0" indent="0">
              <a:buNone/>
            </a:pPr>
            <a:r>
              <a:rPr lang="nl-NL"/>
              <a:t>Operationeel</a:t>
            </a:r>
          </a:p>
          <a:p>
            <a:pPr lvl="1"/>
            <a:r>
              <a:rPr lang="nl-NL"/>
              <a:t>het echt uitvoeren van zaken</a:t>
            </a:r>
          </a:p>
          <a:p>
            <a:pPr lvl="1"/>
            <a:r>
              <a:rPr lang="nl-NL"/>
              <a:t>verrichten van Business Intelligence</a:t>
            </a:r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72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11" y="857250"/>
            <a:ext cx="5729383" cy="5143500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00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ctrTitle" idx="4294967295"/>
          </p:nvPr>
        </p:nvSpPr>
        <p:spPr>
          <a:xfrm>
            <a:off x="638175" y="1233488"/>
            <a:ext cx="5829300" cy="703262"/>
          </a:xfrm>
        </p:spPr>
        <p:txBody>
          <a:bodyPr/>
          <a:lstStyle/>
          <a:p>
            <a:pPr eaLnBrk="1" hangingPunct="1"/>
            <a:r>
              <a:rPr lang="en-US" altLang="en-US"/>
              <a:t>Wat is de BI navigator?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479425" y="1936750"/>
            <a:ext cx="6940550" cy="3781425"/>
          </a:xfrm>
        </p:spPr>
        <p:txBody>
          <a:bodyPr rtlCol="0">
            <a:normAutofit fontScale="92500"/>
          </a:bodyPr>
          <a:lstStyle/>
          <a:p>
            <a:pPr lvl="1" algn="l">
              <a:defRPr/>
            </a:pPr>
            <a:r>
              <a:rPr lang="en-US" sz="2400" err="1"/>
              <a:t>Een</a:t>
            </a:r>
            <a:r>
              <a:rPr lang="en-US" sz="2400"/>
              <a:t> </a:t>
            </a:r>
            <a:r>
              <a:rPr lang="en-US" sz="2400" err="1"/>
              <a:t>hulpmiddel</a:t>
            </a:r>
            <a:r>
              <a:rPr lang="en-US" sz="2400"/>
              <a:t> </a:t>
            </a:r>
            <a:r>
              <a:rPr lang="en-US" sz="2400" err="1"/>
              <a:t>om</a:t>
            </a:r>
            <a:r>
              <a:rPr lang="en-US" sz="2400"/>
              <a:t> BI </a:t>
            </a:r>
            <a:r>
              <a:rPr lang="en-US" sz="2400" err="1"/>
              <a:t>concreet</a:t>
            </a:r>
            <a:r>
              <a:rPr lang="en-US" sz="2400"/>
              <a:t> </a:t>
            </a:r>
            <a:r>
              <a:rPr lang="en-US" sz="2400" err="1"/>
              <a:t>te</a:t>
            </a:r>
            <a:r>
              <a:rPr lang="en-US" sz="2400"/>
              <a:t> </a:t>
            </a:r>
            <a:r>
              <a:rPr lang="en-US" sz="2400" err="1"/>
              <a:t>richten</a:t>
            </a:r>
            <a:r>
              <a:rPr lang="en-US" sz="2400"/>
              <a:t>.</a:t>
            </a:r>
          </a:p>
          <a:p>
            <a:pPr lvl="1" algn="l">
              <a:defRPr/>
            </a:pPr>
            <a:r>
              <a:rPr lang="en-US" sz="2400"/>
              <a:t>Het </a:t>
            </a:r>
            <a:r>
              <a:rPr lang="en-US" sz="2400" err="1"/>
              <a:t>bestaat</a:t>
            </a:r>
            <a:r>
              <a:rPr lang="en-US" sz="2400"/>
              <a:t> </a:t>
            </a:r>
            <a:r>
              <a:rPr lang="en-US" sz="2400" err="1"/>
              <a:t>uit</a:t>
            </a:r>
            <a:r>
              <a:rPr lang="en-US" sz="2400"/>
              <a:t> </a:t>
            </a:r>
            <a:r>
              <a:rPr lang="en-US" sz="2400" err="1"/>
              <a:t>een</a:t>
            </a:r>
            <a:r>
              <a:rPr lang="en-US" sz="2400"/>
              <a:t> </a:t>
            </a:r>
            <a:r>
              <a:rPr lang="en-US" sz="2400" err="1"/>
              <a:t>aantal</a:t>
            </a:r>
            <a:r>
              <a:rPr lang="en-US" sz="2400"/>
              <a:t> </a:t>
            </a:r>
            <a:r>
              <a:rPr lang="en-US" sz="2400" err="1"/>
              <a:t>vragen</a:t>
            </a:r>
            <a:r>
              <a:rPr lang="en-US" sz="2400"/>
              <a:t> over en de </a:t>
            </a:r>
            <a:r>
              <a:rPr lang="en-US" sz="2400" err="1"/>
              <a:t>samenhang</a:t>
            </a:r>
            <a:r>
              <a:rPr lang="en-US" sz="2400"/>
              <a:t> </a:t>
            </a:r>
            <a:r>
              <a:rPr lang="en-US" sz="2400" err="1"/>
              <a:t>tussen</a:t>
            </a:r>
            <a:r>
              <a:rPr lang="en-US" sz="2400"/>
              <a:t>:</a:t>
            </a:r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BI-scope</a:t>
            </a:r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</a:t>
            </a:r>
            <a:r>
              <a:rPr lang="en-US" sz="2400" err="1"/>
              <a:t>doelen</a:t>
            </a:r>
            <a:endParaRPr lang="en-US" sz="2400"/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</a:t>
            </a:r>
            <a:r>
              <a:rPr lang="en-US" sz="2400" err="1"/>
              <a:t>informatievraag</a:t>
            </a:r>
            <a:endParaRPr lang="en-US" sz="2400"/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</a:t>
            </a:r>
            <a:r>
              <a:rPr lang="en-US" sz="2400" err="1"/>
              <a:t>bronnen</a:t>
            </a:r>
            <a:endParaRPr lang="en-US" sz="2400"/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</a:t>
            </a:r>
            <a:r>
              <a:rPr lang="en-US" sz="2400" err="1"/>
              <a:t>architectuur</a:t>
            </a:r>
            <a:endParaRPr lang="en-US" sz="2400"/>
          </a:p>
          <a:p>
            <a:pPr marL="1371600" lvl="3" indent="-342900">
              <a:buFont typeface="Arial" pitchFamily="34" charset="0"/>
              <a:buChar char="•"/>
              <a:defRPr/>
            </a:pPr>
            <a:r>
              <a:rPr lang="en-US" sz="2400"/>
              <a:t>BI-</a:t>
            </a:r>
            <a:r>
              <a:rPr lang="en-US" sz="2400" err="1"/>
              <a:t>organisatie</a:t>
            </a:r>
            <a:endParaRPr lang="en-US" sz="2400"/>
          </a:p>
          <a:p>
            <a:pPr lvl="3" algn="l">
              <a:defRPr/>
            </a:pPr>
            <a:endParaRPr lang="en-US" sz="2400"/>
          </a:p>
          <a:p>
            <a:pPr marL="685800" lvl="1" indent="-342900">
              <a:buFont typeface="Arial" pitchFamily="34" charset="0"/>
              <a:buChar char="•"/>
              <a:defRPr/>
            </a:pPr>
            <a:endParaRPr lang="en-US"/>
          </a:p>
          <a:p>
            <a:pPr algn="l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Wat is de BI navigator?</a:t>
            </a:r>
            <a:endParaRPr lang="nl-NL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180814" y="1828800"/>
            <a:ext cx="7840428" cy="42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7"/>
          <p:cNvSpPr txBox="1"/>
          <p:nvPr/>
        </p:nvSpPr>
        <p:spPr>
          <a:xfrm>
            <a:off x="112185" y="6395484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216956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 scope?</a:t>
            </a:r>
            <a:endParaRPr lang="nl-NL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25832" y="1828800"/>
            <a:ext cx="7995411" cy="43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2667928" y="3403129"/>
            <a:ext cx="971550" cy="490538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44089" y="6346844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244870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BI-scope bepalen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 rtlCol="0">
            <a:normAutofit/>
          </a:bodyPr>
          <a:lstStyle/>
          <a:p>
            <a:pPr marL="279400" lvl="1" indent="0" algn="l">
              <a:buNone/>
              <a:defRPr/>
            </a:pPr>
            <a:r>
              <a:rPr lang="en-US" sz="2400"/>
              <a:t>Om </a:t>
            </a:r>
            <a:r>
              <a:rPr lang="en-US" sz="2400" err="1"/>
              <a:t>welk</a:t>
            </a:r>
            <a:r>
              <a:rPr lang="en-US" sz="2400"/>
              <a:t> van de </a:t>
            </a:r>
            <a:r>
              <a:rPr lang="en-US" sz="2400" err="1"/>
              <a:t>onderstaande</a:t>
            </a:r>
            <a:r>
              <a:rPr lang="en-US" sz="2400"/>
              <a:t> </a:t>
            </a:r>
            <a:r>
              <a:rPr lang="en-US" sz="2400" err="1"/>
              <a:t>onderdelen</a:t>
            </a:r>
            <a:r>
              <a:rPr lang="en-US" sz="2400"/>
              <a:t> </a:t>
            </a:r>
            <a:r>
              <a:rPr lang="en-US" sz="2400" err="1"/>
              <a:t>gaat</a:t>
            </a:r>
            <a:r>
              <a:rPr lang="en-US" sz="2400"/>
              <a:t> het: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Businessprocessen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Activiteiten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Afdelingen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Regio’s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Producten</a:t>
            </a:r>
            <a:r>
              <a:rPr lang="en-US"/>
              <a:t> en </a:t>
            </a:r>
            <a:r>
              <a:rPr lang="en-US" err="1"/>
              <a:t>diensten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/>
              <a:t>BI-</a:t>
            </a:r>
            <a:r>
              <a:rPr lang="en-US" err="1"/>
              <a:t>organisatie</a:t>
            </a:r>
            <a:br>
              <a:rPr lang="en-US"/>
            </a:br>
            <a:endParaRPr lang="en-US"/>
          </a:p>
          <a:p>
            <a:pPr marL="279400" lvl="1" indent="0" algn="l">
              <a:buNone/>
              <a:defRPr/>
            </a:pPr>
            <a:r>
              <a:rPr lang="en-US" sz="2400" err="1"/>
              <a:t>Wie</a:t>
            </a:r>
            <a:r>
              <a:rPr lang="en-US" sz="2400"/>
              <a:t> </a:t>
            </a:r>
            <a:r>
              <a:rPr lang="en-US" sz="2400" err="1"/>
              <a:t>zijn</a:t>
            </a:r>
            <a:r>
              <a:rPr lang="en-US" sz="2400"/>
              <a:t> </a:t>
            </a:r>
            <a:r>
              <a:rPr lang="en-US" sz="2400" err="1"/>
              <a:t>opdrachtgever</a:t>
            </a:r>
            <a:r>
              <a:rPr lang="en-US" sz="2400"/>
              <a:t>, sponsor, stakeholders </a:t>
            </a:r>
            <a:r>
              <a:rPr lang="en-US" sz="2400" err="1"/>
              <a:t>wat</a:t>
            </a:r>
            <a:r>
              <a:rPr lang="en-US" sz="2400"/>
              <a:t> </a:t>
            </a:r>
            <a:r>
              <a:rPr lang="en-US" sz="2400" err="1"/>
              <a:t>zijn</a:t>
            </a:r>
            <a:r>
              <a:rPr lang="en-US" sz="2400"/>
              <a:t> </a:t>
            </a:r>
            <a:r>
              <a:rPr lang="en-US" sz="2400" err="1"/>
              <a:t>hun</a:t>
            </a:r>
            <a:r>
              <a:rPr lang="en-US" sz="2400"/>
              <a:t> </a:t>
            </a:r>
            <a:r>
              <a:rPr lang="en-US" sz="2400" err="1"/>
              <a:t>belangen</a:t>
            </a:r>
            <a:r>
              <a:rPr lang="en-US" sz="2400"/>
              <a:t>?</a:t>
            </a:r>
          </a:p>
          <a:p>
            <a:pPr algn="l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28652" y="978293"/>
            <a:ext cx="6780212" cy="885825"/>
          </a:xfrm>
        </p:spPr>
        <p:txBody>
          <a:bodyPr/>
          <a:lstStyle/>
          <a:p>
            <a:r>
              <a:rPr lang="nl-NL"/>
              <a:t>Business Intelligence Scope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628652" y="2226468"/>
            <a:ext cx="4361991" cy="322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/>
              <a:t>Scope</a:t>
            </a:r>
            <a:r>
              <a:rPr lang="nl-NL"/>
              <a:t> is het afbakenen wat wel een ook vooral wat NIET een onderdeel is van een project</a:t>
            </a:r>
          </a:p>
          <a:p>
            <a:pPr lvl="1"/>
            <a:r>
              <a:rPr lang="nl-NL"/>
              <a:t>Welke processen zijn er binnen de organisatie?</a:t>
            </a:r>
          </a:p>
          <a:p>
            <a:pPr lvl="1"/>
            <a:r>
              <a:rPr lang="nl-NL"/>
              <a:t>Wie speelt welke rol binnen die processen? M.a.w. wie zijn de actoren?</a:t>
            </a:r>
          </a:p>
          <a:p>
            <a:pPr lvl="1"/>
            <a:r>
              <a:rPr lang="nl-NL"/>
              <a:t>Welke entiteiten spelen in rol in deze processen. Gaat het over producten, diensten, facturen of nog andere entiteiten?</a:t>
            </a:r>
          </a:p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43" y="2298495"/>
            <a:ext cx="3989249" cy="2718412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12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/>
              <a:t>Farmers</a:t>
            </a:r>
          </a:p>
          <a:p>
            <a:pPr lvl="1"/>
            <a:r>
              <a:rPr lang="nl-NL"/>
              <a:t>Mensen met vaste, terugkerende informatiebehoeften</a:t>
            </a:r>
          </a:p>
          <a:p>
            <a:pPr lvl="0"/>
            <a:r>
              <a:rPr lang="nl-NL" err="1"/>
              <a:t>Tourists</a:t>
            </a:r>
            <a:endParaRPr lang="nl-NL"/>
          </a:p>
          <a:p>
            <a:pPr lvl="1"/>
            <a:r>
              <a:rPr lang="nl-NL"/>
              <a:t>Mensen die naast vaste informatiebehoeften ook behoefte hebben aan ad-hoc informatie</a:t>
            </a:r>
          </a:p>
          <a:p>
            <a:pPr lvl="0"/>
            <a:r>
              <a:rPr lang="nl-NL" err="1"/>
              <a:t>Explorers</a:t>
            </a:r>
            <a:endParaRPr lang="nl-NL"/>
          </a:p>
          <a:p>
            <a:pPr lvl="1"/>
            <a:r>
              <a:rPr lang="nl-NL"/>
              <a:t>Mensen die gaan analyseren (niet alleen het ‘wat’ weten -de droge cijfers- maar ook het hoe en waarom -de cijfers achter de cijfers-  )</a:t>
            </a:r>
          </a:p>
          <a:p>
            <a:pPr lvl="0"/>
            <a:r>
              <a:rPr lang="nl-NL" err="1"/>
              <a:t>Miners</a:t>
            </a:r>
            <a:endParaRPr lang="nl-NL"/>
          </a:p>
          <a:p>
            <a:pPr lvl="1"/>
            <a:r>
              <a:rPr lang="nl-NL"/>
              <a:t>Mensen die aan de slag gaan met grote hoeveelheden gegevens om te proberen patronen in de gegevens te herkennen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571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Wat is het BI Doel?</a:t>
            </a:r>
            <a:endParaRPr lang="nl-NL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326168" y="1809345"/>
            <a:ext cx="8224401" cy="44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3949430" y="2768258"/>
            <a:ext cx="1091892" cy="597512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-286649" y="6366300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19358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Business Intelligence Volwassenheid</a:t>
            </a:r>
          </a:p>
          <a:p>
            <a:pPr lvl="1"/>
            <a:r>
              <a:rPr lang="nl-NL"/>
              <a:t>Business Intelligence life </a:t>
            </a:r>
            <a:r>
              <a:rPr lang="nl-NL" err="1"/>
              <a:t>cycle</a:t>
            </a:r>
            <a:endParaRPr lang="nl-NL"/>
          </a:p>
          <a:p>
            <a:pPr lvl="1"/>
            <a:r>
              <a:rPr lang="nl-NL"/>
              <a:t>‘Richten’ van BI</a:t>
            </a:r>
          </a:p>
          <a:p>
            <a:r>
              <a:rPr lang="nl-NL"/>
              <a:t>Plaatsing van BI ‘project’</a:t>
            </a:r>
          </a:p>
          <a:p>
            <a:pPr lvl="1"/>
            <a:endParaRPr lang="nl-NL"/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964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ctrTitle" idx="4294967295"/>
          </p:nvPr>
        </p:nvSpPr>
        <p:spPr>
          <a:xfrm>
            <a:off x="0" y="1214438"/>
            <a:ext cx="5829300" cy="703262"/>
          </a:xfrm>
        </p:spPr>
        <p:txBody>
          <a:bodyPr/>
          <a:lstStyle/>
          <a:p>
            <a:pPr eaLnBrk="1" hangingPunct="1"/>
            <a:r>
              <a:rPr lang="en-US" altLang="en-US"/>
              <a:t>BI-</a:t>
            </a:r>
            <a:r>
              <a:rPr lang="en-US" altLang="en-US" err="1"/>
              <a:t>doel</a:t>
            </a:r>
            <a:endParaRPr lang="nl-NL" altLang="en-US"/>
          </a:p>
        </p:txBody>
      </p:sp>
      <p:sp>
        <p:nvSpPr>
          <p:cNvPr id="23555" name="Ondertitel 2"/>
          <p:cNvSpPr>
            <a:spLocks noGrp="1"/>
          </p:cNvSpPr>
          <p:nvPr>
            <p:ph type="subTitle" idx="4294967295"/>
          </p:nvPr>
        </p:nvSpPr>
        <p:spPr>
          <a:xfrm>
            <a:off x="0" y="2132013"/>
            <a:ext cx="6210300" cy="3781425"/>
          </a:xfrm>
        </p:spPr>
        <p:txBody>
          <a:bodyPr/>
          <a:lstStyle/>
          <a:p>
            <a:pPr marL="385445" indent="-385445">
              <a:buFontTx/>
              <a:buAutoNum type="arabicPeriod"/>
            </a:pPr>
            <a:r>
              <a:rPr lang="en-US" altLang="en-US"/>
              <a:t>BI-</a:t>
            </a:r>
            <a:r>
              <a:rPr lang="en-US" altLang="en-US" err="1"/>
              <a:t>ambitieniveau</a:t>
            </a:r>
            <a:endParaRPr lang="en-US" altLang="en-US">
              <a:ea typeface="Verdana"/>
            </a:endParaRPr>
          </a:p>
          <a:p>
            <a:pPr marL="385445" indent="-385445">
              <a:buFontTx/>
              <a:buAutoNum type="arabicPeriod"/>
            </a:pPr>
            <a:r>
              <a:rPr lang="en-US" altLang="en-US"/>
              <a:t>Wat is de business </a:t>
            </a:r>
            <a:r>
              <a:rPr lang="en-US" altLang="en-US" err="1"/>
              <a:t>problematiek</a:t>
            </a:r>
            <a:endParaRPr lang="en-US" altLang="en-US">
              <a:ea typeface="Verdana"/>
            </a:endParaRPr>
          </a:p>
          <a:p>
            <a:pPr marL="385445" indent="-385445">
              <a:buFontTx/>
              <a:buAutoNum type="arabicPeriod"/>
            </a:pPr>
            <a:r>
              <a:rPr lang="en-US" altLang="en-US" b="1"/>
              <a:t>Wat is de </a:t>
            </a:r>
            <a:r>
              <a:rPr lang="en-US" altLang="en-US" b="1" err="1"/>
              <a:t>relatie</a:t>
            </a:r>
            <a:r>
              <a:rPr lang="en-US" altLang="en-US" b="1"/>
              <a:t> met business </a:t>
            </a:r>
            <a:r>
              <a:rPr lang="en-US" altLang="en-US" b="1" err="1"/>
              <a:t>strategie</a:t>
            </a:r>
            <a:endParaRPr lang="en-US" altLang="en-US" b="1">
              <a:ea typeface="Verdana"/>
            </a:endParaRPr>
          </a:p>
          <a:p>
            <a:pPr marL="385445" indent="-385445">
              <a:buFontTx/>
              <a:buAutoNum type="arabicPeriod"/>
            </a:pPr>
            <a:r>
              <a:rPr lang="en-US" altLang="en-US" err="1"/>
              <a:t>Haalbaarheid</a:t>
            </a:r>
            <a:r>
              <a:rPr lang="en-US" altLang="en-US" dirty="0"/>
              <a:t> </a:t>
            </a:r>
            <a:r>
              <a:rPr lang="en-US" altLang="en-US" err="1"/>
              <a:t>en</a:t>
            </a:r>
            <a:r>
              <a:rPr lang="en-US" altLang="en-US" dirty="0"/>
              <a:t> </a:t>
            </a:r>
            <a:r>
              <a:rPr lang="en-US" altLang="en-US" err="1"/>
              <a:t>meetbaarheid</a:t>
            </a:r>
            <a:endParaRPr lang="en-US" altLang="en-US">
              <a:ea typeface="Verdana"/>
            </a:endParaRPr>
          </a:p>
          <a:p>
            <a:pPr marL="385445" indent="-385445">
              <a:buFontTx/>
              <a:buAutoNum type="arabicPeriod"/>
            </a:pPr>
            <a:endParaRPr lang="en-US" altLang="en-US">
              <a:ea typeface="Verdana"/>
            </a:endParaRPr>
          </a:p>
          <a:p>
            <a:pPr marL="385445" indent="-385445"/>
            <a:r>
              <a:rPr lang="en-US" altLang="en-US" dirty="0">
                <a:hlinkClick r:id="rId3"/>
              </a:rPr>
              <a:t>The-right-scope-for-a-sound-bi-strategy-SAP</a:t>
            </a:r>
            <a:endParaRPr lang="en-US" altLang="en-US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059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ctrTitle"/>
          </p:nvPr>
        </p:nvSpPr>
        <p:spPr>
          <a:xfrm>
            <a:off x="1509027" y="825456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BI-Informatievraag</a:t>
            </a:r>
            <a:endParaRPr lang="nl-NL" alt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318653" y="1848256"/>
            <a:ext cx="8210048" cy="443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4890604" y="3443591"/>
            <a:ext cx="1101633" cy="570280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219187" y="6385756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1540893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Informatiebehoeften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0439" y="1883812"/>
            <a:ext cx="7046912" cy="3980275"/>
          </a:xfrm>
        </p:spPr>
        <p:txBody>
          <a:bodyPr/>
          <a:lstStyle/>
          <a:p>
            <a:r>
              <a:rPr lang="nl-NL"/>
              <a:t>Een </a:t>
            </a:r>
            <a:r>
              <a:rPr lang="nl-NL" b="1"/>
              <a:t>informatiebehoefte</a:t>
            </a:r>
            <a:r>
              <a:rPr lang="nl-NL"/>
              <a:t> is de informatie die een werknemer in een bepaalde functie nodig heeft om zijn/haar functie naar behoren uit te voeren.</a:t>
            </a:r>
          </a:p>
          <a:p>
            <a:pPr lvl="1"/>
            <a:r>
              <a:rPr lang="nl-NL"/>
              <a:t>Op basis van deze informatiebehoefte worden bijvoorbeeld rapporten, dashboards, schermen in applicaties, wiki’s, etc. ontworpen. </a:t>
            </a:r>
          </a:p>
          <a:p>
            <a:r>
              <a:rPr lang="nl-NL"/>
              <a:t>Belangrijke vragen:</a:t>
            </a:r>
          </a:p>
          <a:p>
            <a:pPr lvl="1"/>
            <a:r>
              <a:rPr lang="nl-NL"/>
              <a:t>Wat/wie is de doelgroep?</a:t>
            </a:r>
          </a:p>
          <a:p>
            <a:pPr lvl="1"/>
            <a:r>
              <a:rPr lang="nl-NL"/>
              <a:t>Wat zijn de specifieke getallen (de indicatoren ofwel meetwaarden) die het proces meetbaar maken?</a:t>
            </a:r>
          </a:p>
          <a:p>
            <a:pPr lvl="1"/>
            <a:r>
              <a:rPr lang="nl-NL"/>
              <a:t>Wat is de context waarbinnen de meetwaarden bekeken worden?</a:t>
            </a:r>
          </a:p>
          <a:p>
            <a:pPr lvl="1"/>
            <a:r>
              <a:rPr lang="en-US" b="1" err="1"/>
              <a:t>Welke</a:t>
            </a:r>
            <a:r>
              <a:rPr lang="en-US" b="1"/>
              <a:t> </a:t>
            </a:r>
            <a:r>
              <a:rPr lang="en-US" b="1" err="1"/>
              <a:t>beslissingen</a:t>
            </a:r>
            <a:r>
              <a:rPr lang="en-US" b="1"/>
              <a:t> k</a:t>
            </a:r>
            <a:r>
              <a:rPr lang="nl-NL" b="1" err="1"/>
              <a:t>un</a:t>
            </a:r>
            <a:r>
              <a:rPr lang="nl-NL" b="1"/>
              <a:t> je op basis van deze informatie nemen. Beslissingen die bijdragen in het realiseren van de gestelde doelstellingen van de organisatie?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133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ctrTitle" idx="4294967295"/>
          </p:nvPr>
        </p:nvSpPr>
        <p:spPr>
          <a:xfrm>
            <a:off x="885825" y="1214438"/>
            <a:ext cx="5829300" cy="703262"/>
          </a:xfrm>
        </p:spPr>
        <p:txBody>
          <a:bodyPr/>
          <a:lstStyle/>
          <a:p>
            <a:pPr eaLnBrk="1" hangingPunct="1"/>
            <a:r>
              <a:rPr lang="en-US" altLang="en-US"/>
              <a:t>BI-</a:t>
            </a:r>
            <a:r>
              <a:rPr lang="en-US" altLang="en-US" err="1"/>
              <a:t>informatievraag</a:t>
            </a:r>
            <a:endParaRPr lang="nl-NL" altLang="en-US"/>
          </a:p>
        </p:txBody>
      </p:sp>
      <p:sp>
        <p:nvSpPr>
          <p:cNvPr id="25603" name="Ondertitel 2"/>
          <p:cNvSpPr>
            <a:spLocks noGrp="1"/>
          </p:cNvSpPr>
          <p:nvPr>
            <p:ph type="subTitle" idx="4294967295"/>
          </p:nvPr>
        </p:nvSpPr>
        <p:spPr>
          <a:xfrm>
            <a:off x="885825" y="2055813"/>
            <a:ext cx="6210300" cy="3781425"/>
          </a:xfrm>
        </p:spPr>
        <p:txBody>
          <a:bodyPr/>
          <a:lstStyle/>
          <a:p>
            <a:pPr marL="385763" indent="-385763">
              <a:buFontTx/>
              <a:buAutoNum type="arabicPeriod"/>
            </a:pPr>
            <a:r>
              <a:rPr lang="en-US" altLang="en-US" err="1"/>
              <a:t>Inventarisatie</a:t>
            </a:r>
            <a:r>
              <a:rPr lang="en-US" altLang="en-US"/>
              <a:t> </a:t>
            </a:r>
            <a:r>
              <a:rPr lang="en-US" altLang="en-US" err="1"/>
              <a:t>doelgroepen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r>
              <a:rPr lang="en-US" altLang="en-US" err="1"/>
              <a:t>Identificatie</a:t>
            </a:r>
            <a:r>
              <a:rPr lang="en-US" altLang="en-US"/>
              <a:t> van </a:t>
            </a:r>
            <a:r>
              <a:rPr lang="en-US" altLang="en-US" err="1"/>
              <a:t>indicatoren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r>
              <a:rPr lang="en-US" altLang="en-US" err="1"/>
              <a:t>Vaststellen</a:t>
            </a:r>
            <a:r>
              <a:rPr lang="en-US" altLang="en-US"/>
              <a:t> context van </a:t>
            </a:r>
            <a:r>
              <a:rPr lang="en-US" altLang="en-US" err="1"/>
              <a:t>indicatoren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r>
              <a:rPr lang="en-US" altLang="en-US" err="1"/>
              <a:t>Niet</a:t>
            </a:r>
            <a:r>
              <a:rPr lang="en-US" altLang="en-US"/>
              <a:t> </a:t>
            </a:r>
            <a:r>
              <a:rPr lang="en-US" altLang="en-US" err="1"/>
              <a:t>inhoudelijke</a:t>
            </a:r>
            <a:r>
              <a:rPr lang="en-US" altLang="en-US"/>
              <a:t> </a:t>
            </a:r>
            <a:r>
              <a:rPr lang="en-US" altLang="en-US" err="1"/>
              <a:t>eisen</a:t>
            </a:r>
            <a:r>
              <a:rPr lang="en-US" altLang="en-US"/>
              <a:t> </a:t>
            </a:r>
            <a:r>
              <a:rPr lang="en-US" altLang="en-US" err="1"/>
              <a:t>aan</a:t>
            </a:r>
            <a:r>
              <a:rPr lang="en-US" altLang="en-US"/>
              <a:t> </a:t>
            </a:r>
            <a:r>
              <a:rPr lang="en-US" altLang="en-US" err="1"/>
              <a:t>informatie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r>
              <a:rPr lang="en-US" altLang="en-US" err="1"/>
              <a:t>Risico’s</a:t>
            </a:r>
            <a:r>
              <a:rPr lang="en-US" altLang="en-US"/>
              <a:t> </a:t>
            </a:r>
            <a:r>
              <a:rPr lang="en-US" altLang="en-US" err="1"/>
              <a:t>vaststellen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endParaRPr lang="en-US" altLang="en-US"/>
          </a:p>
          <a:p>
            <a:pPr marL="385763" indent="-3857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9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33425" y="1214438"/>
            <a:ext cx="5829300" cy="7032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BI-</a:t>
            </a:r>
            <a:r>
              <a:rPr lang="en-US" err="1"/>
              <a:t>informatievraag</a:t>
            </a:r>
            <a:br>
              <a:rPr lang="en-US"/>
            </a:br>
            <a:r>
              <a:rPr lang="en-US" err="1"/>
              <a:t>Inventarisatie</a:t>
            </a:r>
            <a:r>
              <a:rPr lang="en-US"/>
              <a:t> </a:t>
            </a:r>
            <a:r>
              <a:rPr lang="en-US" err="1"/>
              <a:t>doelgroepen</a:t>
            </a:r>
            <a:br>
              <a:rPr lang="en-US"/>
            </a:br>
            <a:endParaRPr lang="nl-NL"/>
          </a:p>
        </p:txBody>
      </p:sp>
      <p:sp>
        <p:nvSpPr>
          <p:cNvPr id="26627" name="Ondertitel 2"/>
          <p:cNvSpPr>
            <a:spLocks noGrp="1"/>
          </p:cNvSpPr>
          <p:nvPr>
            <p:ph type="subTitle" idx="4294967295"/>
          </p:nvPr>
        </p:nvSpPr>
        <p:spPr>
          <a:xfrm>
            <a:off x="733425" y="2160588"/>
            <a:ext cx="6210300" cy="3781425"/>
          </a:xfrm>
        </p:spPr>
        <p:txBody>
          <a:bodyPr/>
          <a:lstStyle/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err="1"/>
              <a:t>Doelgroepen</a:t>
            </a:r>
            <a:r>
              <a:rPr lang="en-US" altLang="en-US"/>
              <a:t> </a:t>
            </a:r>
            <a:r>
              <a:rPr lang="en-US" altLang="en-US" err="1"/>
              <a:t>onderverdelen</a:t>
            </a:r>
            <a:r>
              <a:rPr lang="en-US" altLang="en-US"/>
              <a:t> </a:t>
            </a:r>
            <a:r>
              <a:rPr lang="en-US" altLang="en-US" err="1"/>
              <a:t>naar</a:t>
            </a:r>
            <a:r>
              <a:rPr lang="en-US" altLang="en-US"/>
              <a:t> </a:t>
            </a:r>
            <a:r>
              <a:rPr lang="en-US" altLang="en-US" err="1"/>
              <a:t>toepassingsgebied</a:t>
            </a:r>
            <a:r>
              <a:rPr lang="en-US" altLang="en-US"/>
              <a:t>, </a:t>
            </a:r>
            <a:r>
              <a:rPr lang="en-US" altLang="en-US" err="1"/>
              <a:t>vanwege</a:t>
            </a:r>
            <a:r>
              <a:rPr lang="en-US" altLang="en-US"/>
              <a:t> GEMEENSCHAPPELIJKE </a:t>
            </a:r>
            <a:r>
              <a:rPr lang="en-US" altLang="en-US" err="1"/>
              <a:t>informatiebehoeften</a:t>
            </a:r>
            <a:endParaRPr lang="en-US" altLang="en-US"/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/>
              <a:t>DUS NIET </a:t>
            </a:r>
            <a:r>
              <a:rPr lang="en-US" altLang="en-US" err="1"/>
              <a:t>onderverdelen</a:t>
            </a:r>
            <a:r>
              <a:rPr lang="en-US" altLang="en-US"/>
              <a:t> </a:t>
            </a:r>
            <a:r>
              <a:rPr lang="en-US" altLang="en-US" err="1"/>
              <a:t>naar</a:t>
            </a:r>
            <a:r>
              <a:rPr lang="en-US" altLang="en-US"/>
              <a:t> </a:t>
            </a:r>
            <a:r>
              <a:rPr lang="en-US" altLang="en-US" err="1"/>
              <a:t>organisatieonderdeel</a:t>
            </a:r>
            <a:endParaRPr lang="en-US" altLang="en-US"/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err="1"/>
              <a:t>Voorbeelden</a:t>
            </a:r>
            <a:r>
              <a:rPr lang="en-US" altLang="en-US"/>
              <a:t>:</a:t>
            </a:r>
          </a:p>
          <a:p>
            <a:pPr lvl="1" algn="l" eaLnBrk="1" hangingPunct="1"/>
            <a:r>
              <a:rPr lang="en-US" altLang="en-US" err="1"/>
              <a:t>Kenniswerkers</a:t>
            </a:r>
            <a:r>
              <a:rPr lang="en-US" altLang="en-US"/>
              <a:t>, </a:t>
            </a:r>
            <a:r>
              <a:rPr lang="en-US" altLang="en-US" err="1"/>
              <a:t>hoger</a:t>
            </a:r>
            <a:r>
              <a:rPr lang="en-US" altLang="en-US"/>
              <a:t> management, </a:t>
            </a:r>
            <a:r>
              <a:rPr lang="en-US" altLang="en-US" err="1"/>
              <a:t>middenmanagement</a:t>
            </a:r>
            <a:r>
              <a:rPr lang="en-US" altLang="en-US"/>
              <a:t>, </a:t>
            </a:r>
            <a:r>
              <a:rPr lang="en-US" altLang="en-US" err="1"/>
              <a:t>overheid</a:t>
            </a:r>
            <a:r>
              <a:rPr lang="en-US" altLang="en-US"/>
              <a:t>, </a:t>
            </a:r>
            <a:r>
              <a:rPr lang="en-US" altLang="en-US" err="1"/>
              <a:t>aandeelhouders</a:t>
            </a:r>
            <a:r>
              <a:rPr lang="en-US" altLang="en-US"/>
              <a:t>, </a:t>
            </a:r>
            <a:r>
              <a:rPr lang="en-US" altLang="en-US" err="1"/>
              <a:t>klanten</a:t>
            </a:r>
            <a:r>
              <a:rPr lang="en-US" altLang="en-US"/>
              <a:t>, </a:t>
            </a:r>
            <a:r>
              <a:rPr lang="en-US" altLang="en-US" err="1"/>
              <a:t>leveranciers</a:t>
            </a:r>
            <a:r>
              <a:rPr lang="en-US" altLang="en-US"/>
              <a:t>, </a:t>
            </a:r>
            <a:r>
              <a:rPr lang="en-US" altLang="en-US" err="1"/>
              <a:t>informatiesystemen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2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019175" y="1157288"/>
            <a:ext cx="5829300" cy="7032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BI-</a:t>
            </a:r>
            <a:r>
              <a:rPr lang="en-US" err="1"/>
              <a:t>informatievraag</a:t>
            </a:r>
            <a:br>
              <a:rPr lang="en-US"/>
            </a:br>
            <a:r>
              <a:rPr lang="en-US" err="1"/>
              <a:t>Indicatoren</a:t>
            </a:r>
            <a:br>
              <a:rPr lang="en-US"/>
            </a:br>
            <a:endParaRPr lang="nl-NL"/>
          </a:p>
        </p:txBody>
      </p:sp>
      <p:sp>
        <p:nvSpPr>
          <p:cNvPr id="27651" name="Ondertitel 2"/>
          <p:cNvSpPr>
            <a:spLocks noGrp="1"/>
          </p:cNvSpPr>
          <p:nvPr>
            <p:ph type="subTitle" idx="4294967295"/>
          </p:nvPr>
        </p:nvSpPr>
        <p:spPr>
          <a:xfrm>
            <a:off x="1019175" y="2055813"/>
            <a:ext cx="6210300" cy="3943350"/>
          </a:xfrm>
        </p:spPr>
        <p:txBody>
          <a:bodyPr/>
          <a:lstStyle/>
          <a:p>
            <a:pPr marL="385763" indent="-385763">
              <a:buFontTx/>
              <a:buAutoNum type="arabicPeriod"/>
            </a:pPr>
            <a:r>
              <a:rPr lang="en-US" altLang="en-US"/>
              <a:t>Om </a:t>
            </a:r>
            <a:r>
              <a:rPr lang="en-US" altLang="en-US" err="1"/>
              <a:t>processen</a:t>
            </a:r>
            <a:r>
              <a:rPr lang="en-US" altLang="en-US"/>
              <a:t> </a:t>
            </a:r>
            <a:r>
              <a:rPr lang="en-US" altLang="en-US" err="1"/>
              <a:t>te</a:t>
            </a:r>
            <a:r>
              <a:rPr lang="en-US" altLang="en-US"/>
              <a:t> </a:t>
            </a:r>
            <a:r>
              <a:rPr lang="en-US" altLang="en-US" err="1"/>
              <a:t>monitoren</a:t>
            </a:r>
            <a:endParaRPr lang="en-US" altLang="en-US"/>
          </a:p>
          <a:p>
            <a:pPr marL="385763" indent="-385763">
              <a:buFontTx/>
              <a:buAutoNum type="arabicPeriod"/>
            </a:pPr>
            <a:r>
              <a:rPr lang="en-US" altLang="en-US" err="1"/>
              <a:t>Uitdrukken</a:t>
            </a:r>
            <a:r>
              <a:rPr lang="en-US" altLang="en-US"/>
              <a:t> in </a:t>
            </a:r>
            <a:r>
              <a:rPr lang="en-US" altLang="en-US" err="1"/>
              <a:t>getallen</a:t>
            </a:r>
            <a:r>
              <a:rPr lang="en-US" altLang="en-US"/>
              <a:t> of </a:t>
            </a:r>
            <a:r>
              <a:rPr lang="en-US" altLang="en-US" err="1"/>
              <a:t>kwalitatieve</a:t>
            </a:r>
            <a:r>
              <a:rPr lang="en-US" altLang="en-US"/>
              <a:t> </a:t>
            </a:r>
            <a:r>
              <a:rPr lang="en-US" altLang="en-US" err="1"/>
              <a:t>eenheden</a:t>
            </a:r>
            <a:r>
              <a:rPr lang="en-US" altLang="en-US"/>
              <a:t> (rood/</a:t>
            </a:r>
            <a:r>
              <a:rPr lang="en-US" altLang="en-US" err="1"/>
              <a:t>oranje</a:t>
            </a:r>
            <a:r>
              <a:rPr lang="en-US" altLang="en-US"/>
              <a:t>/</a:t>
            </a:r>
            <a:r>
              <a:rPr lang="en-US" altLang="en-US" err="1"/>
              <a:t>groen</a:t>
            </a:r>
            <a:r>
              <a:rPr lang="en-US" altLang="en-US"/>
              <a:t>)</a:t>
            </a:r>
          </a:p>
          <a:p>
            <a:pPr marL="0" indent="0">
              <a:buNone/>
            </a:pPr>
            <a:r>
              <a:rPr lang="en-US" altLang="en-US" i="1" err="1"/>
              <a:t>Bijvoorbeeld</a:t>
            </a:r>
            <a:r>
              <a:rPr lang="en-US" altLang="en-US" i="1"/>
              <a:t>: het </a:t>
            </a:r>
            <a:r>
              <a:rPr lang="en-US" altLang="en-US" i="1" err="1"/>
              <a:t>aantal</a:t>
            </a:r>
            <a:r>
              <a:rPr lang="en-US" altLang="en-US" i="1"/>
              <a:t> </a:t>
            </a:r>
            <a:r>
              <a:rPr lang="en-US" altLang="en-US" i="1" err="1"/>
              <a:t>retouren</a:t>
            </a:r>
            <a:r>
              <a:rPr lang="en-US" altLang="en-US" i="1"/>
              <a:t> of </a:t>
            </a:r>
            <a:r>
              <a:rPr lang="en-US" altLang="en-US" i="1" err="1"/>
              <a:t>stijging</a:t>
            </a:r>
            <a:r>
              <a:rPr lang="en-US" altLang="en-US" i="1"/>
              <a:t>/</a:t>
            </a:r>
            <a:r>
              <a:rPr lang="en-US" altLang="en-US" i="1" err="1"/>
              <a:t>daling</a:t>
            </a:r>
            <a:r>
              <a:rPr lang="en-US" altLang="en-US" i="1"/>
              <a:t> van de </a:t>
            </a:r>
            <a:r>
              <a:rPr lang="en-US" altLang="en-US" i="1" err="1"/>
              <a:t>omzet</a:t>
            </a:r>
            <a:endParaRPr lang="en-US" altLang="en-US" i="1"/>
          </a:p>
          <a:p>
            <a:pPr marL="385763" indent="-385763"/>
            <a:endParaRPr lang="en-US" altLang="en-US" sz="1200"/>
          </a:p>
          <a:p>
            <a:pPr marL="0" indent="0">
              <a:buNone/>
            </a:pPr>
            <a:r>
              <a:rPr lang="en-US" altLang="en-US" err="1"/>
              <a:t>Een</a:t>
            </a:r>
            <a:r>
              <a:rPr lang="en-US" altLang="en-US"/>
              <a:t> </a:t>
            </a:r>
            <a:r>
              <a:rPr lang="en-US" altLang="en-US" err="1"/>
              <a:t>goede</a:t>
            </a:r>
            <a:r>
              <a:rPr lang="en-US" altLang="en-US"/>
              <a:t> indicator:</a:t>
            </a:r>
          </a:p>
          <a:p>
            <a:pPr marL="385763" indent="-385763">
              <a:buFontTx/>
              <a:buChar char="•"/>
            </a:pPr>
            <a:r>
              <a:rPr lang="en-US" altLang="en-US" err="1"/>
              <a:t>Laat</a:t>
            </a:r>
            <a:r>
              <a:rPr lang="en-US" altLang="en-US"/>
              <a:t> in </a:t>
            </a:r>
            <a:r>
              <a:rPr lang="en-US" altLang="en-US" err="1"/>
              <a:t>één</a:t>
            </a:r>
            <a:r>
              <a:rPr lang="en-US" altLang="en-US"/>
              <a:t> </a:t>
            </a:r>
            <a:r>
              <a:rPr lang="en-US" altLang="en-US" err="1"/>
              <a:t>keer</a:t>
            </a:r>
            <a:r>
              <a:rPr lang="en-US" altLang="en-US"/>
              <a:t> </a:t>
            </a:r>
            <a:r>
              <a:rPr lang="en-US" altLang="en-US" err="1"/>
              <a:t>zien</a:t>
            </a:r>
            <a:r>
              <a:rPr lang="en-US" altLang="en-US"/>
              <a:t> hoe de </a:t>
            </a:r>
            <a:r>
              <a:rPr lang="en-US" altLang="en-US" err="1"/>
              <a:t>situatie</a:t>
            </a:r>
            <a:r>
              <a:rPr lang="en-US" altLang="en-US"/>
              <a:t> is</a:t>
            </a:r>
          </a:p>
          <a:p>
            <a:pPr marL="385763" indent="-385763">
              <a:buFontTx/>
              <a:buChar char="•"/>
            </a:pPr>
            <a:r>
              <a:rPr lang="en-US" altLang="en-US" err="1"/>
              <a:t>Laat</a:t>
            </a:r>
            <a:r>
              <a:rPr lang="en-US" altLang="en-US"/>
              <a:t> </a:t>
            </a:r>
            <a:r>
              <a:rPr lang="en-US" altLang="en-US" err="1"/>
              <a:t>ontwikkelingen</a:t>
            </a:r>
            <a:r>
              <a:rPr lang="en-US" altLang="en-US"/>
              <a:t> in de </a:t>
            </a:r>
            <a:r>
              <a:rPr lang="en-US" altLang="en-US" err="1"/>
              <a:t>tijd</a:t>
            </a:r>
            <a:r>
              <a:rPr lang="en-US" altLang="en-US"/>
              <a:t> </a:t>
            </a:r>
            <a:r>
              <a:rPr lang="en-US" altLang="en-US" err="1"/>
              <a:t>zien</a:t>
            </a:r>
            <a:endParaRPr lang="en-US" altLang="en-US"/>
          </a:p>
          <a:p>
            <a:pPr marL="385763" indent="-385763">
              <a:buFontTx/>
              <a:buChar char="•"/>
            </a:pPr>
            <a:r>
              <a:rPr lang="en-US" altLang="en-US"/>
              <a:t>Is </a:t>
            </a:r>
            <a:r>
              <a:rPr lang="en-US" altLang="en-US" err="1"/>
              <a:t>gericht</a:t>
            </a:r>
            <a:r>
              <a:rPr lang="en-US" altLang="en-US"/>
              <a:t> op </a:t>
            </a:r>
            <a:r>
              <a:rPr lang="en-US" altLang="en-US" err="1"/>
              <a:t>hoofdzaken</a:t>
            </a:r>
            <a:endParaRPr lang="en-US" altLang="en-US"/>
          </a:p>
          <a:p>
            <a:pPr marL="385763" indent="-385763">
              <a:buFontTx/>
              <a:buChar char="•"/>
            </a:pPr>
            <a:r>
              <a:rPr lang="en-US" altLang="en-US"/>
              <a:t>Is </a:t>
            </a:r>
            <a:r>
              <a:rPr lang="en-US" altLang="en-US" err="1"/>
              <a:t>gekoppeld</a:t>
            </a:r>
            <a:r>
              <a:rPr lang="en-US" altLang="en-US"/>
              <a:t> </a:t>
            </a:r>
            <a:r>
              <a:rPr lang="en-US" altLang="en-US" err="1"/>
              <a:t>aan</a:t>
            </a:r>
            <a:r>
              <a:rPr lang="en-US" altLang="en-US"/>
              <a:t> </a:t>
            </a:r>
            <a:r>
              <a:rPr lang="en-US" altLang="en-US" err="1"/>
              <a:t>een</a:t>
            </a:r>
            <a:r>
              <a:rPr lang="en-US" altLang="en-US"/>
              <a:t> NORM</a:t>
            </a:r>
          </a:p>
          <a:p>
            <a:pPr marL="385763" indent="-385763">
              <a:buFontTx/>
              <a:buChar char="•"/>
            </a:pPr>
            <a:r>
              <a:rPr lang="en-US" altLang="en-US"/>
              <a:t>Is </a:t>
            </a:r>
            <a:r>
              <a:rPr lang="en-US" altLang="en-US" err="1"/>
              <a:t>éénduidig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06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19150" y="981075"/>
            <a:ext cx="5829300" cy="7032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BI-</a:t>
            </a:r>
            <a:r>
              <a:rPr lang="en-US" err="1"/>
              <a:t>informatievraag</a:t>
            </a:r>
            <a:br>
              <a:rPr lang="en-US"/>
            </a:br>
            <a:r>
              <a:rPr lang="en-US" err="1"/>
              <a:t>Indicatoren</a:t>
            </a:r>
            <a:br>
              <a:rPr lang="en-US"/>
            </a:br>
            <a:endParaRPr lang="nl-NL"/>
          </a:p>
        </p:txBody>
      </p:sp>
      <p:sp>
        <p:nvSpPr>
          <p:cNvPr id="28675" name="Ondertitel 2"/>
          <p:cNvSpPr>
            <a:spLocks noGrp="1"/>
          </p:cNvSpPr>
          <p:nvPr>
            <p:ph type="subTitle" idx="4294967295"/>
          </p:nvPr>
        </p:nvSpPr>
        <p:spPr>
          <a:xfrm>
            <a:off x="819150" y="1958976"/>
            <a:ext cx="6210300" cy="3746499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b="1"/>
              <a:t>4 </a:t>
            </a:r>
            <a:r>
              <a:rPr lang="en-US" altLang="en-US" b="1" err="1"/>
              <a:t>manieren</a:t>
            </a:r>
            <a:r>
              <a:rPr lang="en-US" altLang="en-US" b="1"/>
              <a:t> </a:t>
            </a:r>
            <a:r>
              <a:rPr lang="en-US" altLang="en-US"/>
              <a:t>om </a:t>
            </a:r>
            <a:r>
              <a:rPr lang="en-US" altLang="en-US" err="1"/>
              <a:t>indicatoren</a:t>
            </a:r>
            <a:r>
              <a:rPr lang="en-US" altLang="en-US"/>
              <a:t> vast </a:t>
            </a:r>
            <a:r>
              <a:rPr lang="en-US" altLang="en-US" err="1"/>
              <a:t>te</a:t>
            </a:r>
            <a:r>
              <a:rPr lang="en-US" altLang="en-US"/>
              <a:t> </a:t>
            </a:r>
            <a:r>
              <a:rPr lang="en-US" altLang="en-US" err="1"/>
              <a:t>stellen</a:t>
            </a:r>
            <a:r>
              <a:rPr lang="en-US" altLang="en-US"/>
              <a:t>: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Tx/>
              <a:buAutoNum type="arabicPeriod"/>
            </a:pPr>
            <a:r>
              <a:rPr lang="en-US" altLang="en-US" b="1" err="1"/>
              <a:t>Strategie</a:t>
            </a:r>
            <a:r>
              <a:rPr lang="en-US" altLang="en-US" b="1"/>
              <a:t>- of </a:t>
            </a:r>
            <a:r>
              <a:rPr lang="en-US" altLang="en-US" b="1" err="1"/>
              <a:t>doelgedreven</a:t>
            </a:r>
            <a:br>
              <a:rPr lang="en-US" altLang="en-US"/>
            </a:br>
            <a:r>
              <a:rPr lang="en-US" altLang="en-US" sz="1500" err="1"/>
              <a:t>Vertalen</a:t>
            </a:r>
            <a:r>
              <a:rPr lang="en-US" altLang="en-US" sz="1500"/>
              <a:t> van </a:t>
            </a:r>
            <a:r>
              <a:rPr lang="en-US" altLang="en-US" sz="1500" err="1"/>
              <a:t>strategie</a:t>
            </a:r>
            <a:r>
              <a:rPr lang="en-US" altLang="en-US" sz="1500"/>
              <a:t> in </a:t>
            </a:r>
            <a:r>
              <a:rPr lang="en-US" altLang="en-US" sz="1500" err="1"/>
              <a:t>meetbare</a:t>
            </a:r>
            <a:r>
              <a:rPr lang="en-US" altLang="en-US" sz="1500"/>
              <a:t> </a:t>
            </a:r>
            <a:r>
              <a:rPr lang="en-US" altLang="en-US" sz="1500" err="1"/>
              <a:t>doelstellingen</a:t>
            </a:r>
            <a:r>
              <a:rPr lang="en-US" altLang="en-US" sz="1500"/>
              <a:t>. </a:t>
            </a:r>
            <a:br>
              <a:rPr lang="en-US" altLang="en-US" sz="1500"/>
            </a:br>
            <a:r>
              <a:rPr lang="en-US" altLang="en-US" sz="1500" err="1"/>
              <a:t>Nadruk</a:t>
            </a:r>
            <a:r>
              <a:rPr lang="en-US" altLang="en-US" sz="1500"/>
              <a:t> op </a:t>
            </a:r>
            <a:r>
              <a:rPr lang="en-US" altLang="en-US" sz="1500" err="1"/>
              <a:t>beheersen</a:t>
            </a:r>
            <a:r>
              <a:rPr lang="en-US" altLang="en-US" sz="1500"/>
              <a:t> interne </a:t>
            </a:r>
            <a:r>
              <a:rPr lang="en-US" altLang="en-US" sz="1500" err="1"/>
              <a:t>organisatie</a:t>
            </a:r>
            <a:r>
              <a:rPr lang="en-US" altLang="en-US" sz="1500"/>
              <a:t> </a:t>
            </a:r>
            <a:br>
              <a:rPr lang="en-US" altLang="en-US" sz="1500"/>
            </a:br>
            <a:r>
              <a:rPr lang="en-US" altLang="en-US" sz="1500"/>
              <a:t>Top-down.</a:t>
            </a:r>
            <a:br>
              <a:rPr lang="en-US" altLang="en-US" sz="1500"/>
            </a:br>
            <a:r>
              <a:rPr lang="en-US" altLang="en-US" sz="1350" i="1" err="1"/>
              <a:t>Voorbeeld</a:t>
            </a:r>
            <a:r>
              <a:rPr lang="en-US" altLang="en-US" sz="1350" i="1"/>
              <a:t>: </a:t>
            </a:r>
            <a:r>
              <a:rPr lang="en-US" altLang="en-US" sz="1350" i="1" err="1"/>
              <a:t>kostenreductie</a:t>
            </a:r>
            <a:r>
              <a:rPr lang="en-US" altLang="en-US" sz="1350" i="1"/>
              <a:t> van 5%, door indicator </a:t>
            </a:r>
            <a:r>
              <a:rPr lang="en-US" altLang="en-US" sz="1350" i="1" err="1"/>
              <a:t>grondstoffenverbruik</a:t>
            </a:r>
            <a:r>
              <a:rPr lang="en-US" altLang="en-US" sz="1350" i="1"/>
              <a:t> per </a:t>
            </a:r>
            <a:r>
              <a:rPr lang="en-US" altLang="en-US" sz="1350" i="1" err="1"/>
              <a:t>produkt</a:t>
            </a:r>
            <a:br>
              <a:rPr lang="en-US" altLang="en-US"/>
            </a:br>
            <a:endParaRPr lang="en-US" altLang="en-US"/>
          </a:p>
          <a:p>
            <a:pPr algn="l" eaLnBrk="1" hangingPunct="1">
              <a:buFontTx/>
              <a:buAutoNum type="arabicPeriod"/>
            </a:pPr>
            <a:r>
              <a:rPr lang="en-US" altLang="en-US" b="1" err="1"/>
              <a:t>Klant</a:t>
            </a:r>
            <a:r>
              <a:rPr lang="en-US" altLang="en-US" b="1"/>
              <a:t>- of </a:t>
            </a:r>
            <a:r>
              <a:rPr lang="en-US" altLang="en-US" b="1" err="1"/>
              <a:t>outputgedreven</a:t>
            </a:r>
            <a:br>
              <a:rPr lang="en-US" altLang="en-US"/>
            </a:br>
            <a:r>
              <a:rPr lang="en-US" altLang="en-US" sz="1500" err="1"/>
              <a:t>Vanuit</a:t>
            </a:r>
            <a:r>
              <a:rPr lang="en-US" altLang="en-US" sz="1500"/>
              <a:t> </a:t>
            </a:r>
            <a:r>
              <a:rPr lang="en-US" altLang="en-US" sz="1500" err="1"/>
              <a:t>beeld</a:t>
            </a:r>
            <a:r>
              <a:rPr lang="en-US" altLang="en-US" sz="1500"/>
              <a:t> van interne of </a:t>
            </a:r>
            <a:r>
              <a:rPr lang="en-US" altLang="en-US" sz="1500" err="1"/>
              <a:t>externe</a:t>
            </a:r>
            <a:r>
              <a:rPr lang="en-US" altLang="en-US" sz="1500"/>
              <a:t> </a:t>
            </a:r>
            <a:r>
              <a:rPr lang="en-US" altLang="en-US" sz="1500" err="1"/>
              <a:t>klant</a:t>
            </a:r>
            <a:br>
              <a:rPr lang="en-US" altLang="en-US" sz="1500"/>
            </a:br>
            <a:r>
              <a:rPr lang="en-US" altLang="en-US" sz="1500" err="1"/>
              <a:t>Gericht</a:t>
            </a:r>
            <a:r>
              <a:rPr lang="en-US" altLang="en-US" sz="1500"/>
              <a:t> op </a:t>
            </a:r>
            <a:r>
              <a:rPr lang="en-US" altLang="en-US" sz="1500" err="1"/>
              <a:t>innovatie</a:t>
            </a:r>
            <a:r>
              <a:rPr lang="en-US" altLang="en-US" sz="1500"/>
              <a:t> </a:t>
            </a:r>
            <a:r>
              <a:rPr lang="en-US" altLang="en-US" sz="1500" err="1"/>
              <a:t>produkt</a:t>
            </a:r>
            <a:r>
              <a:rPr lang="en-US" altLang="en-US" sz="1500"/>
              <a:t>/</a:t>
            </a:r>
            <a:r>
              <a:rPr lang="en-US" altLang="en-US" sz="1500" err="1"/>
              <a:t>dienst</a:t>
            </a:r>
            <a:r>
              <a:rPr lang="en-US" altLang="en-US" sz="1500"/>
              <a:t> en </a:t>
            </a:r>
            <a:r>
              <a:rPr lang="en-US" altLang="en-US" sz="1500" err="1"/>
              <a:t>verbetering</a:t>
            </a:r>
            <a:r>
              <a:rPr lang="en-US" altLang="en-US" sz="1500"/>
              <a:t> </a:t>
            </a:r>
            <a:r>
              <a:rPr lang="en-US" altLang="en-US" sz="1500" err="1"/>
              <a:t>klantrelaties</a:t>
            </a:r>
            <a:br>
              <a:rPr lang="en-US" altLang="en-US" sz="1500"/>
            </a:br>
            <a:r>
              <a:rPr lang="en-US" altLang="en-US" sz="1350" i="1" err="1"/>
              <a:t>Voorbeeld</a:t>
            </a:r>
            <a:r>
              <a:rPr lang="en-US" altLang="en-US" sz="1350" i="1"/>
              <a:t>: </a:t>
            </a:r>
            <a:r>
              <a:rPr lang="en-US" altLang="en-US" sz="1350" i="1" err="1"/>
              <a:t>gemiddelde</a:t>
            </a:r>
            <a:r>
              <a:rPr lang="en-US" altLang="en-US" sz="1350" i="1"/>
              <a:t> </a:t>
            </a:r>
            <a:r>
              <a:rPr lang="en-US" altLang="en-US" sz="1350" i="1" err="1"/>
              <a:t>wachttijd</a:t>
            </a:r>
            <a:r>
              <a:rPr lang="en-US" altLang="en-US" sz="1350" i="1"/>
              <a:t> </a:t>
            </a:r>
            <a:r>
              <a:rPr lang="en-US" altLang="en-US" sz="1350" i="1" err="1"/>
              <a:t>voor</a:t>
            </a:r>
            <a:r>
              <a:rPr lang="en-US" altLang="en-US" sz="1350" i="1"/>
              <a:t> </a:t>
            </a:r>
            <a:r>
              <a:rPr lang="en-US" altLang="en-US" sz="1350" i="1" err="1"/>
              <a:t>bellers</a:t>
            </a:r>
            <a:endParaRPr lang="en-US" altLang="en-US" sz="1500" i="1"/>
          </a:p>
        </p:txBody>
      </p:sp>
    </p:spTree>
    <p:extLst>
      <p:ext uri="{BB962C8B-B14F-4D97-AF65-F5344CB8AC3E}">
        <p14:creationId xmlns:p14="http://schemas.microsoft.com/office/powerpoint/2010/main" val="200133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presteer.com/voorbeeld-bs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22" y="3700462"/>
            <a:ext cx="3050381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BI-</a:t>
            </a:r>
            <a:r>
              <a:rPr lang="en-US" err="1"/>
              <a:t>informatievraag</a:t>
            </a:r>
            <a:br>
              <a:rPr lang="en-US"/>
            </a:br>
            <a:r>
              <a:rPr lang="en-US" err="1"/>
              <a:t>Indicatoren</a:t>
            </a:r>
            <a:br>
              <a:rPr lang="en-US"/>
            </a:br>
            <a:endParaRPr lang="nl-NL"/>
          </a:p>
        </p:txBody>
      </p:sp>
      <p:sp>
        <p:nvSpPr>
          <p:cNvPr id="29700" name="Ondertitel 2"/>
          <p:cNvSpPr>
            <a:spLocks noGrp="1"/>
          </p:cNvSpPr>
          <p:nvPr>
            <p:ph type="subTitle" idx="1"/>
          </p:nvPr>
        </p:nvSpPr>
        <p:spPr>
          <a:xfrm>
            <a:off x="1439466" y="1970486"/>
            <a:ext cx="6210300" cy="162044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AutoNum type="arabicPeriod" startAt="3"/>
            </a:pPr>
            <a:r>
              <a:rPr lang="en-US" altLang="en-US" b="1"/>
              <a:t>Procesgedreven</a:t>
            </a:r>
            <a:br>
              <a:rPr lang="en-US" altLang="en-US"/>
            </a:br>
            <a:r>
              <a:rPr lang="en-US" altLang="en-US" sz="1500"/>
              <a:t>Gericht op uitvoering/planning/coördinatie/aansturen of verbeteren van proces.</a:t>
            </a:r>
            <a:br>
              <a:rPr lang="en-US" altLang="en-US" sz="1500"/>
            </a:br>
            <a:r>
              <a:rPr lang="en-US" altLang="en-US" sz="1350" i="1"/>
              <a:t>Bijvoorbeeld: proces afhandelen hypotheekaanvragen</a:t>
            </a:r>
            <a:br>
              <a:rPr lang="en-US" altLang="en-US" sz="1350" i="1"/>
            </a:br>
            <a:r>
              <a:rPr lang="en-US" altLang="en-US" sz="1350" i="1"/>
              <a:t>Indicatoren: aantal binnenkomende aanvragen</a:t>
            </a:r>
            <a:br>
              <a:rPr lang="en-US" altLang="en-US" sz="1350" i="1"/>
            </a:br>
            <a:r>
              <a:rPr lang="en-US" altLang="en-US" sz="1350" i="1"/>
              <a:t>Gemiddelde afhandelingstijd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342900" indent="-342900">
              <a:buFontTx/>
              <a:buAutoNum type="arabicPeriod" startAt="3"/>
            </a:pPr>
            <a:endParaRPr lang="en-US" altLang="en-US"/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1439466" y="3752852"/>
            <a:ext cx="3456384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5763" indent="-385763">
              <a:spcBef>
                <a:spcPct val="20000"/>
              </a:spcBef>
              <a:buFontTx/>
              <a:buAutoNum type="arabicPeriod" startAt="4"/>
              <a:defRPr/>
            </a:pPr>
            <a:r>
              <a:rPr lang="en-US" b="1" err="1"/>
              <a:t>Gebalanceerd</a:t>
            </a:r>
            <a:r>
              <a:rPr lang="en-US" b="1"/>
              <a:t>, balanced scorecard</a:t>
            </a:r>
            <a:endParaRPr lang="en-US" sz="2100"/>
          </a:p>
          <a:p>
            <a:pPr marL="385763" indent="-385763">
              <a:spcBef>
                <a:spcPct val="20000"/>
              </a:spcBef>
              <a:defRPr/>
            </a:pPr>
            <a:r>
              <a:rPr lang="en-US" sz="2100"/>
              <a:t>	</a:t>
            </a:r>
            <a:r>
              <a:rPr lang="en-US" sz="1500" err="1"/>
              <a:t>Financieël</a:t>
            </a:r>
            <a:endParaRPr lang="en-US" sz="1500"/>
          </a:p>
          <a:p>
            <a:pPr marL="385763" indent="-385763">
              <a:spcBef>
                <a:spcPct val="20000"/>
              </a:spcBef>
              <a:defRPr/>
            </a:pPr>
            <a:r>
              <a:rPr lang="en-US" sz="1500"/>
              <a:t>	</a:t>
            </a:r>
            <a:r>
              <a:rPr lang="en-US" sz="1500" err="1"/>
              <a:t>Klant</a:t>
            </a:r>
            <a:endParaRPr lang="en-US" sz="1500"/>
          </a:p>
          <a:p>
            <a:pPr marL="385763" indent="-385763">
              <a:spcBef>
                <a:spcPct val="20000"/>
              </a:spcBef>
              <a:defRPr/>
            </a:pPr>
            <a:r>
              <a:rPr lang="en-US" sz="1500"/>
              <a:t>	Interne </a:t>
            </a:r>
            <a:r>
              <a:rPr lang="en-US" sz="1500" err="1"/>
              <a:t>processen</a:t>
            </a:r>
            <a:endParaRPr lang="en-US" sz="1500"/>
          </a:p>
          <a:p>
            <a:pPr marL="385763" indent="-385763">
              <a:spcBef>
                <a:spcPct val="20000"/>
              </a:spcBef>
              <a:defRPr/>
            </a:pPr>
            <a:r>
              <a:rPr lang="en-US" sz="1500"/>
              <a:t>	</a:t>
            </a:r>
            <a:r>
              <a:rPr lang="en-US" sz="1500" err="1"/>
              <a:t>Lerendvermogen</a:t>
            </a:r>
            <a:r>
              <a:rPr lang="en-US" sz="1500"/>
              <a:t>/</a:t>
            </a:r>
            <a:r>
              <a:rPr lang="en-US" sz="1500" err="1"/>
              <a:t>innovatie</a:t>
            </a:r>
            <a:endParaRPr lang="en-US" kern="0"/>
          </a:p>
        </p:txBody>
      </p:sp>
      <p:sp>
        <p:nvSpPr>
          <p:cNvPr id="4" name="Tekstvak 3"/>
          <p:cNvSpPr txBox="1"/>
          <p:nvPr/>
        </p:nvSpPr>
        <p:spPr>
          <a:xfrm>
            <a:off x="4947884" y="5984226"/>
            <a:ext cx="2924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00"/>
              <a:t>Bron: </a:t>
            </a:r>
            <a:r>
              <a:rPr lang="nl-NL" sz="500" err="1"/>
              <a:t>R.Kaplan</a:t>
            </a:r>
            <a:r>
              <a:rPr lang="nl-NL" sz="500"/>
              <a:t> en </a:t>
            </a:r>
            <a:r>
              <a:rPr lang="nl-NL" sz="500" err="1"/>
              <a:t>D.Norton</a:t>
            </a:r>
            <a:r>
              <a:rPr lang="nl-NL" sz="500"/>
              <a:t>, The </a:t>
            </a:r>
            <a:r>
              <a:rPr lang="nl-NL" sz="500" err="1"/>
              <a:t>Balanced</a:t>
            </a:r>
            <a:r>
              <a:rPr lang="nl-NL" sz="500"/>
              <a:t> scorecard, 1996 </a:t>
            </a:r>
            <a:r>
              <a:rPr lang="nl-NL" sz="500" err="1"/>
              <a:t>Harvard</a:t>
            </a:r>
            <a:r>
              <a:rPr lang="nl-NL" sz="500"/>
              <a:t> </a:t>
            </a:r>
            <a:r>
              <a:rPr lang="nl-NL" sz="500" err="1"/>
              <a:t>Busienss</a:t>
            </a:r>
            <a:r>
              <a:rPr lang="nl-NL" sz="500"/>
              <a:t> School</a:t>
            </a:r>
            <a:endParaRPr lang="en-US" sz="500"/>
          </a:p>
        </p:txBody>
      </p:sp>
    </p:spTree>
    <p:extLst>
      <p:ext uri="{BB962C8B-B14F-4D97-AF65-F5344CB8AC3E}">
        <p14:creationId xmlns:p14="http://schemas.microsoft.com/office/powerpoint/2010/main" val="2887821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Meetwaarden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Een </a:t>
            </a:r>
            <a:r>
              <a:rPr lang="nl-NL" b="1"/>
              <a:t>KPI</a:t>
            </a:r>
            <a:r>
              <a:rPr lang="nl-NL"/>
              <a:t> is een management instrument dat in één oogopslag de status van een proces laat zien</a:t>
            </a:r>
          </a:p>
          <a:p>
            <a:r>
              <a:rPr lang="nl-NL"/>
              <a:t>Een KPI bestaat uit vier componenten: </a:t>
            </a:r>
          </a:p>
          <a:p>
            <a:pPr lvl="1"/>
            <a:r>
              <a:rPr lang="nl-NL"/>
              <a:t>een meetwaarde (</a:t>
            </a:r>
            <a:r>
              <a:rPr lang="nl-NL" err="1"/>
              <a:t>actual</a:t>
            </a:r>
            <a:r>
              <a:rPr lang="nl-NL"/>
              <a:t>)</a:t>
            </a:r>
          </a:p>
          <a:p>
            <a:pPr lvl="1"/>
            <a:r>
              <a:rPr lang="nl-NL"/>
              <a:t>een doelstelling (goal)</a:t>
            </a:r>
          </a:p>
          <a:p>
            <a:pPr lvl="1"/>
            <a:r>
              <a:rPr lang="nl-NL"/>
              <a:t>de status - in hoeverre voldoet de gemeten waarde aan het vooraf gestelde doel?</a:t>
            </a:r>
          </a:p>
          <a:p>
            <a:pPr lvl="1"/>
            <a:r>
              <a:rPr lang="nl-NL"/>
              <a:t>een trend - is de status beter of slechter geworden ten opzichte van de vorige periode?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60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Balanced</a:t>
            </a:r>
            <a:r>
              <a:rPr lang="nl-NL"/>
              <a:t> scorecard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27139" y="1668464"/>
            <a:ext cx="6780212" cy="3671887"/>
          </a:xfrm>
        </p:spPr>
        <p:txBody>
          <a:bodyPr>
            <a:normAutofit fontScale="92500"/>
          </a:bodyPr>
          <a:lstStyle/>
          <a:p>
            <a:pPr lvl="0"/>
            <a:r>
              <a:rPr lang="nl-NL"/>
              <a:t>het financiële perspectief</a:t>
            </a:r>
          </a:p>
          <a:p>
            <a:pPr lvl="1"/>
            <a:r>
              <a:rPr lang="nl-NL"/>
              <a:t>de kijk van financiers en aandeelhouders</a:t>
            </a:r>
          </a:p>
          <a:p>
            <a:pPr lvl="1"/>
            <a:r>
              <a:rPr lang="nl-NL"/>
              <a:t>Achteraf gemeten</a:t>
            </a:r>
          </a:p>
          <a:p>
            <a:pPr lvl="0"/>
            <a:r>
              <a:rPr lang="nl-NL"/>
              <a:t>het klantperspectief</a:t>
            </a:r>
          </a:p>
          <a:p>
            <a:pPr lvl="1"/>
            <a:r>
              <a:rPr lang="nl-NL"/>
              <a:t>Hoe ziet de markt (klanten en potentiele klanten) het bedrijf?</a:t>
            </a:r>
          </a:p>
          <a:p>
            <a:pPr lvl="1"/>
            <a:r>
              <a:rPr lang="nl-NL"/>
              <a:t>Heden</a:t>
            </a:r>
          </a:p>
          <a:p>
            <a:pPr lvl="0"/>
            <a:r>
              <a:rPr lang="nl-NL"/>
              <a:t>het interne perspectief</a:t>
            </a:r>
          </a:p>
          <a:p>
            <a:pPr lvl="1"/>
            <a:r>
              <a:rPr lang="nl-NL"/>
              <a:t>Hoe gaat het met de werknemers en de processen binnen de organisatie?</a:t>
            </a:r>
          </a:p>
          <a:p>
            <a:pPr lvl="1"/>
            <a:r>
              <a:rPr lang="nl-NL"/>
              <a:t>Heden</a:t>
            </a:r>
          </a:p>
          <a:p>
            <a:pPr lvl="0"/>
            <a:r>
              <a:rPr lang="nl-NL"/>
              <a:t>het leer en groei perspectief, ook wel het innovatie perspectief</a:t>
            </a:r>
          </a:p>
          <a:p>
            <a:pPr lvl="1"/>
            <a:r>
              <a:rPr lang="nl-NL"/>
              <a:t>Wat zijn gevaren / kansen voor de (nabije) toekomst?</a:t>
            </a:r>
          </a:p>
          <a:p>
            <a:pPr lvl="1"/>
            <a:r>
              <a:rPr lang="nl-NL"/>
              <a:t>Toekomst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7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1391" y="811659"/>
            <a:ext cx="6049431" cy="99690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Nut en </a:t>
            </a:r>
            <a:r>
              <a:rPr lang="en-US" err="1"/>
              <a:t>noodzaak</a:t>
            </a:r>
            <a:r>
              <a:rPr lang="en-US"/>
              <a:t> van BI</a:t>
            </a:r>
            <a:br>
              <a:rPr lang="en-US"/>
            </a:br>
            <a:r>
              <a:rPr lang="en-US" err="1"/>
              <a:t>Informatiekloof</a:t>
            </a:r>
            <a:r>
              <a:rPr lang="en-US"/>
              <a:t> </a:t>
            </a:r>
            <a:r>
              <a:rPr lang="en-US" err="1"/>
              <a:t>wordt</a:t>
            </a:r>
            <a:r>
              <a:rPr lang="en-US"/>
              <a:t> steeds </a:t>
            </a:r>
            <a:r>
              <a:rPr lang="en-US" err="1"/>
              <a:t>groter</a:t>
            </a:r>
            <a:br>
              <a:rPr lang="en-US">
                <a:solidFill>
                  <a:schemeClr val="accent4">
                    <a:lumMod val="50000"/>
                  </a:schemeClr>
                </a:solidFill>
              </a:rPr>
            </a:br>
            <a:endParaRPr lang="nl-NL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9468" y="1808561"/>
            <a:ext cx="6318647" cy="3996928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				</a:t>
            </a:r>
            <a:endParaRPr lang="nl-NL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1754981"/>
            <a:ext cx="5562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JL-LINKS en -RECHTS 3"/>
          <p:cNvSpPr/>
          <p:nvPr/>
        </p:nvSpPr>
        <p:spPr>
          <a:xfrm>
            <a:off x="3950496" y="4296967"/>
            <a:ext cx="809625" cy="540544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1350"/>
          </a:p>
        </p:txBody>
      </p:sp>
      <p:sp>
        <p:nvSpPr>
          <p:cNvPr id="4102" name="Tekstvak 4"/>
          <p:cNvSpPr txBox="1">
            <a:spLocks noChangeArrowheads="1"/>
          </p:cNvSpPr>
          <p:nvPr/>
        </p:nvSpPr>
        <p:spPr bwMode="auto">
          <a:xfrm>
            <a:off x="1897856" y="4081463"/>
            <a:ext cx="20526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Beschikbare tijd om relevante info toe te passen </a:t>
            </a:r>
          </a:p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= </a:t>
            </a:r>
          </a:p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steeds KORTER</a:t>
            </a:r>
            <a:endParaRPr lang="nl-NL" altLang="en-US" b="1">
              <a:solidFill>
                <a:srgbClr val="FFFF00"/>
              </a:solidFill>
            </a:endParaRPr>
          </a:p>
        </p:txBody>
      </p:sp>
      <p:sp>
        <p:nvSpPr>
          <p:cNvPr id="4103" name="Tekstvak 6"/>
          <p:cNvSpPr txBox="1">
            <a:spLocks noChangeArrowheads="1"/>
          </p:cNvSpPr>
          <p:nvPr/>
        </p:nvSpPr>
        <p:spPr bwMode="auto">
          <a:xfrm>
            <a:off x="4787503" y="4067175"/>
            <a:ext cx="20526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Benodigde tijd om relevante info te verkrijgen </a:t>
            </a:r>
          </a:p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= </a:t>
            </a:r>
          </a:p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Steeds LANGER</a:t>
            </a:r>
            <a:endParaRPr lang="nl-NL" altLang="en-US" b="1">
              <a:solidFill>
                <a:srgbClr val="FFFF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763316" y="6034713"/>
            <a:ext cx="3581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/>
              <a:t>Bron: De organisatie van Business Intelligence, Pieter den Hamer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99623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ctrTitle"/>
          </p:nvPr>
        </p:nvSpPr>
        <p:spPr>
          <a:xfrm>
            <a:off x="429816" y="658437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 </a:t>
            </a:r>
            <a:r>
              <a:rPr lang="en-US" altLang="en-US" err="1"/>
              <a:t>bronnen</a:t>
            </a:r>
            <a:r>
              <a:rPr lang="en-US" altLang="en-US"/>
              <a:t>?</a:t>
            </a:r>
            <a:endParaRPr lang="nl-NL" alt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505531" y="1828800"/>
            <a:ext cx="7515711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4693323" y="3977899"/>
            <a:ext cx="971550" cy="490538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-315836" y="6385755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2272888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BI-bronnen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err="1"/>
              <a:t>Inventariseren</a:t>
            </a:r>
            <a:r>
              <a:rPr lang="en-US" b="1"/>
              <a:t> van </a:t>
            </a:r>
            <a:r>
              <a:rPr lang="en-US" b="1" err="1"/>
              <a:t>gegevensbronnen</a:t>
            </a:r>
            <a:endParaRPr lang="en-US" b="1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500" err="1"/>
              <a:t>Bestaande</a:t>
            </a:r>
            <a:r>
              <a:rPr lang="en-US" sz="1500"/>
              <a:t> </a:t>
            </a:r>
            <a:r>
              <a:rPr lang="en-US" sz="1500" err="1"/>
              <a:t>bronnen</a:t>
            </a:r>
            <a:r>
              <a:rPr lang="en-US" sz="1500"/>
              <a:t> (</a:t>
            </a:r>
            <a:r>
              <a:rPr lang="en-US" sz="1500" err="1"/>
              <a:t>bv</a:t>
            </a:r>
            <a:r>
              <a:rPr lang="en-US" sz="1500"/>
              <a:t> </a:t>
            </a:r>
            <a:r>
              <a:rPr lang="en-US" sz="1500" err="1"/>
              <a:t>produktiegegevens</a:t>
            </a:r>
            <a:r>
              <a:rPr lang="en-US" sz="1500"/>
              <a:t>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500" err="1"/>
              <a:t>Overige</a:t>
            </a:r>
            <a:r>
              <a:rPr lang="en-US" sz="1500"/>
              <a:t> </a:t>
            </a:r>
            <a:r>
              <a:rPr lang="en-US" sz="1500" err="1"/>
              <a:t>bronnen</a:t>
            </a:r>
            <a:endParaRPr lang="en-US" sz="1500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b="1" err="1"/>
              <a:t>Externe</a:t>
            </a:r>
            <a:r>
              <a:rPr lang="en-US" b="1"/>
              <a:t> </a:t>
            </a:r>
            <a:r>
              <a:rPr lang="en-US" err="1"/>
              <a:t>bronnen</a:t>
            </a:r>
            <a:r>
              <a:rPr lang="en-US"/>
              <a:t> (</a:t>
            </a:r>
            <a:r>
              <a:rPr lang="en-US" err="1"/>
              <a:t>Centraal</a:t>
            </a:r>
            <a:r>
              <a:rPr lang="en-US"/>
              <a:t> Plan Bureau, </a:t>
            </a:r>
            <a:r>
              <a:rPr lang="en-US" err="1"/>
              <a:t>KvK</a:t>
            </a:r>
            <a:r>
              <a:rPr lang="en-US"/>
              <a:t>)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b="1"/>
              <a:t>Internet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b="1"/>
              <a:t>Eigen </a:t>
            </a:r>
            <a:r>
              <a:rPr lang="en-US" b="1" err="1"/>
              <a:t>documentatie</a:t>
            </a:r>
            <a:r>
              <a:rPr lang="en-US" b="1"/>
              <a:t> </a:t>
            </a:r>
            <a:r>
              <a:rPr lang="en-US" err="1"/>
              <a:t>opgeslagen</a:t>
            </a:r>
            <a:r>
              <a:rPr lang="en-US"/>
              <a:t> in servers of CMS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Andere</a:t>
            </a:r>
            <a:r>
              <a:rPr lang="en-US"/>
              <a:t> </a:t>
            </a:r>
            <a:r>
              <a:rPr lang="en-US" err="1"/>
              <a:t>bronformaten</a:t>
            </a:r>
            <a:r>
              <a:rPr lang="en-US"/>
              <a:t> (e-mail, for a)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Mensen</a:t>
            </a:r>
            <a:r>
              <a:rPr lang="en-US"/>
              <a:t> (</a:t>
            </a:r>
            <a:r>
              <a:rPr lang="en-US" err="1"/>
              <a:t>binnen</a:t>
            </a:r>
            <a:r>
              <a:rPr lang="en-US"/>
              <a:t>/</a:t>
            </a:r>
            <a:r>
              <a:rPr lang="en-US" err="1"/>
              <a:t>buiten</a:t>
            </a:r>
            <a:r>
              <a:rPr lang="en-US"/>
              <a:t> </a:t>
            </a:r>
            <a:r>
              <a:rPr lang="en-US" err="1"/>
              <a:t>organisatie</a:t>
            </a:r>
            <a:r>
              <a:rPr lang="en-US"/>
              <a:t>)</a:t>
            </a:r>
          </a:p>
          <a:p>
            <a:pPr algn="l">
              <a:defRPr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40433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Inrichting?</a:t>
            </a:r>
            <a:endParaRPr lang="nl-NL" alt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-74908" y="1828800"/>
            <a:ext cx="8096150" cy="4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3527622" y="4766092"/>
            <a:ext cx="972740" cy="490538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-111552" y="6259296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1503001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BI-</a:t>
            </a:r>
            <a:r>
              <a:rPr lang="en-US" altLang="en-US" err="1"/>
              <a:t>inrichting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err="1"/>
              <a:t>Architectuur</a:t>
            </a:r>
            <a:endParaRPr lang="en-US" b="1"/>
          </a:p>
          <a:p>
            <a:pPr algn="l">
              <a:defRPr/>
            </a:pPr>
            <a:r>
              <a:rPr lang="en-US" b="1" err="1"/>
              <a:t>Voorzieningen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 </a:t>
            </a:r>
            <a:r>
              <a:rPr lang="en-US" err="1"/>
              <a:t>om</a:t>
            </a:r>
            <a:r>
              <a:rPr lang="en-US"/>
              <a:t> BI </a:t>
            </a:r>
            <a:r>
              <a:rPr lang="en-US" err="1"/>
              <a:t>uit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voeren</a:t>
            </a:r>
            <a:r>
              <a:rPr lang="en-US"/>
              <a:t> </a:t>
            </a:r>
            <a:r>
              <a:rPr lang="en-US" err="1"/>
              <a:t>n.a.v</a:t>
            </a:r>
            <a:r>
              <a:rPr lang="en-US"/>
              <a:t>. scope, </a:t>
            </a:r>
            <a:r>
              <a:rPr lang="en-US" err="1"/>
              <a:t>doelen</a:t>
            </a:r>
            <a:r>
              <a:rPr lang="en-US"/>
              <a:t>, </a:t>
            </a:r>
            <a:r>
              <a:rPr lang="en-US" err="1"/>
              <a:t>informatievraag</a:t>
            </a:r>
            <a:r>
              <a:rPr lang="en-US"/>
              <a:t> en </a:t>
            </a:r>
            <a:r>
              <a:rPr lang="en-US" err="1"/>
              <a:t>bronnen</a:t>
            </a:r>
            <a:r>
              <a:rPr lang="en-US"/>
              <a:t>. </a:t>
            </a:r>
          </a:p>
          <a:p>
            <a:pPr algn="l">
              <a:defRPr/>
            </a:pPr>
            <a:r>
              <a:rPr lang="en-US"/>
              <a:t>Het </a:t>
            </a:r>
            <a:r>
              <a:rPr lang="en-US" err="1"/>
              <a:t>bepalen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specifieke</a:t>
            </a:r>
            <a:r>
              <a:rPr lang="en-US"/>
              <a:t> </a:t>
            </a:r>
            <a:r>
              <a:rPr lang="en-US" err="1"/>
              <a:t>instrumenten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het </a:t>
            </a:r>
            <a:r>
              <a:rPr lang="en-US" err="1"/>
              <a:t>totale</a:t>
            </a:r>
            <a:r>
              <a:rPr lang="en-US"/>
              <a:t> BI </a:t>
            </a:r>
            <a:r>
              <a:rPr lang="en-US" err="1"/>
              <a:t>aanbod</a:t>
            </a:r>
            <a:r>
              <a:rPr lang="en-US"/>
              <a:t>.</a:t>
            </a:r>
          </a:p>
          <a:p>
            <a:pPr algn="l">
              <a:defRPr/>
            </a:pPr>
            <a:r>
              <a:rPr lang="en-US"/>
              <a:t>Is </a:t>
            </a:r>
            <a:r>
              <a:rPr lang="en-US" err="1"/>
              <a:t>er</a:t>
            </a:r>
            <a:r>
              <a:rPr lang="en-US"/>
              <a:t> al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datawarehouse</a:t>
            </a:r>
            <a:r>
              <a:rPr lang="en-US"/>
              <a:t>?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instrumenten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?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Rapportage</a:t>
            </a:r>
            <a:endParaRPr lang="en-US"/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/>
              <a:t>OLAP</a:t>
            </a:r>
          </a:p>
          <a:p>
            <a:pPr marL="685800" lvl="1" indent="-342900">
              <a:buFont typeface="Arial" pitchFamily="34" charset="0"/>
              <a:buChar char="•"/>
              <a:defRPr/>
            </a:pPr>
            <a:r>
              <a:rPr lang="en-US" err="1"/>
              <a:t>Datamining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74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BI-inrichting</a:t>
            </a:r>
            <a:endParaRPr lang="nl-NL" alt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err="1"/>
              <a:t>Aandacht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Organisatie</a:t>
            </a:r>
            <a:endParaRPr lang="en-US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Processen</a:t>
            </a:r>
            <a:endParaRPr lang="en-US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Mensen</a:t>
            </a:r>
            <a:endParaRPr lang="en-US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Rollen</a:t>
            </a:r>
            <a:r>
              <a:rPr lang="en-US"/>
              <a:t> (</a:t>
            </a:r>
            <a:r>
              <a:rPr lang="en-US" err="1"/>
              <a:t>functioneel</a:t>
            </a:r>
            <a:r>
              <a:rPr lang="en-US"/>
              <a:t>, </a:t>
            </a:r>
            <a:r>
              <a:rPr lang="en-US" err="1"/>
              <a:t>technisch</a:t>
            </a:r>
            <a:r>
              <a:rPr lang="en-US"/>
              <a:t> </a:t>
            </a:r>
            <a:r>
              <a:rPr lang="en-US" err="1"/>
              <a:t>beheer</a:t>
            </a:r>
            <a:r>
              <a:rPr lang="en-US"/>
              <a:t>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Competenties</a:t>
            </a:r>
            <a:endParaRPr lang="en-US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err="1"/>
              <a:t>Communicatie</a:t>
            </a:r>
            <a:endParaRPr lang="en-US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/>
              <a:t>Planning, budget, </a:t>
            </a:r>
            <a:r>
              <a:rPr lang="en-US" err="1"/>
              <a:t>risicomanagement</a:t>
            </a:r>
            <a:r>
              <a:rPr lang="en-US"/>
              <a:t>, </a:t>
            </a:r>
            <a:r>
              <a:rPr lang="en-US" err="1"/>
              <a:t>kwaliteitsbewaking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BI navigator: Plan van aanpak</a:t>
            </a:r>
            <a:endParaRPr lang="nl-NL" alt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5927" r="9033" b="6250"/>
          <a:stretch>
            <a:fillRect/>
          </a:stretch>
        </p:blipFill>
        <p:spPr bwMode="auto">
          <a:xfrm>
            <a:off x="-5166" y="1828800"/>
            <a:ext cx="8026408" cy="43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"/>
          <p:cNvSpPr/>
          <p:nvPr/>
        </p:nvSpPr>
        <p:spPr>
          <a:xfrm>
            <a:off x="2625006" y="4132559"/>
            <a:ext cx="971550" cy="490538"/>
          </a:xfrm>
          <a:prstGeom prst="ellipse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NL" sz="1350"/>
          </a:p>
        </p:txBody>
      </p:sp>
      <p:sp>
        <p:nvSpPr>
          <p:cNvPr id="5" name="Tekstvak 7"/>
          <p:cNvSpPr txBox="1"/>
          <p:nvPr/>
        </p:nvSpPr>
        <p:spPr>
          <a:xfrm>
            <a:off x="656932" y="6298206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2426056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ctrTitle"/>
          </p:nvPr>
        </p:nvSpPr>
        <p:spPr>
          <a:xfrm>
            <a:off x="1601391" y="1214441"/>
            <a:ext cx="5829300" cy="702469"/>
          </a:xfrm>
        </p:spPr>
        <p:txBody>
          <a:bodyPr/>
          <a:lstStyle/>
          <a:p>
            <a:pPr eaLnBrk="1" hangingPunct="1"/>
            <a:r>
              <a:rPr lang="en-US" altLang="en-US"/>
              <a:t>Plan van aanpak</a:t>
            </a:r>
            <a:endParaRPr lang="nl-NL" altLang="en-US"/>
          </a:p>
        </p:txBody>
      </p:sp>
      <p:sp>
        <p:nvSpPr>
          <p:cNvPr id="36867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Welke activiteiten zijn er nodig?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Standaarden en methoden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Ambitieniveau’s, in welke volgorde?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Succesfactoren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Planning, budget, risicomanagement, kwaliteitsbewaking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Communicatie</a:t>
            </a:r>
          </a:p>
          <a:p>
            <a:pPr marL="342900" indent="-342900">
              <a:buFontTx/>
              <a:buChar char="•"/>
            </a:pPr>
            <a:endParaRPr lang="en-US" altLang="en-US"/>
          </a:p>
          <a:p>
            <a:pPr marL="342900" indent="-342900">
              <a:buFontTx/>
              <a:buChar char="•"/>
            </a:pPr>
            <a:endParaRPr lang="en-US" altLang="en-US"/>
          </a:p>
        </p:txBody>
      </p:sp>
      <p:sp>
        <p:nvSpPr>
          <p:cNvPr id="4" name="Tekstvak 7"/>
          <p:cNvSpPr txBox="1"/>
          <p:nvPr/>
        </p:nvSpPr>
        <p:spPr>
          <a:xfrm>
            <a:off x="656932" y="6298206"/>
            <a:ext cx="8126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50"/>
              <a:t>Leerboek Business Intelligence – Peter ter </a:t>
            </a:r>
            <a:r>
              <a:rPr lang="nl-NL" sz="1050" err="1"/>
              <a:t>Braake</a:t>
            </a:r>
            <a:r>
              <a:rPr lang="nl-NL" sz="1050"/>
              <a:t>/ De organisatie van Business Intelligence – Pieter den Hamer </a:t>
            </a:r>
          </a:p>
        </p:txBody>
      </p:sp>
    </p:spTree>
    <p:extLst>
      <p:ext uri="{BB962C8B-B14F-4D97-AF65-F5344CB8AC3E}">
        <p14:creationId xmlns:p14="http://schemas.microsoft.com/office/powerpoint/2010/main" val="3731515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Plaatsing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Een BI project is geen IT project</a:t>
            </a:r>
          </a:p>
          <a:p>
            <a:r>
              <a:rPr lang="nl-NL"/>
              <a:t>De IT componenten van een Business Intelligence project, zoals het datawarehouse, zijn slechts een middel om het grotere BI doel te realiseren.</a:t>
            </a:r>
          </a:p>
          <a:p>
            <a:r>
              <a:rPr lang="nl-NL"/>
              <a:t>De beoogde eindgebruikers van Business Intelligence oplossingen moeten vanaf het begin betrokken worden bij elk BI project.</a:t>
            </a:r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4122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Betrokkenen bij een BI ‘project’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/>
              <a:t>Projectleider</a:t>
            </a:r>
          </a:p>
          <a:p>
            <a:pPr lvl="0"/>
            <a:r>
              <a:rPr lang="nl-NL"/>
              <a:t>Architect</a:t>
            </a:r>
          </a:p>
          <a:p>
            <a:pPr lvl="0"/>
            <a:r>
              <a:rPr lang="nl-NL" err="1"/>
              <a:t>DBA’s</a:t>
            </a:r>
            <a:r>
              <a:rPr lang="nl-NL"/>
              <a:t> en ontwikkelaars</a:t>
            </a:r>
          </a:p>
          <a:p>
            <a:pPr lvl="0"/>
            <a:r>
              <a:rPr lang="nl-NL"/>
              <a:t>Informatieanalist</a:t>
            </a:r>
          </a:p>
          <a:p>
            <a:pPr lvl="0"/>
            <a:r>
              <a:rPr lang="nl-NL"/>
              <a:t>Eindgebruikers (Information </a:t>
            </a:r>
            <a:r>
              <a:rPr lang="nl-NL" err="1"/>
              <a:t>workers</a:t>
            </a:r>
            <a:r>
              <a:rPr lang="nl-NL"/>
              <a:t>)</a:t>
            </a:r>
          </a:p>
          <a:p>
            <a:pPr lvl="0"/>
            <a:r>
              <a:rPr lang="nl-NL"/>
              <a:t>Executive sponsor</a:t>
            </a:r>
          </a:p>
          <a:p>
            <a:r>
              <a:rPr lang="nl-NL"/>
              <a:t>Een data steward is eindverantwoordelijk voor de kwaliteit van de informatie.</a:t>
            </a:r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987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Gevaren bij een BI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Gebrek aan acceptatie door de beoogde gebruikers</a:t>
            </a:r>
          </a:p>
          <a:p>
            <a:pPr lvl="0"/>
            <a:r>
              <a:rPr lang="nl-NL"/>
              <a:t>De oplossing is niet genoeg in staat mee te groeien met het bedrijf of de mensen</a:t>
            </a:r>
          </a:p>
          <a:p>
            <a:pPr lvl="0"/>
            <a:r>
              <a:rPr lang="nl-NL"/>
              <a:t>Het project wordt te duur</a:t>
            </a:r>
          </a:p>
          <a:p>
            <a:pPr lvl="0"/>
            <a:r>
              <a:rPr lang="nl-NL"/>
              <a:t>Het project duurt te lang</a:t>
            </a:r>
          </a:p>
          <a:p>
            <a:pPr lvl="0"/>
            <a:r>
              <a:rPr lang="nl-NL"/>
              <a:t>Het project richt zich teveel op het verzamelen van gegevens</a:t>
            </a:r>
          </a:p>
          <a:p>
            <a:pPr lvl="0"/>
            <a:endParaRPr lang="nl-NL"/>
          </a:p>
          <a:p>
            <a:pPr marL="0" indent="0">
              <a:buNone/>
            </a:pPr>
            <a:r>
              <a:rPr lang="nl-NL"/>
              <a:t>Business Intelligence is een continu proces en niet een eindig project.</a:t>
            </a:r>
          </a:p>
          <a:p>
            <a:pPr lvl="0"/>
            <a:endParaRPr lang="nl-NL"/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60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942975" y="1243013"/>
            <a:ext cx="5829300" cy="7032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942975" y="2112963"/>
            <a:ext cx="6210300" cy="3781425"/>
          </a:xfrm>
        </p:spPr>
        <p:txBody>
          <a:bodyPr rtlCol="0">
            <a:normAutofit/>
          </a:bodyPr>
          <a:lstStyle/>
          <a:p>
            <a:pPr algn="l">
              <a:defRPr/>
            </a:pPr>
            <a:endParaRPr lang="en-US" b="1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defRPr/>
            </a:pPr>
            <a:endParaRPr lang="en-US" b="1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Vertalen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van NUT en NOODZAAK van BI </a:t>
            </a:r>
          </a:p>
          <a:p>
            <a:pPr marL="0" indent="0">
              <a:buNone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naar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ambitie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die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een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organisatie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met BI </a:t>
            </a:r>
          </a:p>
          <a:p>
            <a:pPr marL="0" indent="0">
              <a:buNone/>
              <a:defRPr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ZOU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moeten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hebben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!!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43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Gebrek aan acceptatie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/>
              <a:t>De informatie is niet op het juiste moment voorhanden</a:t>
            </a:r>
          </a:p>
          <a:p>
            <a:pPr lvl="0"/>
            <a:r>
              <a:rPr lang="nl-NL"/>
              <a:t>de informatie is niet actueel genoeg</a:t>
            </a:r>
          </a:p>
          <a:p>
            <a:pPr lvl="0"/>
            <a:r>
              <a:rPr lang="nl-NL"/>
              <a:t>de informatie is niet relevant</a:t>
            </a:r>
          </a:p>
          <a:p>
            <a:pPr lvl="0"/>
            <a:r>
              <a:rPr lang="nl-NL"/>
              <a:t>Gebruikers doen niets met de informatie</a:t>
            </a:r>
          </a:p>
          <a:p>
            <a:pPr lvl="0"/>
            <a:r>
              <a:rPr lang="nl-NL"/>
              <a:t>Gebruikers vertrouwen de informatie niet</a:t>
            </a:r>
          </a:p>
          <a:p>
            <a:pPr lvl="0"/>
            <a:r>
              <a:rPr lang="nl-NL"/>
              <a:t>Gebruikers willen niet met de nieuwe applicatie werken</a:t>
            </a:r>
          </a:p>
          <a:p>
            <a:pPr lvl="0"/>
            <a:r>
              <a:rPr lang="nl-NL"/>
              <a:t>De nieuwe applicatie is te technisch</a:t>
            </a:r>
          </a:p>
          <a:p>
            <a:endParaRPr lang="nl-NL"/>
          </a:p>
          <a:p>
            <a:pPr marL="0" indent="0">
              <a:buNone/>
            </a:pPr>
            <a:r>
              <a:rPr lang="nl-NL"/>
              <a:t>Vroege betrokkenheid van de gebruikers is de beste manier om ze de gebouwde oplossing te laten vertrouwen.</a:t>
            </a:r>
          </a:p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049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Scope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45990"/>
              </p:ext>
            </p:extLst>
          </p:nvPr>
        </p:nvGraphicFramePr>
        <p:xfrm>
          <a:off x="2840907" y="2959364"/>
          <a:ext cx="3430906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981">
                <a:tc>
                  <a:txBody>
                    <a:bodyPr/>
                    <a:lstStyle/>
                    <a:p>
                      <a:r>
                        <a:rPr lang="nl-NL" sz="1400"/>
                        <a:t>Veel meerwaarde</a:t>
                      </a:r>
                      <a:br>
                        <a:rPr lang="nl-NL" sz="1400"/>
                      </a:br>
                      <a:r>
                        <a:rPr lang="nl-NL" sz="1400"/>
                        <a:t>Hoge complexiteit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Veel meerwaarde</a:t>
                      </a:r>
                      <a:br>
                        <a:rPr lang="nl-NL" sz="1400"/>
                      </a:br>
                      <a:r>
                        <a:rPr lang="nl-NL" sz="1400"/>
                        <a:t>Lage complexiteit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nl-NL" sz="1400"/>
                        <a:t>Weinig meerwaarde</a:t>
                      </a:r>
                    </a:p>
                    <a:p>
                      <a:r>
                        <a:rPr lang="nl-NL" sz="1400"/>
                        <a:t>Hoge</a:t>
                      </a:r>
                      <a:r>
                        <a:rPr lang="nl-NL" sz="1400" baseline="0"/>
                        <a:t> complexiteit</a:t>
                      </a:r>
                      <a:br>
                        <a:rPr lang="nl-NL" sz="1400" baseline="0"/>
                      </a:br>
                      <a:endParaRPr lang="nl-NL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Weinig</a:t>
                      </a:r>
                      <a:r>
                        <a:rPr lang="nl-NL" sz="1400" baseline="0"/>
                        <a:t> meerwaarde</a:t>
                      </a:r>
                      <a:br>
                        <a:rPr lang="nl-NL" sz="1400" baseline="0"/>
                      </a:br>
                      <a:r>
                        <a:rPr lang="nl-NL" sz="1400" baseline="0"/>
                        <a:t>Lage  complexiteit</a:t>
                      </a:r>
                      <a:endParaRPr lang="nl-NL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2"/>
          <p:cNvSpPr/>
          <p:nvPr/>
        </p:nvSpPr>
        <p:spPr>
          <a:xfrm>
            <a:off x="2833158" y="4925159"/>
            <a:ext cx="2271713" cy="78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/>
              <a:t>Kans van slagen</a:t>
            </a:r>
          </a:p>
        </p:txBody>
      </p:sp>
      <p:sp>
        <p:nvSpPr>
          <p:cNvPr id="7" name="Right Arrow 3"/>
          <p:cNvSpPr/>
          <p:nvPr/>
        </p:nvSpPr>
        <p:spPr>
          <a:xfrm rot="16200000">
            <a:off x="1312519" y="3429899"/>
            <a:ext cx="1675924" cy="96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/>
              <a:t>Meerwaarde </a:t>
            </a:r>
            <a:r>
              <a:rPr lang="nl-NL" sz="600"/>
              <a:t>voor</a:t>
            </a:r>
            <a:br>
              <a:rPr lang="nl-NL" sz="1350"/>
            </a:br>
            <a:r>
              <a:rPr lang="nl-NL" sz="1350"/>
              <a:t>organisatie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665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Lezen hoofdstuk 2 uit Leerboek Business Intelligence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571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53</a:t>
            </a:fld>
            <a:endParaRPr lang="nl-NL"/>
          </a:p>
        </p:txBody>
      </p:sp>
      <p:pic>
        <p:nvPicPr>
          <p:cNvPr id="1026" name="Picture 2" descr="http://maia-intelligence.com/wp-content/uploads/2013/02/how-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9" y="871003"/>
            <a:ext cx="5410199" cy="50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041" y="890610"/>
            <a:ext cx="5829300" cy="70246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19" name="Ondertitel 2"/>
          <p:cNvSpPr>
            <a:spLocks noGrp="1"/>
          </p:cNvSpPr>
          <p:nvPr>
            <p:ph type="subTitle" idx="1"/>
          </p:nvPr>
        </p:nvSpPr>
        <p:spPr>
          <a:xfrm>
            <a:off x="1439466" y="2132412"/>
            <a:ext cx="6210300" cy="3781425"/>
          </a:xfrm>
        </p:spPr>
        <p:txBody>
          <a:bodyPr/>
          <a:lstStyle/>
          <a:p>
            <a:pPr algn="l" eaLnBrk="1" hangingPunct="1"/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PIJL-RECHTS 4"/>
          <p:cNvSpPr/>
          <p:nvPr/>
        </p:nvSpPr>
        <p:spPr>
          <a:xfrm rot="-2700000">
            <a:off x="419615" y="3776426"/>
            <a:ext cx="4369594" cy="43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1350"/>
          </a:p>
        </p:txBody>
      </p:sp>
      <p:sp>
        <p:nvSpPr>
          <p:cNvPr id="9222" name="Tekstvak 5"/>
          <p:cNvSpPr txBox="1">
            <a:spLocks noChangeArrowheads="1"/>
          </p:cNvSpPr>
          <p:nvPr/>
        </p:nvSpPr>
        <p:spPr bwMode="auto">
          <a:xfrm rot="-2700000">
            <a:off x="1529278" y="3646991"/>
            <a:ext cx="25181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Business Intelligence Ambities</a:t>
            </a:r>
            <a:endParaRPr lang="nl-NL" altLang="en-US" sz="1500"/>
          </a:p>
        </p:txBody>
      </p:sp>
      <p:sp>
        <p:nvSpPr>
          <p:cNvPr id="9223" name="Tekstvak 6"/>
          <p:cNvSpPr txBox="1">
            <a:spLocks noChangeArrowheads="1"/>
          </p:cNvSpPr>
          <p:nvPr/>
        </p:nvSpPr>
        <p:spPr bwMode="auto">
          <a:xfrm>
            <a:off x="1907897" y="5228987"/>
            <a:ext cx="1565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Lokaal</a:t>
            </a:r>
            <a:endParaRPr lang="nl-NL" altLang="en-US" b="1"/>
          </a:p>
        </p:txBody>
      </p:sp>
      <p:sp>
        <p:nvSpPr>
          <p:cNvPr id="9224" name="Tekstvak 7"/>
          <p:cNvSpPr txBox="1">
            <a:spLocks noChangeArrowheads="1"/>
          </p:cNvSpPr>
          <p:nvPr/>
        </p:nvSpPr>
        <p:spPr bwMode="auto">
          <a:xfrm>
            <a:off x="2663942" y="4418173"/>
            <a:ext cx="1638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err="1"/>
              <a:t>Gecoördineerd</a:t>
            </a:r>
            <a:endParaRPr lang="nl-NL" altLang="en-US" b="1"/>
          </a:p>
        </p:txBody>
      </p:sp>
      <p:sp>
        <p:nvSpPr>
          <p:cNvPr id="9225" name="Tekstvak 8"/>
          <p:cNvSpPr txBox="1">
            <a:spLocks noChangeArrowheads="1"/>
          </p:cNvSpPr>
          <p:nvPr/>
        </p:nvSpPr>
        <p:spPr bwMode="auto">
          <a:xfrm>
            <a:off x="3635494" y="3532347"/>
            <a:ext cx="156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Integraal</a:t>
            </a:r>
            <a:endParaRPr lang="nl-NL" altLang="en-US" b="1"/>
          </a:p>
        </p:txBody>
      </p:sp>
      <p:sp>
        <p:nvSpPr>
          <p:cNvPr id="9226" name="Tekstvak 9"/>
          <p:cNvSpPr txBox="1">
            <a:spLocks noChangeArrowheads="1"/>
          </p:cNvSpPr>
          <p:nvPr/>
        </p:nvSpPr>
        <p:spPr bwMode="auto">
          <a:xfrm>
            <a:off x="4302102" y="2726530"/>
            <a:ext cx="156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Intelligent</a:t>
            </a:r>
            <a:endParaRPr lang="nl-NL" altLang="en-US" b="1"/>
          </a:p>
        </p:txBody>
      </p:sp>
      <p:sp>
        <p:nvSpPr>
          <p:cNvPr id="10" name="Tekstvak 9"/>
          <p:cNvSpPr txBox="1"/>
          <p:nvPr/>
        </p:nvSpPr>
        <p:spPr>
          <a:xfrm>
            <a:off x="508446" y="6093081"/>
            <a:ext cx="3581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/>
              <a:t>Bron: De organisatie van Business Intelligence, Pieter den Hamer</a:t>
            </a:r>
            <a:endParaRPr lang="en-US" sz="800"/>
          </a:p>
        </p:txBody>
      </p:sp>
      <p:pic>
        <p:nvPicPr>
          <p:cNvPr id="4" name="Afbeelding 4" descr="Diagram&#10;&#10;Description automatically generated">
            <a:extLst>
              <a:ext uri="{FF2B5EF4-FFF2-40B4-BE49-F238E27FC236}">
                <a16:creationId xmlns:a16="http://schemas.microsoft.com/office/drawing/2014/main" id="{DD797632-69E4-412B-92CC-C077D6E2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03" y="3024033"/>
            <a:ext cx="3953218" cy="31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52475" y="1214438"/>
            <a:ext cx="5829300" cy="7032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752475" y="2103438"/>
            <a:ext cx="6210300" cy="3781425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Lokaal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Om </a:t>
            </a:r>
            <a:r>
              <a:rPr lang="en-US" err="1">
                <a:solidFill>
                  <a:schemeClr val="tx1"/>
                </a:solidFill>
              </a:rPr>
              <a:t>lopende</a:t>
            </a:r>
            <a:r>
              <a:rPr lang="en-US">
                <a:solidFill>
                  <a:schemeClr val="tx1"/>
                </a:solidFill>
              </a:rPr>
              <a:t> en </a:t>
            </a:r>
            <a:r>
              <a:rPr lang="en-US" err="1">
                <a:solidFill>
                  <a:schemeClr val="tx1"/>
                </a:solidFill>
              </a:rPr>
              <a:t>bestaande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zaken</a:t>
            </a:r>
            <a:r>
              <a:rPr lang="en-US">
                <a:solidFill>
                  <a:schemeClr val="tx1"/>
                </a:solidFill>
              </a:rPr>
              <a:t> op </a:t>
            </a:r>
            <a:r>
              <a:rPr lang="en-US" err="1">
                <a:solidFill>
                  <a:schemeClr val="tx1"/>
                </a:solidFill>
              </a:rPr>
              <a:t>lokaal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niveau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beter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begrijpen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Gecoördineerd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Lopende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zaken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beter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coördineren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ze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efficiënter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uit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voeren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Integraal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Bestaande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processen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innoveren</a:t>
            </a:r>
            <a:r>
              <a:rPr lang="en-US">
                <a:solidFill>
                  <a:schemeClr val="tx1"/>
                </a:solidFill>
              </a:rPr>
              <a:t>/</a:t>
            </a:r>
            <a:r>
              <a:rPr lang="en-US" err="1">
                <a:solidFill>
                  <a:schemeClr val="tx1"/>
                </a:solidFill>
              </a:rPr>
              <a:t>veranderen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om</a:t>
            </a:r>
            <a:r>
              <a:rPr lang="en-US">
                <a:solidFill>
                  <a:schemeClr val="tx1"/>
                </a:solidFill>
              </a:rPr>
              <a:t> tot </a:t>
            </a:r>
            <a:r>
              <a:rPr lang="en-US" err="1">
                <a:solidFill>
                  <a:schemeClr val="tx1"/>
                </a:solidFill>
              </a:rPr>
              <a:t>verbetering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komen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Intelligent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Nieuwe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processen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binnen</a:t>
            </a:r>
            <a:r>
              <a:rPr lang="en-US">
                <a:solidFill>
                  <a:schemeClr val="tx1"/>
                </a:solidFill>
              </a:rPr>
              <a:t> en </a:t>
            </a:r>
            <a:r>
              <a:rPr lang="en-US" err="1">
                <a:solidFill>
                  <a:schemeClr val="tx1"/>
                </a:solidFill>
              </a:rPr>
              <a:t>buiten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organisatie</a:t>
            </a:r>
            <a:r>
              <a:rPr lang="en-US">
                <a:solidFill>
                  <a:schemeClr val="tx1"/>
                </a:solidFill>
              </a:rPr>
              <a:t> en </a:t>
            </a:r>
            <a:r>
              <a:rPr lang="en-US" err="1">
                <a:solidFill>
                  <a:schemeClr val="tx1"/>
                </a:solidFill>
              </a:rPr>
              <a:t>businessmodellen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introduceren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2012" y="397317"/>
            <a:ext cx="5829300" cy="70246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8" y="1131101"/>
            <a:ext cx="6994322" cy="55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BI-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ambities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rol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van BI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4294967295"/>
          </p:nvPr>
        </p:nvSpPr>
        <p:spPr>
          <a:xfrm>
            <a:off x="1227139" y="1962148"/>
            <a:ext cx="6210300" cy="3781425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Meer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</a:rPr>
              <a:t>inkomsten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  <a:p>
            <a:pPr marL="628650" lvl="1" indent="-285750">
              <a:defRPr/>
            </a:pPr>
            <a:r>
              <a:rPr lang="en-US" sz="1800"/>
              <a:t>Info per </a:t>
            </a:r>
            <a:r>
              <a:rPr lang="en-US" sz="1800" err="1"/>
              <a:t>klant</a:t>
            </a:r>
            <a:r>
              <a:rPr lang="en-US" sz="1800"/>
              <a:t> </a:t>
            </a:r>
            <a:r>
              <a:rPr lang="en-US" sz="1800" err="1"/>
              <a:t>helpt</a:t>
            </a:r>
            <a:r>
              <a:rPr lang="en-US" sz="1800"/>
              <a:t> </a:t>
            </a:r>
            <a:r>
              <a:rPr lang="en-US" sz="1800" err="1"/>
              <a:t>opbrengst</a:t>
            </a:r>
            <a:r>
              <a:rPr lang="en-US" sz="1800"/>
              <a:t>/</a:t>
            </a:r>
            <a:r>
              <a:rPr lang="en-US" sz="1800" err="1"/>
              <a:t>klant</a:t>
            </a:r>
            <a:r>
              <a:rPr lang="en-US" sz="1800"/>
              <a:t> </a:t>
            </a:r>
            <a:r>
              <a:rPr lang="en-US" sz="1800" err="1"/>
              <a:t>te</a:t>
            </a:r>
            <a:r>
              <a:rPr lang="en-US" sz="1800"/>
              <a:t> </a:t>
            </a:r>
            <a:r>
              <a:rPr lang="en-US" sz="1800" err="1"/>
              <a:t>verhogen</a:t>
            </a:r>
            <a:r>
              <a:rPr lang="en-US" sz="1800"/>
              <a:t>. </a:t>
            </a:r>
            <a:r>
              <a:rPr lang="en-US" sz="1800" err="1"/>
              <a:t>Bv</a:t>
            </a:r>
            <a:r>
              <a:rPr lang="en-US" sz="1800"/>
              <a:t>. door </a:t>
            </a:r>
            <a:r>
              <a:rPr lang="en-US" sz="1800" err="1"/>
              <a:t>verhogen</a:t>
            </a:r>
            <a:r>
              <a:rPr lang="en-US" sz="1800"/>
              <a:t> van </a:t>
            </a:r>
            <a:r>
              <a:rPr lang="en-US" sz="1800" err="1"/>
              <a:t>klanttevredenheid</a:t>
            </a:r>
            <a:endParaRPr lang="en-US" sz="1800"/>
          </a:p>
          <a:p>
            <a:pPr marL="628650" lvl="1" indent="-285750">
              <a:defRPr/>
            </a:pPr>
            <a:r>
              <a:rPr lang="en-US" sz="1800"/>
              <a:t>Marketing </a:t>
            </a:r>
            <a:r>
              <a:rPr lang="en-US" sz="1800" err="1"/>
              <a:t>werkt</a:t>
            </a:r>
            <a:r>
              <a:rPr lang="en-US" sz="1800"/>
              <a:t> </a:t>
            </a:r>
            <a:r>
              <a:rPr lang="en-US" sz="1800" err="1"/>
              <a:t>beter</a:t>
            </a:r>
            <a:r>
              <a:rPr lang="en-US" sz="1800"/>
              <a:t> door </a:t>
            </a:r>
            <a:r>
              <a:rPr lang="en-US" sz="1800" err="1"/>
              <a:t>goede</a:t>
            </a:r>
            <a:r>
              <a:rPr lang="en-US" sz="1800"/>
              <a:t> info over </a:t>
            </a:r>
            <a:r>
              <a:rPr lang="en-US" sz="1800" err="1"/>
              <a:t>markten</a:t>
            </a:r>
            <a:r>
              <a:rPr lang="en-US" sz="1800"/>
              <a:t> en </a:t>
            </a:r>
            <a:r>
              <a:rPr lang="en-US" sz="1800" err="1"/>
              <a:t>markt</a:t>
            </a:r>
            <a:r>
              <a:rPr lang="en-US" sz="1800"/>
              <a:t>/product </a:t>
            </a:r>
            <a:r>
              <a:rPr lang="en-US" sz="1800" err="1"/>
              <a:t>combinaties</a:t>
            </a:r>
            <a:endParaRPr lang="en-US" sz="1800"/>
          </a:p>
          <a:p>
            <a:pPr marL="628650" lvl="1" indent="-285750">
              <a:defRPr/>
            </a:pPr>
            <a:r>
              <a:rPr lang="en-US" sz="1800"/>
              <a:t>Meer </a:t>
            </a:r>
            <a:r>
              <a:rPr lang="en-US" sz="1800" err="1"/>
              <a:t>innovatief</a:t>
            </a:r>
            <a:r>
              <a:rPr lang="en-US" sz="1800"/>
              <a:t> </a:t>
            </a:r>
            <a:r>
              <a:rPr lang="en-US" sz="1800" err="1"/>
              <a:t>vermogen</a:t>
            </a:r>
            <a:r>
              <a:rPr lang="en-US" sz="1800"/>
              <a:t> door </a:t>
            </a:r>
            <a:r>
              <a:rPr lang="en-US" sz="1800" err="1"/>
              <a:t>samenwerking</a:t>
            </a:r>
            <a:r>
              <a:rPr lang="en-US" sz="1800"/>
              <a:t> van marketing, </a:t>
            </a:r>
            <a:r>
              <a:rPr lang="en-US" sz="1800" err="1"/>
              <a:t>productie</a:t>
            </a:r>
            <a:r>
              <a:rPr lang="en-US" sz="1800"/>
              <a:t> en R&amp;D. </a:t>
            </a:r>
            <a:r>
              <a:rPr lang="en-US" sz="1800" err="1"/>
              <a:t>Producten</a:t>
            </a:r>
            <a:r>
              <a:rPr lang="en-US" sz="1800"/>
              <a:t> </a:t>
            </a:r>
            <a:r>
              <a:rPr lang="en-US" sz="1800" err="1"/>
              <a:t>kunnen</a:t>
            </a:r>
            <a:r>
              <a:rPr lang="en-US" sz="1800"/>
              <a:t> </a:t>
            </a:r>
            <a:r>
              <a:rPr lang="en-US" sz="1800" err="1"/>
              <a:t>hierdoor</a:t>
            </a:r>
            <a:r>
              <a:rPr lang="en-US" sz="1800"/>
              <a:t> </a:t>
            </a:r>
            <a:r>
              <a:rPr lang="en-US" sz="1800" err="1"/>
              <a:t>sneller</a:t>
            </a:r>
            <a:r>
              <a:rPr lang="en-US" sz="1800"/>
              <a:t> </a:t>
            </a:r>
            <a:r>
              <a:rPr lang="en-US" sz="1800" err="1"/>
              <a:t>ontwikkeld</a:t>
            </a:r>
            <a:r>
              <a:rPr lang="en-US" sz="1800"/>
              <a:t> </a:t>
            </a:r>
            <a:r>
              <a:rPr lang="en-US" sz="1800" err="1"/>
              <a:t>worden</a:t>
            </a:r>
            <a:endParaRPr lang="en-US" sz="1800"/>
          </a:p>
          <a:p>
            <a:pPr marL="628650" lvl="1" indent="-285750">
              <a:defRPr/>
            </a:pPr>
            <a:r>
              <a:rPr lang="en-US" sz="1800"/>
              <a:t>De </a:t>
            </a:r>
            <a:r>
              <a:rPr lang="en-US" sz="1800" err="1"/>
              <a:t>uit</a:t>
            </a:r>
            <a:r>
              <a:rPr lang="en-US" sz="1800"/>
              <a:t> BI </a:t>
            </a:r>
            <a:r>
              <a:rPr lang="en-US" sz="1800" err="1"/>
              <a:t>voortkomende</a:t>
            </a:r>
            <a:r>
              <a:rPr lang="en-US" sz="1800"/>
              <a:t> </a:t>
            </a:r>
            <a:r>
              <a:rPr lang="en-US" sz="1800" err="1"/>
              <a:t>informatie</a:t>
            </a:r>
            <a:r>
              <a:rPr lang="en-US" sz="1800"/>
              <a:t> </a:t>
            </a:r>
            <a:r>
              <a:rPr lang="en-US" sz="1800" err="1"/>
              <a:t>kan</a:t>
            </a:r>
            <a:r>
              <a:rPr lang="en-US" sz="1800"/>
              <a:t> extern </a:t>
            </a:r>
            <a:r>
              <a:rPr lang="en-US" sz="1800" err="1"/>
              <a:t>tegen</a:t>
            </a:r>
            <a:r>
              <a:rPr lang="en-US" sz="1800"/>
              <a:t> </a:t>
            </a:r>
            <a:r>
              <a:rPr lang="en-US" sz="1800" err="1"/>
              <a:t>betaling</a:t>
            </a:r>
            <a:r>
              <a:rPr lang="en-US" sz="1800"/>
              <a:t> </a:t>
            </a:r>
            <a:r>
              <a:rPr lang="en-US" sz="1800" err="1"/>
              <a:t>gebruikt</a:t>
            </a:r>
            <a:r>
              <a:rPr lang="en-US" sz="1800"/>
              <a:t> </a:t>
            </a:r>
            <a:r>
              <a:rPr lang="en-US" sz="1800" err="1"/>
              <a:t>worden</a:t>
            </a:r>
            <a:r>
              <a:rPr lang="en-US" sz="1800"/>
              <a:t>.</a:t>
            </a:r>
          </a:p>
          <a:p>
            <a:pPr marL="0" indent="0" algn="l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8114"/>
      </p:ext>
    </p:extLst>
  </p:cSld>
  <p:clrMapOvr>
    <a:masterClrMapping/>
  </p:clrMapOvr>
</p:sld>
</file>

<file path=ppt/theme/theme1.xml><?xml version="1.0" encoding="utf-8"?>
<a:theme xmlns:a="http://schemas.openxmlformats.org/drawingml/2006/main" name="Avans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vans" id="{601014EC-C4C8-475C-8384-57809D2538BC}" vid="{958FBA00-4A5D-413D-B388-54D461839AF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808080"/>
    </a:lt2>
    <a:accent1>
      <a:srgbClr val="C7002B"/>
    </a:accent1>
    <a:accent2>
      <a:srgbClr val="C0C0C0"/>
    </a:accent2>
    <a:accent3>
      <a:srgbClr val="FFFFFF"/>
    </a:accent3>
    <a:accent4>
      <a:srgbClr val="000000"/>
    </a:accent4>
    <a:accent5>
      <a:srgbClr val="E0AAAC"/>
    </a:accent5>
    <a:accent6>
      <a:srgbClr val="AEAEAE"/>
    </a:accent6>
    <a:hlink>
      <a:srgbClr val="522641"/>
    </a:hlink>
    <a:folHlink>
      <a:srgbClr val="0066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43259F6BFFD4BAABBF33CE8CA1FAB" ma:contentTypeVersion="18" ma:contentTypeDescription="Create a new document." ma:contentTypeScope="" ma:versionID="f6f48584a3dd9cd41643c0b15e87d14a">
  <xsd:schema xmlns:xsd="http://www.w3.org/2001/XMLSchema" xmlns:xs="http://www.w3.org/2001/XMLSchema" xmlns:p="http://schemas.microsoft.com/office/2006/metadata/properties" xmlns:ns2="313b64da-a3a8-4e32-89ec-c04eaf795922" xmlns:ns3="3c8ae35b-8072-49eb-9d0a-8219765011a9" targetNamespace="http://schemas.microsoft.com/office/2006/metadata/properties" ma:root="true" ma:fieldsID="817cb1ce9a4bf0619709b82769f54f57" ns2:_="" ns3:_="">
    <xsd:import namespace="313b64da-a3a8-4e32-89ec-c04eaf795922"/>
    <xsd:import namespace="3c8ae35b-8072-49eb-9d0a-8219765011a9"/>
    <xsd:element name="properties">
      <xsd:complexType>
        <xsd:sequence>
          <xsd:element name="documentManagement">
            <xsd:complexType>
              <xsd:all>
                <xsd:element ref="ns2:Periode" minOccurs="0"/>
                <xsd:element ref="ns2:Modulecode_x0020__x002f__x0020_Osiris_x0020_code" minOccurs="0"/>
                <xsd:element ref="ns2:_Flow_SignoffStatus" minOccurs="0"/>
                <xsd:element ref="ns2:Doelgroepen" minOccurs="0"/>
                <xsd:element ref="ns2:MediaServiceMetadata" minOccurs="0"/>
                <xsd:element ref="ns2:MediaServiceFastMetadata" minOccurs="0"/>
                <xsd:element ref="ns2:Soort" minOccurs="0"/>
                <xsd:element ref="ns2:Review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64da-a3a8-4e32-89ec-c04eaf795922" elementFormDefault="qualified">
    <xsd:import namespace="http://schemas.microsoft.com/office/2006/documentManagement/types"/>
    <xsd:import namespace="http://schemas.microsoft.com/office/infopath/2007/PartnerControls"/>
    <xsd:element name="Periode" ma:index="2" nillable="true" ma:displayName="Periode" ma:format="RadioButtons" ma:internalName="Periode">
      <xsd:simpleType>
        <xsd:restriction base="dms:Choice">
          <xsd:enumeration value="1.1"/>
          <xsd:enumeration value="1.2"/>
          <xsd:enumeration value="1.3"/>
          <xsd:enumeration value="1.4"/>
          <xsd:enumeration value="2.1"/>
          <xsd:enumeration value="2.2"/>
          <xsd:enumeration value="2.3"/>
          <xsd:enumeration value="2.4"/>
          <xsd:enumeration value="3.1/3.2 Stage"/>
          <xsd:enumeration value="3.3/3.4 Onderwijs jaar 3"/>
          <xsd:enumeration value="4.1/4.2 Minor"/>
          <xsd:enumeration value="4.3/4.4 Afstuderen"/>
        </xsd:restriction>
      </xsd:simpleType>
    </xsd:element>
    <xsd:element name="Modulecode_x0020__x002f__x0020_Osiris_x0020_code" ma:index="3" nillable="true" ma:displayName="Modulecode / Osiris code" ma:internalName="Modulecode_x0020__x002f__x0020_Osiris_x0020_code">
      <xsd:simpleType>
        <xsd:restriction base="dms:Text">
          <xsd:maxLength value="255"/>
        </xsd:restriction>
      </xsd:simpleType>
    </xsd:element>
    <xsd:element name="_Flow_SignoffStatus" ma:index="4" nillable="true" ma:displayName="Sign-off status" ma:internalName="_x0024_Resources_x003a_core_x002c_Signoff_Status_x003b_">
      <xsd:simpleType>
        <xsd:restriction base="dms:Text"/>
      </xsd:simpleType>
    </xsd:element>
    <xsd:element name="Doelgroepen" ma:index="5" nillable="true" ma:displayName="Doelgroepen" ma:internalName="Doelgroepen">
      <xsd:simpleType>
        <xsd:restriction base="dms:Unknown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oort" ma:index="14" nillable="true" ma:displayName="Soort" ma:format="Dropdown" ma:internalName="Soort">
      <xsd:simpleType>
        <xsd:union memberTypes="dms:Text">
          <xsd:simpleType>
            <xsd:restriction base="dms:Choice">
              <xsd:enumeration value="Sheets / instructies"/>
              <xsd:enumeration value="Toetsmatrijs"/>
              <xsd:enumeration value="Oefenmateriaal"/>
              <xsd:enumeration value="Naslag / bron"/>
              <xsd:enumeration value="Modulewijzer"/>
            </xsd:restriction>
          </xsd:simpleType>
        </xsd:union>
      </xsd:simpleType>
    </xsd:element>
    <xsd:element name="Reviewer" ma:index="15" nillable="true" ma:displayName="Reviewer" ma:list="UserInfo" ma:SharePointGroup="0" ma:internalName="Review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ae35b-8072-49eb-9d0a-8219765011a9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iode xmlns="313b64da-a3a8-4e32-89ec-c04eaf795922">2.2</Periode>
    <Soort xmlns="313b64da-a3a8-4e32-89ec-c04eaf795922">Sheets / instructies</Soort>
    <Reviewer xmlns="313b64da-a3a8-4e32-89ec-c04eaf795922">
      <UserInfo>
        <DisplayName/>
        <AccountId xsi:nil="true"/>
        <AccountType/>
      </UserInfo>
    </Reviewer>
    <Doelgroepen xmlns="313b64da-a3a8-4e32-89ec-c04eaf795922" xsi:nil="true"/>
    <_Flow_SignoffStatus xmlns="313b64da-a3a8-4e32-89ec-c04eaf795922" xsi:nil="true"/>
    <Modulecode_x0020__x002f__x0020_Osiris_x0020_code xmlns="313b64da-a3a8-4e32-89ec-c04eaf795922">IA0005</Modulecode_x0020__x002f__x0020_Osiris_x0020_cod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79230-EF0E-4FEF-B30B-3AFF14B48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b64da-a3a8-4e32-89ec-c04eaf795922"/>
    <ds:schemaRef ds:uri="3c8ae35b-8072-49eb-9d0a-8219765011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71847C-C293-4DF8-AC7F-E65C5E45D9B2}">
  <ds:schemaRefs>
    <ds:schemaRef ds:uri="3c8ae35b-8072-49eb-9d0a-8219765011a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13b64da-a3a8-4e32-89ec-c04eaf7959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F9392B-33A3-4506-9A45-86CE17D18E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2424</Words>
  <Application>Microsoft Office PowerPoint</Application>
  <PresentationFormat>Apresentação na tela (4:3)</PresentationFormat>
  <Paragraphs>439</Paragraphs>
  <Slides>53</Slides>
  <Notes>31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Avans</vt:lpstr>
      <vt:lpstr>Business Intelligence (BI)  </vt:lpstr>
      <vt:lpstr>Business Intelligence in de organisatie</vt:lpstr>
      <vt:lpstr>Agenda</vt:lpstr>
      <vt:lpstr>Nut en noodzaak van BI Informatiekloof wordt steeds groter </vt:lpstr>
      <vt:lpstr>BI-ambities</vt:lpstr>
      <vt:lpstr>BI-ambities</vt:lpstr>
      <vt:lpstr>BI-ambities</vt:lpstr>
      <vt:lpstr>BI-ambities</vt:lpstr>
      <vt:lpstr>BI-ambities, rol van BI</vt:lpstr>
      <vt:lpstr>BI-ambities, rol van BI</vt:lpstr>
      <vt:lpstr>BI-ambities, wanneer BI geen nut</vt:lpstr>
      <vt:lpstr>Business Intelligence volwassenheid</vt:lpstr>
      <vt:lpstr>Business Intelligence volwassenheidsmodel</vt:lpstr>
      <vt:lpstr>BI compentence center</vt:lpstr>
      <vt:lpstr>Business Intelligence life cycle</vt:lpstr>
      <vt:lpstr>Agile Business Intelligence</vt:lpstr>
      <vt:lpstr>BI Maturity Matrix</vt:lpstr>
      <vt:lpstr>Waarom de maturity matrix?</vt:lpstr>
      <vt:lpstr>Wat te doen als organisatie</vt:lpstr>
      <vt:lpstr>Richten van BI</vt:lpstr>
      <vt:lpstr>3 niveau’s voor aanpak BI</vt:lpstr>
      <vt:lpstr>Apresentação do PowerPoint</vt:lpstr>
      <vt:lpstr>Wat is de BI navigator?</vt:lpstr>
      <vt:lpstr>Wat is de BI navigator?</vt:lpstr>
      <vt:lpstr>BI scope?</vt:lpstr>
      <vt:lpstr>BI-scope bepalen</vt:lpstr>
      <vt:lpstr>Business Intelligence Scope</vt:lpstr>
      <vt:lpstr>Doelgroep</vt:lpstr>
      <vt:lpstr>Wat is het BI Doel?</vt:lpstr>
      <vt:lpstr>BI-doel</vt:lpstr>
      <vt:lpstr>BI-Informatievraag</vt:lpstr>
      <vt:lpstr>Informatiebehoeften</vt:lpstr>
      <vt:lpstr>BI-informatievraag</vt:lpstr>
      <vt:lpstr>BI-informatievraag Inventarisatie doelgroepen </vt:lpstr>
      <vt:lpstr>BI-informatievraag Indicatoren </vt:lpstr>
      <vt:lpstr>BI-informatievraag Indicatoren </vt:lpstr>
      <vt:lpstr>BI-informatievraag Indicatoren </vt:lpstr>
      <vt:lpstr>Meetwaarden</vt:lpstr>
      <vt:lpstr>Balanced scorecard</vt:lpstr>
      <vt:lpstr>BI bronnen?</vt:lpstr>
      <vt:lpstr>BI-bronnen</vt:lpstr>
      <vt:lpstr>Inrichting?</vt:lpstr>
      <vt:lpstr>BI-inrichting</vt:lpstr>
      <vt:lpstr>BI-inrichting</vt:lpstr>
      <vt:lpstr>BI navigator: Plan van aanpak</vt:lpstr>
      <vt:lpstr>Plan van aanpak</vt:lpstr>
      <vt:lpstr>Plaatsing</vt:lpstr>
      <vt:lpstr>Betrokkenen bij een BI ‘project’</vt:lpstr>
      <vt:lpstr>Gevaren bij een BI project</vt:lpstr>
      <vt:lpstr>Gebrek aan acceptatie</vt:lpstr>
      <vt:lpstr>Scope</vt:lpstr>
      <vt:lpstr>Huiswerk</vt:lpstr>
      <vt:lpstr>Apresentação do PowerPoint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Giel Vossen</dc:creator>
  <cp:lastModifiedBy>Sebastiaan Mooij</cp:lastModifiedBy>
  <cp:revision>4</cp:revision>
  <dcterms:created xsi:type="dcterms:W3CDTF">2014-09-04T10:42:52Z</dcterms:created>
  <dcterms:modified xsi:type="dcterms:W3CDTF">2022-02-16T21:30:35Z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0x010100E8A43259F6BFFD4BAABBF33CE8CA1FAB</vt:lpwstr>
  </property>
  <property fmtid="{D5CDD505-2E9C-101B-9397-08002B2CF9AE}" pid="3" name="Documenttype">
    <vt:lpwstr>Procedure / werkinstructie</vt:lpwstr>
  </property>
  <property fmtid="{D5CDD505-2E9C-101B-9397-08002B2CF9AE}" pid="4" name="Proces">
    <vt:lpwstr>Onderwijs</vt:lpwstr>
  </property>
</Properties>
</file>