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1"/>
  </p:notesMasterIdLst>
  <p:sldIdLst>
    <p:sldId id="27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736549-8B8C-9179-A78C-13278105AFEE}" v="2" dt="2019-11-28T10:52:15.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CAB2C-872D-496D-B3AA-139EDCF65E2C}" type="datetimeFigureOut">
              <a:rPr lang="nl-NL" smtClean="0"/>
              <a:t>16-2-2022</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66497-C79B-4AB1-998E-5CBEBE78BF92}" type="slidenum">
              <a:rPr lang="nl-NL" smtClean="0"/>
              <a:t>‹nº›</a:t>
            </a:fld>
            <a:endParaRPr lang="nl-NL"/>
          </a:p>
        </p:txBody>
      </p:sp>
    </p:spTree>
    <p:extLst>
      <p:ext uri="{BB962C8B-B14F-4D97-AF65-F5344CB8AC3E}">
        <p14:creationId xmlns:p14="http://schemas.microsoft.com/office/powerpoint/2010/main" val="1717878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AE137B8-89F4-4A9C-869C-78B32AD09D41}" type="slidenum">
              <a:rPr lang="nl-NL" altLang="nl-NL" sz="1200"/>
              <a:pPr eaLnBrk="1" hangingPunct="1"/>
              <a:t>1</a:t>
            </a:fld>
            <a:endParaRPr lang="nl-NL" altLang="nl-NL" sz="1200"/>
          </a:p>
        </p:txBody>
      </p:sp>
      <p:sp>
        <p:nvSpPr>
          <p:cNvPr id="96259" name="Rectangle 2"/>
          <p:cNvSpPr>
            <a:spLocks noGrp="1" noRot="1" noChangeAspect="1" noChangeArrowheads="1" noTextEdit="1"/>
          </p:cNvSpPr>
          <p:nvPr>
            <p:ph type="sldImg"/>
          </p:nvPr>
        </p:nvSpPr>
        <p:spPr bwMode="auto">
          <a:xfrm>
            <a:off x="1149350" y="693738"/>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Tree>
    <p:extLst>
      <p:ext uri="{BB962C8B-B14F-4D97-AF65-F5344CB8AC3E}">
        <p14:creationId xmlns:p14="http://schemas.microsoft.com/office/powerpoint/2010/main" val="180135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371600" y="1143000"/>
            <a:ext cx="4114800" cy="3086100"/>
          </a:xfrm>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4466497-C79B-4AB1-998E-5CBEBE78BF92}" type="slidenum">
              <a:rPr lang="nl-NL" smtClean="0"/>
              <a:t>2</a:t>
            </a:fld>
            <a:endParaRPr lang="nl-NL"/>
          </a:p>
        </p:txBody>
      </p:sp>
    </p:spTree>
    <p:extLst>
      <p:ext uri="{BB962C8B-B14F-4D97-AF65-F5344CB8AC3E}">
        <p14:creationId xmlns:p14="http://schemas.microsoft.com/office/powerpoint/2010/main" val="305676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F0F405F1-FA3E-46FA-AECA-D77EF66220B2}" type="slidenum">
              <a:rPr lang="nl-NL" altLang="nl-NL" sz="1200"/>
              <a:pPr eaLnBrk="1" hangingPunct="1"/>
              <a:t>3</a:t>
            </a:fld>
            <a:endParaRPr lang="nl-NL" altLang="nl-NL" sz="1200"/>
          </a:p>
        </p:txBody>
      </p:sp>
      <p:sp>
        <p:nvSpPr>
          <p:cNvPr id="99331" name="Rectangle 2"/>
          <p:cNvSpPr>
            <a:spLocks noGrp="1" noRot="1" noChangeAspect="1" noChangeArrowheads="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xfrm>
            <a:off x="0" y="4344988"/>
            <a:ext cx="68580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sz="1600">
              <a:latin typeface="Book Antiqua" panose="02040602050305030304" pitchFamily="18" charset="0"/>
            </a:endParaRPr>
          </a:p>
        </p:txBody>
      </p:sp>
    </p:spTree>
    <p:extLst>
      <p:ext uri="{BB962C8B-B14F-4D97-AF65-F5344CB8AC3E}">
        <p14:creationId xmlns:p14="http://schemas.microsoft.com/office/powerpoint/2010/main" val="348426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jdelijke aanduiding voor dia-afbeelding 1"/>
          <p:cNvSpPr>
            <a:spLocks noGrp="1" noRot="1" noChangeAspect="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
        <p:nvSpPr>
          <p:cNvPr id="100356"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8B84A134-5B94-4AA1-964C-2FE49A6A4DD3}" type="slidenum">
              <a:rPr lang="nl-NL" altLang="nl-NL" sz="1200"/>
              <a:pPr eaLnBrk="1" hangingPunct="1"/>
              <a:t>4</a:t>
            </a:fld>
            <a:endParaRPr lang="nl-NL" altLang="nl-NL" sz="1200"/>
          </a:p>
        </p:txBody>
      </p:sp>
    </p:spTree>
    <p:extLst>
      <p:ext uri="{BB962C8B-B14F-4D97-AF65-F5344CB8AC3E}">
        <p14:creationId xmlns:p14="http://schemas.microsoft.com/office/powerpoint/2010/main" val="62395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3909D8F-C016-4B78-A8F8-3E26FB99EDC4}" type="slidenum">
              <a:rPr lang="nl-NL" altLang="nl-NL" sz="1200"/>
              <a:pPr eaLnBrk="1" hangingPunct="1"/>
              <a:t>11</a:t>
            </a:fld>
            <a:endParaRPr lang="nl-NL" altLang="nl-NL" sz="1200"/>
          </a:p>
        </p:txBody>
      </p:sp>
      <p:sp>
        <p:nvSpPr>
          <p:cNvPr id="104451" name="Rectangle 2"/>
          <p:cNvSpPr>
            <a:spLocks noGrp="1" noRot="1" noChangeAspect="1" noChangeArrowheads="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xfrm>
            <a:off x="0" y="4344988"/>
            <a:ext cx="68580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sz="1600">
              <a:latin typeface="Book Antiqua" panose="02040602050305030304" pitchFamily="18" charset="0"/>
            </a:endParaRPr>
          </a:p>
        </p:txBody>
      </p:sp>
    </p:spTree>
    <p:extLst>
      <p:ext uri="{BB962C8B-B14F-4D97-AF65-F5344CB8AC3E}">
        <p14:creationId xmlns:p14="http://schemas.microsoft.com/office/powerpoint/2010/main" val="122084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323F346F-ECB8-4F95-AC6A-7DC8ACB48A50}" type="slidenum">
              <a:rPr lang="nl-NL" altLang="nl-NL" sz="1200"/>
              <a:pPr eaLnBrk="1" hangingPunct="1"/>
              <a:t>12</a:t>
            </a:fld>
            <a:endParaRPr lang="nl-NL" altLang="nl-NL" sz="1200"/>
          </a:p>
        </p:txBody>
      </p:sp>
      <p:sp>
        <p:nvSpPr>
          <p:cNvPr id="105475" name="Rectangle 2"/>
          <p:cNvSpPr>
            <a:spLocks noGrp="1" noRot="1" noChangeAspect="1" noChangeArrowheads="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nl-NL" altLang="nl-NL" sz="1600">
              <a:latin typeface="Book Antiqua" panose="02040602050305030304" pitchFamily="18" charset="0"/>
            </a:endParaRPr>
          </a:p>
        </p:txBody>
      </p:sp>
    </p:spTree>
    <p:extLst>
      <p:ext uri="{BB962C8B-B14F-4D97-AF65-F5344CB8AC3E}">
        <p14:creationId xmlns:p14="http://schemas.microsoft.com/office/powerpoint/2010/main" val="2983404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jdelijke aanduiding voor dia-afbeelding 1"/>
          <p:cNvSpPr>
            <a:spLocks noGrp="1" noRot="1" noChangeAspect="1" noTextEdit="1"/>
          </p:cNvSpPr>
          <p:nvPr>
            <p:ph type="sldImg"/>
          </p:nvPr>
        </p:nvSpPr>
        <p:spPr bwMode="auto">
          <a:xfrm>
            <a:off x="1150938" y="693738"/>
            <a:ext cx="4554537"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a:p>
        </p:txBody>
      </p:sp>
      <p:sp>
        <p:nvSpPr>
          <p:cNvPr id="106500"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894B9C0-61AE-4A9B-B25E-520058A031CA}" type="slidenum">
              <a:rPr lang="nl-NL" altLang="nl-NL" sz="1200"/>
              <a:pPr eaLnBrk="1" hangingPunct="1"/>
              <a:t>13</a:t>
            </a:fld>
            <a:endParaRPr lang="nl-NL" altLang="nl-NL" sz="1200"/>
          </a:p>
        </p:txBody>
      </p:sp>
    </p:spTree>
    <p:extLst>
      <p:ext uri="{BB962C8B-B14F-4D97-AF65-F5344CB8AC3E}">
        <p14:creationId xmlns:p14="http://schemas.microsoft.com/office/powerpoint/2010/main" val="226105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262064" y="3489327"/>
            <a:ext cx="725487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1400" dirty="0">
              <a:solidFill>
                <a:srgbClr val="000000"/>
              </a:solidFill>
            </a:endParaRPr>
          </a:p>
        </p:txBody>
      </p:sp>
      <p:sp>
        <p:nvSpPr>
          <p:cNvPr id="6" name="Text Box 13"/>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800" b="1">
              <a:solidFill>
                <a:srgbClr val="C0C0C0"/>
              </a:solidFill>
            </a:endParaRPr>
          </a:p>
        </p:txBody>
      </p:sp>
      <p:sp>
        <p:nvSpPr>
          <p:cNvPr id="3074" name="Rectangle 2"/>
          <p:cNvSpPr>
            <a:spLocks noGrp="1" noChangeArrowheads="1"/>
          </p:cNvSpPr>
          <p:nvPr>
            <p:ph type="ctrTitle"/>
          </p:nvPr>
        </p:nvSpPr>
        <p:spPr>
          <a:xfrm>
            <a:off x="1227139" y="2306638"/>
            <a:ext cx="7254875" cy="550862"/>
          </a:xfrm>
        </p:spPr>
        <p:txBody>
          <a:bodyPr anchor="ctr"/>
          <a:lstStyle>
            <a:lvl1pPr>
              <a:defRPr/>
            </a:lvl1pPr>
          </a:lstStyle>
          <a:p>
            <a:r>
              <a:rPr lang="nl-NL"/>
              <a:t>Klik om de stijl te bewerken</a:t>
            </a:r>
            <a:endParaRPr lang="en-GB"/>
          </a:p>
        </p:txBody>
      </p:sp>
      <p:sp>
        <p:nvSpPr>
          <p:cNvPr id="3075" name="Rectangle 3"/>
          <p:cNvSpPr>
            <a:spLocks noGrp="1" noChangeArrowheads="1"/>
          </p:cNvSpPr>
          <p:nvPr>
            <p:ph type="subTitle" idx="1"/>
          </p:nvPr>
        </p:nvSpPr>
        <p:spPr>
          <a:xfrm>
            <a:off x="1227139" y="2820988"/>
            <a:ext cx="7254875" cy="360362"/>
          </a:xfrm>
        </p:spPr>
        <p:txBody>
          <a:bodyPr/>
          <a:lstStyle>
            <a:lvl1pPr marL="0" indent="0">
              <a:buFont typeface="Verdana" pitchFamily="34" charset="0"/>
              <a:buNone/>
              <a:defRPr/>
            </a:lvl1pPr>
          </a:lstStyle>
          <a:p>
            <a:r>
              <a:rPr lang="nl-NL"/>
              <a:t>Klik om de ondertitelstijl van het model te bewerken</a:t>
            </a:r>
            <a:endParaRPr lang="en-GB"/>
          </a:p>
        </p:txBody>
      </p:sp>
      <p:sp>
        <p:nvSpPr>
          <p:cNvPr id="7" name="Rectangle 11"/>
          <p:cNvSpPr>
            <a:spLocks noGrp="1" noChangeArrowheads="1"/>
          </p:cNvSpPr>
          <p:nvPr>
            <p:ph type="sldNum" sz="quarter" idx="10"/>
          </p:nvPr>
        </p:nvSpPr>
        <p:spPr/>
        <p:txBody>
          <a:bodyPr/>
          <a:lstStyle>
            <a:lvl1pPr>
              <a:defRPr sz="1000" smtClean="0"/>
            </a:lvl1pPr>
          </a:lstStyle>
          <a:p>
            <a:fld id="{2FFE4499-92C6-40E3-9B9D-280FABE6431E}" type="slidenum">
              <a:rPr lang="nl-NL" smtClean="0"/>
              <a:pPr/>
              <a:t>‹nº›</a:t>
            </a:fld>
            <a:endParaRPr lang="nl-NL"/>
          </a:p>
        </p:txBody>
      </p:sp>
    </p:spTree>
    <p:extLst>
      <p:ext uri="{BB962C8B-B14F-4D97-AF65-F5344CB8AC3E}">
        <p14:creationId xmlns:p14="http://schemas.microsoft.com/office/powerpoint/2010/main" val="213252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64103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313489" y="1114427"/>
            <a:ext cx="1693862" cy="47593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1227138" y="1114427"/>
            <a:ext cx="4933950" cy="47593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38571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Rectangle 13"/>
          <p:cNvSpPr>
            <a:spLocks noGrp="1" noChangeArrowheads="1"/>
          </p:cNvSpPr>
          <p:nvPr>
            <p:ph type="sldNum" sz="quarter" idx="10"/>
          </p:nvPr>
        </p:nvSpPr>
        <p:spPr>
          <a:ln/>
        </p:spPr>
        <p:txBody>
          <a:bodyPr/>
          <a:lstStyle>
            <a:lvl1pPr>
              <a:defRPr sz="1000"/>
            </a:lvl1pPr>
          </a:lstStyle>
          <a:p>
            <a:fld id="{2FFE4499-92C6-40E3-9B9D-280FABE6431E}" type="slidenum">
              <a:rPr lang="nl-NL" smtClean="0"/>
              <a:pPr/>
              <a:t>‹nº›</a:t>
            </a:fld>
            <a:endParaRPr lang="nl-NL"/>
          </a:p>
        </p:txBody>
      </p:sp>
      <p:sp>
        <p:nvSpPr>
          <p:cNvPr id="5" name="Tekstvak 4"/>
          <p:cNvSpPr txBox="1"/>
          <p:nvPr userDrawn="1"/>
        </p:nvSpPr>
        <p:spPr>
          <a:xfrm>
            <a:off x="831109" y="6465890"/>
            <a:ext cx="6314409" cy="276999"/>
          </a:xfrm>
          <a:prstGeom prst="rect">
            <a:avLst/>
          </a:prstGeom>
          <a:noFill/>
        </p:spPr>
        <p:txBody>
          <a:bodyPr wrap="square" rtlCol="0">
            <a:spAutoFit/>
          </a:bodyPr>
          <a:lstStyle/>
          <a:p>
            <a:r>
              <a:rPr lang="nl-NL" sz="1200" dirty="0"/>
              <a:t>Leerboek Business</a:t>
            </a:r>
            <a:r>
              <a:rPr lang="nl-NL" sz="1200" baseline="0" dirty="0"/>
              <a:t> Intelligence – Peter ter </a:t>
            </a:r>
            <a:r>
              <a:rPr lang="nl-NL" sz="1200" baseline="0" dirty="0" err="1"/>
              <a:t>Braake</a:t>
            </a:r>
            <a:r>
              <a:rPr lang="nl-NL" sz="1200" baseline="0" dirty="0"/>
              <a:t> </a:t>
            </a:r>
            <a:endParaRPr lang="nl-NL" sz="1200" dirty="0"/>
          </a:p>
        </p:txBody>
      </p:sp>
    </p:spTree>
    <p:extLst>
      <p:ext uri="{BB962C8B-B14F-4D97-AF65-F5344CB8AC3E}">
        <p14:creationId xmlns:p14="http://schemas.microsoft.com/office/powerpoint/2010/main" val="370368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23752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1227139" y="2201864"/>
            <a:ext cx="3313112" cy="3671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92650" y="2201864"/>
            <a:ext cx="3314700" cy="3671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09140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294802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413978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261692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97231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‹nº›</a:t>
            </a:fld>
            <a:endParaRPr lang="nl-NL"/>
          </a:p>
        </p:txBody>
      </p:sp>
    </p:spTree>
    <p:extLst>
      <p:ext uri="{BB962C8B-B14F-4D97-AF65-F5344CB8AC3E}">
        <p14:creationId xmlns:p14="http://schemas.microsoft.com/office/powerpoint/2010/main" val="13649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27139" y="1114427"/>
            <a:ext cx="67802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a:t>Klik om de stijl te bewerken</a:t>
            </a:r>
            <a:endParaRPr lang="en-GB" altLang="en-US"/>
          </a:p>
        </p:txBody>
      </p:sp>
      <p:sp>
        <p:nvSpPr>
          <p:cNvPr id="1027" name="Rectangle 3"/>
          <p:cNvSpPr>
            <a:spLocks noGrp="1" noChangeArrowheads="1"/>
          </p:cNvSpPr>
          <p:nvPr>
            <p:ph type="body" idx="1"/>
          </p:nvPr>
        </p:nvSpPr>
        <p:spPr bwMode="auto">
          <a:xfrm>
            <a:off x="1227139" y="2201864"/>
            <a:ext cx="678021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sp>
        <p:nvSpPr>
          <p:cNvPr id="1028" name="Text Box 9"/>
          <p:cNvSpPr txBox="1">
            <a:spLocks noChangeArrowheads="1"/>
          </p:cNvSpPr>
          <p:nvPr/>
        </p:nvSpPr>
        <p:spPr bwMode="auto">
          <a:xfrm>
            <a:off x="1227138" y="365125"/>
            <a:ext cx="64055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800" b="1" dirty="0">
              <a:solidFill>
                <a:srgbClr val="C0C0C0"/>
              </a:solidFill>
            </a:endParaRPr>
          </a:p>
        </p:txBody>
      </p:sp>
      <p:sp>
        <p:nvSpPr>
          <p:cNvPr id="1037" name="Rectangle 13"/>
          <p:cNvSpPr>
            <a:spLocks noGrp="1" noChangeArrowheads="1"/>
          </p:cNvSpPr>
          <p:nvPr>
            <p:ph type="sldNum" sz="quarter" idx="4"/>
          </p:nvPr>
        </p:nvSpPr>
        <p:spPr bwMode="auto">
          <a:xfrm>
            <a:off x="7740651" y="6465888"/>
            <a:ext cx="90963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b="1" smtClean="0">
                <a:solidFill>
                  <a:srgbClr val="C0C0C0"/>
                </a:solidFill>
                <a:latin typeface="Arial" panose="020B0604020202020204" pitchFamily="34" charset="0"/>
              </a:defRPr>
            </a:lvl1pPr>
          </a:lstStyle>
          <a:p>
            <a:fld id="{2FFE4499-92C6-40E3-9B9D-280FABE6431E}" type="slidenum">
              <a:rPr lang="nl-NL" smtClean="0"/>
              <a:t>‹nº›</a:t>
            </a:fld>
            <a:endParaRPr lang="nl-NL"/>
          </a:p>
        </p:txBody>
      </p:sp>
      <p:sp>
        <p:nvSpPr>
          <p:cNvPr id="1031" name="Text Box 15"/>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800" b="1">
              <a:solidFill>
                <a:srgbClr val="C0C0C0"/>
              </a:solidFill>
            </a:endParaRPr>
          </a:p>
        </p:txBody>
      </p:sp>
    </p:spTree>
    <p:extLst>
      <p:ext uri="{BB962C8B-B14F-4D97-AF65-F5344CB8AC3E}">
        <p14:creationId xmlns:p14="http://schemas.microsoft.com/office/powerpoint/2010/main" val="1519743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50000"/>
        </a:spcBef>
        <a:spcAft>
          <a:spcPct val="0"/>
        </a:spcAft>
        <a:defRPr sz="2600" b="1">
          <a:solidFill>
            <a:schemeClr val="tx2"/>
          </a:solidFill>
          <a:latin typeface="+mj-lt"/>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anose="020B0604030504040204" pitchFamily="34" charset="0"/>
        <a:buChar char="•"/>
        <a:defRPr sz="1600">
          <a:solidFill>
            <a:schemeClr val="tx1"/>
          </a:solidFill>
          <a:latin typeface="+mn-lt"/>
          <a:ea typeface="+mn-ea"/>
          <a:cs typeface="+mn-cs"/>
        </a:defRPr>
      </a:lvl1pPr>
      <a:lvl2pPr marL="444500" indent="-165100" algn="l" rtl="0" eaLnBrk="1" fontAlgn="base" hangingPunct="1">
        <a:spcBef>
          <a:spcPct val="20000"/>
        </a:spcBef>
        <a:spcAft>
          <a:spcPct val="0"/>
        </a:spcAft>
        <a:buChar char="–"/>
        <a:defRPr sz="1600" i="1">
          <a:solidFill>
            <a:schemeClr val="tx1"/>
          </a:solidFill>
          <a:latin typeface="+mn-lt"/>
        </a:defRPr>
      </a:lvl2pPr>
      <a:lvl3pPr marL="723900" indent="-177800" algn="l" rtl="0" eaLnBrk="1" fontAlgn="base" hangingPunct="1">
        <a:spcBef>
          <a:spcPct val="20000"/>
        </a:spcBef>
        <a:spcAft>
          <a:spcPct val="0"/>
        </a:spcAft>
        <a:buChar char="–"/>
        <a:defRPr sz="1600" i="1">
          <a:solidFill>
            <a:schemeClr val="tx1"/>
          </a:solidFill>
          <a:latin typeface="+mn-lt"/>
        </a:defRPr>
      </a:lvl3pPr>
      <a:lvl4pPr marL="965200" indent="-139700" algn="l" rtl="0" eaLnBrk="1" fontAlgn="base" hangingPunct="1">
        <a:spcBef>
          <a:spcPct val="20000"/>
        </a:spcBef>
        <a:spcAft>
          <a:spcPct val="0"/>
        </a:spcAft>
        <a:buChar char="–"/>
        <a:defRPr sz="1600" i="1">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mgEugd5kZgk&amp;feature=relate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208290" y="1908240"/>
            <a:ext cx="4371975" cy="744736"/>
          </a:xfrm>
        </p:spPr>
        <p:txBody>
          <a:bodyPr>
            <a:noAutofit/>
          </a:bodyPr>
          <a:lstStyle/>
          <a:p>
            <a:pPr algn="ctr"/>
            <a:r>
              <a:rPr lang="nl" altLang="nl-NL" sz="1800" dirty="0"/>
              <a:t>Business Intelligence (BI)</a:t>
            </a:r>
            <a:br>
              <a:rPr lang="nl" altLang="nl-NL" sz="1800" dirty="0"/>
            </a:br>
            <a:r>
              <a:rPr lang="nl" altLang="nl-NL" sz="1800" dirty="0"/>
              <a:t> </a:t>
            </a:r>
          </a:p>
        </p:txBody>
      </p:sp>
      <p:sp>
        <p:nvSpPr>
          <p:cNvPr id="11267" name="Rectangle 1"/>
          <p:cNvSpPr>
            <a:spLocks noChangeArrowheads="1"/>
          </p:cNvSpPr>
          <p:nvPr/>
        </p:nvSpPr>
        <p:spPr bwMode="auto">
          <a:xfrm>
            <a:off x="3385547" y="5092841"/>
            <a:ext cx="1944763" cy="24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nl" altLang="nl-NL" sz="1013" b="1" dirty="0"/>
              <a:t>Waarom een datawarehouse</a:t>
            </a:r>
            <a:endParaRPr lang="nl-NL" altLang="nl-NL" sz="1013" b="1"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233" y="2474655"/>
            <a:ext cx="3189393" cy="237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62228237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Kwaliteitsproblemen</a:t>
            </a:r>
          </a:p>
        </p:txBody>
      </p:sp>
      <p:sp>
        <p:nvSpPr>
          <p:cNvPr id="3" name="Tijdelijke aanduiding voor inhoud 2"/>
          <p:cNvSpPr>
            <a:spLocks noGrp="1"/>
          </p:cNvSpPr>
          <p:nvPr>
            <p:ph idx="1"/>
          </p:nvPr>
        </p:nvSpPr>
        <p:spPr/>
        <p:txBody>
          <a:bodyPr>
            <a:normAutofit/>
          </a:bodyPr>
          <a:lstStyle/>
          <a:p>
            <a:pPr lvl="0"/>
            <a:r>
              <a:rPr lang="nl-NL" dirty="0"/>
              <a:t>De kwaliteit van de gegevens in databases laat te wensen over</a:t>
            </a:r>
          </a:p>
          <a:p>
            <a:pPr lvl="1"/>
            <a:r>
              <a:rPr lang="nl-NL" dirty="0"/>
              <a:t>Dubbele gegevens</a:t>
            </a:r>
          </a:p>
          <a:p>
            <a:pPr lvl="1"/>
            <a:r>
              <a:rPr lang="nl-NL" dirty="0"/>
              <a:t>Ontbrekende gegevens</a:t>
            </a:r>
          </a:p>
          <a:p>
            <a:pPr lvl="1"/>
            <a:r>
              <a:rPr lang="nl-NL" dirty="0"/>
              <a:t>Foutieve gegevens</a:t>
            </a:r>
          </a:p>
          <a:p>
            <a:pPr lvl="1"/>
            <a:r>
              <a:rPr lang="nl-NL" dirty="0"/>
              <a:t>Inconsistente gegevens</a:t>
            </a:r>
          </a:p>
          <a:p>
            <a:pPr lvl="0"/>
            <a:r>
              <a:rPr lang="nl-NL" dirty="0"/>
              <a:t>Verschillende databases bevatten informatie die niet onderling overkomt</a:t>
            </a:r>
          </a:p>
          <a:p>
            <a:pPr lvl="0"/>
            <a:r>
              <a:rPr lang="nl-NL" dirty="0"/>
              <a:t>Geschiedenis gaat vaak verloren in operationele databases</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10</a:t>
            </a:fld>
            <a:endParaRPr lang="nl-NL"/>
          </a:p>
        </p:txBody>
      </p:sp>
    </p:spTree>
    <p:extLst>
      <p:ext uri="{BB962C8B-B14F-4D97-AF65-F5344CB8AC3E}">
        <p14:creationId xmlns:p14="http://schemas.microsoft.com/office/powerpoint/2010/main" val="3491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28750" y="1322788"/>
            <a:ext cx="5926074" cy="448865"/>
          </a:xfrm>
        </p:spPr>
        <p:txBody>
          <a:bodyPr/>
          <a:lstStyle/>
          <a:p>
            <a:r>
              <a:rPr lang="nl-NL" altLang="nl-NL" sz="1800" dirty="0"/>
              <a:t>Datawarehouse: Statisch &amp; tijdgebonden</a:t>
            </a:r>
          </a:p>
        </p:txBody>
      </p:sp>
      <p:sp>
        <p:nvSpPr>
          <p:cNvPr id="17411" name="Rectangle 3"/>
          <p:cNvSpPr>
            <a:spLocks noGrp="1" noChangeArrowheads="1"/>
          </p:cNvSpPr>
          <p:nvPr>
            <p:ph type="body" idx="1"/>
          </p:nvPr>
        </p:nvSpPr>
        <p:spPr/>
        <p:txBody>
          <a:bodyPr/>
          <a:lstStyle/>
          <a:p>
            <a:r>
              <a:rPr lang="nl-NL" altLang="nl-NL"/>
              <a:t>Een gegevenspakhuis is statisch, dat wil zeggen dat gegevens in het algemeen alleen gelezen (en niet bewerkt) worden.</a:t>
            </a:r>
          </a:p>
          <a:p>
            <a:endParaRPr lang="nl-NL" altLang="nl-NL"/>
          </a:p>
          <a:p>
            <a:r>
              <a:rPr lang="nl-NL" altLang="nl-NL"/>
              <a:t>Tijdgebondenheid in een gegevenspakhuis betekent dat elk gegeven een tijdstempel bevat; het is een reeks kiekjes, in tegenstelling tot de laatste foto die in de operationele systemen opgenomen is.</a:t>
            </a:r>
          </a:p>
          <a:p>
            <a:endParaRPr lang="nl-NL" altLang="nl-NL"/>
          </a:p>
          <a:p>
            <a:endParaRPr lang="nl-NL" altLang="nl-NL"/>
          </a:p>
          <a:p>
            <a:endParaRPr lang="nl-NL" altLang="nl-NL"/>
          </a:p>
          <a:p>
            <a:endParaRPr lang="nl-NL" altLang="nl-NL"/>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11</a:t>
            </a:fld>
            <a:endParaRPr lang="nl-NL"/>
          </a:p>
        </p:txBody>
      </p:sp>
    </p:spTree>
    <p:extLst>
      <p:ext uri="{BB962C8B-B14F-4D97-AF65-F5344CB8AC3E}">
        <p14:creationId xmlns:p14="http://schemas.microsoft.com/office/powerpoint/2010/main" val="318868111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28751" y="1322788"/>
            <a:ext cx="5093969" cy="448865"/>
          </a:xfrm>
        </p:spPr>
        <p:txBody>
          <a:bodyPr/>
          <a:lstStyle/>
          <a:p>
            <a:r>
              <a:rPr lang="nl-NL" altLang="nl-NL" sz="1800" dirty="0"/>
              <a:t>Datawarehouse: Overige kenmerken</a:t>
            </a:r>
            <a:endParaRPr lang="nl" altLang="nl-NL" sz="1800" dirty="0"/>
          </a:p>
        </p:txBody>
      </p:sp>
      <p:sp>
        <p:nvSpPr>
          <p:cNvPr id="18435" name="Rectangle 3"/>
          <p:cNvSpPr>
            <a:spLocks noGrp="1" noChangeArrowheads="1"/>
          </p:cNvSpPr>
          <p:nvPr>
            <p:ph type="body" idx="1"/>
          </p:nvPr>
        </p:nvSpPr>
        <p:spPr/>
        <p:txBody>
          <a:bodyPr/>
          <a:lstStyle/>
          <a:p>
            <a:pPr marL="0" indent="0">
              <a:buNone/>
            </a:pPr>
            <a:r>
              <a:rPr lang="nl-NL" altLang="nl-NL" dirty="0"/>
              <a:t>Verder kenmerkt een datawarehouse zich vaak doordat gegevens:</a:t>
            </a:r>
          </a:p>
          <a:p>
            <a:r>
              <a:rPr lang="nl-NL" altLang="nl-NL" dirty="0"/>
              <a:t>	van hoge kwaliteit moeten zijn.</a:t>
            </a:r>
          </a:p>
          <a:p>
            <a:r>
              <a:rPr lang="nl-NL" altLang="nl-NL" dirty="0"/>
              <a:t>	mogen geaggregeerd zijn.</a:t>
            </a:r>
          </a:p>
          <a:p>
            <a:r>
              <a:rPr lang="nl-NL" altLang="nl-NL" dirty="0"/>
              <a:t>	</a:t>
            </a:r>
            <a:r>
              <a:rPr lang="nl-NL" altLang="nl-NL" dirty="0" err="1"/>
              <a:t>gedenormaliseerd</a:t>
            </a:r>
            <a:r>
              <a:rPr lang="nl-NL" altLang="nl-NL" dirty="0"/>
              <a:t> mogen zijn. </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12</a:t>
            </a:fld>
            <a:endParaRPr lang="nl-NL"/>
          </a:p>
        </p:txBody>
      </p:sp>
    </p:spTree>
    <p:extLst>
      <p:ext uri="{BB962C8B-B14F-4D97-AF65-F5344CB8AC3E}">
        <p14:creationId xmlns:p14="http://schemas.microsoft.com/office/powerpoint/2010/main" val="205325217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nl-NL" altLang="nl-NL"/>
              <a:t>Ontwerp datawarehouse</a:t>
            </a:r>
          </a:p>
        </p:txBody>
      </p:sp>
      <p:sp>
        <p:nvSpPr>
          <p:cNvPr id="19459" name="Rectangle 3"/>
          <p:cNvSpPr>
            <a:spLocks noGrp="1" noChangeArrowheads="1"/>
          </p:cNvSpPr>
          <p:nvPr>
            <p:ph type="body" idx="1"/>
          </p:nvPr>
        </p:nvSpPr>
        <p:spPr/>
        <p:txBody>
          <a:bodyPr/>
          <a:lstStyle/>
          <a:p>
            <a:pPr marL="0" indent="0">
              <a:buNone/>
            </a:pPr>
            <a:r>
              <a:rPr lang="nl-NL" altLang="nl-NL"/>
              <a:t>Twee karakteristieken van datawarehouses staan centraal in het ontwerp:</a:t>
            </a:r>
          </a:p>
          <a:p>
            <a:pPr lvl="1">
              <a:buFont typeface="Arial" panose="020B0604020202020204" pitchFamily="34" charset="0"/>
              <a:buChar char="•"/>
            </a:pPr>
            <a:r>
              <a:rPr lang="nl-NL" altLang="nl-NL"/>
              <a:t>de onderwerp-orientatie.</a:t>
            </a:r>
          </a:p>
          <a:p>
            <a:pPr lvl="1">
              <a:buFont typeface="Arial" panose="020B0604020202020204" pitchFamily="34" charset="0"/>
              <a:buChar char="•"/>
            </a:pPr>
            <a:r>
              <a:rPr lang="nl-NL" altLang="nl-NL"/>
              <a:t>het historische karakter van de gegevens.</a:t>
            </a:r>
          </a:p>
          <a:p>
            <a:pPr marL="0" indent="0">
              <a:buNone/>
            </a:pPr>
            <a:endParaRPr lang="nl-NL" altLang="nl-NL"/>
          </a:p>
          <a:p>
            <a:pPr marL="0" indent="0">
              <a:buNone/>
            </a:pPr>
            <a:r>
              <a:rPr lang="nl-NL" altLang="nl-NL"/>
              <a:t>Datawarehouses worden vaak aangeduid als multidimensionale databases omdat naar elk voorkomen van het onderwerp verwezen wordt vanuit verschillende dimensies (waarvan tijd er één is).</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13</a:t>
            </a:fld>
            <a:endParaRPr lang="nl-NL"/>
          </a:p>
        </p:txBody>
      </p:sp>
    </p:spTree>
    <p:extLst>
      <p:ext uri="{BB962C8B-B14F-4D97-AF65-F5344CB8AC3E}">
        <p14:creationId xmlns:p14="http://schemas.microsoft.com/office/powerpoint/2010/main" val="94378430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Conclusie</a:t>
            </a:r>
          </a:p>
        </p:txBody>
      </p:sp>
      <p:sp>
        <p:nvSpPr>
          <p:cNvPr id="3" name="Tijdelijke aanduiding voor inhoud 2"/>
          <p:cNvSpPr>
            <a:spLocks noGrp="1"/>
          </p:cNvSpPr>
          <p:nvPr>
            <p:ph idx="1"/>
          </p:nvPr>
        </p:nvSpPr>
        <p:spPr/>
        <p:txBody>
          <a:bodyPr/>
          <a:lstStyle/>
          <a:p>
            <a:pPr marL="0" indent="0">
              <a:buNone/>
            </a:pPr>
            <a:r>
              <a:rPr lang="nl-NL" dirty="0"/>
              <a:t>Op een centraal datawarehouse kunnen betrouwbaarder analyses worden uitgevoerd met betere performance omdat inhoud en structuur zijn aangepast aan de eisen die analyseren stelt aan gegevens  </a:t>
            </a:r>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14</a:t>
            </a:fld>
            <a:endParaRPr lang="nl-NL"/>
          </a:p>
        </p:txBody>
      </p:sp>
    </p:spTree>
    <p:extLst>
      <p:ext uri="{BB962C8B-B14F-4D97-AF65-F5344CB8AC3E}">
        <p14:creationId xmlns:p14="http://schemas.microsoft.com/office/powerpoint/2010/main" val="120519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Huiswerk</a:t>
            </a:r>
          </a:p>
        </p:txBody>
      </p:sp>
      <p:sp>
        <p:nvSpPr>
          <p:cNvPr id="3" name="Tijdelijke aanduiding voor inhoud 2"/>
          <p:cNvSpPr>
            <a:spLocks noGrp="1"/>
          </p:cNvSpPr>
          <p:nvPr>
            <p:ph idx="1"/>
          </p:nvPr>
        </p:nvSpPr>
        <p:spPr/>
        <p:txBody>
          <a:bodyPr/>
          <a:lstStyle/>
          <a:p>
            <a:r>
              <a:rPr lang="nl-NL" b="1" dirty="0"/>
              <a:t>Lezen hoofdstuk 3 uit Leerboek Business Intelligence</a:t>
            </a:r>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15</a:t>
            </a:fld>
            <a:endParaRPr lang="nl-NL"/>
          </a:p>
        </p:txBody>
      </p:sp>
    </p:spTree>
    <p:extLst>
      <p:ext uri="{BB962C8B-B14F-4D97-AF65-F5344CB8AC3E}">
        <p14:creationId xmlns:p14="http://schemas.microsoft.com/office/powerpoint/2010/main" val="112208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2FFE4499-92C6-40E3-9B9D-280FABE6431E}" type="slidenum">
              <a:rPr lang="nl-NL" smtClean="0"/>
              <a:pPr/>
              <a:t>16</a:t>
            </a:fld>
            <a:endParaRPr lang="nl-NL"/>
          </a:p>
        </p:txBody>
      </p:sp>
      <p:pic>
        <p:nvPicPr>
          <p:cNvPr id="1026" name="Picture 2" descr="http://maia-intelligence.com/wp-content/uploads/2013/02/how-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7069" y="871003"/>
            <a:ext cx="5410199" cy="509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5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is een datawarehouse?</a:t>
            </a:r>
          </a:p>
        </p:txBody>
      </p:sp>
      <p:sp>
        <p:nvSpPr>
          <p:cNvPr id="3" name="Tijdelijke aanduiding voor inhoud 2"/>
          <p:cNvSpPr>
            <a:spLocks noGrp="1"/>
          </p:cNvSpPr>
          <p:nvPr>
            <p:ph idx="1"/>
          </p:nvPr>
        </p:nvSpPr>
        <p:spPr/>
        <p:txBody>
          <a:bodyPr/>
          <a:lstStyle/>
          <a:p>
            <a:r>
              <a:rPr lang="nl-NL" dirty="0"/>
              <a:t>Een </a:t>
            </a:r>
            <a:r>
              <a:rPr lang="nl-NL" b="1" dirty="0"/>
              <a:t>datawarehouse</a:t>
            </a:r>
            <a:r>
              <a:rPr lang="nl-NL" dirty="0"/>
              <a:t> is een centrale database gevuld met gegevens uit één of meer aparte bronnen met als doel het maken van rapportages en het doen van data analyse.</a:t>
            </a:r>
          </a:p>
          <a:p>
            <a:r>
              <a:rPr lang="nl-NL" dirty="0"/>
              <a:t>Het datawarehouse fungeert als ‘single </a:t>
            </a:r>
            <a:r>
              <a:rPr lang="nl-NL" dirty="0" err="1"/>
              <a:t>version</a:t>
            </a:r>
            <a:r>
              <a:rPr lang="nl-NL" dirty="0"/>
              <a:t> of the </a:t>
            </a:r>
            <a:r>
              <a:rPr lang="nl-NL" dirty="0" err="1"/>
              <a:t>truth</a:t>
            </a:r>
            <a:r>
              <a:rPr lang="nl-NL" dirty="0"/>
              <a:t>’.</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2</a:t>
            </a:fld>
            <a:endParaRPr lang="nl-NL"/>
          </a:p>
        </p:txBody>
      </p:sp>
    </p:spTree>
    <p:extLst>
      <p:ext uri="{BB962C8B-B14F-4D97-AF65-F5344CB8AC3E}">
        <p14:creationId xmlns:p14="http://schemas.microsoft.com/office/powerpoint/2010/main" val="169939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NL" altLang="nl-NL"/>
              <a:t>Datawarehousing</a:t>
            </a:r>
          </a:p>
        </p:txBody>
      </p:sp>
      <p:sp>
        <p:nvSpPr>
          <p:cNvPr id="13315" name="Rectangle 3"/>
          <p:cNvSpPr>
            <a:spLocks noGrp="1" noChangeArrowheads="1"/>
          </p:cNvSpPr>
          <p:nvPr>
            <p:ph type="body" idx="1"/>
          </p:nvPr>
        </p:nvSpPr>
        <p:spPr/>
        <p:txBody>
          <a:bodyPr/>
          <a:lstStyle/>
          <a:p>
            <a:r>
              <a:rPr lang="nl-NL" altLang="nl-NL" dirty="0" err="1"/>
              <a:t>Datawarehousing</a:t>
            </a:r>
            <a:r>
              <a:rPr lang="nl-NL" altLang="nl-NL" dirty="0"/>
              <a:t> is het proces van verzamelen en transformeren van gegevens uit operationele systemen naar één of meer (centrale) plekken.</a:t>
            </a:r>
          </a:p>
          <a:p>
            <a:endParaRPr lang="nl-NL" altLang="nl-NL" dirty="0"/>
          </a:p>
          <a:p>
            <a:r>
              <a:rPr lang="nl-NL" altLang="nl-NL" dirty="0"/>
              <a:t>Vanuit deze plek(ken) krijgen gebruikers snel en gemakkelijk toegang tot informatie, met snelle antwoorden op ad hoc analyses, om tot (betere) besluitvorming te komen.</a:t>
            </a:r>
          </a:p>
          <a:p>
            <a:endParaRPr lang="en-US" altLang="nl-NL"/>
          </a:p>
          <a:p>
            <a:pPr marL="0" indent="0">
              <a:buNone/>
            </a:pPr>
            <a:r>
              <a:rPr lang="nl-NL" altLang="nl-NL" sz="1350" u="sng">
                <a:hlinkClick r:id="rId3"/>
              </a:rPr>
              <a:t>Demystifying the Data Warehouse</a:t>
            </a:r>
            <a:endParaRPr lang="nl-NL" altLang="nl-NL" sz="1350" b="1"/>
          </a:p>
          <a:p>
            <a:endParaRPr lang="nl-NL" altLang="nl-NL" dirty="0"/>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3</a:t>
            </a:fld>
            <a:endParaRPr lang="nl-NL"/>
          </a:p>
        </p:txBody>
      </p:sp>
    </p:spTree>
    <p:extLst>
      <p:ext uri="{BB962C8B-B14F-4D97-AF65-F5344CB8AC3E}">
        <p14:creationId xmlns:p14="http://schemas.microsoft.com/office/powerpoint/2010/main" val="328703203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nl-NL" altLang="nl-NL"/>
              <a:t>Belang datawarehousing</a:t>
            </a:r>
          </a:p>
        </p:txBody>
      </p:sp>
      <p:sp>
        <p:nvSpPr>
          <p:cNvPr id="14339" name="Rectangle 3"/>
          <p:cNvSpPr>
            <a:spLocks noGrp="1" noChangeArrowheads="1"/>
          </p:cNvSpPr>
          <p:nvPr>
            <p:ph type="body" idx="1"/>
          </p:nvPr>
        </p:nvSpPr>
        <p:spPr/>
        <p:txBody>
          <a:bodyPr/>
          <a:lstStyle/>
          <a:p>
            <a:r>
              <a:rPr lang="nl-NL" altLang="nl-NL"/>
              <a:t>Datawarehousing is belangrijk, omdat er een noodzaak is tot snelle analyses van informatie, terwijl de gangbare stand van zaken de nodige hobbels kent:</a:t>
            </a:r>
          </a:p>
          <a:p>
            <a:r>
              <a:rPr lang="nl-NL" altLang="nl-NL"/>
              <a:t>Gegevens liggen opgeslagen in verschillende operationele systemen. </a:t>
            </a:r>
          </a:p>
          <a:p>
            <a:r>
              <a:rPr lang="nl-NL" altLang="nl-NL"/>
              <a:t>Er is een gebrek aan on-line historische gegevens.</a:t>
            </a:r>
          </a:p>
          <a:p>
            <a:r>
              <a:rPr lang="nl-NL" altLang="nl-NL"/>
              <a:t>Operationele systemen zijn ontworpen voor query-gebruik noch beslissingsondersteuning.</a:t>
            </a:r>
          </a:p>
        </p:txBody>
      </p:sp>
      <p:sp>
        <p:nvSpPr>
          <p:cNvPr id="2" name="Tijdelijke aanduiding voor dianummer 1"/>
          <p:cNvSpPr>
            <a:spLocks noGrp="1"/>
          </p:cNvSpPr>
          <p:nvPr>
            <p:ph type="sldNum" sz="quarter" idx="10"/>
          </p:nvPr>
        </p:nvSpPr>
        <p:spPr/>
        <p:txBody>
          <a:bodyPr/>
          <a:lstStyle/>
          <a:p>
            <a:fld id="{2FFE4499-92C6-40E3-9B9D-280FABE6431E}" type="slidenum">
              <a:rPr lang="nl-NL" smtClean="0"/>
              <a:pPr/>
              <a:t>4</a:t>
            </a:fld>
            <a:endParaRPr lang="nl-NL"/>
          </a:p>
        </p:txBody>
      </p:sp>
    </p:spTree>
    <p:extLst>
      <p:ext uri="{BB962C8B-B14F-4D97-AF65-F5344CB8AC3E}">
        <p14:creationId xmlns:p14="http://schemas.microsoft.com/office/powerpoint/2010/main" val="93361575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Architectuur zonder datawarehouse</a:t>
            </a:r>
          </a:p>
        </p:txBody>
      </p:sp>
      <p:grpSp>
        <p:nvGrpSpPr>
          <p:cNvPr id="13" name="Groep 12"/>
          <p:cNvGrpSpPr/>
          <p:nvPr/>
        </p:nvGrpSpPr>
        <p:grpSpPr>
          <a:xfrm>
            <a:off x="782550" y="2501142"/>
            <a:ext cx="3507213" cy="1582016"/>
            <a:chOff x="1043399" y="2191856"/>
            <a:chExt cx="4676283" cy="2109354"/>
          </a:xfrm>
        </p:grpSpPr>
        <p:sp>
          <p:nvSpPr>
            <p:cNvPr id="5" name="Rectangle 3"/>
            <p:cNvSpPr/>
            <p:nvPr/>
          </p:nvSpPr>
          <p:spPr>
            <a:xfrm>
              <a:off x="1149760" y="2191856"/>
              <a:ext cx="2005446"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LOB</a:t>
              </a:r>
              <a:br>
                <a:rPr lang="nl-NL" sz="1350" dirty="0"/>
              </a:br>
              <a:r>
                <a:rPr lang="nl-NL" sz="1350" dirty="0"/>
                <a:t>Applicatie</a:t>
              </a:r>
            </a:p>
          </p:txBody>
        </p:sp>
        <p:sp>
          <p:nvSpPr>
            <p:cNvPr id="6" name="Can 4"/>
            <p:cNvSpPr/>
            <p:nvPr/>
          </p:nvSpPr>
          <p:spPr>
            <a:xfrm>
              <a:off x="1149760" y="3573847"/>
              <a:ext cx="2005446" cy="7273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Database</a:t>
              </a:r>
            </a:p>
          </p:txBody>
        </p:sp>
        <p:cxnSp>
          <p:nvCxnSpPr>
            <p:cNvPr id="7" name="Straight Arrow Connector 6"/>
            <p:cNvCxnSpPr>
              <a:stCxn id="5" idx="2"/>
              <a:endCxn id="6" idx="0"/>
            </p:cNvCxnSpPr>
            <p:nvPr/>
          </p:nvCxnSpPr>
          <p:spPr>
            <a:xfrm>
              <a:off x="2152483" y="2981565"/>
              <a:ext cx="0" cy="774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3399" y="2981214"/>
              <a:ext cx="1817370" cy="615553"/>
            </a:xfrm>
            <a:prstGeom prst="rect">
              <a:avLst/>
            </a:prstGeom>
            <a:noFill/>
          </p:spPr>
          <p:txBody>
            <a:bodyPr wrap="square" rtlCol="0">
              <a:spAutoFit/>
            </a:bodyPr>
            <a:lstStyle/>
            <a:p>
              <a:r>
                <a:rPr lang="nl-NL" sz="1200" dirty="0"/>
                <a:t>OLTP   </a:t>
              </a:r>
              <a:r>
                <a:rPr lang="nl-NL" sz="1200" dirty="0" err="1"/>
                <a:t>Workload</a:t>
              </a:r>
              <a:endParaRPr lang="nl-NL" sz="1200" dirty="0"/>
            </a:p>
          </p:txBody>
        </p:sp>
        <p:sp>
          <p:nvSpPr>
            <p:cNvPr id="9" name="Flowchart: Multidocument 8"/>
            <p:cNvSpPr/>
            <p:nvPr/>
          </p:nvSpPr>
          <p:spPr>
            <a:xfrm>
              <a:off x="4142342" y="3573847"/>
              <a:ext cx="1577340" cy="7273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t>Rapporten</a:t>
              </a:r>
            </a:p>
          </p:txBody>
        </p:sp>
        <p:cxnSp>
          <p:nvCxnSpPr>
            <p:cNvPr id="10" name="Straight Arrow Connector 10"/>
            <p:cNvCxnSpPr>
              <a:stCxn id="6" idx="4"/>
              <a:endCxn id="9" idx="1"/>
            </p:cNvCxnSpPr>
            <p:nvPr/>
          </p:nvCxnSpPr>
          <p:spPr>
            <a:xfrm>
              <a:off x="3155206" y="3937529"/>
              <a:ext cx="9871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1"/>
            <p:cNvSpPr txBox="1"/>
            <p:nvPr/>
          </p:nvSpPr>
          <p:spPr>
            <a:xfrm>
              <a:off x="3240551" y="3574956"/>
              <a:ext cx="849976" cy="369332"/>
            </a:xfrm>
            <a:prstGeom prst="rect">
              <a:avLst/>
            </a:prstGeom>
            <a:noFill/>
          </p:spPr>
          <p:txBody>
            <a:bodyPr wrap="square" rtlCol="0">
              <a:spAutoFit/>
            </a:bodyPr>
            <a:lstStyle/>
            <a:p>
              <a:r>
                <a:rPr lang="nl-NL" sz="1200" dirty="0"/>
                <a:t>OLAP</a:t>
              </a:r>
            </a:p>
          </p:txBody>
        </p:sp>
        <p:sp>
          <p:nvSpPr>
            <p:cNvPr id="12" name="TextBox 12"/>
            <p:cNvSpPr txBox="1"/>
            <p:nvPr/>
          </p:nvSpPr>
          <p:spPr>
            <a:xfrm>
              <a:off x="3143776" y="3898043"/>
              <a:ext cx="1055716" cy="338555"/>
            </a:xfrm>
            <a:prstGeom prst="rect">
              <a:avLst/>
            </a:prstGeom>
            <a:noFill/>
          </p:spPr>
          <p:txBody>
            <a:bodyPr wrap="square" rtlCol="0">
              <a:spAutoFit/>
            </a:bodyPr>
            <a:lstStyle/>
            <a:p>
              <a:r>
                <a:rPr lang="nl-NL" sz="1050" dirty="0" err="1"/>
                <a:t>workload</a:t>
              </a:r>
              <a:endParaRPr lang="nl-NL" sz="1050" dirty="0"/>
            </a:p>
          </p:txBody>
        </p:sp>
      </p:grpSp>
      <p:sp>
        <p:nvSpPr>
          <p:cNvPr id="14" name="Tekstvak 13"/>
          <p:cNvSpPr txBox="1"/>
          <p:nvPr/>
        </p:nvSpPr>
        <p:spPr>
          <a:xfrm>
            <a:off x="4899751" y="2377581"/>
            <a:ext cx="2908454" cy="715581"/>
          </a:xfrm>
          <a:prstGeom prst="rect">
            <a:avLst/>
          </a:prstGeom>
          <a:noFill/>
        </p:spPr>
        <p:txBody>
          <a:bodyPr wrap="square" rtlCol="0">
            <a:spAutoFit/>
          </a:bodyPr>
          <a:lstStyle/>
          <a:p>
            <a:r>
              <a:rPr lang="nl-NL" sz="1350" dirty="0"/>
              <a:t>In theorie kunnen rapporten en analyses worden uitgevoerd op productie databases</a:t>
            </a:r>
          </a:p>
        </p:txBody>
      </p:sp>
      <p:sp>
        <p:nvSpPr>
          <p:cNvPr id="15" name="Tekstvak 14"/>
          <p:cNvSpPr txBox="1"/>
          <p:nvPr/>
        </p:nvSpPr>
        <p:spPr>
          <a:xfrm>
            <a:off x="4899751" y="3417444"/>
            <a:ext cx="2908454" cy="715581"/>
          </a:xfrm>
          <a:prstGeom prst="rect">
            <a:avLst/>
          </a:prstGeom>
          <a:noFill/>
        </p:spPr>
        <p:txBody>
          <a:bodyPr wrap="square" rtlCol="0">
            <a:spAutoFit/>
          </a:bodyPr>
          <a:lstStyle/>
          <a:p>
            <a:r>
              <a:rPr lang="nl-NL" sz="1350" dirty="0"/>
              <a:t>In de praktijk levert dat de nodige problemen op</a:t>
            </a:r>
            <a:br>
              <a:rPr lang="nl-NL" sz="1350" dirty="0"/>
            </a:br>
            <a:r>
              <a:rPr lang="nl-NL" sz="1350" dirty="0"/>
              <a:t>(zie volgende slide) </a:t>
            </a:r>
          </a:p>
        </p:txBody>
      </p:sp>
      <p:sp>
        <p:nvSpPr>
          <p:cNvPr id="16" name="Rechthoek 15"/>
          <p:cNvSpPr/>
          <p:nvPr/>
        </p:nvSpPr>
        <p:spPr>
          <a:xfrm>
            <a:off x="918485" y="4331582"/>
            <a:ext cx="7651731" cy="1131079"/>
          </a:xfrm>
          <a:prstGeom prst="rect">
            <a:avLst/>
          </a:prstGeom>
        </p:spPr>
        <p:txBody>
          <a:bodyPr wrap="square">
            <a:spAutoFit/>
          </a:bodyPr>
          <a:lstStyle/>
          <a:p>
            <a:r>
              <a:rPr lang="nl-NL" sz="1350" b="1" dirty="0">
                <a:latin typeface="Calibri" panose="020F0502020204030204" pitchFamily="34" charset="0"/>
                <a:ea typeface="Calibri" panose="020F0502020204030204" pitchFamily="34" charset="0"/>
              </a:rPr>
              <a:t>OLTP</a:t>
            </a:r>
            <a:r>
              <a:rPr lang="nl-NL" sz="1350" dirty="0">
                <a:latin typeface="Calibri" panose="020F0502020204030204" pitchFamily="34" charset="0"/>
                <a:ea typeface="Calibri" panose="020F0502020204030204" pitchFamily="34" charset="0"/>
              </a:rPr>
              <a:t> staat voor Online Transaction Processing, waarbij het gebruik van de database zich kenmerkt door veel kleine acties waarbij een relatief groot aantal van die acties wijzigingen betreft.</a:t>
            </a:r>
          </a:p>
          <a:p>
            <a:endParaRPr lang="nl-NL" sz="1350" dirty="0">
              <a:latin typeface="Calibri" panose="020F0502020204030204" pitchFamily="34" charset="0"/>
              <a:ea typeface="Calibri" panose="020F0502020204030204" pitchFamily="34" charset="0"/>
            </a:endParaRPr>
          </a:p>
          <a:p>
            <a:endParaRPr lang="nl-NL" sz="1350" dirty="0">
              <a:latin typeface="Calibri" panose="020F0502020204030204" pitchFamily="34" charset="0"/>
              <a:ea typeface="Calibri" panose="020F0502020204030204" pitchFamily="34" charset="0"/>
            </a:endParaRPr>
          </a:p>
          <a:p>
            <a:endParaRPr lang="nl-NL" sz="1350" dirty="0">
              <a:latin typeface="Calibri" panose="020F0502020204030204" pitchFamily="34" charset="0"/>
              <a:ea typeface="Calibri" panose="020F0502020204030204" pitchFamily="34" charset="0"/>
            </a:endParaRPr>
          </a:p>
        </p:txBody>
      </p:sp>
      <p:sp>
        <p:nvSpPr>
          <p:cNvPr id="17" name="Rechthoek 16"/>
          <p:cNvSpPr/>
          <p:nvPr/>
        </p:nvSpPr>
        <p:spPr>
          <a:xfrm>
            <a:off x="918485" y="5162579"/>
            <a:ext cx="7651731" cy="507831"/>
          </a:xfrm>
          <a:prstGeom prst="rect">
            <a:avLst/>
          </a:prstGeom>
        </p:spPr>
        <p:txBody>
          <a:bodyPr wrap="square">
            <a:spAutoFit/>
          </a:bodyPr>
          <a:lstStyle/>
          <a:p>
            <a:r>
              <a:rPr lang="nl-NL" sz="1350" b="1" dirty="0">
                <a:latin typeface="Calibri" panose="020F0502020204030204" pitchFamily="34" charset="0"/>
                <a:ea typeface="Calibri" panose="020F0502020204030204" pitchFamily="34" charset="0"/>
                <a:cs typeface="Times New Roman" panose="02020603050405020304" pitchFamily="18" charset="0"/>
              </a:rPr>
              <a:t>OLAP</a:t>
            </a:r>
            <a:r>
              <a:rPr lang="nl-NL" sz="1350" dirty="0">
                <a:latin typeface="Calibri" panose="020F0502020204030204" pitchFamily="34" charset="0"/>
                <a:ea typeface="Calibri" panose="020F0502020204030204" pitchFamily="34" charset="0"/>
                <a:cs typeface="Times New Roman" panose="02020603050405020304" pitchFamily="18" charset="0"/>
              </a:rPr>
              <a:t> staat voor Online </a:t>
            </a:r>
            <a:r>
              <a:rPr lang="nl-NL" sz="1350" dirty="0" err="1">
                <a:latin typeface="Calibri" panose="020F0502020204030204" pitchFamily="34" charset="0"/>
                <a:ea typeface="Calibri" panose="020F0502020204030204" pitchFamily="34" charset="0"/>
                <a:cs typeface="Times New Roman" panose="02020603050405020304" pitchFamily="18" charset="0"/>
              </a:rPr>
              <a:t>Analytical</a:t>
            </a:r>
            <a:r>
              <a:rPr lang="nl-NL" sz="1350" dirty="0">
                <a:latin typeface="Calibri" panose="020F0502020204030204" pitchFamily="34" charset="0"/>
                <a:ea typeface="Calibri" panose="020F0502020204030204" pitchFamily="34" charset="0"/>
                <a:cs typeface="Times New Roman" panose="02020603050405020304" pitchFamily="18" charset="0"/>
              </a:rPr>
              <a:t> Processing, waarbij het gebruik van de database zich kenmerkt door voornamelijk lezen</a:t>
            </a:r>
            <a:endParaRPr lang="nl-NL" sz="1350" dirty="0"/>
          </a:p>
        </p:txBody>
      </p:sp>
      <p:sp>
        <p:nvSpPr>
          <p:cNvPr id="3" name="Tijdelijke aanduiding voor dianummer 2"/>
          <p:cNvSpPr>
            <a:spLocks noGrp="1"/>
          </p:cNvSpPr>
          <p:nvPr>
            <p:ph type="sldNum" sz="quarter" idx="10"/>
          </p:nvPr>
        </p:nvSpPr>
        <p:spPr/>
        <p:txBody>
          <a:bodyPr/>
          <a:lstStyle/>
          <a:p>
            <a:fld id="{2FFE4499-92C6-40E3-9B9D-280FABE6431E}" type="slidenum">
              <a:rPr lang="nl-NL" smtClean="0"/>
              <a:pPr/>
              <a:t>5</a:t>
            </a:fld>
            <a:endParaRPr lang="nl-NL"/>
          </a:p>
        </p:txBody>
      </p:sp>
    </p:spTree>
    <p:extLst>
      <p:ext uri="{BB962C8B-B14F-4D97-AF65-F5344CB8AC3E}">
        <p14:creationId xmlns:p14="http://schemas.microsoft.com/office/powerpoint/2010/main" val="18103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een datawarehouse?</a:t>
            </a:r>
          </a:p>
        </p:txBody>
      </p:sp>
      <p:sp>
        <p:nvSpPr>
          <p:cNvPr id="3" name="Tijdelijke aanduiding voor inhoud 2"/>
          <p:cNvSpPr>
            <a:spLocks noGrp="1"/>
          </p:cNvSpPr>
          <p:nvPr>
            <p:ph idx="1"/>
          </p:nvPr>
        </p:nvSpPr>
        <p:spPr/>
        <p:txBody>
          <a:bodyPr/>
          <a:lstStyle/>
          <a:p>
            <a:pPr lvl="0"/>
            <a:r>
              <a:rPr lang="nl-NL" dirty="0"/>
              <a:t>Performance van query’s laat te wensen over</a:t>
            </a:r>
          </a:p>
          <a:p>
            <a:pPr lvl="0"/>
            <a:r>
              <a:rPr lang="nl-NL" dirty="0"/>
              <a:t>Het schrijven van de juiste query’s is moeilijk en duurt lang</a:t>
            </a:r>
          </a:p>
          <a:p>
            <a:pPr lvl="0"/>
            <a:r>
              <a:rPr lang="nl-NL" dirty="0"/>
              <a:t>Door de rapportage / analyse workload gaat de performance van de operationele applicaties achteruit</a:t>
            </a:r>
          </a:p>
          <a:p>
            <a:pPr lvl="0"/>
            <a:r>
              <a:rPr lang="nl-NL" dirty="0"/>
              <a:t>De kwaliteit van de gegevens in databases laat te wensen over</a:t>
            </a:r>
          </a:p>
          <a:p>
            <a:pPr lvl="0"/>
            <a:r>
              <a:rPr lang="nl-NL" dirty="0"/>
              <a:t>Verschillende databases bevatten informatie die niet onderling overkomt</a:t>
            </a:r>
          </a:p>
          <a:p>
            <a:pPr lvl="0"/>
            <a:r>
              <a:rPr lang="nl-NL" dirty="0"/>
              <a:t>Geschiedenis gaat vaak verloren in operationele databases</a:t>
            </a:r>
          </a:p>
          <a:p>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6</a:t>
            </a:fld>
            <a:endParaRPr lang="nl-NL"/>
          </a:p>
        </p:txBody>
      </p:sp>
    </p:spTree>
    <p:extLst>
      <p:ext uri="{BB962C8B-B14F-4D97-AF65-F5344CB8AC3E}">
        <p14:creationId xmlns:p14="http://schemas.microsoft.com/office/powerpoint/2010/main" val="54145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Normaliseren</a:t>
            </a:r>
          </a:p>
        </p:txBody>
      </p:sp>
      <p:sp>
        <p:nvSpPr>
          <p:cNvPr id="3" name="Tijdelijke aanduiding voor inhoud 2"/>
          <p:cNvSpPr>
            <a:spLocks noGrp="1"/>
          </p:cNvSpPr>
          <p:nvPr>
            <p:ph idx="1"/>
          </p:nvPr>
        </p:nvSpPr>
        <p:spPr>
          <a:xfrm>
            <a:off x="570811" y="1970326"/>
            <a:ext cx="7886700" cy="3263504"/>
          </a:xfrm>
        </p:spPr>
        <p:txBody>
          <a:bodyPr/>
          <a:lstStyle/>
          <a:p>
            <a:pPr marL="0" indent="0">
              <a:buNone/>
            </a:pPr>
            <a:r>
              <a:rPr lang="nl-NL" dirty="0"/>
              <a:t>Normaliseren van een database voorkomt redundantie en vergroot de consistentie van de gegevens.</a:t>
            </a:r>
          </a:p>
          <a:p>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741" y="2575425"/>
            <a:ext cx="4393153" cy="2919559"/>
          </a:xfrm>
          <a:prstGeom prst="rect">
            <a:avLst/>
          </a:prstGeom>
        </p:spPr>
      </p:pic>
      <p:sp>
        <p:nvSpPr>
          <p:cNvPr id="6" name="Rechthoek 5"/>
          <p:cNvSpPr/>
          <p:nvPr/>
        </p:nvSpPr>
        <p:spPr>
          <a:xfrm>
            <a:off x="570813" y="2952428"/>
            <a:ext cx="3493547" cy="715581"/>
          </a:xfrm>
          <a:prstGeom prst="rect">
            <a:avLst/>
          </a:prstGeom>
        </p:spPr>
        <p:txBody>
          <a:bodyPr wrap="square">
            <a:spAutoFit/>
          </a:bodyPr>
          <a:lstStyle/>
          <a:p>
            <a:r>
              <a:rPr lang="nl-NL" sz="1350" dirty="0">
                <a:latin typeface="Arial" panose="020B0604020202020204" pitchFamily="34" charset="0"/>
                <a:ea typeface="Calibri" panose="020F0502020204030204" pitchFamily="34" charset="0"/>
              </a:rPr>
              <a:t>Een nadeel van normaliseren voor OLAP </a:t>
            </a:r>
            <a:r>
              <a:rPr lang="nl-NL" sz="1350" dirty="0" err="1">
                <a:latin typeface="Arial" panose="020B0604020202020204" pitchFamily="34" charset="0"/>
                <a:ea typeface="Calibri" panose="020F0502020204030204" pitchFamily="34" charset="0"/>
              </a:rPr>
              <a:t>workloads</a:t>
            </a:r>
            <a:r>
              <a:rPr lang="nl-NL" sz="1350" dirty="0">
                <a:latin typeface="Arial" panose="020B0604020202020204" pitchFamily="34" charset="0"/>
                <a:ea typeface="Calibri" panose="020F0502020204030204" pitchFamily="34" charset="0"/>
              </a:rPr>
              <a:t> is dat de benodigde query’s moeilijk en traag worden.</a:t>
            </a:r>
          </a:p>
        </p:txBody>
      </p:sp>
      <p:sp>
        <p:nvSpPr>
          <p:cNvPr id="7" name="Rechthoek 6"/>
          <p:cNvSpPr/>
          <p:nvPr/>
        </p:nvSpPr>
        <p:spPr>
          <a:xfrm>
            <a:off x="570813" y="4078803"/>
            <a:ext cx="3493547" cy="1131079"/>
          </a:xfrm>
          <a:prstGeom prst="rect">
            <a:avLst/>
          </a:prstGeom>
        </p:spPr>
        <p:txBody>
          <a:bodyPr wrap="square">
            <a:spAutoFit/>
          </a:bodyPr>
          <a:lstStyle/>
          <a:p>
            <a:r>
              <a:rPr lang="nl-NL" sz="1350" dirty="0">
                <a:latin typeface="Arial" panose="020B0604020202020204" pitchFamily="34" charset="0"/>
                <a:ea typeface="Calibri" panose="020F0502020204030204" pitchFamily="34" charset="0"/>
              </a:rPr>
              <a:t>Met het bouwen van een datawarehouse heb je de mogelijkheid de gegevens op te slaan in een structuur de geschikt is om snel en adequaat informatie uit een database te lezen.</a:t>
            </a:r>
          </a:p>
        </p:txBody>
      </p:sp>
      <p:sp>
        <p:nvSpPr>
          <p:cNvPr id="8" name="Tijdelijke aanduiding voor dianummer 7"/>
          <p:cNvSpPr>
            <a:spLocks noGrp="1"/>
          </p:cNvSpPr>
          <p:nvPr>
            <p:ph type="sldNum" sz="quarter" idx="10"/>
          </p:nvPr>
        </p:nvSpPr>
        <p:spPr/>
        <p:txBody>
          <a:bodyPr/>
          <a:lstStyle/>
          <a:p>
            <a:fld id="{2FFE4499-92C6-40E3-9B9D-280FABE6431E}" type="slidenum">
              <a:rPr lang="nl-NL" smtClean="0"/>
              <a:pPr/>
              <a:t>7</a:t>
            </a:fld>
            <a:endParaRPr lang="nl-NL"/>
          </a:p>
        </p:txBody>
      </p:sp>
    </p:spTree>
    <p:extLst>
      <p:ext uri="{BB962C8B-B14F-4D97-AF65-F5344CB8AC3E}">
        <p14:creationId xmlns:p14="http://schemas.microsoft.com/office/powerpoint/2010/main" val="253026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Gebruik van indexen</a:t>
            </a:r>
          </a:p>
        </p:txBody>
      </p:sp>
      <p:sp>
        <p:nvSpPr>
          <p:cNvPr id="3" name="Tijdelijke aanduiding voor inhoud 2"/>
          <p:cNvSpPr>
            <a:spLocks noGrp="1"/>
          </p:cNvSpPr>
          <p:nvPr>
            <p:ph idx="1"/>
          </p:nvPr>
        </p:nvSpPr>
        <p:spPr>
          <a:xfrm>
            <a:off x="628650" y="2226469"/>
            <a:ext cx="7886700" cy="1663174"/>
          </a:xfrm>
        </p:spPr>
        <p:txBody>
          <a:bodyPr/>
          <a:lstStyle/>
          <a:p>
            <a:r>
              <a:rPr lang="nl-NL"/>
              <a:t>Over het algemeen geldt: indexen maken het lezen uit een database sneller maar het schrijven in de database langzamer.</a:t>
            </a:r>
          </a:p>
          <a:p>
            <a:endParaRPr lang="nl-NL" dirty="0"/>
          </a:p>
        </p:txBody>
      </p:sp>
      <p:sp>
        <p:nvSpPr>
          <p:cNvPr id="5" name="Rechthoek 4"/>
          <p:cNvSpPr/>
          <p:nvPr/>
        </p:nvSpPr>
        <p:spPr>
          <a:xfrm>
            <a:off x="2739709" y="3075847"/>
            <a:ext cx="3936515" cy="1131079"/>
          </a:xfrm>
          <a:prstGeom prst="rect">
            <a:avLst/>
          </a:prstGeom>
        </p:spPr>
        <p:txBody>
          <a:bodyPr wrap="square">
            <a:spAutoFit/>
          </a:bodyPr>
          <a:lstStyle/>
          <a:p>
            <a:r>
              <a:rPr lang="nl-NL" sz="1350" dirty="0">
                <a:latin typeface="Arial" panose="020B0604020202020204" pitchFamily="34" charset="0"/>
                <a:ea typeface="Calibri" panose="020F0502020204030204" pitchFamily="34" charset="0"/>
              </a:rPr>
              <a:t>Een </a:t>
            </a:r>
            <a:r>
              <a:rPr lang="nl-NL" sz="1350" dirty="0" err="1">
                <a:latin typeface="Arial" panose="020B0604020202020204" pitchFamily="34" charset="0"/>
                <a:ea typeface="Calibri" panose="020F0502020204030204" pitchFamily="34" charset="0"/>
              </a:rPr>
              <a:t>datamart</a:t>
            </a:r>
            <a:r>
              <a:rPr lang="nl-NL" sz="1350" dirty="0">
                <a:latin typeface="Arial" panose="020B0604020202020204" pitchFamily="34" charset="0"/>
                <a:ea typeface="Calibri" panose="020F0502020204030204" pitchFamily="34" charset="0"/>
              </a:rPr>
              <a:t> of een rapportage database kan indexen bevatten die speciaal voor rapporten en analyses zijn gemaakt. Dit levert verbeterde performance op ten opzichte van de bronsystemen en daarmee betere acceptatie.</a:t>
            </a:r>
          </a:p>
        </p:txBody>
      </p:sp>
      <p:grpSp>
        <p:nvGrpSpPr>
          <p:cNvPr id="16" name="Groep 15"/>
          <p:cNvGrpSpPr/>
          <p:nvPr/>
        </p:nvGrpSpPr>
        <p:grpSpPr>
          <a:xfrm>
            <a:off x="595556" y="3699226"/>
            <a:ext cx="5595089" cy="1582016"/>
            <a:chOff x="620891" y="374073"/>
            <a:chExt cx="7460119" cy="2109354"/>
          </a:xfrm>
        </p:grpSpPr>
        <p:sp>
          <p:nvSpPr>
            <p:cNvPr id="6" name="Rectangle 3"/>
            <p:cNvSpPr/>
            <p:nvPr/>
          </p:nvSpPr>
          <p:spPr>
            <a:xfrm>
              <a:off x="665018" y="374073"/>
              <a:ext cx="2005446" cy="789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LOB</a:t>
              </a:r>
              <a:br>
                <a:rPr lang="nl-NL" sz="1350" dirty="0"/>
              </a:br>
              <a:r>
                <a:rPr lang="nl-NL" sz="1350" dirty="0"/>
                <a:t>Applicatie</a:t>
              </a:r>
            </a:p>
          </p:txBody>
        </p:sp>
        <p:sp>
          <p:nvSpPr>
            <p:cNvPr id="7" name="Can 4"/>
            <p:cNvSpPr/>
            <p:nvPr/>
          </p:nvSpPr>
          <p:spPr>
            <a:xfrm>
              <a:off x="665018" y="1756064"/>
              <a:ext cx="2005446" cy="7273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Database</a:t>
              </a:r>
            </a:p>
          </p:txBody>
        </p:sp>
        <p:cxnSp>
          <p:nvCxnSpPr>
            <p:cNvPr id="8" name="Straight Arrow Connector 6"/>
            <p:cNvCxnSpPr>
              <a:stCxn id="6" idx="2"/>
              <a:endCxn id="7" idx="0"/>
            </p:cNvCxnSpPr>
            <p:nvPr/>
          </p:nvCxnSpPr>
          <p:spPr>
            <a:xfrm>
              <a:off x="1667741" y="1163782"/>
              <a:ext cx="0" cy="7741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7"/>
            <p:cNvSpPr txBox="1"/>
            <p:nvPr/>
          </p:nvSpPr>
          <p:spPr>
            <a:xfrm>
              <a:off x="620891" y="1163782"/>
              <a:ext cx="1817371" cy="574516"/>
            </a:xfrm>
            <a:prstGeom prst="rect">
              <a:avLst/>
            </a:prstGeom>
            <a:noFill/>
          </p:spPr>
          <p:txBody>
            <a:bodyPr wrap="square" rtlCol="0">
              <a:spAutoFit/>
            </a:bodyPr>
            <a:lstStyle/>
            <a:p>
              <a:r>
                <a:rPr lang="nl-NL" sz="1100" dirty="0"/>
                <a:t>OLTP</a:t>
              </a:r>
            </a:p>
            <a:p>
              <a:r>
                <a:rPr lang="nl-NL" sz="1100" dirty="0" err="1"/>
                <a:t>Workload</a:t>
              </a:r>
              <a:endParaRPr lang="nl-NL" sz="1100" dirty="0"/>
            </a:p>
          </p:txBody>
        </p:sp>
        <p:sp>
          <p:nvSpPr>
            <p:cNvPr id="10" name="Flowchart: Multidocument 8"/>
            <p:cNvSpPr/>
            <p:nvPr/>
          </p:nvSpPr>
          <p:spPr>
            <a:xfrm>
              <a:off x="6503670" y="1756064"/>
              <a:ext cx="1577340" cy="7273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t>Rapporten</a:t>
              </a:r>
            </a:p>
          </p:txBody>
        </p:sp>
        <p:cxnSp>
          <p:nvCxnSpPr>
            <p:cNvPr id="11" name="Straight Arrow Connector 10"/>
            <p:cNvCxnSpPr>
              <a:endCxn id="10" idx="1"/>
            </p:cNvCxnSpPr>
            <p:nvPr/>
          </p:nvCxnSpPr>
          <p:spPr>
            <a:xfrm>
              <a:off x="5516534" y="2119746"/>
              <a:ext cx="9871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40918" y="1757173"/>
              <a:ext cx="849976" cy="400109"/>
            </a:xfrm>
            <a:prstGeom prst="rect">
              <a:avLst/>
            </a:prstGeom>
            <a:noFill/>
          </p:spPr>
          <p:txBody>
            <a:bodyPr wrap="square" rtlCol="0">
              <a:spAutoFit/>
            </a:bodyPr>
            <a:lstStyle/>
            <a:p>
              <a:r>
                <a:rPr lang="nl-NL" sz="1350" dirty="0"/>
                <a:t>OLAP</a:t>
              </a:r>
            </a:p>
          </p:txBody>
        </p:sp>
        <p:sp>
          <p:nvSpPr>
            <p:cNvPr id="13" name="TextBox 12"/>
            <p:cNvSpPr txBox="1"/>
            <p:nvPr/>
          </p:nvSpPr>
          <p:spPr>
            <a:xfrm>
              <a:off x="5505105" y="2129028"/>
              <a:ext cx="1055716" cy="338555"/>
            </a:xfrm>
            <a:prstGeom prst="rect">
              <a:avLst/>
            </a:prstGeom>
            <a:noFill/>
          </p:spPr>
          <p:txBody>
            <a:bodyPr wrap="square" rtlCol="0">
              <a:spAutoFit/>
            </a:bodyPr>
            <a:lstStyle/>
            <a:p>
              <a:r>
                <a:rPr lang="nl-NL" sz="1050" dirty="0" err="1"/>
                <a:t>workload</a:t>
              </a:r>
              <a:endParaRPr lang="nl-NL" sz="1050" dirty="0"/>
            </a:p>
          </p:txBody>
        </p:sp>
        <p:sp>
          <p:nvSpPr>
            <p:cNvPr id="14" name="Can 9"/>
            <p:cNvSpPr/>
            <p:nvPr/>
          </p:nvSpPr>
          <p:spPr>
            <a:xfrm>
              <a:off x="3491345" y="1756064"/>
              <a:ext cx="2005446" cy="7273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350" dirty="0"/>
                <a:t>Rapportage</a:t>
              </a:r>
              <a:br>
                <a:rPr lang="nl-NL" sz="1350" dirty="0"/>
              </a:br>
              <a:r>
                <a:rPr lang="nl-NL" sz="1350" dirty="0"/>
                <a:t>Database</a:t>
              </a:r>
            </a:p>
          </p:txBody>
        </p:sp>
        <p:cxnSp>
          <p:nvCxnSpPr>
            <p:cNvPr id="15" name="Straight Arrow Connector 2"/>
            <p:cNvCxnSpPr>
              <a:stCxn id="7" idx="4"/>
              <a:endCxn id="14" idx="2"/>
            </p:cNvCxnSpPr>
            <p:nvPr/>
          </p:nvCxnSpPr>
          <p:spPr>
            <a:xfrm>
              <a:off x="2670464" y="2119746"/>
              <a:ext cx="8208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jdelijke aanduiding voor dianummer 16"/>
          <p:cNvSpPr>
            <a:spLocks noGrp="1"/>
          </p:cNvSpPr>
          <p:nvPr>
            <p:ph type="sldNum" sz="quarter" idx="10"/>
          </p:nvPr>
        </p:nvSpPr>
        <p:spPr/>
        <p:txBody>
          <a:bodyPr/>
          <a:lstStyle/>
          <a:p>
            <a:fld id="{2FFE4499-92C6-40E3-9B9D-280FABE6431E}" type="slidenum">
              <a:rPr lang="nl-NL" smtClean="0"/>
              <a:pPr/>
              <a:t>8</a:t>
            </a:fld>
            <a:endParaRPr lang="nl-NL"/>
          </a:p>
        </p:txBody>
      </p:sp>
    </p:spTree>
    <p:extLst>
      <p:ext uri="{BB962C8B-B14F-4D97-AF65-F5344CB8AC3E}">
        <p14:creationId xmlns:p14="http://schemas.microsoft.com/office/powerpoint/2010/main" val="241628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Rapportage impact op primaire proces</a:t>
            </a:r>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143" y="1984435"/>
            <a:ext cx="2779925" cy="3061349"/>
          </a:xfrm>
        </p:spPr>
      </p:pic>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4664" y="1984434"/>
            <a:ext cx="5014286" cy="2485715"/>
          </a:xfrm>
          <a:prstGeom prst="rect">
            <a:avLst/>
          </a:prstGeom>
        </p:spPr>
      </p:pic>
      <p:sp>
        <p:nvSpPr>
          <p:cNvPr id="6" name="Tekstvak 5"/>
          <p:cNvSpPr txBox="1"/>
          <p:nvPr/>
        </p:nvSpPr>
        <p:spPr>
          <a:xfrm>
            <a:off x="721143" y="5226462"/>
            <a:ext cx="2779925" cy="715581"/>
          </a:xfrm>
          <a:prstGeom prst="rect">
            <a:avLst/>
          </a:prstGeom>
          <a:noFill/>
        </p:spPr>
        <p:txBody>
          <a:bodyPr wrap="square" rtlCol="0">
            <a:spAutoFit/>
          </a:bodyPr>
          <a:lstStyle/>
          <a:p>
            <a:r>
              <a:rPr lang="nl-NL" sz="1350" dirty="0"/>
              <a:t>Rapportages concurreren met applicaties voor geheugen en CPU</a:t>
            </a:r>
          </a:p>
        </p:txBody>
      </p:sp>
      <p:sp>
        <p:nvSpPr>
          <p:cNvPr id="7" name="Tekstvak 6"/>
          <p:cNvSpPr txBox="1"/>
          <p:nvPr/>
        </p:nvSpPr>
        <p:spPr>
          <a:xfrm>
            <a:off x="3834664" y="4784010"/>
            <a:ext cx="5014286" cy="507831"/>
          </a:xfrm>
          <a:prstGeom prst="rect">
            <a:avLst/>
          </a:prstGeom>
          <a:noFill/>
        </p:spPr>
        <p:txBody>
          <a:bodyPr wrap="square" rtlCol="0">
            <a:spAutoFit/>
          </a:bodyPr>
          <a:lstStyle/>
          <a:p>
            <a:r>
              <a:rPr lang="nl-NL" sz="1350" dirty="0"/>
              <a:t>Tegelijkertijd lezen en schrijven kan elkaar bijten door </a:t>
            </a:r>
            <a:r>
              <a:rPr lang="nl-NL" sz="1350" dirty="0" err="1"/>
              <a:t>locks</a:t>
            </a:r>
            <a:r>
              <a:rPr lang="nl-NL" sz="1350" dirty="0"/>
              <a:t> op records en/of tabellen</a:t>
            </a:r>
          </a:p>
        </p:txBody>
      </p:sp>
      <p:sp>
        <p:nvSpPr>
          <p:cNvPr id="8" name="Tijdelijke aanduiding voor dianummer 7"/>
          <p:cNvSpPr>
            <a:spLocks noGrp="1"/>
          </p:cNvSpPr>
          <p:nvPr>
            <p:ph type="sldNum" sz="quarter" idx="10"/>
          </p:nvPr>
        </p:nvSpPr>
        <p:spPr/>
        <p:txBody>
          <a:bodyPr/>
          <a:lstStyle/>
          <a:p>
            <a:fld id="{2FFE4499-92C6-40E3-9B9D-280FABE6431E}" type="slidenum">
              <a:rPr lang="nl-NL" smtClean="0"/>
              <a:pPr/>
              <a:t>9</a:t>
            </a:fld>
            <a:endParaRPr lang="nl-NL"/>
          </a:p>
        </p:txBody>
      </p:sp>
    </p:spTree>
    <p:extLst>
      <p:ext uri="{BB962C8B-B14F-4D97-AF65-F5344CB8AC3E}">
        <p14:creationId xmlns:p14="http://schemas.microsoft.com/office/powerpoint/2010/main" val="76329313"/>
      </p:ext>
    </p:extLst>
  </p:cSld>
  <p:clrMapOvr>
    <a:masterClrMapping/>
  </p:clrMapOvr>
</p:sld>
</file>

<file path=ppt/theme/theme1.xml><?xml version="1.0" encoding="utf-8"?>
<a:theme xmlns:a="http://schemas.openxmlformats.org/drawingml/2006/main" name="Avans">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vans" id="{601014EC-C4C8-475C-8384-57809D2538BC}" vid="{958FBA00-4A5D-413D-B388-54D461839AF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A43259F6BFFD4BAABBF33CE8CA1FAB" ma:contentTypeVersion="18" ma:contentTypeDescription="Create a new document." ma:contentTypeScope="" ma:versionID="f6f48584a3dd9cd41643c0b15e87d14a">
  <xsd:schema xmlns:xsd="http://www.w3.org/2001/XMLSchema" xmlns:xs="http://www.w3.org/2001/XMLSchema" xmlns:p="http://schemas.microsoft.com/office/2006/metadata/properties" xmlns:ns2="313b64da-a3a8-4e32-89ec-c04eaf795922" xmlns:ns3="3c8ae35b-8072-49eb-9d0a-8219765011a9" targetNamespace="http://schemas.microsoft.com/office/2006/metadata/properties" ma:root="true" ma:fieldsID="817cb1ce9a4bf0619709b82769f54f57" ns2:_="" ns3:_="">
    <xsd:import namespace="313b64da-a3a8-4e32-89ec-c04eaf795922"/>
    <xsd:import namespace="3c8ae35b-8072-49eb-9d0a-8219765011a9"/>
    <xsd:element name="properties">
      <xsd:complexType>
        <xsd:sequence>
          <xsd:element name="documentManagement">
            <xsd:complexType>
              <xsd:all>
                <xsd:element ref="ns2:Periode" minOccurs="0"/>
                <xsd:element ref="ns2:Modulecode_x0020__x002f__x0020_Osiris_x0020_code" minOccurs="0"/>
                <xsd:element ref="ns2:_Flow_SignoffStatus" minOccurs="0"/>
                <xsd:element ref="ns2:Doelgroepen" minOccurs="0"/>
                <xsd:element ref="ns2:MediaServiceMetadata" minOccurs="0"/>
                <xsd:element ref="ns2:MediaServiceFastMetadata" minOccurs="0"/>
                <xsd:element ref="ns2:Soort" minOccurs="0"/>
                <xsd:element ref="ns2:Reviewer"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b64da-a3a8-4e32-89ec-c04eaf795922" elementFormDefault="qualified">
    <xsd:import namespace="http://schemas.microsoft.com/office/2006/documentManagement/types"/>
    <xsd:import namespace="http://schemas.microsoft.com/office/infopath/2007/PartnerControls"/>
    <xsd:element name="Periode" ma:index="2" nillable="true" ma:displayName="Periode" ma:format="RadioButtons" ma:internalName="Periode">
      <xsd:simpleType>
        <xsd:restriction base="dms:Choice">
          <xsd:enumeration value="1.1"/>
          <xsd:enumeration value="1.2"/>
          <xsd:enumeration value="1.3"/>
          <xsd:enumeration value="1.4"/>
          <xsd:enumeration value="2.1"/>
          <xsd:enumeration value="2.2"/>
          <xsd:enumeration value="2.3"/>
          <xsd:enumeration value="2.4"/>
          <xsd:enumeration value="3.1/3.2 Stage"/>
          <xsd:enumeration value="3.3/3.4 Onderwijs jaar 3"/>
          <xsd:enumeration value="4.1/4.2 Minor"/>
          <xsd:enumeration value="4.3/4.4 Afstuderen"/>
        </xsd:restriction>
      </xsd:simpleType>
    </xsd:element>
    <xsd:element name="Modulecode_x0020__x002f__x0020_Osiris_x0020_code" ma:index="3" nillable="true" ma:displayName="Modulecode / Osiris code" ma:internalName="Modulecode_x0020__x002f__x0020_Osiris_x0020_code">
      <xsd:simpleType>
        <xsd:restriction base="dms:Text">
          <xsd:maxLength value="255"/>
        </xsd:restriction>
      </xsd:simpleType>
    </xsd:element>
    <xsd:element name="_Flow_SignoffStatus" ma:index="4" nillable="true" ma:displayName="Sign-off status" ma:internalName="_x0024_Resources_x003a_core_x002c_Signoff_Status_x003b_">
      <xsd:simpleType>
        <xsd:restriction base="dms:Text"/>
      </xsd:simpleType>
    </xsd:element>
    <xsd:element name="Doelgroepen" ma:index="5" nillable="true" ma:displayName="Doelgroepen" ma:internalName="Doelgroepen">
      <xsd:simpleType>
        <xsd:restriction base="dms:Unknow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Soort" ma:index="14" nillable="true" ma:displayName="Soort" ma:format="Dropdown" ma:internalName="Soort">
      <xsd:simpleType>
        <xsd:union memberTypes="dms:Text">
          <xsd:simpleType>
            <xsd:restriction base="dms:Choice">
              <xsd:enumeration value="Sheets / instructies"/>
              <xsd:enumeration value="Toetsmatrijs"/>
              <xsd:enumeration value="Oefenmateriaal"/>
              <xsd:enumeration value="Naslag / bron"/>
              <xsd:enumeration value="Modulewijzer"/>
            </xsd:restriction>
          </xsd:simpleType>
        </xsd:union>
      </xsd:simpleType>
    </xsd:element>
    <xsd:element name="Reviewer" ma:index="15" nillable="true" ma:displayName="Reviewer" ma:list="UserInfo" ma:SharePointGroup="0" ma:internalName="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c8ae35b-8072-49eb-9d0a-8219765011a9"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eriode xmlns="313b64da-a3a8-4e32-89ec-c04eaf795922">2.2</Periode>
    <Soort xmlns="313b64da-a3a8-4e32-89ec-c04eaf795922">Sheets / instructies</Soort>
    <Reviewer xmlns="313b64da-a3a8-4e32-89ec-c04eaf795922">
      <UserInfo>
        <DisplayName/>
        <AccountId xsi:nil="true"/>
        <AccountType/>
      </UserInfo>
    </Reviewer>
    <Doelgroepen xmlns="313b64da-a3a8-4e32-89ec-c04eaf795922" xsi:nil="true"/>
    <_Flow_SignoffStatus xmlns="313b64da-a3a8-4e32-89ec-c04eaf795922" xsi:nil="true"/>
    <Modulecode_x0020__x002f__x0020_Osiris_x0020_code xmlns="313b64da-a3a8-4e32-89ec-c04eaf795922">IA0005</Modulecode_x0020__x002f__x0020_Osiris_x0020_code>
  </documentManagement>
</p:properties>
</file>

<file path=customXml/itemProps1.xml><?xml version="1.0" encoding="utf-8"?>
<ds:datastoreItem xmlns:ds="http://schemas.openxmlformats.org/officeDocument/2006/customXml" ds:itemID="{4BE0D12E-01CB-492E-8687-D13D3E831B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b64da-a3a8-4e32-89ec-c04eaf795922"/>
    <ds:schemaRef ds:uri="3c8ae35b-8072-49eb-9d0a-8219765011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22EF28-EDBB-4CD6-911F-1C6FA9D64EBF}">
  <ds:schemaRefs>
    <ds:schemaRef ds:uri="http://schemas.microsoft.com/sharepoint/v3/contenttype/forms"/>
  </ds:schemaRefs>
</ds:datastoreItem>
</file>

<file path=customXml/itemProps3.xml><?xml version="1.0" encoding="utf-8"?>
<ds:datastoreItem xmlns:ds="http://schemas.openxmlformats.org/officeDocument/2006/customXml" ds:itemID="{3670506C-2CA9-44AE-B2F3-31D457A4F8FC}">
  <ds:schemaRefs>
    <ds:schemaRef ds:uri="http://schemas.microsoft.com/office/2006/metadata/properties"/>
    <ds:schemaRef ds:uri="http://schemas.microsoft.com/office/infopath/2007/PartnerControls"/>
    <ds:schemaRef ds:uri="313b64da-a3a8-4e32-89ec-c04eaf795922"/>
  </ds:schemaRefs>
</ds:datastoreItem>
</file>

<file path=docProps/app.xml><?xml version="1.0" encoding="utf-8"?>
<Properties xmlns="http://schemas.openxmlformats.org/officeDocument/2006/extended-properties" xmlns:vt="http://schemas.openxmlformats.org/officeDocument/2006/docPropsVTypes">
  <Template>Avans</Template>
  <TotalTime>159</TotalTime>
  <Words>671</Words>
  <Application>Microsoft Office PowerPoint</Application>
  <PresentationFormat>Apresentação na tela (4:3)</PresentationFormat>
  <Paragraphs>104</Paragraphs>
  <Slides>16</Slides>
  <Notes>7</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Avans</vt:lpstr>
      <vt:lpstr>Business Intelligence (BI)  </vt:lpstr>
      <vt:lpstr>Wat is een datawarehouse?</vt:lpstr>
      <vt:lpstr>Datawarehousing</vt:lpstr>
      <vt:lpstr>Belang datawarehousing</vt:lpstr>
      <vt:lpstr>Architectuur zonder datawarehouse</vt:lpstr>
      <vt:lpstr>Waarom een datawarehouse?</vt:lpstr>
      <vt:lpstr>Normaliseren</vt:lpstr>
      <vt:lpstr>Gebruik van indexen</vt:lpstr>
      <vt:lpstr>Rapportage impact op primaire proces</vt:lpstr>
      <vt:lpstr>Kwaliteitsproblemen</vt:lpstr>
      <vt:lpstr>Datawarehouse: Statisch &amp; tijdgebonden</vt:lpstr>
      <vt:lpstr>Datawarehouse: Overige kenmerken</vt:lpstr>
      <vt:lpstr>Ontwerp datawarehouse</vt:lpstr>
      <vt:lpstr>Conclusie</vt:lpstr>
      <vt:lpstr>Huiswerk</vt:lpstr>
      <vt:lpstr>Apresentação do PowerPoint</vt:lpstr>
    </vt:vector>
  </TitlesOfParts>
  <Company>Avans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Giel Vossen</dc:creator>
  <cp:lastModifiedBy>Giel Vossen</cp:lastModifiedBy>
  <cp:revision>15</cp:revision>
  <dcterms:created xsi:type="dcterms:W3CDTF">2014-09-04T10:42:52Z</dcterms:created>
  <dcterms:modified xsi:type="dcterms:W3CDTF">2022-02-16T21:30:06Z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0x010100E8A43259F6BFFD4BAABBF33CE8CA1FAB</vt:lpwstr>
  </property>
  <property fmtid="{D5CDD505-2E9C-101B-9397-08002B2CF9AE}" pid="3" name="Documenttype">
    <vt:lpwstr>Procedure / werkinstructie</vt:lpwstr>
  </property>
  <property fmtid="{D5CDD505-2E9C-101B-9397-08002B2CF9AE}" pid="4" name="Proces">
    <vt:lpwstr>Onderwijs</vt:lpwstr>
  </property>
</Properties>
</file>