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39"/>
  </p:notesMasterIdLst>
  <p:sldIdLst>
    <p:sldId id="284" r:id="rId5"/>
    <p:sldId id="257" r:id="rId6"/>
    <p:sldId id="258" r:id="rId7"/>
    <p:sldId id="259" r:id="rId8"/>
    <p:sldId id="287" r:id="rId9"/>
    <p:sldId id="288" r:id="rId10"/>
    <p:sldId id="289" r:id="rId11"/>
    <p:sldId id="271" r:id="rId12"/>
    <p:sldId id="272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60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99" r:id="rId31"/>
    <p:sldId id="261" r:id="rId32"/>
    <p:sldId id="274" r:id="rId33"/>
    <p:sldId id="275" r:id="rId34"/>
    <p:sldId id="276" r:id="rId35"/>
    <p:sldId id="277" r:id="rId36"/>
    <p:sldId id="285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90717" autoAdjust="0"/>
  </p:normalViewPr>
  <p:slideViewPr>
    <p:cSldViewPr snapToGrid="0">
      <p:cViewPr varScale="1">
        <p:scale>
          <a:sx n="103" d="100"/>
          <a:sy n="103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CAB2C-872D-496D-B3AA-139EDCF65E2C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66497-C79B-4AB1-998E-5CBEBE78BF92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787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E137B8-89F4-4A9C-869C-78B32AD09D41}" type="slidenum">
              <a:rPr lang="nl-NL" altLang="nl-NL" sz="1200"/>
              <a:pPr eaLnBrk="1" hangingPunct="1"/>
              <a:t>1</a:t>
            </a:fld>
            <a:endParaRPr lang="nl-NL" altLang="nl-NL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3738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83152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5E6EBB-00AB-4F0C-967E-AB6A90787B8F}" type="slidenum">
              <a:rPr lang="en-GB" alt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GB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51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C6720E-E82C-4776-83C1-0B9A09FE4F40}" type="slidenum">
              <a:rPr lang="en-GB" altLang="en-US" sz="1200">
                <a:solidFill>
                  <a:prstClr val="black"/>
                </a:solidFill>
              </a:rPr>
              <a:pPr eaLnBrk="1" hangingPunct="1"/>
              <a:t>15</a:t>
            </a:fld>
            <a:endParaRPr lang="en-GB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71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06745F-9083-458D-BD6D-30EC3FDAEEBC}" type="slidenum">
              <a:rPr lang="en-GB" altLang="en-US" sz="1200">
                <a:solidFill>
                  <a:prstClr val="black"/>
                </a:solidFill>
              </a:rPr>
              <a:pPr eaLnBrk="1" hangingPunct="1"/>
              <a:t>16</a:t>
            </a:fld>
            <a:endParaRPr lang="en-GB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15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80FA15-9422-49DD-A0F1-74F99E627C27}" type="slidenum">
              <a:rPr lang="en-GB" altLang="en-US" sz="1200">
                <a:solidFill>
                  <a:prstClr val="black"/>
                </a:solidFill>
              </a:rPr>
              <a:pPr eaLnBrk="1" hangingPunct="1"/>
              <a:t>17</a:t>
            </a:fld>
            <a:endParaRPr lang="en-GB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87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9B6C19-40C2-4782-AE97-ED08EAD6A321}" type="slidenum">
              <a:rPr lang="en-GB" altLang="en-US" sz="1200">
                <a:solidFill>
                  <a:prstClr val="black"/>
                </a:solidFill>
              </a:rPr>
              <a:pPr eaLnBrk="1" hangingPunct="1"/>
              <a:t>18</a:t>
            </a:fld>
            <a:endParaRPr lang="en-GB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84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66497-C79B-4AB1-998E-5CBEBE78BF92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56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66497-C79B-4AB1-998E-5CBEBE78BF92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93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2BAE4A-2D8E-49C3-87E0-F422E8CB32A7}" type="slidenum">
              <a:rPr lang="en-GB" altLang="en-US" sz="1200">
                <a:solidFill>
                  <a:prstClr val="black"/>
                </a:solidFill>
              </a:rPr>
              <a:pPr eaLnBrk="1" hangingPunct="1"/>
              <a:t>5</a:t>
            </a:fld>
            <a:endParaRPr lang="en-GB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3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DEB65F-0260-4520-B9D9-3D67BD286D88}" type="slidenum">
              <a:rPr lang="en-GB" alt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GB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2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082F7C-C99F-498E-BB2D-4C782FC643BB}" type="slidenum">
              <a:rPr lang="en-GB" altLang="en-US" sz="1200">
                <a:solidFill>
                  <a:prstClr val="black"/>
                </a:solidFill>
              </a:rPr>
              <a:pPr eaLnBrk="1" hangingPunct="1"/>
              <a:t>7</a:t>
            </a:fld>
            <a:endParaRPr lang="en-GB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0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66497-C79B-4AB1-998E-5CBEBE78BF9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272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90DEA1-74E3-4FDC-A091-86B1525A5646}" type="slidenum">
              <a:rPr lang="en-GB" altLang="en-US" sz="1200">
                <a:solidFill>
                  <a:prstClr val="black"/>
                </a:solidFill>
              </a:rPr>
              <a:pPr eaLnBrk="1" hangingPunct="1"/>
              <a:t>10</a:t>
            </a:fld>
            <a:endParaRPr lang="en-GB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4E103D-79C7-46E2-B354-0AC203C85BEF}" type="slidenum">
              <a:rPr lang="en-GB" altLang="en-US" sz="1200">
                <a:solidFill>
                  <a:prstClr val="black"/>
                </a:solidFill>
              </a:rPr>
              <a:pPr eaLnBrk="1" hangingPunct="1"/>
              <a:t>11</a:t>
            </a:fld>
            <a:endParaRPr lang="en-GB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565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CC0AD-2962-4287-AF1F-1B0ACE6EBC84}" type="slidenum">
              <a:rPr lang="en-GB" altLang="en-US" sz="1200">
                <a:solidFill>
                  <a:prstClr val="black"/>
                </a:solidFill>
              </a:rPr>
              <a:pPr eaLnBrk="1" hangingPunct="1"/>
              <a:t>12</a:t>
            </a:fld>
            <a:endParaRPr lang="en-GB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65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877787-B9FF-47D7-8346-BB9403FED70F}" type="slidenum">
              <a:rPr lang="en-GB" altLang="en-US" sz="1200">
                <a:solidFill>
                  <a:prstClr val="black"/>
                </a:solidFill>
              </a:rPr>
              <a:pPr eaLnBrk="1" hangingPunct="1"/>
              <a:t>13</a:t>
            </a:fld>
            <a:endParaRPr lang="en-GB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4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262064" y="3489327"/>
            <a:ext cx="725487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NL" altLang="en-US" sz="1400" dirty="0">
              <a:solidFill>
                <a:srgbClr val="000000"/>
              </a:solidFill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276976" y="6465888"/>
            <a:ext cx="136683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nl-NL" altLang="en-US" sz="800" b="1">
              <a:solidFill>
                <a:srgbClr val="C0C0C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9" y="2306638"/>
            <a:ext cx="7254875" cy="55086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7139" y="2820988"/>
            <a:ext cx="7254875" cy="360362"/>
          </a:xfrm>
        </p:spPr>
        <p:txBody>
          <a:bodyPr/>
          <a:lstStyle>
            <a:lvl1pPr marL="0" indent="0">
              <a:buFont typeface="Verdana" pitchFamily="34" charset="0"/>
              <a:buNone/>
              <a:defRPr/>
            </a:lvl1pPr>
          </a:lstStyle>
          <a:p>
            <a:r>
              <a:rPr lang="nl-NL"/>
              <a:t>Klik om de ondertitelstijl van het model te bewerken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52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103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313489" y="1114427"/>
            <a:ext cx="1693862" cy="47593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27138" y="1114427"/>
            <a:ext cx="4933950" cy="47593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710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fld id="{2FFE4499-92C6-40E3-9B9D-280FABE6431E}" type="slidenum">
              <a:rPr lang="nl-NL" smtClean="0"/>
              <a:pPr/>
              <a:t>‹nº›</a:t>
            </a:fld>
            <a:endParaRPr lang="nl-NL"/>
          </a:p>
        </p:txBody>
      </p:sp>
      <p:sp>
        <p:nvSpPr>
          <p:cNvPr id="5" name="Tekstvak 4"/>
          <p:cNvSpPr txBox="1"/>
          <p:nvPr userDrawn="1"/>
        </p:nvSpPr>
        <p:spPr>
          <a:xfrm>
            <a:off x="623331" y="6465889"/>
            <a:ext cx="473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Leerboek Business</a:t>
            </a:r>
            <a:r>
              <a:rPr lang="nl-NL" sz="1200" baseline="0" dirty="0"/>
              <a:t> Intelligence – Peter ter </a:t>
            </a:r>
            <a:r>
              <a:rPr lang="nl-NL" sz="1200" baseline="0" dirty="0" err="1"/>
              <a:t>Braake</a:t>
            </a:r>
            <a:r>
              <a:rPr lang="nl-NL" sz="1200" baseline="0" dirty="0"/>
              <a:t> 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70368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752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27139" y="2201864"/>
            <a:ext cx="3313112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92650" y="2201864"/>
            <a:ext cx="3314700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14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802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78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692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7139" y="1114427"/>
            <a:ext cx="67802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stijl te bewerken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7139" y="2201864"/>
            <a:ext cx="6780212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</p:txBody>
      </p:sp>
      <p:sp>
        <p:nvSpPr>
          <p:cNvPr id="1028" name="Text Box 9"/>
          <p:cNvSpPr txBox="1">
            <a:spLocks noChangeArrowheads="1"/>
          </p:cNvSpPr>
          <p:nvPr/>
        </p:nvSpPr>
        <p:spPr bwMode="auto">
          <a:xfrm>
            <a:off x="1227138" y="365125"/>
            <a:ext cx="64055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NL" altLang="en-US" sz="800" b="1" dirty="0">
              <a:solidFill>
                <a:srgbClr val="C0C0C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1" y="6465888"/>
            <a:ext cx="90963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 b="1" smtClean="0">
                <a:solidFill>
                  <a:srgbClr val="C0C0C0"/>
                </a:solidFill>
                <a:latin typeface="Arial" panose="020B0604020202020204" pitchFamily="34" charset="0"/>
              </a:defRPr>
            </a:lvl1pPr>
          </a:lstStyle>
          <a:p>
            <a:fld id="{2FFE4499-92C6-40E3-9B9D-280FABE6431E}" type="slidenum">
              <a:rPr lang="nl-NL" smtClean="0"/>
              <a:t>‹nº›</a:t>
            </a:fld>
            <a:endParaRPr lang="nl-NL"/>
          </a:p>
        </p:txBody>
      </p:sp>
      <p:sp>
        <p:nvSpPr>
          <p:cNvPr id="1031" name="Text Box 15"/>
          <p:cNvSpPr txBox="1">
            <a:spLocks noChangeArrowheads="1"/>
          </p:cNvSpPr>
          <p:nvPr/>
        </p:nvSpPr>
        <p:spPr bwMode="auto">
          <a:xfrm>
            <a:off x="6276976" y="6465888"/>
            <a:ext cx="136683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nl-NL" altLang="en-US" sz="800" b="1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4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165100" algn="l" rtl="0" eaLnBrk="1" fontAlgn="base" hangingPunct="1">
        <a:spcBef>
          <a:spcPct val="20000"/>
        </a:spcBef>
        <a:spcAft>
          <a:spcPct val="0"/>
        </a:spcAft>
        <a:buChar char="–"/>
        <a:defRPr sz="1600" i="1">
          <a:solidFill>
            <a:schemeClr val="tx1"/>
          </a:solidFill>
          <a:latin typeface="+mn-lt"/>
        </a:defRPr>
      </a:lvl2pPr>
      <a:lvl3pPr marL="723900" indent="-177800" algn="l" rtl="0" eaLnBrk="1" fontAlgn="base" hangingPunct="1">
        <a:spcBef>
          <a:spcPct val="20000"/>
        </a:spcBef>
        <a:spcAft>
          <a:spcPct val="0"/>
        </a:spcAft>
        <a:buChar char="–"/>
        <a:defRPr sz="1600" i="1">
          <a:solidFill>
            <a:schemeClr val="tx1"/>
          </a:solidFill>
          <a:latin typeface="+mn-lt"/>
        </a:defRPr>
      </a:lvl3pPr>
      <a:lvl4pPr marL="965200" indent="-139700" algn="l" rtl="0" eaLnBrk="1" fontAlgn="base" hangingPunct="1">
        <a:spcBef>
          <a:spcPct val="20000"/>
        </a:spcBef>
        <a:spcAft>
          <a:spcPct val="0"/>
        </a:spcAft>
        <a:buChar char="–"/>
        <a:defRPr sz="16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0384" y="1401321"/>
            <a:ext cx="5829300" cy="992981"/>
          </a:xfrm>
        </p:spPr>
        <p:txBody>
          <a:bodyPr>
            <a:noAutofit/>
          </a:bodyPr>
          <a:lstStyle/>
          <a:p>
            <a:pPr algn="ctr"/>
            <a:r>
              <a:rPr lang="nl" altLang="nl-NL" sz="2400" dirty="0"/>
              <a:t>Business Intelligence (BI)</a:t>
            </a:r>
            <a:br>
              <a:rPr lang="nl" altLang="nl-NL" sz="2400" dirty="0"/>
            </a:br>
            <a:r>
              <a:rPr lang="nl" altLang="nl-NL" sz="2400" dirty="0"/>
              <a:t> </a:t>
            </a:r>
          </a:p>
        </p:txBody>
      </p:sp>
      <p:sp>
        <p:nvSpPr>
          <p:cNvPr id="11267" name="Rectangle 1"/>
          <p:cNvSpPr>
            <a:spLocks noChangeArrowheads="1"/>
          </p:cNvSpPr>
          <p:nvPr/>
        </p:nvSpPr>
        <p:spPr bwMode="auto">
          <a:xfrm>
            <a:off x="3110482" y="5427996"/>
            <a:ext cx="177163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" altLang="nl-NL" sz="1350" b="1" dirty="0"/>
              <a:t>Het datawarehouse</a:t>
            </a:r>
            <a:endParaRPr lang="nl-NL" altLang="nl-NL" sz="1350" b="1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308" y="2156538"/>
            <a:ext cx="4252524" cy="316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76221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/>
          <p:cNvSpPr>
            <a:spLocks noGrp="1"/>
          </p:cNvSpPr>
          <p:nvPr>
            <p:ph type="title"/>
          </p:nvPr>
        </p:nvSpPr>
        <p:spPr>
          <a:xfrm>
            <a:off x="468313" y="404815"/>
            <a:ext cx="6780212" cy="885825"/>
          </a:xfrm>
        </p:spPr>
        <p:txBody>
          <a:bodyPr/>
          <a:lstStyle/>
          <a:p>
            <a:r>
              <a:rPr lang="en-US" altLang="en-US" dirty="0" err="1"/>
              <a:t>Voorbeelden</a:t>
            </a:r>
            <a:r>
              <a:rPr lang="en-US" altLang="en-US" dirty="0"/>
              <a:t> </a:t>
            </a:r>
            <a:r>
              <a:rPr lang="en-US" altLang="en-US" dirty="0" err="1"/>
              <a:t>meeteenheden</a:t>
            </a:r>
            <a:r>
              <a:rPr lang="en-US" altLang="en-US" dirty="0"/>
              <a:t>/</a:t>
            </a:r>
            <a:r>
              <a:rPr lang="en-US" altLang="en-US" dirty="0" err="1"/>
              <a:t>feiten</a:t>
            </a:r>
            <a:r>
              <a:rPr lang="en-US" altLang="en-US"/>
              <a:t> (“</a:t>
            </a:r>
            <a:r>
              <a:rPr lang="en-US" altLang="en-US" dirty="0" err="1"/>
              <a:t>verkoop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marketing”)</a:t>
            </a:r>
            <a:endParaRPr lang="nl-NL" altLang="en-US"/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539752" y="2201865"/>
            <a:ext cx="8353425" cy="3671887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2000"/>
              <a:t>Voorbeelden </a:t>
            </a:r>
            <a:r>
              <a:rPr lang="en-US" altLang="en-US" sz="2000" u="sng">
                <a:solidFill>
                  <a:srgbClr val="FF0000"/>
                </a:solidFill>
              </a:rPr>
              <a:t>basiseenheden “verkoop en marketing”</a:t>
            </a:r>
            <a:r>
              <a:rPr lang="en-US" altLang="en-US" sz="2000"/>
              <a:t>: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aantal verkocht (= afzet)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verkoopprijs (= omzet)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aantal besteld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aantal in backorder</a:t>
            </a:r>
            <a:br>
              <a:rPr lang="en-US" altLang="en-US" sz="2000"/>
            </a:br>
            <a:endParaRPr lang="en-US" altLang="en-US" sz="2000"/>
          </a:p>
          <a:p>
            <a:pPr marL="457200" indent="-457200">
              <a:buNone/>
            </a:pPr>
            <a:r>
              <a:rPr lang="en-US" altLang="en-US" sz="2000"/>
              <a:t>Voorbeeld van een </a:t>
            </a:r>
            <a:r>
              <a:rPr lang="en-US" altLang="en-US" sz="2000" u="sng">
                <a:solidFill>
                  <a:srgbClr val="FF0000"/>
                </a:solidFill>
              </a:rPr>
              <a:t>berekende eenheid “verkoop en marketing”</a:t>
            </a:r>
            <a:r>
              <a:rPr lang="en-US" altLang="en-US" sz="2000"/>
              <a:t>: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gemiddelde prijs = omzet/afzet</a:t>
            </a:r>
          </a:p>
          <a:p>
            <a:pPr marL="457200" indent="-457200">
              <a:buNone/>
            </a:pPr>
            <a:endParaRPr lang="en-US" altLang="en-US" sz="2000"/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0F413C-0030-4ACC-9E91-D9F47840ED63}" type="slidenum">
              <a:rPr lang="en-GB" altLang="en-US" sz="1400">
                <a:solidFill>
                  <a:srgbClr val="FFFFFF"/>
                </a:solidFill>
              </a:rPr>
              <a:pPr eaLnBrk="1" hangingPunct="1"/>
              <a:t>10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2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>
          <a:xfrm>
            <a:off x="539752" y="404815"/>
            <a:ext cx="6780213" cy="885825"/>
          </a:xfrm>
        </p:spPr>
        <p:txBody>
          <a:bodyPr/>
          <a:lstStyle/>
          <a:p>
            <a:r>
              <a:rPr lang="en-US" altLang="en-US"/>
              <a:t>Voorbeelden meeteenheden (“personeel”)</a:t>
            </a:r>
            <a:endParaRPr lang="nl-NL" altLang="en-US"/>
          </a:p>
        </p:txBody>
      </p:sp>
      <p:sp>
        <p:nvSpPr>
          <p:cNvPr id="26627" name="Content Placeholder 3"/>
          <p:cNvSpPr>
            <a:spLocks noGrp="1"/>
          </p:cNvSpPr>
          <p:nvPr>
            <p:ph idx="1"/>
          </p:nvPr>
        </p:nvSpPr>
        <p:spPr>
          <a:xfrm>
            <a:off x="579440" y="2201865"/>
            <a:ext cx="7088187" cy="3671887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2000"/>
              <a:t>Voorbeelden </a:t>
            </a:r>
            <a:r>
              <a:rPr lang="en-US" altLang="en-US" sz="2000" u="sng">
                <a:solidFill>
                  <a:srgbClr val="FF0000"/>
                </a:solidFill>
              </a:rPr>
              <a:t>basiseenheden “personeel”</a:t>
            </a:r>
            <a:r>
              <a:rPr lang="en-US" altLang="en-US" sz="2000"/>
              <a:t>: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lengte dienstverband 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mate van werkbevrediging 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mate van arbeidsverzuim </a:t>
            </a:r>
          </a:p>
          <a:p>
            <a:pPr marL="457200" indent="-457200">
              <a:buFontTx/>
              <a:buAutoNum type="arabicPeriod"/>
            </a:pPr>
            <a:endParaRPr lang="en-US" altLang="en-US" sz="2000"/>
          </a:p>
          <a:p>
            <a:pPr marL="457200" indent="-457200">
              <a:buNone/>
            </a:pPr>
            <a:r>
              <a:rPr lang="en-US" altLang="en-US" sz="2000"/>
              <a:t>Voorbeeld van een </a:t>
            </a:r>
            <a:r>
              <a:rPr lang="en-US" altLang="en-US" sz="2000" u="sng">
                <a:solidFill>
                  <a:srgbClr val="FF0000"/>
                </a:solidFill>
              </a:rPr>
              <a:t>berekende eenheid “personeel”</a:t>
            </a:r>
            <a:r>
              <a:rPr lang="en-US" altLang="en-US" sz="2000"/>
              <a:t>: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gemiddelde productiviteit werknemers = </a:t>
            </a:r>
          </a:p>
          <a:p>
            <a:pPr marL="457200" indent="-457200">
              <a:buNone/>
            </a:pPr>
            <a:r>
              <a:rPr lang="en-US" altLang="en-US" sz="2000"/>
              <a:t>     omzet/aantal werknemers</a:t>
            </a:r>
          </a:p>
          <a:p>
            <a:pPr marL="457200" indent="-457200">
              <a:buNone/>
            </a:pPr>
            <a:endParaRPr lang="en-US" altLang="en-US" sz="2000"/>
          </a:p>
          <a:p>
            <a:pPr marL="457200" indent="-457200">
              <a:buNone/>
            </a:pPr>
            <a:endParaRPr lang="en-US" altLang="en-US" sz="2000"/>
          </a:p>
          <a:p>
            <a:pPr marL="457200" indent="-457200">
              <a:buFontTx/>
              <a:buAutoNum type="arabicPeriod"/>
            </a:pPr>
            <a:endParaRPr lang="nl-NL" altLang="en-US" sz="2000"/>
          </a:p>
        </p:txBody>
      </p:sp>
      <p:sp>
        <p:nvSpPr>
          <p:cNvPr id="2662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C38124-7FA0-4D64-95C8-61E0ED517417}" type="slidenum">
              <a:rPr lang="en-GB" altLang="en-US" sz="1400">
                <a:solidFill>
                  <a:srgbClr val="FFFFFF"/>
                </a:solidFill>
              </a:rPr>
              <a:pPr eaLnBrk="1" hangingPunct="1"/>
              <a:t>11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3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>
          <a:xfrm>
            <a:off x="539752" y="333377"/>
            <a:ext cx="6780213" cy="885825"/>
          </a:xfrm>
        </p:spPr>
        <p:txBody>
          <a:bodyPr/>
          <a:lstStyle/>
          <a:p>
            <a:r>
              <a:rPr lang="en-US" altLang="en-US"/>
              <a:t>Voorbeelden meeteenheden (“fabricage”)</a:t>
            </a:r>
            <a:endParaRPr lang="nl-NL" altLang="en-US"/>
          </a:p>
        </p:txBody>
      </p:sp>
      <p:sp>
        <p:nvSpPr>
          <p:cNvPr id="27651" name="Content Placeholder 3"/>
          <p:cNvSpPr>
            <a:spLocks noGrp="1"/>
          </p:cNvSpPr>
          <p:nvPr>
            <p:ph idx="1"/>
          </p:nvPr>
        </p:nvSpPr>
        <p:spPr>
          <a:xfrm>
            <a:off x="539752" y="2201865"/>
            <a:ext cx="6780213" cy="3671887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2000"/>
              <a:t>Voorbeelden </a:t>
            </a:r>
            <a:r>
              <a:rPr lang="en-US" altLang="en-US" sz="2000" u="sng">
                <a:solidFill>
                  <a:srgbClr val="FF0000"/>
                </a:solidFill>
              </a:rPr>
              <a:t>basiseenheden “fabricage”</a:t>
            </a:r>
            <a:r>
              <a:rPr lang="en-US" altLang="en-US" sz="2000"/>
              <a:t>: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aantal geproduceerd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aantal gebruikte machine-uren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aantal op voorraad</a:t>
            </a:r>
          </a:p>
          <a:p>
            <a:pPr marL="457200" indent="-457200">
              <a:buFontTx/>
              <a:buAutoNum type="arabicPeriod"/>
            </a:pPr>
            <a:endParaRPr lang="en-US" altLang="en-US" sz="2000"/>
          </a:p>
          <a:p>
            <a:pPr marL="457200" indent="-457200">
              <a:buNone/>
            </a:pPr>
            <a:r>
              <a:rPr lang="en-US" altLang="en-US" sz="2000"/>
              <a:t>Voorbeeld van een </a:t>
            </a:r>
            <a:r>
              <a:rPr lang="en-US" altLang="en-US" sz="2000" u="sng">
                <a:solidFill>
                  <a:srgbClr val="FF0000"/>
                </a:solidFill>
              </a:rPr>
              <a:t>berekende eenheid “fabricage”</a:t>
            </a:r>
            <a:r>
              <a:rPr lang="en-US" altLang="en-US" sz="2000"/>
              <a:t>: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gemiddeld productieniveau = </a:t>
            </a:r>
          </a:p>
          <a:p>
            <a:pPr marL="457200" indent="-457200">
              <a:buNone/>
            </a:pPr>
            <a:r>
              <a:rPr lang="en-US" altLang="en-US" sz="2000"/>
              <a:t>     aantal geproduceerd/aantal machine-uren</a:t>
            </a:r>
          </a:p>
          <a:p>
            <a:pPr marL="457200" indent="-457200">
              <a:buFontTx/>
              <a:buAutoNum type="arabicPeriod"/>
            </a:pPr>
            <a:endParaRPr lang="nl-NL" altLang="en-US" sz="2000"/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BE4630-0E99-4D0D-BB29-38D942C4E826}" type="slidenum">
              <a:rPr lang="en-GB" altLang="en-US" sz="1400">
                <a:solidFill>
                  <a:srgbClr val="FFFFFF"/>
                </a:solidFill>
              </a:rPr>
              <a:pPr eaLnBrk="1" hangingPunct="1"/>
              <a:t>12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8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528638" y="1114427"/>
            <a:ext cx="6780212" cy="885825"/>
          </a:xfrm>
        </p:spPr>
        <p:txBody>
          <a:bodyPr/>
          <a:lstStyle/>
          <a:p>
            <a:r>
              <a:rPr lang="en-US" altLang="en-US"/>
              <a:t>Voorbeelden meeteenheden (“administratie”)</a:t>
            </a:r>
            <a:endParaRPr lang="nl-NL" altLang="en-US"/>
          </a:p>
        </p:txBody>
      </p:sp>
      <p:sp>
        <p:nvSpPr>
          <p:cNvPr id="28675" name="Content Placeholder 3"/>
          <p:cNvSpPr>
            <a:spLocks noGrp="1"/>
          </p:cNvSpPr>
          <p:nvPr>
            <p:ph idx="1"/>
          </p:nvPr>
        </p:nvSpPr>
        <p:spPr>
          <a:xfrm>
            <a:off x="539750" y="2201865"/>
            <a:ext cx="8135938" cy="3671887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2000"/>
              <a:t>Voorbeelden </a:t>
            </a:r>
            <a:r>
              <a:rPr lang="en-US" altLang="en-US" sz="2000" u="sng">
                <a:solidFill>
                  <a:srgbClr val="FF0000"/>
                </a:solidFill>
              </a:rPr>
              <a:t>basiseenheden “administratie”</a:t>
            </a:r>
            <a:r>
              <a:rPr lang="en-US" altLang="en-US" sz="2000"/>
              <a:t>: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aantal debiteuren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debiteurensaldo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aantal crediteuren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crediteurensaldo</a:t>
            </a:r>
          </a:p>
          <a:p>
            <a:pPr marL="457200" indent="-457200">
              <a:buFontTx/>
              <a:buAutoNum type="arabicPeriod"/>
            </a:pPr>
            <a:endParaRPr lang="en-US" altLang="en-US" sz="2000"/>
          </a:p>
          <a:p>
            <a:pPr marL="457200" indent="-457200">
              <a:buNone/>
            </a:pPr>
            <a:r>
              <a:rPr lang="en-US" altLang="en-US" sz="2000"/>
              <a:t>Voorbeeld van een </a:t>
            </a:r>
            <a:r>
              <a:rPr lang="en-US" altLang="en-US" sz="2000" u="sng">
                <a:solidFill>
                  <a:srgbClr val="FF0000"/>
                </a:solidFill>
              </a:rPr>
              <a:t>berekende eenheid “administratie”</a:t>
            </a:r>
            <a:r>
              <a:rPr lang="en-US" altLang="en-US" sz="2000"/>
              <a:t>: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gemiddeld debiteurensaldo =</a:t>
            </a:r>
          </a:p>
          <a:p>
            <a:pPr marL="457200" indent="-457200">
              <a:buNone/>
            </a:pPr>
            <a:r>
              <a:rPr lang="en-US" altLang="en-US" sz="2000"/>
              <a:t>     debiteurensaldo/aantal debiteuren</a:t>
            </a:r>
          </a:p>
          <a:p>
            <a:pPr marL="457200" indent="-457200">
              <a:buFontTx/>
              <a:buAutoNum type="arabicPeriod"/>
            </a:pPr>
            <a:endParaRPr lang="nl-NL" altLang="en-US" sz="2000"/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0BCF74-A45F-47F5-8D26-B4AF80D01876}" type="slidenum">
              <a:rPr lang="en-GB" altLang="en-US" sz="1400">
                <a:solidFill>
                  <a:srgbClr val="FFFFFF"/>
                </a:solidFill>
              </a:rPr>
              <a:pPr eaLnBrk="1" hangingPunct="1"/>
              <a:t>13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3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>
          <a:xfrm>
            <a:off x="611188" y="404815"/>
            <a:ext cx="6780212" cy="885825"/>
          </a:xfrm>
        </p:spPr>
        <p:txBody>
          <a:bodyPr/>
          <a:lstStyle/>
          <a:p>
            <a:r>
              <a:rPr lang="en-US" altLang="en-US"/>
              <a:t>Dimensies</a:t>
            </a:r>
            <a:endParaRPr lang="nl-NL" altLang="en-US"/>
          </a:p>
        </p:txBody>
      </p:sp>
      <p:sp>
        <p:nvSpPr>
          <p:cNvPr id="29699" name="Content Placeholder 3"/>
          <p:cNvSpPr>
            <a:spLocks noGrp="1"/>
          </p:cNvSpPr>
          <p:nvPr>
            <p:ph idx="1"/>
          </p:nvPr>
        </p:nvSpPr>
        <p:spPr>
          <a:xfrm>
            <a:off x="611188" y="1700215"/>
            <a:ext cx="6780212" cy="3671887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2000"/>
              <a:t>Wat zijn </a:t>
            </a:r>
            <a:r>
              <a:rPr lang="en-US" altLang="en-US" sz="2000" u="sng">
                <a:solidFill>
                  <a:srgbClr val="FF0000"/>
                </a:solidFill>
              </a:rPr>
              <a:t>dimensies</a:t>
            </a:r>
            <a:r>
              <a:rPr lang="en-US" altLang="en-US" sz="2000"/>
              <a:t>? </a:t>
            </a:r>
          </a:p>
          <a:p>
            <a:pPr marL="457200" indent="-457200">
              <a:buNone/>
            </a:pPr>
            <a:r>
              <a:rPr lang="en-US" altLang="en-US" sz="2000"/>
              <a:t>	</a:t>
            </a: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 u="sng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altLang="en-US" sz="2000" u="sng">
                <a:solidFill>
                  <a:srgbClr val="FF0000"/>
                </a:solidFill>
              </a:rPr>
              <a:t>ndelingsvariabelen</a:t>
            </a:r>
          </a:p>
          <a:p>
            <a:pPr marL="457200" indent="-457200">
              <a:buNone/>
            </a:pPr>
            <a:r>
              <a:rPr lang="en-US" altLang="en-US" sz="2000"/>
              <a:t>     </a:t>
            </a: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/>
              <a:t>alles waar je </a:t>
            </a:r>
            <a:r>
              <a:rPr lang="en-US" altLang="en-US" sz="2000" u="sng">
                <a:solidFill>
                  <a:srgbClr val="FF0000"/>
                </a:solidFill>
              </a:rPr>
              <a:t>“per”</a:t>
            </a:r>
            <a:r>
              <a:rPr lang="en-US" altLang="en-US" sz="2000"/>
              <a:t> voor kunt zetten</a:t>
            </a:r>
          </a:p>
          <a:p>
            <a:pPr marL="457200" indent="-457200">
              <a:buNone/>
            </a:pPr>
            <a:r>
              <a:rPr lang="en-US" altLang="en-US" sz="2000"/>
              <a:t>	</a:t>
            </a: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 u="sng">
                <a:solidFill>
                  <a:srgbClr val="FF0000"/>
                </a:solidFill>
                <a:sym typeface="Wingdings" panose="05000000000000000000" pitchFamily="2" charset="2"/>
              </a:rPr>
              <a:t>perspectief</a:t>
            </a:r>
            <a:r>
              <a:rPr lang="en-US" altLang="en-US" sz="2000">
                <a:sym typeface="Wingdings" panose="05000000000000000000" pitchFamily="2" charset="2"/>
              </a:rPr>
              <a:t> van waaruit er naar de 		</a:t>
            </a:r>
          </a:p>
          <a:p>
            <a:pPr marL="457200" indent="-457200">
              <a:buNone/>
            </a:pPr>
            <a:r>
              <a:rPr lang="en-US" altLang="en-US" sz="2000">
                <a:sym typeface="Wingdings" panose="05000000000000000000" pitchFamily="2" charset="2"/>
              </a:rPr>
              <a:t>         meeteenheid wordt gekeken</a:t>
            </a:r>
          </a:p>
          <a:p>
            <a:pPr marL="457200" indent="-457200">
              <a:buNone/>
            </a:pPr>
            <a:r>
              <a:rPr lang="en-US" altLang="en-US" sz="2000"/>
              <a:t>	</a:t>
            </a:r>
            <a:r>
              <a:rPr lang="en-US" altLang="en-US" sz="2000">
                <a:sym typeface="Wingdings" panose="05000000000000000000" pitchFamily="2" charset="2"/>
              </a:rPr>
              <a:t> biedt </a:t>
            </a:r>
            <a:r>
              <a:rPr lang="en-US" altLang="en-US" sz="2000" u="sng">
                <a:solidFill>
                  <a:srgbClr val="FF0000"/>
                </a:solidFill>
                <a:sym typeface="Wingdings" panose="05000000000000000000" pitchFamily="2" charset="2"/>
              </a:rPr>
              <a:t>context</a:t>
            </a:r>
            <a:r>
              <a:rPr lang="en-US" altLang="en-US" sz="2000">
                <a:sym typeface="Wingdings" panose="05000000000000000000" pitchFamily="2" charset="2"/>
              </a:rPr>
              <a:t> aan meeteenheid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AC0785-5EED-41B7-800A-021303ECB59B}" type="slidenum">
              <a:rPr lang="en-GB" altLang="en-US" sz="1400">
                <a:solidFill>
                  <a:srgbClr val="FFFFFF"/>
                </a:solidFill>
              </a:rPr>
              <a:pPr eaLnBrk="1" hangingPunct="1"/>
              <a:t>14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74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611188" y="404815"/>
            <a:ext cx="6780212" cy="885825"/>
          </a:xfrm>
        </p:spPr>
        <p:txBody>
          <a:bodyPr/>
          <a:lstStyle/>
          <a:p>
            <a:r>
              <a:rPr lang="en-US" altLang="en-US" sz="2400"/>
              <a:t>Voorbeelden dimensies </a:t>
            </a:r>
            <a:br>
              <a:rPr lang="en-US" altLang="en-US" sz="2400"/>
            </a:br>
            <a:r>
              <a:rPr lang="en-US" altLang="en-US" sz="2400"/>
              <a:t>(“verkoop en marketing”) </a:t>
            </a:r>
            <a:endParaRPr lang="nl-NL" altLang="en-US" sz="2400"/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>
          <a:xfrm>
            <a:off x="755652" y="2201865"/>
            <a:ext cx="6780213" cy="3671887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2000"/>
              <a:t>Voorbeelden </a:t>
            </a:r>
            <a:r>
              <a:rPr lang="en-US" altLang="en-US" sz="2000" u="sng">
                <a:solidFill>
                  <a:srgbClr val="FF0000"/>
                </a:solidFill>
              </a:rPr>
              <a:t>dimensies “verkoop en marketing”</a:t>
            </a:r>
            <a:r>
              <a:rPr lang="en-US" altLang="en-US" sz="2000"/>
              <a:t>: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producten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klanten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demografische gegevens (leeftijd, geslacht)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verkoopkanaal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geografische locatie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promotionele acties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vertegenwoordigers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status van een bestelling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soort verkoop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tijd</a:t>
            </a:r>
            <a:endParaRPr lang="nl-NL" altLang="en-US" sz="2000"/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B526D3-DDBD-46F9-9F11-82EDADB38D7D}" type="slidenum">
              <a:rPr lang="en-GB" altLang="en-US" sz="1400">
                <a:solidFill>
                  <a:srgbClr val="FFFFFF"/>
                </a:solidFill>
              </a:rPr>
              <a:pPr eaLnBrk="1" hangingPunct="1"/>
              <a:t>15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1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title"/>
          </p:nvPr>
        </p:nvSpPr>
        <p:spPr>
          <a:xfrm>
            <a:off x="684213" y="404815"/>
            <a:ext cx="6780212" cy="885825"/>
          </a:xfrm>
        </p:spPr>
        <p:txBody>
          <a:bodyPr/>
          <a:lstStyle/>
          <a:p>
            <a:r>
              <a:rPr lang="en-US" altLang="en-US" sz="2400"/>
              <a:t>Voorbeelden dimensies</a:t>
            </a:r>
            <a:br>
              <a:rPr lang="en-US" altLang="en-US" sz="2400"/>
            </a:br>
            <a:r>
              <a:rPr lang="en-US" altLang="en-US" sz="2400"/>
              <a:t> (“personeel”)</a:t>
            </a:r>
            <a:endParaRPr lang="nl-NL" altLang="en-US" sz="2400"/>
          </a:p>
        </p:txBody>
      </p:sp>
      <p:sp>
        <p:nvSpPr>
          <p:cNvPr id="31747" name="Content Placeholder 3"/>
          <p:cNvSpPr>
            <a:spLocks noGrp="1"/>
          </p:cNvSpPr>
          <p:nvPr>
            <p:ph idx="1"/>
          </p:nvPr>
        </p:nvSpPr>
        <p:spPr>
          <a:xfrm>
            <a:off x="815977" y="2201865"/>
            <a:ext cx="6780213" cy="3671887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2000"/>
              <a:t>Voorbeelden </a:t>
            </a:r>
            <a:r>
              <a:rPr lang="en-US" altLang="en-US" sz="2000" u="sng">
                <a:solidFill>
                  <a:srgbClr val="FF0000"/>
                </a:solidFill>
              </a:rPr>
              <a:t>dimensies “personeel”</a:t>
            </a:r>
            <a:r>
              <a:rPr lang="en-US" altLang="en-US" sz="2000"/>
              <a:t>: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organigram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business unit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afdeling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werknemers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tijd</a:t>
            </a:r>
            <a:br>
              <a:rPr lang="en-US" altLang="en-US" sz="2000"/>
            </a:br>
            <a:endParaRPr lang="en-US" altLang="en-US" sz="2000"/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D254E4-7EB8-4557-A0AA-45D578DD7711}" type="slidenum">
              <a:rPr lang="en-GB" altLang="en-US" sz="1400">
                <a:solidFill>
                  <a:srgbClr val="FFFFFF"/>
                </a:solidFill>
              </a:rPr>
              <a:pPr eaLnBrk="1" hangingPunct="1"/>
              <a:t>16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7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>
          <a:xfrm>
            <a:off x="611188" y="333377"/>
            <a:ext cx="6780212" cy="885825"/>
          </a:xfrm>
        </p:spPr>
        <p:txBody>
          <a:bodyPr/>
          <a:lstStyle/>
          <a:p>
            <a:r>
              <a:rPr lang="en-US" altLang="en-US" sz="2400"/>
              <a:t>Voorbeelden dimensies </a:t>
            </a:r>
            <a:br>
              <a:rPr lang="en-US" altLang="en-US" sz="2400"/>
            </a:br>
            <a:r>
              <a:rPr lang="en-US" altLang="en-US" sz="2400"/>
              <a:t>(“fabricage”) </a:t>
            </a:r>
            <a:endParaRPr lang="nl-NL" altLang="en-US" sz="2400"/>
          </a:p>
        </p:txBody>
      </p:sp>
      <p:sp>
        <p:nvSpPr>
          <p:cNvPr id="32771" name="Content Placeholder 3"/>
          <p:cNvSpPr>
            <a:spLocks noGrp="1"/>
          </p:cNvSpPr>
          <p:nvPr>
            <p:ph idx="1"/>
          </p:nvPr>
        </p:nvSpPr>
        <p:spPr>
          <a:xfrm>
            <a:off x="815977" y="2201865"/>
            <a:ext cx="6780213" cy="3671887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2000"/>
              <a:t>Voorbeelden </a:t>
            </a:r>
            <a:r>
              <a:rPr lang="en-US" altLang="en-US" sz="2000" u="sng">
                <a:solidFill>
                  <a:srgbClr val="FF0000"/>
                </a:solidFill>
              </a:rPr>
              <a:t>dimensies “fabricage”</a:t>
            </a:r>
            <a:r>
              <a:rPr lang="en-US" altLang="en-US" sz="2000"/>
              <a:t>: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ploeg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assemblagelijn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product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fabrikant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magazijn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leveranciers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tijd</a:t>
            </a:r>
            <a:br>
              <a:rPr lang="en-US" altLang="en-US" sz="2000"/>
            </a:br>
            <a:br>
              <a:rPr lang="en-US" altLang="en-US" sz="2000"/>
            </a:br>
            <a:endParaRPr lang="en-US" altLang="en-US" sz="2000"/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751F40-6C3D-496D-84ED-0779F3D73370}" type="slidenum">
              <a:rPr lang="en-GB" altLang="en-US" sz="1400">
                <a:solidFill>
                  <a:srgbClr val="FFFFFF"/>
                </a:solidFill>
              </a:rPr>
              <a:pPr eaLnBrk="1" hangingPunct="1"/>
              <a:t>17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15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>
          <a:xfrm>
            <a:off x="684213" y="404815"/>
            <a:ext cx="6780212" cy="885825"/>
          </a:xfrm>
        </p:spPr>
        <p:txBody>
          <a:bodyPr/>
          <a:lstStyle/>
          <a:p>
            <a:r>
              <a:rPr lang="en-US" altLang="en-US" sz="2400"/>
              <a:t>Voorbeelden dimensies</a:t>
            </a:r>
            <a:br>
              <a:rPr lang="en-US" altLang="en-US" sz="2400"/>
            </a:br>
            <a:r>
              <a:rPr lang="en-US" altLang="en-US" sz="2400"/>
              <a:t> (“administratie”)</a:t>
            </a:r>
            <a:endParaRPr lang="nl-NL" altLang="en-US" sz="2400"/>
          </a:p>
        </p:txBody>
      </p:sp>
      <p:sp>
        <p:nvSpPr>
          <p:cNvPr id="33795" name="Content Placeholder 3"/>
          <p:cNvSpPr>
            <a:spLocks noGrp="1"/>
          </p:cNvSpPr>
          <p:nvPr>
            <p:ph idx="1"/>
          </p:nvPr>
        </p:nvSpPr>
        <p:spPr>
          <a:xfrm>
            <a:off x="827088" y="2201865"/>
            <a:ext cx="6780212" cy="3671887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2000"/>
              <a:t>Voorbeelden </a:t>
            </a:r>
            <a:r>
              <a:rPr lang="en-US" altLang="en-US" sz="2000" u="sng">
                <a:solidFill>
                  <a:srgbClr val="FF0000"/>
                </a:solidFill>
              </a:rPr>
              <a:t>dimensies “administratie”</a:t>
            </a:r>
            <a:r>
              <a:rPr lang="en-US" altLang="en-US" sz="2000"/>
              <a:t>: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valuta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rekening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scenario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business unit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afdeling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tijd</a:t>
            </a: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CE976E-72EC-43CB-9FE1-85160D7DE6BB}" type="slidenum">
              <a:rPr lang="en-GB" altLang="en-US" sz="1400">
                <a:solidFill>
                  <a:srgbClr val="FFFFFF"/>
                </a:solidFill>
              </a:rPr>
              <a:pPr eaLnBrk="1" hangingPunct="1"/>
              <a:t>18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07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Stermodel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feitentabel met bijbehorende dimensietabellen</a:t>
            </a:r>
          </a:p>
          <a:p>
            <a:r>
              <a:rPr lang="nl-NL" dirty="0"/>
              <a:t>Een stermodel is voor een vakinhoudelijk deskundige een gemakkelijk te begrijpen, en daarmee te gebruiken, model.</a:t>
            </a:r>
          </a:p>
          <a:p>
            <a:r>
              <a:rPr lang="nl-NL" dirty="0"/>
              <a:t>Bij normaliseren modelleer je de gegevens en hun verbanden. Bij dimensioneel modelleren modelleer je de bedrijfsprocessen. Dimensioneel modelleren staat dichter bij eindgebruikers.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978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Dimensioneel modelleren</a:t>
            </a:r>
          </a:p>
          <a:p>
            <a:r>
              <a:rPr lang="nl-NL" dirty="0" err="1"/>
              <a:t>Inmon</a:t>
            </a:r>
            <a:r>
              <a:rPr lang="nl-NL" dirty="0"/>
              <a:t> information </a:t>
            </a:r>
            <a:r>
              <a:rPr lang="nl-NL" dirty="0" err="1"/>
              <a:t>factory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53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Datum dimensie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8" y="1930194"/>
            <a:ext cx="9110848" cy="1722122"/>
          </a:xfrm>
        </p:spPr>
      </p:pic>
      <p:sp>
        <p:nvSpPr>
          <p:cNvPr id="6" name="Rechthoek 5"/>
          <p:cNvSpPr/>
          <p:nvPr/>
        </p:nvSpPr>
        <p:spPr>
          <a:xfrm>
            <a:off x="628650" y="3974287"/>
            <a:ext cx="809870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350" dirty="0">
                <a:latin typeface="Arial" panose="020B0604020202020204" pitchFamily="34" charset="0"/>
                <a:ea typeface="Calibri" panose="020F0502020204030204" pitchFamily="34" charset="0"/>
              </a:rPr>
              <a:t>Elk datawarehouse heeft een datum/tijd dimensie omdat de tijd een belangrijke rol speelt in ons leven.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2736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een datum dimensie?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nl-NL" dirty="0"/>
              <a:t>gemak van filteren</a:t>
            </a:r>
          </a:p>
          <a:p>
            <a:pPr lvl="1"/>
            <a:r>
              <a:rPr lang="nl-NL" dirty="0"/>
              <a:t>zorg dat er voor elke relevante periode een </a:t>
            </a:r>
            <a:r>
              <a:rPr lang="nl-NL" dirty="0" err="1"/>
              <a:t>voorgedefinieerde</a:t>
            </a:r>
            <a:r>
              <a:rPr lang="nl-NL" dirty="0"/>
              <a:t> kolom bestaat</a:t>
            </a:r>
          </a:p>
          <a:p>
            <a:pPr lvl="0"/>
            <a:r>
              <a:rPr lang="nl-NL" dirty="0"/>
              <a:t>gebroken boekjaren</a:t>
            </a:r>
          </a:p>
          <a:p>
            <a:pPr lvl="1"/>
            <a:r>
              <a:rPr lang="nl-NL" dirty="0"/>
              <a:t>De datum dimensie bevat de bedrijfsregel die definieert van wanneer tot wanneer een (gebroken) boekjaar loopt</a:t>
            </a:r>
          </a:p>
          <a:p>
            <a:pPr lvl="0"/>
            <a:r>
              <a:rPr lang="nl-NL" dirty="0"/>
              <a:t>Weeknummers</a:t>
            </a:r>
          </a:p>
          <a:p>
            <a:pPr lvl="1"/>
            <a:r>
              <a:rPr lang="nl-NL" dirty="0"/>
              <a:t>De datum dimensie bevat de bedrijfsregel die definieert in welk weeknummer een dag valt.</a:t>
            </a:r>
          </a:p>
          <a:p>
            <a:pPr lvl="0"/>
            <a:r>
              <a:rPr lang="nl-NL" dirty="0"/>
              <a:t>ontbrekende data</a:t>
            </a:r>
          </a:p>
          <a:p>
            <a:pPr lvl="1"/>
            <a:r>
              <a:rPr lang="nl-NL" dirty="0"/>
              <a:t>Een datum dimensie bevat gegevens over alle periodes, ook periodes waarin zich geen feiten hebben voorgedaan.</a:t>
            </a:r>
          </a:p>
          <a:p>
            <a:pPr lvl="0"/>
            <a:r>
              <a:rPr lang="nl-NL" dirty="0"/>
              <a:t>extra metadata</a:t>
            </a:r>
          </a:p>
          <a:p>
            <a:pPr lvl="1"/>
            <a:r>
              <a:rPr lang="nl-NL" dirty="0"/>
              <a:t>Een datum dimensie bevat extra informatie over periodes, bijvoorbeeld of een dag een werkdag is.</a:t>
            </a:r>
          </a:p>
          <a:p>
            <a:pPr lvl="0"/>
            <a:r>
              <a:rPr lang="nl-NL" dirty="0"/>
              <a:t>performance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03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 keuzes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 een </a:t>
            </a:r>
            <a:r>
              <a:rPr lang="nl-NL" dirty="0" err="1"/>
              <a:t>smartkey</a:t>
            </a:r>
            <a:endParaRPr lang="nl-NL" dirty="0"/>
          </a:p>
          <a:p>
            <a:pPr lvl="1"/>
            <a:r>
              <a:rPr lang="nl-NL" dirty="0"/>
              <a:t>Datum sleutel	int	20140101 (voor 1 januari 2014)</a:t>
            </a:r>
          </a:p>
          <a:p>
            <a:r>
              <a:rPr lang="nl-NL" dirty="0"/>
              <a:t>Een goede datum dimensie bevat voor elke relevante periode een unieke sleutel in de vorm van een getal en een kolom met een leesbare beschrijving</a:t>
            </a:r>
          </a:p>
          <a:p>
            <a:pPr lvl="1"/>
            <a:r>
              <a:rPr lang="nl-NL" dirty="0"/>
              <a:t>Kwartaal sleutel		20141</a:t>
            </a:r>
          </a:p>
          <a:p>
            <a:pPr lvl="1"/>
            <a:r>
              <a:rPr lang="nl-NL"/>
              <a:t>Kwartaal omschrijving	</a:t>
            </a:r>
            <a:r>
              <a:rPr lang="nl-NL" dirty="0"/>
              <a:t>	K1, 2014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964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Overwegingen voor dimensies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Probeer het aantal dimensies met stermodel te beperken tot maximaal zeven.</a:t>
            </a:r>
          </a:p>
          <a:p>
            <a:r>
              <a:rPr lang="nl-NL" dirty="0"/>
              <a:t>Dimensietabellen zijn platgeslagen, niet genormaliseerde tabellen die veel redundantie bevatten</a:t>
            </a:r>
          </a:p>
          <a:p>
            <a:r>
              <a:rPr lang="nl-NL" dirty="0"/>
              <a:t>Gebruik datawarehouse </a:t>
            </a:r>
            <a:r>
              <a:rPr lang="nl-NL" dirty="0" err="1"/>
              <a:t>keys</a:t>
            </a:r>
            <a:r>
              <a:rPr lang="nl-NL" dirty="0"/>
              <a:t> / </a:t>
            </a:r>
            <a:r>
              <a:rPr lang="nl-NL" dirty="0" err="1"/>
              <a:t>surrogate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Een </a:t>
            </a:r>
            <a:r>
              <a:rPr lang="nl-NL" b="1" dirty="0" err="1"/>
              <a:t>surrogate</a:t>
            </a:r>
            <a:r>
              <a:rPr lang="nl-NL" b="1" dirty="0"/>
              <a:t> </a:t>
            </a:r>
            <a:r>
              <a:rPr lang="nl-NL" b="1" dirty="0" err="1"/>
              <a:t>key</a:t>
            </a:r>
            <a:r>
              <a:rPr lang="nl-NL" dirty="0"/>
              <a:t> of </a:t>
            </a:r>
            <a:r>
              <a:rPr lang="nl-NL" b="1" dirty="0"/>
              <a:t>datawarehouse </a:t>
            </a:r>
            <a:r>
              <a:rPr lang="nl-NL" b="1" dirty="0" err="1"/>
              <a:t>key</a:t>
            </a:r>
            <a:r>
              <a:rPr lang="nl-NL" dirty="0"/>
              <a:t> is een automatisch gegenereerd, uniek, betekenisloos nummer dat elke record krijgt toegewezen op het moment dat het in het datawarehouse wordt weggeschreven. </a:t>
            </a:r>
          </a:p>
          <a:p>
            <a:r>
              <a:rPr lang="nl-NL" dirty="0"/>
              <a:t>Een dimensie bevat bij voorkeur zoveel mogelijk tekstuele informatie met betrekking tot de dimensie.</a:t>
            </a:r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254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Slowly</a:t>
            </a:r>
            <a:r>
              <a:rPr lang="nl-NL" dirty="0"/>
              <a:t>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Dimension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28650" y="2125268"/>
            <a:ext cx="62293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350" dirty="0">
                <a:latin typeface="Arial" panose="020B0604020202020204" pitchFamily="34" charset="0"/>
                <a:ea typeface="Calibri" panose="020F0502020204030204" pitchFamily="34" charset="0"/>
              </a:rPr>
              <a:t>De term </a:t>
            </a:r>
            <a:r>
              <a:rPr lang="nl-NL" sz="1350" b="1" dirty="0" err="1">
                <a:latin typeface="Arial" panose="020B0604020202020204" pitchFamily="34" charset="0"/>
                <a:ea typeface="Calibri" panose="020F0502020204030204" pitchFamily="34" charset="0"/>
              </a:rPr>
              <a:t>Slowly</a:t>
            </a:r>
            <a:r>
              <a:rPr lang="nl-NL" sz="135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nl-NL" sz="1350" b="1" dirty="0" err="1">
                <a:latin typeface="Arial" panose="020B0604020202020204" pitchFamily="34" charset="0"/>
                <a:ea typeface="Calibri" panose="020F0502020204030204" pitchFamily="34" charset="0"/>
              </a:rPr>
              <a:t>Changing</a:t>
            </a:r>
            <a:r>
              <a:rPr lang="nl-NL" sz="135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nl-NL" sz="1350" b="1" dirty="0" err="1">
                <a:latin typeface="Arial" panose="020B0604020202020204" pitchFamily="34" charset="0"/>
                <a:ea typeface="Calibri" panose="020F0502020204030204" pitchFamily="34" charset="0"/>
              </a:rPr>
              <a:t>Dimension</a:t>
            </a:r>
            <a:r>
              <a:rPr lang="nl-NL" sz="1350" dirty="0">
                <a:latin typeface="Arial" panose="020B0604020202020204" pitchFamily="34" charset="0"/>
                <a:ea typeface="Calibri" panose="020F0502020204030204" pitchFamily="34" charset="0"/>
              </a:rPr>
              <a:t> refereert aan het feit dat attributen van dimensies in de loop van de tijd kunnen veranderen en draagt standaard oplossingen aan hoe hier in het datawarehouse mee om te gaan.</a:t>
            </a:r>
          </a:p>
        </p:txBody>
      </p:sp>
      <p:sp>
        <p:nvSpPr>
          <p:cNvPr id="6" name="Rechthoek 5"/>
          <p:cNvSpPr/>
          <p:nvPr/>
        </p:nvSpPr>
        <p:spPr>
          <a:xfrm>
            <a:off x="1323670" y="2983200"/>
            <a:ext cx="70829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nl-NL" sz="1500" dirty="0">
                <a:latin typeface="Arial" panose="020B0604020202020204" pitchFamily="34" charset="0"/>
                <a:ea typeface="Calibri" panose="020F0502020204030204" pitchFamily="34" charset="0"/>
              </a:rPr>
              <a:t>Bij </a:t>
            </a:r>
            <a:r>
              <a:rPr lang="nl-NL" sz="1500" b="1" dirty="0">
                <a:latin typeface="Arial" panose="020B0604020202020204" pitchFamily="34" charset="0"/>
                <a:ea typeface="Calibri" panose="020F0502020204030204" pitchFamily="34" charset="0"/>
              </a:rPr>
              <a:t>SCD type 1</a:t>
            </a:r>
            <a:r>
              <a:rPr lang="nl-NL" sz="1500" dirty="0">
                <a:latin typeface="Arial" panose="020B0604020202020204" pitchFamily="34" charset="0"/>
                <a:ea typeface="Calibri" panose="020F0502020204030204" pitchFamily="34" charset="0"/>
              </a:rPr>
              <a:t> wordt de oude waarde van een attribuut overschreven door de nieuwe, actuele, waarde. De waarde van het attribuut wordt niet historisch bijgehouden.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nl-NL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nl-NL" sz="1500" dirty="0">
                <a:latin typeface="Arial" panose="020B0604020202020204" pitchFamily="34" charset="0"/>
                <a:cs typeface="Arial" panose="020B0604020202020204" pitchFamily="34" charset="0"/>
              </a:rPr>
              <a:t>Bij </a:t>
            </a:r>
            <a:r>
              <a:rPr lang="nl-NL" sz="1500" b="1" dirty="0">
                <a:latin typeface="Arial" panose="020B0604020202020204" pitchFamily="34" charset="0"/>
                <a:cs typeface="Arial" panose="020B0604020202020204" pitchFamily="34" charset="0"/>
              </a:rPr>
              <a:t>SCD type 2</a:t>
            </a:r>
            <a:r>
              <a:rPr lang="nl-NL" sz="1500" dirty="0">
                <a:latin typeface="Arial" panose="020B0604020202020204" pitchFamily="34" charset="0"/>
                <a:cs typeface="Arial" panose="020B0604020202020204" pitchFamily="34" charset="0"/>
              </a:rPr>
              <a:t> wordt bij elke verandering van een attribuut een volledig nieuw record aangemaakt. Er bestaan ‘actuele’ records en ‘afgesloten’ records.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nl-NL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nl-NL" sz="1500" dirty="0">
                <a:latin typeface="Arial" panose="020B0604020202020204" pitchFamily="34" charset="0"/>
                <a:cs typeface="Arial" panose="020B0604020202020204" pitchFamily="34" charset="0"/>
              </a:rPr>
              <a:t>Bij </a:t>
            </a:r>
            <a:r>
              <a:rPr lang="nl-NL" sz="1500" b="1" dirty="0">
                <a:latin typeface="Arial" panose="020B0604020202020204" pitchFamily="34" charset="0"/>
                <a:cs typeface="Arial" panose="020B0604020202020204" pitchFamily="34" charset="0"/>
              </a:rPr>
              <a:t>SCD type 3</a:t>
            </a:r>
            <a:r>
              <a:rPr lang="nl-NL" sz="1500" dirty="0">
                <a:latin typeface="Arial" panose="020B0604020202020204" pitchFamily="34" charset="0"/>
                <a:cs typeface="Arial" panose="020B0604020202020204" pitchFamily="34" charset="0"/>
              </a:rPr>
              <a:t> houd je van een attribuut in twee verschillende kolommen zowel de huidige als de vorige waarde bij. Op die manier kunnen huidige en vorige waarde gemakkelijk vergeleken worden.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nl-NL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nl-NL" sz="15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421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229D1-9775-44C3-B7BC-D4CC1CC2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04" y="1076203"/>
            <a:ext cx="7932806" cy="451470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1436DC2-8355-4EA7-A6CF-08E58858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04" y="633290"/>
            <a:ext cx="6780212" cy="885825"/>
          </a:xfrm>
        </p:spPr>
        <p:txBody>
          <a:bodyPr/>
          <a:lstStyle/>
          <a:p>
            <a:r>
              <a:rPr lang="nl-NL" dirty="0" err="1"/>
              <a:t>Slowly</a:t>
            </a:r>
            <a:r>
              <a:rPr lang="nl-NL" dirty="0"/>
              <a:t>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Dimension</a:t>
            </a:r>
            <a:endParaRPr lang="nl-NL" dirty="0"/>
          </a:p>
        </p:txBody>
      </p:sp>
      <p:sp>
        <p:nvSpPr>
          <p:cNvPr id="8" name="Right Arrow 3">
            <a:extLst>
              <a:ext uri="{FF2B5EF4-FFF2-40B4-BE49-F238E27FC236}">
                <a16:creationId xmlns:a16="http://schemas.microsoft.com/office/drawing/2014/main" id="{C86DA12B-FE15-4E28-9BF9-3BB9F8198B77}"/>
              </a:ext>
            </a:extLst>
          </p:cNvPr>
          <p:cNvSpPr/>
          <p:nvPr/>
        </p:nvSpPr>
        <p:spPr>
          <a:xfrm rot="16200000">
            <a:off x="6780544" y="5531892"/>
            <a:ext cx="437494" cy="26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/>
          </a:p>
        </p:txBody>
      </p:sp>
      <p:sp>
        <p:nvSpPr>
          <p:cNvPr id="10" name="Right Arrow 3">
            <a:extLst>
              <a:ext uri="{FF2B5EF4-FFF2-40B4-BE49-F238E27FC236}">
                <a16:creationId xmlns:a16="http://schemas.microsoft.com/office/drawing/2014/main" id="{DCAB67D1-80B4-4906-B3F3-747AF112A904}"/>
              </a:ext>
            </a:extLst>
          </p:cNvPr>
          <p:cNvSpPr/>
          <p:nvPr/>
        </p:nvSpPr>
        <p:spPr>
          <a:xfrm rot="16200000">
            <a:off x="5821615" y="5531891"/>
            <a:ext cx="437494" cy="26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/>
          </a:p>
        </p:txBody>
      </p:sp>
      <p:sp>
        <p:nvSpPr>
          <p:cNvPr id="11" name="Right Arrow 3">
            <a:extLst>
              <a:ext uri="{FF2B5EF4-FFF2-40B4-BE49-F238E27FC236}">
                <a16:creationId xmlns:a16="http://schemas.microsoft.com/office/drawing/2014/main" id="{0D6EFDC2-8E29-4975-AD51-E9F7AD5A9AE1}"/>
              </a:ext>
            </a:extLst>
          </p:cNvPr>
          <p:cNvSpPr/>
          <p:nvPr/>
        </p:nvSpPr>
        <p:spPr>
          <a:xfrm rot="5400000">
            <a:off x="5551739" y="2906132"/>
            <a:ext cx="437494" cy="26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/>
          </a:p>
        </p:txBody>
      </p:sp>
      <p:sp>
        <p:nvSpPr>
          <p:cNvPr id="12" name="Right Arrow 3">
            <a:extLst>
              <a:ext uri="{FF2B5EF4-FFF2-40B4-BE49-F238E27FC236}">
                <a16:creationId xmlns:a16="http://schemas.microsoft.com/office/drawing/2014/main" id="{79583DF3-52E3-47BE-9EAB-C2E30C8E1F36}"/>
              </a:ext>
            </a:extLst>
          </p:cNvPr>
          <p:cNvSpPr/>
          <p:nvPr/>
        </p:nvSpPr>
        <p:spPr>
          <a:xfrm rot="5400000">
            <a:off x="6266194" y="2906132"/>
            <a:ext cx="437494" cy="26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/>
          </a:p>
        </p:txBody>
      </p:sp>
      <p:sp>
        <p:nvSpPr>
          <p:cNvPr id="13" name="Right Arrow 3">
            <a:extLst>
              <a:ext uri="{FF2B5EF4-FFF2-40B4-BE49-F238E27FC236}">
                <a16:creationId xmlns:a16="http://schemas.microsoft.com/office/drawing/2014/main" id="{5272307C-DE5C-4421-BC5D-F339794765CB}"/>
              </a:ext>
            </a:extLst>
          </p:cNvPr>
          <p:cNvSpPr/>
          <p:nvPr/>
        </p:nvSpPr>
        <p:spPr>
          <a:xfrm rot="10800000">
            <a:off x="6950406" y="3786810"/>
            <a:ext cx="437494" cy="26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934341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snowflake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Een </a:t>
            </a:r>
            <a:r>
              <a:rPr lang="nl-NL" b="1" dirty="0" err="1"/>
              <a:t>snowflake</a:t>
            </a:r>
            <a:r>
              <a:rPr lang="nl-NL" dirty="0"/>
              <a:t> is een stermodel waar van één of meer dimensies niet zijn platgeslagen maar zijn genormaliseerd.</a:t>
            </a:r>
          </a:p>
          <a:p>
            <a:pPr marL="279400" lvl="1" indent="0">
              <a:buNone/>
            </a:pPr>
            <a:endParaRPr lang="nl-NL" dirty="0">
              <a:ea typeface="Verdana"/>
            </a:endParaRPr>
          </a:p>
          <a:p>
            <a:pPr marL="279400" lvl="1" indent="0">
              <a:buNone/>
            </a:pPr>
            <a:endParaRPr lang="nl-NL" dirty="0"/>
          </a:p>
          <a:p>
            <a:pPr marL="279400" lvl="1" indent="0">
              <a:buNone/>
            </a:pPr>
            <a:endParaRPr lang="nl-NL" dirty="0">
              <a:ea typeface="Verdana"/>
            </a:endParaRPr>
          </a:p>
          <a:p>
            <a:pPr marL="279400" lvl="1" indent="0">
              <a:buNone/>
            </a:pPr>
            <a:endParaRPr lang="nl-NL" dirty="0">
              <a:ea typeface="Verdana"/>
            </a:endParaRPr>
          </a:p>
          <a:p>
            <a:pPr marL="279400" lvl="1" indent="0">
              <a:buNone/>
            </a:pPr>
            <a:endParaRPr lang="nl-NL" dirty="0"/>
          </a:p>
          <a:p>
            <a:pPr marL="279400" lvl="1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26</a:t>
            </a:fld>
            <a:endParaRPr lang="nl-NL"/>
          </a:p>
        </p:txBody>
      </p:sp>
      <p:pic>
        <p:nvPicPr>
          <p:cNvPr id="4" name="Tijdelijke aanduiding voor inhoud 4" descr="Diagram&#10;&#10;Description automatically generated">
            <a:extLst>
              <a:ext uri="{FF2B5EF4-FFF2-40B4-BE49-F238E27FC236}">
                <a16:creationId xmlns:a16="http://schemas.microsoft.com/office/drawing/2014/main" id="{DBEF54D8-FB97-4B89-84D1-0BDF133B0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2948" y="3080838"/>
            <a:ext cx="3573611" cy="265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78FC6DA-53DC-4CEC-86B9-5496F4F5E433}"/>
              </a:ext>
            </a:extLst>
          </p:cNvPr>
          <p:cNvSpPr/>
          <p:nvPr/>
        </p:nvSpPr>
        <p:spPr>
          <a:xfrm>
            <a:off x="4143615" y="4537421"/>
            <a:ext cx="1882587" cy="11045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889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Conformed</a:t>
            </a:r>
            <a:r>
              <a:rPr lang="nl-NL" dirty="0"/>
              <a:t> </a:t>
            </a:r>
            <a:r>
              <a:rPr lang="nl-NL" dirty="0" err="1"/>
              <a:t>dimension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27139" y="2201864"/>
            <a:ext cx="6513512" cy="885825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Een </a:t>
            </a:r>
            <a:r>
              <a:rPr lang="nl-NL" b="1" dirty="0" err="1"/>
              <a:t>conformed</a:t>
            </a:r>
            <a:r>
              <a:rPr lang="nl-NL" b="1" dirty="0"/>
              <a:t> </a:t>
            </a:r>
            <a:r>
              <a:rPr lang="nl-NL" b="1" dirty="0" err="1"/>
              <a:t>dimension</a:t>
            </a:r>
            <a:r>
              <a:rPr lang="nl-NL" dirty="0"/>
              <a:t> is een dimensie die dusdanig generiek is opgezet dat hij door elk relevant stermodel, zonder aanpassingen, gebruikt kan worden.</a:t>
            </a:r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27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7FBD1-672D-40EF-823B-D489431D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49" y="3187761"/>
            <a:ext cx="5845948" cy="296895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AF18F3D-3456-4095-9C8E-EB52CE8E598E}"/>
              </a:ext>
            </a:extLst>
          </p:cNvPr>
          <p:cNvSpPr/>
          <p:nvPr/>
        </p:nvSpPr>
        <p:spPr>
          <a:xfrm>
            <a:off x="3657601" y="2974233"/>
            <a:ext cx="1647996" cy="31824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77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Stappenplan voor modelleren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2226471"/>
            <a:ext cx="3397660" cy="3287585"/>
          </a:xfrm>
        </p:spPr>
        <p:txBody>
          <a:bodyPr>
            <a:normAutofit/>
          </a:bodyPr>
          <a:lstStyle/>
          <a:p>
            <a:pPr lvl="0"/>
            <a:r>
              <a:rPr lang="nl-NL" dirty="0"/>
              <a:t>Kies het te modelleren proces</a:t>
            </a:r>
          </a:p>
          <a:p>
            <a:pPr lvl="0"/>
            <a:r>
              <a:rPr lang="nl-NL" dirty="0"/>
              <a:t>Bepaal het te gebruiken detailniveau</a:t>
            </a:r>
          </a:p>
          <a:p>
            <a:pPr lvl="0"/>
            <a:r>
              <a:rPr lang="nl-NL" dirty="0"/>
              <a:t>Bepaal de van toepassing zijnde dimensies</a:t>
            </a:r>
          </a:p>
          <a:p>
            <a:pPr lvl="0"/>
            <a:r>
              <a:rPr lang="nl-NL" dirty="0"/>
              <a:t>Bepaal de relevante feiten</a:t>
            </a:r>
          </a:p>
          <a:p>
            <a:endParaRPr lang="nl-NL" dirty="0"/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90289"/>
              </p:ext>
            </p:extLst>
          </p:nvPr>
        </p:nvGraphicFramePr>
        <p:xfrm>
          <a:off x="5332097" y="1781255"/>
          <a:ext cx="3430906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8981">
                <a:tc>
                  <a:txBody>
                    <a:bodyPr/>
                    <a:lstStyle/>
                    <a:p>
                      <a:r>
                        <a:rPr lang="nl-NL" sz="1400" dirty="0"/>
                        <a:t>Veel meerwaarde</a:t>
                      </a:r>
                      <a:br>
                        <a:rPr lang="nl-NL" sz="1400" dirty="0"/>
                      </a:br>
                      <a:r>
                        <a:rPr lang="nl-NL" sz="1400" dirty="0"/>
                        <a:t>Hoge complexiteit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Veel meerwaarde</a:t>
                      </a:r>
                      <a:br>
                        <a:rPr lang="nl-NL" sz="1400" dirty="0"/>
                      </a:br>
                      <a:r>
                        <a:rPr lang="nl-NL" sz="1400" dirty="0"/>
                        <a:t>Lage complexiteit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nl-NL" sz="1400" dirty="0"/>
                        <a:t>Weinig meerwaarde</a:t>
                      </a:r>
                    </a:p>
                    <a:p>
                      <a:r>
                        <a:rPr lang="nl-NL" sz="1400" dirty="0"/>
                        <a:t>Hoge</a:t>
                      </a:r>
                      <a:r>
                        <a:rPr lang="nl-NL" sz="1400" baseline="0" dirty="0"/>
                        <a:t> complexiteit</a:t>
                      </a:r>
                      <a:br>
                        <a:rPr lang="nl-NL" sz="1400" baseline="0" dirty="0"/>
                      </a:br>
                      <a:endParaRPr lang="nl-NL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Weinig</a:t>
                      </a:r>
                      <a:r>
                        <a:rPr lang="nl-NL" sz="1400" baseline="0" dirty="0"/>
                        <a:t> meerwaarde</a:t>
                      </a:r>
                      <a:br>
                        <a:rPr lang="nl-NL" sz="1400" baseline="0" dirty="0"/>
                      </a:br>
                      <a:r>
                        <a:rPr lang="nl-NL" sz="1400" baseline="0" dirty="0"/>
                        <a:t>Lage complexiteit</a:t>
                      </a:r>
                      <a:endParaRPr lang="nl-NL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ight Arrow 2"/>
          <p:cNvSpPr/>
          <p:nvPr/>
        </p:nvSpPr>
        <p:spPr>
          <a:xfrm>
            <a:off x="5332097" y="3826909"/>
            <a:ext cx="2271713" cy="788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 dirty="0"/>
              <a:t>Kans van slagen</a:t>
            </a:r>
          </a:p>
        </p:txBody>
      </p:sp>
      <p:sp>
        <p:nvSpPr>
          <p:cNvPr id="7" name="Right Arrow 3"/>
          <p:cNvSpPr/>
          <p:nvPr/>
        </p:nvSpPr>
        <p:spPr>
          <a:xfrm rot="16200000">
            <a:off x="3881199" y="2478884"/>
            <a:ext cx="1675924" cy="96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Meerwaarde voor</a:t>
            </a:r>
            <a:br>
              <a:rPr lang="nl-NL" sz="1200" dirty="0"/>
            </a:br>
            <a:r>
              <a:rPr lang="nl-NL" sz="1200" dirty="0"/>
              <a:t>organisatie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191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Kimball</a:t>
            </a:r>
            <a:r>
              <a:rPr lang="nl-NL" dirty="0"/>
              <a:t> architectuur</a:t>
            </a:r>
          </a:p>
        </p:txBody>
      </p:sp>
      <p:grpSp>
        <p:nvGrpSpPr>
          <p:cNvPr id="17" name="Groep 16"/>
          <p:cNvGrpSpPr/>
          <p:nvPr/>
        </p:nvGrpSpPr>
        <p:grpSpPr>
          <a:xfrm>
            <a:off x="498375" y="1817370"/>
            <a:ext cx="7088288" cy="2700338"/>
            <a:chOff x="664499" y="1280160"/>
            <a:chExt cx="9451051" cy="3600450"/>
          </a:xfrm>
        </p:grpSpPr>
        <p:sp>
          <p:nvSpPr>
            <p:cNvPr id="5" name="Can 4"/>
            <p:cNvSpPr/>
            <p:nvPr/>
          </p:nvSpPr>
          <p:spPr>
            <a:xfrm>
              <a:off x="665018" y="1756064"/>
              <a:ext cx="2005446" cy="72736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350" dirty="0"/>
                <a:t>CRM</a:t>
              </a:r>
            </a:p>
          </p:txBody>
        </p:sp>
        <p:sp>
          <p:nvSpPr>
            <p:cNvPr id="6" name="Can 9"/>
            <p:cNvSpPr/>
            <p:nvPr/>
          </p:nvSpPr>
          <p:spPr>
            <a:xfrm>
              <a:off x="3411335" y="2715144"/>
              <a:ext cx="2005446" cy="72736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350" dirty="0" err="1"/>
                <a:t>Staging</a:t>
              </a:r>
              <a:endParaRPr lang="nl-NL" sz="1350" dirty="0"/>
            </a:p>
          </p:txBody>
        </p:sp>
        <p:cxnSp>
          <p:nvCxnSpPr>
            <p:cNvPr id="7" name="Straight Arrow Connector 2"/>
            <p:cNvCxnSpPr>
              <a:stCxn id="5" idx="4"/>
              <a:endCxn id="6" idx="2"/>
            </p:cNvCxnSpPr>
            <p:nvPr/>
          </p:nvCxnSpPr>
          <p:spPr>
            <a:xfrm>
              <a:off x="2670464" y="2119746"/>
              <a:ext cx="740871" cy="959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n 13"/>
            <p:cNvSpPr/>
            <p:nvPr/>
          </p:nvSpPr>
          <p:spPr>
            <a:xfrm>
              <a:off x="665018" y="2712027"/>
              <a:ext cx="2005446" cy="72736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350" dirty="0"/>
                <a:t>Financieel</a:t>
              </a:r>
            </a:p>
          </p:txBody>
        </p:sp>
        <p:sp>
          <p:nvSpPr>
            <p:cNvPr id="9" name="Can 14"/>
            <p:cNvSpPr/>
            <p:nvPr/>
          </p:nvSpPr>
          <p:spPr>
            <a:xfrm>
              <a:off x="664499" y="3667990"/>
              <a:ext cx="2005446" cy="72736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Overige</a:t>
              </a:r>
              <a:br>
                <a:rPr lang="nl-NL" sz="1200" dirty="0"/>
              </a:br>
              <a:r>
                <a:rPr lang="nl-NL" sz="1200" dirty="0"/>
                <a:t>bronnen</a:t>
              </a:r>
            </a:p>
          </p:txBody>
        </p:sp>
        <p:cxnSp>
          <p:nvCxnSpPr>
            <p:cNvPr id="10" name="Straight Arrow Connector 15"/>
            <p:cNvCxnSpPr>
              <a:stCxn id="8" idx="4"/>
              <a:endCxn id="6" idx="2"/>
            </p:cNvCxnSpPr>
            <p:nvPr/>
          </p:nvCxnSpPr>
          <p:spPr>
            <a:xfrm>
              <a:off x="2670464" y="3075709"/>
              <a:ext cx="740871" cy="31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7"/>
            <p:cNvCxnSpPr>
              <a:stCxn id="9" idx="4"/>
              <a:endCxn id="6" idx="2"/>
            </p:cNvCxnSpPr>
            <p:nvPr/>
          </p:nvCxnSpPr>
          <p:spPr>
            <a:xfrm flipV="1">
              <a:off x="2669945" y="3078826"/>
              <a:ext cx="741390" cy="9528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8"/>
            <p:cNvSpPr txBox="1"/>
            <p:nvPr/>
          </p:nvSpPr>
          <p:spPr>
            <a:xfrm>
              <a:off x="2846070" y="2119745"/>
              <a:ext cx="190880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350" dirty="0"/>
                <a:t>ETL</a:t>
              </a:r>
            </a:p>
          </p:txBody>
        </p:sp>
        <p:sp>
          <p:nvSpPr>
            <p:cNvPr id="13" name="Can 20"/>
            <p:cNvSpPr/>
            <p:nvPr/>
          </p:nvSpPr>
          <p:spPr>
            <a:xfrm>
              <a:off x="5891298" y="2119746"/>
              <a:ext cx="2005446" cy="191192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Datewarehouse:</a:t>
              </a:r>
            </a:p>
            <a:p>
              <a:pPr algn="ctr"/>
              <a:r>
                <a:rPr lang="nl-NL" sz="1200" i="1" dirty="0"/>
                <a:t>n</a:t>
              </a:r>
              <a:br>
                <a:rPr lang="nl-NL" sz="1200" dirty="0"/>
              </a:br>
              <a:r>
                <a:rPr lang="nl-NL" sz="1200" dirty="0"/>
                <a:t>sterren</a:t>
              </a:r>
            </a:p>
          </p:txBody>
        </p:sp>
        <p:cxnSp>
          <p:nvCxnSpPr>
            <p:cNvPr id="14" name="Straight Arrow Connector 5"/>
            <p:cNvCxnSpPr>
              <a:stCxn id="6" idx="4"/>
              <a:endCxn id="13" idx="2"/>
            </p:cNvCxnSpPr>
            <p:nvPr/>
          </p:nvCxnSpPr>
          <p:spPr>
            <a:xfrm flipV="1">
              <a:off x="5416781" y="3075709"/>
              <a:ext cx="474517" cy="31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2"/>
            <p:cNvSpPr/>
            <p:nvPr/>
          </p:nvSpPr>
          <p:spPr>
            <a:xfrm>
              <a:off x="8538210" y="1280160"/>
              <a:ext cx="1577340" cy="360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Front end</a:t>
              </a:r>
              <a:br>
                <a:rPr lang="nl-NL" sz="1200" dirty="0"/>
              </a:br>
              <a:r>
                <a:rPr lang="nl-NL" sz="1200" dirty="0"/>
                <a:t>tools</a:t>
              </a:r>
            </a:p>
            <a:p>
              <a:pPr algn="ctr"/>
              <a:r>
                <a:rPr lang="nl-NL" sz="1200" dirty="0"/>
                <a:t>en </a:t>
              </a:r>
            </a:p>
            <a:p>
              <a:pPr algn="ctr"/>
              <a:r>
                <a:rPr lang="nl-NL" sz="1200" dirty="0"/>
                <a:t>modellen;</a:t>
              </a:r>
            </a:p>
            <a:p>
              <a:pPr algn="ctr"/>
              <a:endParaRPr lang="nl-NL" sz="1200" dirty="0"/>
            </a:p>
            <a:p>
              <a:pPr algn="ctr"/>
              <a:r>
                <a:rPr lang="nl-NL" sz="1200" dirty="0"/>
                <a:t>Dashboards;</a:t>
              </a:r>
            </a:p>
            <a:p>
              <a:pPr algn="ctr"/>
              <a:br>
                <a:rPr lang="nl-NL" sz="1200" dirty="0"/>
              </a:br>
              <a:r>
                <a:rPr lang="nl-NL" sz="1200" dirty="0"/>
                <a:t>Rapporten;</a:t>
              </a:r>
            </a:p>
            <a:p>
              <a:pPr algn="ctr"/>
              <a:endParaRPr lang="nl-NL" sz="1200" dirty="0"/>
            </a:p>
          </p:txBody>
        </p:sp>
        <p:cxnSp>
          <p:nvCxnSpPr>
            <p:cNvPr id="16" name="Straight Arrow Connector 24"/>
            <p:cNvCxnSpPr>
              <a:stCxn id="13" idx="4"/>
              <a:endCxn id="15" idx="1"/>
            </p:cNvCxnSpPr>
            <p:nvPr/>
          </p:nvCxnSpPr>
          <p:spPr>
            <a:xfrm>
              <a:off x="7896744" y="3075709"/>
              <a:ext cx="641466" cy="46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hthoek 17"/>
          <p:cNvSpPr/>
          <p:nvPr/>
        </p:nvSpPr>
        <p:spPr>
          <a:xfrm>
            <a:off x="498375" y="4769428"/>
            <a:ext cx="561317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350" dirty="0">
                <a:latin typeface="Arial" panose="020B0604020202020204" pitchFamily="34" charset="0"/>
                <a:ea typeface="Calibri" panose="020F0502020204030204" pitchFamily="34" charset="0"/>
              </a:rPr>
              <a:t>Veel gehoorde kritiek op de </a:t>
            </a:r>
            <a:r>
              <a:rPr lang="nl-NL" sz="1350" dirty="0" err="1">
                <a:latin typeface="Arial" panose="020B0604020202020204" pitchFamily="34" charset="0"/>
                <a:ea typeface="Calibri" panose="020F0502020204030204" pitchFamily="34" charset="0"/>
              </a:rPr>
              <a:t>Kimball</a:t>
            </a:r>
            <a:r>
              <a:rPr lang="nl-NL" sz="1350" dirty="0">
                <a:latin typeface="Arial" panose="020B0604020202020204" pitchFamily="34" charset="0"/>
                <a:ea typeface="Calibri" panose="020F0502020204030204" pitchFamily="34" charset="0"/>
              </a:rPr>
              <a:t> aanpak is dat het dimensioneel gemodelleerde datawarehouse slecht in staat is zich aan te passen aan veranderende omstandigheden.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79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Datawarehouse versus </a:t>
            </a:r>
            <a:r>
              <a:rPr lang="nl-NL" dirty="0" err="1"/>
              <a:t>datamart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43137"/>
            <a:ext cx="4412210" cy="3263504"/>
          </a:xfrm>
        </p:spPr>
      </p:pic>
      <p:sp>
        <p:nvSpPr>
          <p:cNvPr id="6" name="Rechthoek 5"/>
          <p:cNvSpPr/>
          <p:nvPr/>
        </p:nvSpPr>
        <p:spPr>
          <a:xfrm>
            <a:off x="5040862" y="2125269"/>
            <a:ext cx="370862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350" dirty="0">
                <a:latin typeface="Arial" panose="020B0604020202020204" pitchFamily="34" charset="0"/>
                <a:ea typeface="Calibri" panose="020F0502020204030204" pitchFamily="34" charset="0"/>
              </a:rPr>
              <a:t>Een </a:t>
            </a:r>
            <a:r>
              <a:rPr lang="nl-NL" sz="1350" dirty="0" err="1">
                <a:latin typeface="Arial" panose="020B0604020202020204" pitchFamily="34" charset="0"/>
                <a:ea typeface="Calibri" panose="020F0502020204030204" pitchFamily="34" charset="0"/>
              </a:rPr>
              <a:t>datamart</a:t>
            </a:r>
            <a:r>
              <a:rPr lang="nl-NL" sz="1350" dirty="0">
                <a:latin typeface="Arial" panose="020B0604020202020204" pitchFamily="34" charset="0"/>
                <a:ea typeface="Calibri" panose="020F0502020204030204" pitchFamily="34" charset="0"/>
              </a:rPr>
              <a:t> is een database waarvan de tabelstructuur een ster vormt en die één proces uit de organisatie beschrijft.</a:t>
            </a:r>
          </a:p>
        </p:txBody>
      </p:sp>
      <p:sp>
        <p:nvSpPr>
          <p:cNvPr id="7" name="Rechthoek 6"/>
          <p:cNvSpPr/>
          <p:nvPr/>
        </p:nvSpPr>
        <p:spPr>
          <a:xfrm>
            <a:off x="5040860" y="3637325"/>
            <a:ext cx="3474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350" dirty="0">
                <a:latin typeface="Arial" panose="020B0604020202020204" pitchFamily="34" charset="0"/>
                <a:ea typeface="Calibri" panose="020F0502020204030204" pitchFamily="34" charset="0"/>
              </a:rPr>
              <a:t>In de theorie van </a:t>
            </a:r>
            <a:r>
              <a:rPr lang="nl-NL" sz="1350" dirty="0" err="1">
                <a:latin typeface="Arial" panose="020B0604020202020204" pitchFamily="34" charset="0"/>
                <a:ea typeface="Calibri" panose="020F0502020204030204" pitchFamily="34" charset="0"/>
              </a:rPr>
              <a:t>Kimball</a:t>
            </a:r>
            <a:r>
              <a:rPr lang="nl-NL" sz="1350" dirty="0">
                <a:latin typeface="Arial" panose="020B0604020202020204" pitchFamily="34" charset="0"/>
                <a:ea typeface="Calibri" panose="020F0502020204030204" pitchFamily="34" charset="0"/>
              </a:rPr>
              <a:t> bestaat het datawarehouse uit de verzameling van alle stermodellen die tezamen de hele organisatie beschrijven.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9448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Inmon</a:t>
            </a:r>
            <a:r>
              <a:rPr lang="nl-NL" dirty="0"/>
              <a:t> datawarehouse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9994" y="4278216"/>
            <a:ext cx="7886700" cy="1307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Een </a:t>
            </a:r>
            <a:r>
              <a:rPr lang="nl-NL" dirty="0" err="1"/>
              <a:t>Inmon</a:t>
            </a:r>
            <a:r>
              <a:rPr lang="nl-NL" dirty="0"/>
              <a:t> datawarehouse is een genormaliseerde database. </a:t>
            </a:r>
          </a:p>
          <a:p>
            <a:pPr lvl="1"/>
            <a:r>
              <a:rPr lang="nl-NL" dirty="0"/>
              <a:t>geen ster</a:t>
            </a:r>
          </a:p>
          <a:p>
            <a:pPr lvl="1"/>
            <a:r>
              <a:rPr lang="nl-NL" dirty="0"/>
              <a:t>gemodelleerd op basis van verbanden tussen gegevens die stabiel zijn in de tijd in plaats van op basis van veranderlijke processen.</a:t>
            </a:r>
          </a:p>
          <a:p>
            <a:endParaRPr lang="nl-NL" dirty="0"/>
          </a:p>
        </p:txBody>
      </p:sp>
      <p:grpSp>
        <p:nvGrpSpPr>
          <p:cNvPr id="23" name="Groep 22"/>
          <p:cNvGrpSpPr/>
          <p:nvPr/>
        </p:nvGrpSpPr>
        <p:grpSpPr>
          <a:xfrm>
            <a:off x="195806" y="1493088"/>
            <a:ext cx="8752393" cy="2703845"/>
            <a:chOff x="390179" y="1275484"/>
            <a:chExt cx="11669857" cy="3605126"/>
          </a:xfrm>
        </p:grpSpPr>
        <p:sp>
          <p:nvSpPr>
            <p:cNvPr id="5" name="Can 4"/>
            <p:cNvSpPr/>
            <p:nvPr/>
          </p:nvSpPr>
          <p:spPr>
            <a:xfrm>
              <a:off x="390698" y="1756064"/>
              <a:ext cx="2005446" cy="72736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350" dirty="0"/>
                <a:t>CRM</a:t>
              </a:r>
            </a:p>
          </p:txBody>
        </p:sp>
        <p:sp>
          <p:nvSpPr>
            <p:cNvPr id="6" name="Can 9"/>
            <p:cNvSpPr/>
            <p:nvPr/>
          </p:nvSpPr>
          <p:spPr>
            <a:xfrm>
              <a:off x="3137015" y="2715144"/>
              <a:ext cx="2005446" cy="72736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350" dirty="0" err="1"/>
                <a:t>Staging</a:t>
              </a:r>
              <a:endParaRPr lang="nl-NL" sz="1350" dirty="0"/>
            </a:p>
          </p:txBody>
        </p:sp>
        <p:cxnSp>
          <p:nvCxnSpPr>
            <p:cNvPr id="7" name="Straight Arrow Connector 2"/>
            <p:cNvCxnSpPr>
              <a:stCxn id="5" idx="4"/>
              <a:endCxn id="6" idx="2"/>
            </p:cNvCxnSpPr>
            <p:nvPr/>
          </p:nvCxnSpPr>
          <p:spPr>
            <a:xfrm>
              <a:off x="2396144" y="2119746"/>
              <a:ext cx="740871" cy="959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n 13"/>
            <p:cNvSpPr/>
            <p:nvPr/>
          </p:nvSpPr>
          <p:spPr>
            <a:xfrm>
              <a:off x="390698" y="2712027"/>
              <a:ext cx="2005446" cy="72736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350" dirty="0"/>
                <a:t>Financieel</a:t>
              </a:r>
            </a:p>
          </p:txBody>
        </p:sp>
        <p:sp>
          <p:nvSpPr>
            <p:cNvPr id="9" name="Can 14"/>
            <p:cNvSpPr/>
            <p:nvPr/>
          </p:nvSpPr>
          <p:spPr>
            <a:xfrm>
              <a:off x="390179" y="3667990"/>
              <a:ext cx="2005446" cy="72736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Overige</a:t>
              </a:r>
              <a:br>
                <a:rPr lang="nl-NL" sz="1200" dirty="0"/>
              </a:br>
              <a:r>
                <a:rPr lang="nl-NL" sz="1200" dirty="0"/>
                <a:t>bronnen</a:t>
              </a:r>
            </a:p>
          </p:txBody>
        </p:sp>
        <p:cxnSp>
          <p:nvCxnSpPr>
            <p:cNvPr id="10" name="Straight Arrow Connector 15"/>
            <p:cNvCxnSpPr>
              <a:stCxn id="8" idx="4"/>
              <a:endCxn id="6" idx="2"/>
            </p:cNvCxnSpPr>
            <p:nvPr/>
          </p:nvCxnSpPr>
          <p:spPr>
            <a:xfrm>
              <a:off x="2396144" y="3075709"/>
              <a:ext cx="740871" cy="31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7"/>
            <p:cNvCxnSpPr>
              <a:stCxn id="9" idx="4"/>
              <a:endCxn id="6" idx="2"/>
            </p:cNvCxnSpPr>
            <p:nvPr/>
          </p:nvCxnSpPr>
          <p:spPr>
            <a:xfrm flipV="1">
              <a:off x="2395625" y="3078826"/>
              <a:ext cx="741390" cy="9528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8"/>
            <p:cNvSpPr txBox="1"/>
            <p:nvPr/>
          </p:nvSpPr>
          <p:spPr>
            <a:xfrm>
              <a:off x="2571750" y="2119745"/>
              <a:ext cx="190881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350" dirty="0"/>
                <a:t>ETL</a:t>
              </a:r>
            </a:p>
          </p:txBody>
        </p:sp>
        <p:sp>
          <p:nvSpPr>
            <p:cNvPr id="13" name="Can 20"/>
            <p:cNvSpPr/>
            <p:nvPr/>
          </p:nvSpPr>
          <p:spPr>
            <a:xfrm>
              <a:off x="5616978" y="2119746"/>
              <a:ext cx="2005446" cy="191192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Genormaliseerd</a:t>
              </a:r>
              <a:br>
                <a:rPr lang="nl-NL" sz="1200"/>
              </a:br>
              <a:r>
                <a:rPr lang="nl-NL" sz="1200"/>
                <a:t>Datawarehouse</a:t>
              </a:r>
              <a:endParaRPr lang="nl-NL" sz="1200" dirty="0"/>
            </a:p>
          </p:txBody>
        </p:sp>
        <p:cxnSp>
          <p:nvCxnSpPr>
            <p:cNvPr id="14" name="Straight Arrow Connector 5"/>
            <p:cNvCxnSpPr>
              <a:stCxn id="6" idx="4"/>
              <a:endCxn id="13" idx="2"/>
            </p:cNvCxnSpPr>
            <p:nvPr/>
          </p:nvCxnSpPr>
          <p:spPr>
            <a:xfrm flipV="1">
              <a:off x="5142461" y="3075709"/>
              <a:ext cx="474517" cy="31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2"/>
            <p:cNvSpPr/>
            <p:nvPr/>
          </p:nvSpPr>
          <p:spPr>
            <a:xfrm>
              <a:off x="8263890" y="1280160"/>
              <a:ext cx="1577340" cy="36004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 dirty="0"/>
            </a:p>
          </p:txBody>
        </p:sp>
        <p:cxnSp>
          <p:nvCxnSpPr>
            <p:cNvPr id="16" name="Straight Arrow Connector 24"/>
            <p:cNvCxnSpPr>
              <a:stCxn id="13" idx="4"/>
              <a:endCxn id="15" idx="1"/>
            </p:cNvCxnSpPr>
            <p:nvPr/>
          </p:nvCxnSpPr>
          <p:spPr>
            <a:xfrm>
              <a:off x="7622424" y="3075709"/>
              <a:ext cx="641466" cy="46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0482696" y="1275484"/>
              <a:ext cx="1577340" cy="360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Front end</a:t>
              </a:r>
              <a:br>
                <a:rPr lang="nl-NL" sz="1200" dirty="0"/>
              </a:br>
              <a:r>
                <a:rPr lang="nl-NL" sz="1200" dirty="0"/>
                <a:t>tools</a:t>
              </a:r>
            </a:p>
            <a:p>
              <a:pPr algn="ctr"/>
              <a:r>
                <a:rPr lang="nl-NL" sz="1200" dirty="0"/>
                <a:t>en </a:t>
              </a:r>
            </a:p>
            <a:p>
              <a:pPr algn="ctr"/>
              <a:r>
                <a:rPr lang="nl-NL" sz="1200" dirty="0"/>
                <a:t>modellen;</a:t>
              </a:r>
            </a:p>
            <a:p>
              <a:pPr algn="ctr"/>
              <a:endParaRPr lang="nl-NL" sz="1200" dirty="0"/>
            </a:p>
            <a:p>
              <a:pPr algn="ctr"/>
              <a:r>
                <a:rPr lang="nl-NL" sz="1200" dirty="0"/>
                <a:t>Dashboards;</a:t>
              </a:r>
            </a:p>
            <a:p>
              <a:pPr algn="ctr"/>
              <a:br>
                <a:rPr lang="nl-NL" sz="1200" dirty="0"/>
              </a:br>
              <a:r>
                <a:rPr lang="nl-NL" sz="1200" dirty="0"/>
                <a:t>Rapporten;</a:t>
              </a:r>
            </a:p>
            <a:p>
              <a:pPr algn="ctr"/>
              <a:endParaRPr lang="nl-NL" sz="1200" dirty="0"/>
            </a:p>
          </p:txBody>
        </p:sp>
        <p:cxnSp>
          <p:nvCxnSpPr>
            <p:cNvPr id="18" name="Straight Arrow Connector 19"/>
            <p:cNvCxnSpPr>
              <a:endCxn id="17" idx="1"/>
            </p:cNvCxnSpPr>
            <p:nvPr/>
          </p:nvCxnSpPr>
          <p:spPr>
            <a:xfrm>
              <a:off x="9841230" y="3071033"/>
              <a:ext cx="641466" cy="46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n 21"/>
            <p:cNvSpPr/>
            <p:nvPr/>
          </p:nvSpPr>
          <p:spPr>
            <a:xfrm>
              <a:off x="8635885" y="1433599"/>
              <a:ext cx="833350" cy="6861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Data</a:t>
              </a:r>
              <a:br>
                <a:rPr lang="nl-NL" sz="1200" dirty="0"/>
              </a:br>
              <a:r>
                <a:rPr lang="nl-NL" sz="1200" dirty="0"/>
                <a:t>Mart</a:t>
              </a:r>
            </a:p>
          </p:txBody>
        </p:sp>
        <p:sp>
          <p:nvSpPr>
            <p:cNvPr id="20" name="Can 25"/>
            <p:cNvSpPr/>
            <p:nvPr/>
          </p:nvSpPr>
          <p:spPr>
            <a:xfrm>
              <a:off x="8651125" y="2256213"/>
              <a:ext cx="833350" cy="6861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Data</a:t>
              </a:r>
              <a:br>
                <a:rPr lang="nl-NL" sz="1200" dirty="0"/>
              </a:br>
              <a:r>
                <a:rPr lang="nl-NL" sz="1200" dirty="0"/>
                <a:t>Mart</a:t>
              </a:r>
            </a:p>
          </p:txBody>
        </p:sp>
        <p:sp>
          <p:nvSpPr>
            <p:cNvPr id="21" name="Can 26"/>
            <p:cNvSpPr/>
            <p:nvPr/>
          </p:nvSpPr>
          <p:spPr>
            <a:xfrm>
              <a:off x="8651125" y="3113722"/>
              <a:ext cx="833350" cy="6861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Data</a:t>
              </a:r>
              <a:br>
                <a:rPr lang="nl-NL" sz="1200" dirty="0"/>
              </a:br>
              <a:r>
                <a:rPr lang="nl-NL" sz="1200" dirty="0"/>
                <a:t>Mart</a:t>
              </a:r>
            </a:p>
          </p:txBody>
        </p:sp>
        <p:sp>
          <p:nvSpPr>
            <p:cNvPr id="22" name="Can 27"/>
            <p:cNvSpPr/>
            <p:nvPr/>
          </p:nvSpPr>
          <p:spPr>
            <a:xfrm>
              <a:off x="8635885" y="4017990"/>
              <a:ext cx="833350" cy="6861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Data</a:t>
              </a:r>
              <a:br>
                <a:rPr lang="nl-NL" sz="1200" dirty="0"/>
              </a:br>
              <a:r>
                <a:rPr lang="nl-NL" sz="1200" dirty="0"/>
                <a:t>Mart</a:t>
              </a:r>
            </a:p>
          </p:txBody>
        </p:sp>
      </p:grpSp>
      <p:sp>
        <p:nvSpPr>
          <p:cNvPr id="24" name="Tijdelijke aanduiding voor dianummer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668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Corporate Information </a:t>
            </a:r>
            <a:r>
              <a:rPr lang="nl-NL" dirty="0" err="1"/>
              <a:t>factory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Bij een datawarehouse volgens </a:t>
            </a:r>
            <a:r>
              <a:rPr lang="nl-NL" b="1" dirty="0" err="1"/>
              <a:t>Inmon</a:t>
            </a:r>
            <a:r>
              <a:rPr lang="nl-NL" dirty="0"/>
              <a:t> wordt het datawarehouse alleen gebruikt om </a:t>
            </a:r>
            <a:r>
              <a:rPr lang="nl-NL" b="1" dirty="0" err="1"/>
              <a:t>datamarts</a:t>
            </a:r>
            <a:r>
              <a:rPr lang="nl-NL" b="1" dirty="0"/>
              <a:t> te vullen</a:t>
            </a:r>
            <a:r>
              <a:rPr lang="nl-NL" dirty="0"/>
              <a:t>, het wordt niet gebruikt als bron voor rapporten of analyses.</a:t>
            </a:r>
          </a:p>
          <a:p>
            <a:r>
              <a:rPr lang="nl-NL" dirty="0"/>
              <a:t>De Corporate Information </a:t>
            </a:r>
            <a:r>
              <a:rPr lang="nl-NL" dirty="0" err="1"/>
              <a:t>Factory</a:t>
            </a:r>
            <a:r>
              <a:rPr lang="nl-NL" dirty="0"/>
              <a:t> is het geheel van componenten van </a:t>
            </a:r>
            <a:r>
              <a:rPr lang="nl-NL" dirty="0" err="1"/>
              <a:t>staging</a:t>
            </a:r>
            <a:r>
              <a:rPr lang="nl-NL" dirty="0"/>
              <a:t> database tot en met </a:t>
            </a:r>
            <a:r>
              <a:rPr lang="nl-NL" dirty="0" err="1"/>
              <a:t>datamarts</a:t>
            </a:r>
            <a:r>
              <a:rPr lang="nl-NL" dirty="0"/>
              <a:t> dat er voor zorgt dat gegevens uit operationele systemen omgevormd worden tot informatie voor de medewerkers van een organisatie.</a:t>
            </a:r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9646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Kimball</a:t>
            </a:r>
            <a:r>
              <a:rPr lang="nl-NL" dirty="0"/>
              <a:t> en </a:t>
            </a:r>
            <a:r>
              <a:rPr lang="nl-NL" dirty="0" err="1"/>
              <a:t>Inmon</a:t>
            </a:r>
            <a:r>
              <a:rPr lang="nl-NL" dirty="0"/>
              <a:t> vergeleken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De </a:t>
            </a:r>
            <a:r>
              <a:rPr lang="nl-NL" dirty="0" err="1"/>
              <a:t>Kimball</a:t>
            </a:r>
            <a:r>
              <a:rPr lang="nl-NL" dirty="0"/>
              <a:t> methodiek maakt een iteratieve project aanpak met kleine stappen en snel opleveren van resultaten mogelijk.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De </a:t>
            </a:r>
            <a:r>
              <a:rPr lang="nl-NL" dirty="0" err="1"/>
              <a:t>Inmon</a:t>
            </a:r>
            <a:r>
              <a:rPr lang="nl-NL" dirty="0"/>
              <a:t> opzet van een datawarehouse dwingt je eerst het hele datawarehouse te ontwerpen. Dit is moeilijk te rijmen met de tegenwoordig geprevaleerde iteratieve manier van werken.</a:t>
            </a:r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06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Lezen hoofdstuk 4 uit Leerboek Business Intelligence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0272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34</a:t>
            </a:fld>
            <a:endParaRPr lang="nl-NL"/>
          </a:p>
        </p:txBody>
      </p:sp>
      <p:pic>
        <p:nvPicPr>
          <p:cNvPr id="1026" name="Picture 2" descr="http://maia-intelligence.com/wp-content/uploads/2013/02/how-t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9" y="871003"/>
            <a:ext cx="5410199" cy="509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2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Feiten en dimensies</a:t>
            </a:r>
          </a:p>
        </p:txBody>
      </p:sp>
      <p:sp>
        <p:nvSpPr>
          <p:cNvPr id="5" name="Rechthoek 4"/>
          <p:cNvSpPr/>
          <p:nvPr/>
        </p:nvSpPr>
        <p:spPr>
          <a:xfrm>
            <a:off x="628650" y="2286340"/>
            <a:ext cx="7886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100" dirty="0">
                <a:latin typeface="Arial" panose="020B0604020202020204" pitchFamily="34" charset="0"/>
                <a:ea typeface="Calibri" panose="020F0502020204030204" pitchFamily="34" charset="0"/>
              </a:rPr>
              <a:t>De </a:t>
            </a:r>
            <a:r>
              <a:rPr lang="nl-NL" sz="2100" b="1" dirty="0">
                <a:latin typeface="Arial" panose="020B0604020202020204" pitchFamily="34" charset="0"/>
                <a:ea typeface="Calibri" panose="020F0502020204030204" pitchFamily="34" charset="0"/>
              </a:rPr>
              <a:t>feitentabel</a:t>
            </a:r>
            <a:r>
              <a:rPr lang="nl-NL" sz="2100" dirty="0">
                <a:latin typeface="Arial" panose="020B0604020202020204" pitchFamily="34" charset="0"/>
                <a:ea typeface="Calibri" panose="020F0502020204030204" pitchFamily="34" charset="0"/>
              </a:rPr>
              <a:t> is de tabel waar grootheden die een proces meetbaar maken in worden opgeslagen. KPI’s worden gebaseerd op deze grootheden.</a:t>
            </a:r>
          </a:p>
        </p:txBody>
      </p:sp>
      <p:sp>
        <p:nvSpPr>
          <p:cNvPr id="6" name="Rechthoek 5"/>
          <p:cNvSpPr/>
          <p:nvPr/>
        </p:nvSpPr>
        <p:spPr>
          <a:xfrm>
            <a:off x="628650" y="3939946"/>
            <a:ext cx="7886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100" b="1" dirty="0">
                <a:latin typeface="Arial" panose="020B0604020202020204" pitchFamily="34" charset="0"/>
                <a:ea typeface="Calibri" panose="020F0502020204030204" pitchFamily="34" charset="0"/>
              </a:rPr>
              <a:t>Dimensietabellen</a:t>
            </a:r>
            <a:r>
              <a:rPr lang="nl-NL" sz="2100" dirty="0">
                <a:latin typeface="Arial" panose="020B0604020202020204" pitchFamily="34" charset="0"/>
                <a:ea typeface="Calibri" panose="020F0502020204030204" pitchFamily="34" charset="0"/>
              </a:rPr>
              <a:t> zijn de tabellen die de context bevatten die betekenis geven aan de feiten.</a:t>
            </a:r>
          </a:p>
          <a:p>
            <a:endParaRPr lang="nl-NL" sz="21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nl-NL" dirty="0"/>
              <a:t>Een dimensie kenmerkt zich door de vele beschrijvende elementen die er voor te vinden zijn.</a:t>
            </a:r>
          </a:p>
          <a:p>
            <a:endParaRPr lang="nl-NL" sz="21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670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>
          <a:xfrm>
            <a:off x="1116012" y="1114427"/>
            <a:ext cx="7634287" cy="885825"/>
          </a:xfrm>
        </p:spPr>
        <p:txBody>
          <a:bodyPr/>
          <a:lstStyle/>
          <a:p>
            <a:r>
              <a:rPr lang="en-US" altLang="en-US" dirty="0"/>
              <a:t>“</a:t>
            </a:r>
            <a:r>
              <a:rPr lang="en-US" altLang="en-US" dirty="0" err="1"/>
              <a:t>feit</a:t>
            </a:r>
            <a:r>
              <a:rPr lang="en-US" altLang="en-US"/>
              <a:t>/fact” vs. </a:t>
            </a:r>
            <a:r>
              <a:rPr lang="en-US" altLang="en-US" dirty="0"/>
              <a:t>“</a:t>
            </a:r>
            <a:r>
              <a:rPr lang="en-US" altLang="en-US" dirty="0" err="1"/>
              <a:t>meeteenheid</a:t>
            </a:r>
            <a:r>
              <a:rPr lang="en-US" altLang="en-US" dirty="0"/>
              <a:t>/measure” </a:t>
            </a:r>
            <a:endParaRPr lang="nl-NL" altLang="en-US"/>
          </a:p>
        </p:txBody>
      </p:sp>
      <p:sp>
        <p:nvSpPr>
          <p:cNvPr id="22531" name="Content Placeholder 3"/>
          <p:cNvSpPr>
            <a:spLocks noGrp="1"/>
          </p:cNvSpPr>
          <p:nvPr>
            <p:ph idx="1"/>
          </p:nvPr>
        </p:nvSpPr>
        <p:spPr>
          <a:xfrm>
            <a:off x="1116013" y="2551115"/>
            <a:ext cx="6780213" cy="36718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u="sng" dirty="0">
                <a:solidFill>
                  <a:srgbClr val="FF0000"/>
                </a:solidFill>
              </a:rPr>
              <a:t>“Measure”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meeteenheid</a:t>
            </a:r>
            <a:r>
              <a:rPr lang="en-US" altLang="en-US" sz="2000" dirty="0"/>
              <a:t>)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</a:t>
            </a:r>
            <a:r>
              <a:rPr lang="en-US" altLang="en-US" sz="2000" u="sng" dirty="0">
                <a:solidFill>
                  <a:srgbClr val="FF0000"/>
                </a:solidFill>
              </a:rPr>
              <a:t>“fact”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feit</a:t>
            </a:r>
            <a:r>
              <a:rPr lang="en-US" altLang="en-US" sz="2000" dirty="0"/>
              <a:t>) </a:t>
            </a:r>
            <a:r>
              <a:rPr lang="en-US" altLang="en-US" sz="2000" dirty="0" err="1"/>
              <a:t>worden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vaak</a:t>
            </a:r>
            <a:r>
              <a:rPr lang="en-US" altLang="en-US" sz="2000"/>
              <a:t> door </a:t>
            </a:r>
            <a:r>
              <a:rPr lang="en-US" altLang="en-US" sz="2000" dirty="0" err="1"/>
              <a:t>elkaar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gebruikt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Technisch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gezien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zijn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er</a:t>
            </a:r>
            <a:r>
              <a:rPr lang="en-US" altLang="en-US" sz="2000" dirty="0"/>
              <a:t> wat </a:t>
            </a:r>
            <a:r>
              <a:rPr lang="en-US" altLang="en-US" sz="2000" u="sng" dirty="0" err="1">
                <a:solidFill>
                  <a:srgbClr val="FF0000"/>
                </a:solidFill>
              </a:rPr>
              <a:t>subtiele</a:t>
            </a:r>
            <a:r>
              <a:rPr lang="en-US" altLang="en-US" sz="2000" u="sng" dirty="0">
                <a:solidFill>
                  <a:srgbClr val="FF0000"/>
                </a:solidFill>
              </a:rPr>
              <a:t> </a:t>
            </a:r>
            <a:r>
              <a:rPr lang="en-US" altLang="en-US" sz="2000" u="sng" dirty="0" err="1">
                <a:solidFill>
                  <a:srgbClr val="FF0000"/>
                </a:solidFill>
              </a:rPr>
              <a:t>verschillen</a:t>
            </a:r>
            <a:r>
              <a:rPr lang="en-US" altLang="en-US" sz="2000" dirty="0"/>
              <a:t>, maar </a:t>
            </a:r>
            <a:r>
              <a:rPr lang="en-US" altLang="en-US" sz="2000" dirty="0" err="1"/>
              <a:t>deze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zijn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minimiem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dit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kader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niet</a:t>
            </a:r>
            <a:r>
              <a:rPr lang="en-US" altLang="en-US" sz="2000" dirty="0"/>
              <a:t> relevant. </a:t>
            </a:r>
            <a:r>
              <a:rPr lang="en-US" altLang="en-US" sz="2000" dirty="0" err="1"/>
              <a:t>Beide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termen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kunnen</a:t>
            </a:r>
            <a:r>
              <a:rPr lang="en-US" altLang="en-US" sz="2000" dirty="0"/>
              <a:t> </a:t>
            </a:r>
          </a:p>
          <a:p>
            <a:pPr marL="0" indent="0">
              <a:buNone/>
            </a:pPr>
            <a:r>
              <a:rPr lang="en-US" altLang="en-US" sz="2000" dirty="0" err="1"/>
              <a:t>daarom</a:t>
            </a:r>
            <a:r>
              <a:rPr lang="en-US" altLang="en-US" sz="2000" dirty="0"/>
              <a:t> </a:t>
            </a:r>
            <a:r>
              <a:rPr lang="en-US" altLang="en-US" sz="2000" u="sng" dirty="0">
                <a:solidFill>
                  <a:srgbClr val="FF0000"/>
                </a:solidFill>
              </a:rPr>
              <a:t>door </a:t>
            </a:r>
            <a:r>
              <a:rPr lang="en-US" altLang="en-US" sz="2000" u="sng" dirty="0" err="1">
                <a:solidFill>
                  <a:srgbClr val="FF0000"/>
                </a:solidFill>
              </a:rPr>
              <a:t>elkaar</a:t>
            </a:r>
            <a:r>
              <a:rPr lang="en-US" altLang="en-US" sz="2000" u="sng" dirty="0">
                <a:solidFill>
                  <a:srgbClr val="FF0000"/>
                </a:solidFill>
              </a:rPr>
              <a:t> </a:t>
            </a:r>
            <a:r>
              <a:rPr lang="en-US" altLang="en-US" sz="2000" u="sng" dirty="0" err="1">
                <a:solidFill>
                  <a:srgbClr val="FF0000"/>
                </a:solidFill>
              </a:rPr>
              <a:t>gebruikt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worden</a:t>
            </a:r>
            <a:r>
              <a:rPr lang="en-US" altLang="en-US" sz="2000" dirty="0"/>
              <a:t>.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nl-NL" altLang="en-US" sz="2000"/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9DA638-0501-4BA7-914D-F715C97DDE69}" type="slidenum">
              <a:rPr lang="en-GB" altLang="en-US" sz="1400">
                <a:solidFill>
                  <a:srgbClr val="FFFFFF"/>
                </a:solidFill>
              </a:rPr>
              <a:pPr eaLnBrk="1" hangingPunct="1"/>
              <a:t>5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>
          <a:xfrm>
            <a:off x="827088" y="476252"/>
            <a:ext cx="6780212" cy="885825"/>
          </a:xfrm>
        </p:spPr>
        <p:txBody>
          <a:bodyPr/>
          <a:lstStyle/>
          <a:p>
            <a:r>
              <a:rPr lang="en-US" altLang="en-US" err="1"/>
              <a:t>Soorten</a:t>
            </a:r>
            <a:r>
              <a:rPr lang="en-US" altLang="en-US"/>
              <a:t> meeteenheden/feiten</a:t>
            </a:r>
            <a:endParaRPr lang="nl-NL" altLang="en-US"/>
          </a:p>
        </p:txBody>
      </p:sp>
      <p:sp>
        <p:nvSpPr>
          <p:cNvPr id="23555" name="Content Placeholder 3"/>
          <p:cNvSpPr>
            <a:spLocks noGrp="1"/>
          </p:cNvSpPr>
          <p:nvPr>
            <p:ph idx="1"/>
          </p:nvPr>
        </p:nvSpPr>
        <p:spPr>
          <a:xfrm>
            <a:off x="1187452" y="1700215"/>
            <a:ext cx="6780213" cy="3671887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2000"/>
              <a:t>Welke meeteenheden zijn er?</a:t>
            </a:r>
            <a:br>
              <a:rPr lang="en-US" altLang="en-US" sz="2000"/>
            </a:br>
            <a:r>
              <a:rPr lang="en-US" altLang="en-US" sz="2000"/>
              <a:t>A) </a:t>
            </a:r>
            <a:r>
              <a:rPr lang="en-US" altLang="en-US" sz="2000" u="sng">
                <a:solidFill>
                  <a:srgbClr val="FF0000"/>
                </a:solidFill>
              </a:rPr>
              <a:t>basiseenheden</a:t>
            </a:r>
            <a:r>
              <a:rPr lang="en-US" altLang="en-US" sz="2000"/>
              <a:t> (op transactieniveau!)</a:t>
            </a:r>
            <a:br>
              <a:rPr lang="en-US" altLang="en-US" sz="2000"/>
            </a:br>
            <a:r>
              <a:rPr lang="en-US" altLang="en-US" sz="2000"/>
              <a:t>   	</a:t>
            </a: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 u="sng">
                <a:solidFill>
                  <a:srgbClr val="FF0000"/>
                </a:solidFill>
                <a:sym typeface="Wingdings" panose="05000000000000000000" pitchFamily="2" charset="2"/>
              </a:rPr>
              <a:t>aantal</a:t>
            </a:r>
            <a:r>
              <a:rPr lang="en-US" altLang="en-US" sz="2000">
                <a:sym typeface="Wingdings" panose="05000000000000000000" pitchFamily="2" charset="2"/>
              </a:rPr>
              <a:t> of </a:t>
            </a:r>
            <a:r>
              <a:rPr lang="en-US" altLang="en-US" sz="2000" u="sng">
                <a:solidFill>
                  <a:srgbClr val="FF0000"/>
                </a:solidFill>
                <a:sym typeface="Wingdings" panose="05000000000000000000" pitchFamily="2" charset="2"/>
              </a:rPr>
              <a:t>prijs</a:t>
            </a:r>
            <a:r>
              <a:rPr lang="en-US" altLang="en-US" sz="2000">
                <a:sym typeface="Wingdings" panose="05000000000000000000" pitchFamily="2" charset="2"/>
              </a:rPr>
              <a:t> (a</a:t>
            </a:r>
            <a:r>
              <a:rPr lang="en-US" altLang="en-US" sz="2000"/>
              <a:t>lles met € of #)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B) </a:t>
            </a:r>
            <a:r>
              <a:rPr lang="en-US" altLang="en-US" sz="2000" u="sng">
                <a:solidFill>
                  <a:srgbClr val="FF0000"/>
                </a:solidFill>
              </a:rPr>
              <a:t>berekende eenheden</a:t>
            </a:r>
            <a:br>
              <a:rPr lang="en-US" altLang="en-US" sz="2000"/>
            </a:br>
            <a:r>
              <a:rPr lang="en-US" altLang="en-US" sz="2000"/>
              <a:t>   	</a:t>
            </a:r>
            <a:r>
              <a:rPr lang="en-US" altLang="en-US" sz="2000">
                <a:sym typeface="Wingdings" panose="05000000000000000000" pitchFamily="2" charset="2"/>
              </a:rPr>
              <a:t> basiseenheden waarop een </a:t>
            </a:r>
            <a:r>
              <a:rPr lang="en-US" altLang="en-US" sz="2000" u="sng">
                <a:solidFill>
                  <a:srgbClr val="FF0000"/>
                </a:solidFill>
                <a:sym typeface="Wingdings" panose="05000000000000000000" pitchFamily="2" charset="2"/>
              </a:rPr>
              <a:t>rekenkundige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b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	    </a:t>
            </a:r>
            <a:r>
              <a:rPr lang="en-US" altLang="en-US" sz="2000" u="sng">
                <a:solidFill>
                  <a:srgbClr val="FF0000"/>
                </a:solidFill>
                <a:sym typeface="Wingdings" panose="05000000000000000000" pitchFamily="2" charset="2"/>
              </a:rPr>
              <a:t>handeling</a:t>
            </a:r>
            <a:r>
              <a:rPr lang="en-US" altLang="en-US" sz="2000">
                <a:sym typeface="Wingdings" panose="05000000000000000000" pitchFamily="2" charset="2"/>
              </a:rPr>
              <a:t> heeft plaatsgevonden</a:t>
            </a:r>
            <a:br>
              <a:rPr lang="en-US" altLang="en-US" sz="2000">
                <a:sym typeface="Wingdings" panose="05000000000000000000" pitchFamily="2" charset="2"/>
              </a:rPr>
            </a:br>
            <a:r>
              <a:rPr lang="en-US" altLang="en-US" sz="2000">
                <a:sym typeface="Wingdings" panose="05000000000000000000" pitchFamily="2" charset="2"/>
              </a:rPr>
              <a:t>	    (“*” , “/” , “+” , “-”)</a:t>
            </a:r>
            <a:br>
              <a:rPr lang="en-US" altLang="en-US" sz="2000">
                <a:sym typeface="Wingdings" panose="05000000000000000000" pitchFamily="2" charset="2"/>
              </a:rPr>
            </a:br>
            <a:r>
              <a:rPr lang="en-US" altLang="en-US" sz="2000">
                <a:sym typeface="Wingdings" panose="05000000000000000000" pitchFamily="2" charset="2"/>
              </a:rPr>
              <a:t>   	 vaak indicatoren</a:t>
            </a:r>
            <a:br>
              <a:rPr lang="en-US" altLang="en-US" sz="2000">
                <a:sym typeface="Wingdings" panose="05000000000000000000" pitchFamily="2" charset="2"/>
              </a:rPr>
            </a:br>
            <a:endParaRPr lang="en-US" altLang="en-US" sz="2000">
              <a:sym typeface="Wingdings" panose="05000000000000000000" pitchFamily="2" charset="2"/>
            </a:endParaRPr>
          </a:p>
          <a:p>
            <a:pPr marL="457200" indent="-457200">
              <a:buNone/>
            </a:pPr>
            <a:endParaRPr lang="en-US" altLang="en-US" sz="2000">
              <a:sym typeface="Wingdings" panose="05000000000000000000" pitchFamily="2" charset="2"/>
            </a:endParaRP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6F4AF8-C903-4E59-8D75-604F29923B2C}" type="slidenum">
              <a:rPr lang="en-GB" altLang="en-US" sz="1400">
                <a:solidFill>
                  <a:srgbClr val="FFFFFF"/>
                </a:solidFill>
              </a:rPr>
              <a:pPr eaLnBrk="1" hangingPunct="1"/>
              <a:t>6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6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>
          <a:xfrm>
            <a:off x="971552" y="549277"/>
            <a:ext cx="6964363" cy="885825"/>
          </a:xfrm>
        </p:spPr>
        <p:txBody>
          <a:bodyPr/>
          <a:lstStyle/>
          <a:p>
            <a:r>
              <a:rPr lang="en-US" altLang="en-US" dirty="0" err="1"/>
              <a:t>Vorm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functie</a:t>
            </a:r>
            <a:r>
              <a:rPr lang="en-US" altLang="en-US" dirty="0"/>
              <a:t> </a:t>
            </a:r>
            <a:r>
              <a:rPr lang="en-US" altLang="en-US"/>
              <a:t>van meeteenheden/feiten</a:t>
            </a:r>
            <a:endParaRPr lang="nl-NL" altLang="en-US"/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>
          <a:xfrm>
            <a:off x="1187452" y="1700215"/>
            <a:ext cx="6780213" cy="3671887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2000"/>
              <a:t>Meeteenheden zijn kwantitatief en hebben de</a:t>
            </a:r>
          </a:p>
          <a:p>
            <a:pPr marL="457200" indent="-457200">
              <a:buNone/>
            </a:pPr>
            <a:r>
              <a:rPr lang="en-US" altLang="en-US" sz="2000"/>
              <a:t>volgende </a:t>
            </a:r>
            <a:r>
              <a:rPr lang="en-US" altLang="en-US" sz="2000" u="sng">
                <a:solidFill>
                  <a:srgbClr val="FF0000"/>
                </a:solidFill>
              </a:rPr>
              <a:t>vorm</a:t>
            </a:r>
            <a:r>
              <a:rPr lang="en-US" altLang="en-US" sz="2000"/>
              <a:t>: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absolute waarde (#)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financiële waarde (€)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een percentage (%)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een ratio (x per y)</a:t>
            </a:r>
            <a:br>
              <a:rPr lang="en-US" altLang="en-US" sz="2000"/>
            </a:br>
            <a:endParaRPr lang="en-US" altLang="en-US" sz="2000"/>
          </a:p>
          <a:p>
            <a:pPr marL="457200" indent="-457200">
              <a:buNone/>
            </a:pPr>
            <a:r>
              <a:rPr lang="en-US" altLang="en-US" sz="2000"/>
              <a:t>Afhankelijk van de </a:t>
            </a:r>
            <a:r>
              <a:rPr lang="en-US" altLang="en-US" sz="2000" u="sng">
                <a:solidFill>
                  <a:srgbClr val="FF0000"/>
                </a:solidFill>
              </a:rPr>
              <a:t>toepassing/functie</a:t>
            </a:r>
            <a:r>
              <a:rPr lang="en-US" altLang="en-US" sz="2000"/>
              <a:t> kunnen </a:t>
            </a:r>
          </a:p>
          <a:p>
            <a:pPr marL="457200" indent="-457200">
              <a:buNone/>
            </a:pPr>
            <a:r>
              <a:rPr lang="en-US" altLang="en-US" sz="2000"/>
              <a:t>meeteenheden een </a:t>
            </a:r>
            <a:r>
              <a:rPr lang="en-US" altLang="en-US" sz="2000" u="sng">
                <a:solidFill>
                  <a:srgbClr val="FF0000"/>
                </a:solidFill>
              </a:rPr>
              <a:t>speciale naam</a:t>
            </a:r>
            <a:r>
              <a:rPr lang="en-US" altLang="en-US" sz="2000"/>
              <a:t> krijgen: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key performance indicator (KPI)</a:t>
            </a:r>
          </a:p>
          <a:p>
            <a:pPr marL="457200" indent="-457200">
              <a:buFontTx/>
              <a:buChar char="-"/>
            </a:pPr>
            <a:r>
              <a:rPr lang="en-US" altLang="en-US" sz="2000"/>
              <a:t>benchmark</a:t>
            </a:r>
            <a:br>
              <a:rPr lang="en-US" altLang="en-US" sz="2000"/>
            </a:br>
            <a:br>
              <a:rPr lang="en-US" altLang="en-US" sz="2000"/>
            </a:br>
            <a:endParaRPr lang="nl-NL" altLang="en-US" sz="2000"/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75969D-30F4-421D-B621-2D5DD51D9B1D}" type="slidenum">
              <a:rPr lang="en-GB" altLang="en-US" sz="1400">
                <a:solidFill>
                  <a:srgbClr val="FFFFFF"/>
                </a:solidFill>
              </a:rPr>
              <a:pPr eaLnBrk="1" hangingPunct="1"/>
              <a:t>7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2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Soorten meeteenheden/feiten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Additieve feiten</a:t>
            </a:r>
            <a:r>
              <a:rPr lang="nl-NL" dirty="0"/>
              <a:t> zijn feiten die over alle dimensies zijn op te tellen.</a:t>
            </a:r>
          </a:p>
          <a:p>
            <a:r>
              <a:rPr lang="nl-NL" b="1" dirty="0"/>
              <a:t>Niet additieve feiten</a:t>
            </a:r>
            <a:r>
              <a:rPr lang="nl-NL" dirty="0"/>
              <a:t> zijn feiten die niet zijn op te tellen, zoals bijvoorbeeld percentages.</a:t>
            </a:r>
          </a:p>
          <a:p>
            <a:r>
              <a:rPr lang="nl-NL" b="1" dirty="0"/>
              <a:t>Semi additieve feiten</a:t>
            </a:r>
            <a:r>
              <a:rPr lang="nl-NL" dirty="0"/>
              <a:t> zijn feiten die over sommige dimensies wel zijn op te tellen maar over andere dimensies niet.</a:t>
            </a:r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391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Soorten feitentabellen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</a:t>
            </a:r>
            <a:r>
              <a:rPr lang="nl-NL" b="1" dirty="0" err="1"/>
              <a:t>accumulating</a:t>
            </a:r>
            <a:r>
              <a:rPr lang="nl-NL" b="1" dirty="0"/>
              <a:t> snapshot</a:t>
            </a:r>
            <a:r>
              <a:rPr lang="nl-NL" dirty="0"/>
              <a:t> is een feitentabel die de huidige status van de feiten weergeeft maar waarbij feiten nog aan verandering onderhevig kunnen zijn.</a:t>
            </a:r>
          </a:p>
          <a:p>
            <a:r>
              <a:rPr lang="nl-NL" dirty="0"/>
              <a:t>Een </a:t>
            </a:r>
            <a:r>
              <a:rPr lang="nl-NL" b="1" dirty="0"/>
              <a:t>periodiek snapshot</a:t>
            </a:r>
            <a:r>
              <a:rPr lang="nl-NL" dirty="0"/>
              <a:t> is een feitentabel die de stand van de feiten weergeeft op een specifiek moment. Voor een ander moment wordt een ander snapshot gemaakt.</a:t>
            </a:r>
          </a:p>
          <a:p>
            <a:r>
              <a:rPr lang="nl-NL" dirty="0"/>
              <a:t>Een Transactie feitentabel is een feitentabel met eenmalige registratie van hoe het feit gebeurd is.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E4499-92C6-40E3-9B9D-280FABE6431E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026554"/>
      </p:ext>
    </p:extLst>
  </p:cSld>
  <p:clrMapOvr>
    <a:masterClrMapping/>
  </p:clrMapOvr>
</p:sld>
</file>

<file path=ppt/theme/theme1.xml><?xml version="1.0" encoding="utf-8"?>
<a:theme xmlns:a="http://schemas.openxmlformats.org/drawingml/2006/main" name="Avans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002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0AAAC"/>
      </a:accent5>
      <a:accent6>
        <a:srgbClr val="AEAEAE"/>
      </a:accent6>
      <a:hlink>
        <a:srgbClr val="522641"/>
      </a:hlink>
      <a:folHlink>
        <a:srgbClr val="0066CC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FFFFFF"/>
        </a:lt1>
        <a:dk2>
          <a:srgbClr val="C7002B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7002B"/>
        </a:lt1>
        <a:dk2>
          <a:srgbClr val="FFFFFF"/>
        </a:dk2>
        <a:lt2>
          <a:srgbClr val="808080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002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AAAC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808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EAEAE"/>
        </a:accent6>
        <a:hlink>
          <a:srgbClr val="522641"/>
        </a:hlink>
        <a:folHlink>
          <a:srgbClr val="A0A0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vans" id="{601014EC-C4C8-475C-8384-57809D2538BC}" vid="{958FBA00-4A5D-413D-B388-54D461839AF8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iode xmlns="313b64da-a3a8-4e32-89ec-c04eaf795922">2.2</Periode>
    <Soort xmlns="313b64da-a3a8-4e32-89ec-c04eaf795922">Sheets / instructies</Soort>
    <Reviewer xmlns="313b64da-a3a8-4e32-89ec-c04eaf795922">
      <UserInfo>
        <DisplayName/>
        <AccountId xsi:nil="true"/>
        <AccountType/>
      </UserInfo>
    </Reviewer>
    <Doelgroepen xmlns="313b64da-a3a8-4e32-89ec-c04eaf795922" xsi:nil="true"/>
    <_Flow_SignoffStatus xmlns="313b64da-a3a8-4e32-89ec-c04eaf795922" xsi:nil="true"/>
    <Modulecode_x0020__x002f__x0020_Osiris_x0020_code xmlns="313b64da-a3a8-4e32-89ec-c04eaf795922">IA0005</Modulecode_x0020__x002f__x0020_Osiris_x0020_cod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43259F6BFFD4BAABBF33CE8CA1FAB" ma:contentTypeVersion="18" ma:contentTypeDescription="Create a new document." ma:contentTypeScope="" ma:versionID="f6f48584a3dd9cd41643c0b15e87d14a">
  <xsd:schema xmlns:xsd="http://www.w3.org/2001/XMLSchema" xmlns:xs="http://www.w3.org/2001/XMLSchema" xmlns:p="http://schemas.microsoft.com/office/2006/metadata/properties" xmlns:ns2="313b64da-a3a8-4e32-89ec-c04eaf795922" xmlns:ns3="3c8ae35b-8072-49eb-9d0a-8219765011a9" targetNamespace="http://schemas.microsoft.com/office/2006/metadata/properties" ma:root="true" ma:fieldsID="817cb1ce9a4bf0619709b82769f54f57" ns2:_="" ns3:_="">
    <xsd:import namespace="313b64da-a3a8-4e32-89ec-c04eaf795922"/>
    <xsd:import namespace="3c8ae35b-8072-49eb-9d0a-8219765011a9"/>
    <xsd:element name="properties">
      <xsd:complexType>
        <xsd:sequence>
          <xsd:element name="documentManagement">
            <xsd:complexType>
              <xsd:all>
                <xsd:element ref="ns2:Periode" minOccurs="0"/>
                <xsd:element ref="ns2:Modulecode_x0020__x002f__x0020_Osiris_x0020_code" minOccurs="0"/>
                <xsd:element ref="ns2:_Flow_SignoffStatus" minOccurs="0"/>
                <xsd:element ref="ns2:Doelgroepen" minOccurs="0"/>
                <xsd:element ref="ns2:MediaServiceMetadata" minOccurs="0"/>
                <xsd:element ref="ns2:MediaServiceFastMetadata" minOccurs="0"/>
                <xsd:element ref="ns2:Soort" minOccurs="0"/>
                <xsd:element ref="ns2:Reviewe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b64da-a3a8-4e32-89ec-c04eaf795922" elementFormDefault="qualified">
    <xsd:import namespace="http://schemas.microsoft.com/office/2006/documentManagement/types"/>
    <xsd:import namespace="http://schemas.microsoft.com/office/infopath/2007/PartnerControls"/>
    <xsd:element name="Periode" ma:index="2" nillable="true" ma:displayName="Periode" ma:format="RadioButtons" ma:internalName="Periode">
      <xsd:simpleType>
        <xsd:restriction base="dms:Choice">
          <xsd:enumeration value="1.1"/>
          <xsd:enumeration value="1.2"/>
          <xsd:enumeration value="1.3"/>
          <xsd:enumeration value="1.4"/>
          <xsd:enumeration value="2.1"/>
          <xsd:enumeration value="2.2"/>
          <xsd:enumeration value="2.3"/>
          <xsd:enumeration value="2.4"/>
          <xsd:enumeration value="3.1/3.2 Stage"/>
          <xsd:enumeration value="3.3/3.4 Onderwijs jaar 3"/>
          <xsd:enumeration value="4.1/4.2 Minor"/>
          <xsd:enumeration value="4.3/4.4 Afstuderen"/>
        </xsd:restriction>
      </xsd:simpleType>
    </xsd:element>
    <xsd:element name="Modulecode_x0020__x002f__x0020_Osiris_x0020_code" ma:index="3" nillable="true" ma:displayName="Modulecode / Osiris code" ma:internalName="Modulecode_x0020__x002f__x0020_Osiris_x0020_code">
      <xsd:simpleType>
        <xsd:restriction base="dms:Text">
          <xsd:maxLength value="255"/>
        </xsd:restriction>
      </xsd:simpleType>
    </xsd:element>
    <xsd:element name="_Flow_SignoffStatus" ma:index="4" nillable="true" ma:displayName="Sign-off status" ma:internalName="_x0024_Resources_x003a_core_x002c_Signoff_Status_x003b_">
      <xsd:simpleType>
        <xsd:restriction base="dms:Text"/>
      </xsd:simpleType>
    </xsd:element>
    <xsd:element name="Doelgroepen" ma:index="5" nillable="true" ma:displayName="Doelgroepen" ma:internalName="Doelgroepen">
      <xsd:simpleType>
        <xsd:restriction base="dms:Unknown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Soort" ma:index="14" nillable="true" ma:displayName="Soort" ma:format="Dropdown" ma:internalName="Soort">
      <xsd:simpleType>
        <xsd:union memberTypes="dms:Text">
          <xsd:simpleType>
            <xsd:restriction base="dms:Choice">
              <xsd:enumeration value="Sheets / instructies"/>
              <xsd:enumeration value="Toetsmatrijs"/>
              <xsd:enumeration value="Oefenmateriaal"/>
              <xsd:enumeration value="Naslag / bron"/>
              <xsd:enumeration value="Modulewijzer"/>
            </xsd:restriction>
          </xsd:simpleType>
        </xsd:union>
      </xsd:simpleType>
    </xsd:element>
    <xsd:element name="Reviewer" ma:index="15" nillable="true" ma:displayName="Reviewer" ma:list="UserInfo" ma:SharePointGroup="0" ma:internalName="Review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8ae35b-8072-49eb-9d0a-8219765011a9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39ED72-8255-4EB5-BB17-4F04D700DE8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c8ae35b-8072-49eb-9d0a-8219765011a9"/>
    <ds:schemaRef ds:uri="313b64da-a3a8-4e32-89ec-c04eaf79592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C93212F-86BC-4D10-B987-C30AC30BB4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3b64da-a3a8-4e32-89ec-c04eaf795922"/>
    <ds:schemaRef ds:uri="3c8ae35b-8072-49eb-9d0a-8219765011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1C4CD4-A44C-4CD0-9B63-938CE4FD65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Avans</Template>
  <TotalTime>0</TotalTime>
  <Words>1530</Words>
  <Application>Microsoft Office PowerPoint</Application>
  <PresentationFormat>Apresentação na tela (4:3)</PresentationFormat>
  <Paragraphs>270</Paragraphs>
  <Slides>34</Slides>
  <Notes>16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Avans</vt:lpstr>
      <vt:lpstr>Business Intelligence (BI)  </vt:lpstr>
      <vt:lpstr>Agenda</vt:lpstr>
      <vt:lpstr>Datawarehouse versus datamart</vt:lpstr>
      <vt:lpstr>Feiten en dimensies</vt:lpstr>
      <vt:lpstr>“feit/fact” vs. “meeteenheid/measure” </vt:lpstr>
      <vt:lpstr>Soorten meeteenheden/feiten</vt:lpstr>
      <vt:lpstr>Vorm en functie van meeteenheden/feiten</vt:lpstr>
      <vt:lpstr>Soorten meeteenheden/feiten</vt:lpstr>
      <vt:lpstr>Soorten feitentabellen</vt:lpstr>
      <vt:lpstr>Voorbeelden meeteenheden/feiten (“verkoop en marketing”)</vt:lpstr>
      <vt:lpstr>Voorbeelden meeteenheden (“personeel”)</vt:lpstr>
      <vt:lpstr>Voorbeelden meeteenheden (“fabricage”)</vt:lpstr>
      <vt:lpstr>Voorbeelden meeteenheden (“administratie”)</vt:lpstr>
      <vt:lpstr>Dimensies</vt:lpstr>
      <vt:lpstr>Voorbeelden dimensies  (“verkoop en marketing”) </vt:lpstr>
      <vt:lpstr>Voorbeelden dimensies  (“personeel”)</vt:lpstr>
      <vt:lpstr>Voorbeelden dimensies  (“fabricage”) </vt:lpstr>
      <vt:lpstr>Voorbeelden dimensies  (“administratie”)</vt:lpstr>
      <vt:lpstr>Stermodel</vt:lpstr>
      <vt:lpstr>Datum dimensie</vt:lpstr>
      <vt:lpstr>Waarom een datum dimensie?</vt:lpstr>
      <vt:lpstr>Ontwerp keuzes</vt:lpstr>
      <vt:lpstr>Overwegingen voor dimensies</vt:lpstr>
      <vt:lpstr>Slowly Changing Dimension</vt:lpstr>
      <vt:lpstr>Slowly Changing Dimension</vt:lpstr>
      <vt:lpstr>snowflake</vt:lpstr>
      <vt:lpstr>Conformed dimension</vt:lpstr>
      <vt:lpstr>Stappenplan voor modelleren</vt:lpstr>
      <vt:lpstr>Kimball architectuur</vt:lpstr>
      <vt:lpstr>Inmon datawarehouse</vt:lpstr>
      <vt:lpstr>Corporate Information factory</vt:lpstr>
      <vt:lpstr>Kimball en Inmon vergeleken</vt:lpstr>
      <vt:lpstr>Huiswerk</vt:lpstr>
      <vt:lpstr>Apresentação do PowerPoint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Giel Vossen</dc:creator>
  <cp:lastModifiedBy>Giel Vossen</cp:lastModifiedBy>
  <cp:revision>30</cp:revision>
  <dcterms:created xsi:type="dcterms:W3CDTF">2014-09-04T10:42:52Z</dcterms:created>
  <dcterms:modified xsi:type="dcterms:W3CDTF">2022-02-16T21:29:33Z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0x010100E8A43259F6BFFD4BAABBF33CE8CA1FAB</vt:lpwstr>
  </property>
  <property fmtid="{D5CDD505-2E9C-101B-9397-08002B2CF9AE}" pid="3" name="Documenttype">
    <vt:lpwstr>Procedure / werkinstructie</vt:lpwstr>
  </property>
  <property fmtid="{D5CDD505-2E9C-101B-9397-08002B2CF9AE}" pid="4" name="Proces">
    <vt:lpwstr>Onderwijs</vt:lpwstr>
  </property>
</Properties>
</file>