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CAB2C-872D-496D-B3AA-139EDCF65E2C}" type="datetimeFigureOut">
              <a:rPr lang="nl-NL" smtClean="0"/>
              <a:t>31-10-2017</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66497-C79B-4AB1-998E-5CBEBE78BF92}" type="slidenum">
              <a:rPr lang="nl-NL" smtClean="0"/>
              <a:t>‹nr.›</a:t>
            </a:fld>
            <a:endParaRPr lang="nl-NL"/>
          </a:p>
        </p:txBody>
      </p:sp>
    </p:spTree>
    <p:extLst>
      <p:ext uri="{BB962C8B-B14F-4D97-AF65-F5344CB8AC3E}">
        <p14:creationId xmlns:p14="http://schemas.microsoft.com/office/powerpoint/2010/main" val="171787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AE137B8-89F4-4A9C-869C-78B32AD09D41}" type="slidenum">
              <a:rPr lang="nl-NL" altLang="nl-NL" sz="1200"/>
              <a:pPr eaLnBrk="1" hangingPunct="1"/>
              <a:t>1</a:t>
            </a:fld>
            <a:endParaRPr lang="nl-NL" altLang="nl-NL" sz="1200"/>
          </a:p>
        </p:txBody>
      </p:sp>
      <p:sp>
        <p:nvSpPr>
          <p:cNvPr id="96259" name="Rectangle 2"/>
          <p:cNvSpPr>
            <a:spLocks noGrp="1" noRot="1" noChangeAspect="1" noChangeArrowheads="1" noTextEdit="1"/>
          </p:cNvSpPr>
          <p:nvPr>
            <p:ph type="sldImg"/>
          </p:nvPr>
        </p:nvSpPr>
        <p:spPr bwMode="auto">
          <a:xfrm>
            <a:off x="1149350" y="693738"/>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l-NL" altLang="nl-NL" smtClean="0"/>
          </a:p>
        </p:txBody>
      </p:sp>
    </p:spTree>
    <p:extLst>
      <p:ext uri="{BB962C8B-B14F-4D97-AF65-F5344CB8AC3E}">
        <p14:creationId xmlns:p14="http://schemas.microsoft.com/office/powerpoint/2010/main" val="135161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262064" y="3489327"/>
            <a:ext cx="7254875"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1400" dirty="0">
              <a:solidFill>
                <a:srgbClr val="000000"/>
              </a:solidFill>
            </a:endParaRPr>
          </a:p>
        </p:txBody>
      </p:sp>
      <p:sp>
        <p:nvSpPr>
          <p:cNvPr id="6" name="Text Box 13"/>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
        <p:nvSpPr>
          <p:cNvPr id="3074" name="Rectangle 2"/>
          <p:cNvSpPr>
            <a:spLocks noGrp="1" noChangeArrowheads="1"/>
          </p:cNvSpPr>
          <p:nvPr>
            <p:ph type="ctrTitle"/>
          </p:nvPr>
        </p:nvSpPr>
        <p:spPr>
          <a:xfrm>
            <a:off x="1227139" y="2306638"/>
            <a:ext cx="7254875" cy="550862"/>
          </a:xfrm>
        </p:spPr>
        <p:txBody>
          <a:bodyPr anchor="ctr"/>
          <a:lstStyle>
            <a:lvl1pPr>
              <a:defRPr/>
            </a:lvl1pPr>
          </a:lstStyle>
          <a:p>
            <a:r>
              <a:rPr lang="nl-NL" smtClean="0"/>
              <a:t>Klik om de stijl te bewerken</a:t>
            </a:r>
            <a:endParaRPr lang="en-GB"/>
          </a:p>
        </p:txBody>
      </p:sp>
      <p:sp>
        <p:nvSpPr>
          <p:cNvPr id="3075" name="Rectangle 3"/>
          <p:cNvSpPr>
            <a:spLocks noGrp="1" noChangeArrowheads="1"/>
          </p:cNvSpPr>
          <p:nvPr>
            <p:ph type="subTitle" idx="1"/>
          </p:nvPr>
        </p:nvSpPr>
        <p:spPr>
          <a:xfrm>
            <a:off x="1227139" y="2820988"/>
            <a:ext cx="7254875" cy="360362"/>
          </a:xfrm>
        </p:spPr>
        <p:txBody>
          <a:bodyPr/>
          <a:lstStyle>
            <a:lvl1pPr marL="0" indent="0">
              <a:buFont typeface="Verdana" pitchFamily="34" charset="0"/>
              <a:buNone/>
              <a:defRPr/>
            </a:lvl1pPr>
          </a:lstStyle>
          <a:p>
            <a:r>
              <a:rPr lang="nl-NL" smtClean="0"/>
              <a:t>Klik om de ondertitelstijl van het model te bewerken</a:t>
            </a:r>
            <a:endParaRPr lang="en-GB"/>
          </a:p>
        </p:txBody>
      </p:sp>
      <p:sp>
        <p:nvSpPr>
          <p:cNvPr id="7" name="Rectangle 11"/>
          <p:cNvSpPr>
            <a:spLocks noGrp="1" noChangeArrowheads="1"/>
          </p:cNvSpPr>
          <p:nvPr>
            <p:ph type="sldNum" sz="quarter" idx="10"/>
          </p:nvPr>
        </p:nvSpPr>
        <p:spPr/>
        <p:txBody>
          <a:bodyPr/>
          <a:lstStyle>
            <a:lvl1pPr>
              <a:defRPr smtClean="0"/>
            </a:lvl1pPr>
          </a:lstStyle>
          <a:p>
            <a:fld id="{2FFE4499-92C6-40E3-9B9D-280FABE6431E}" type="slidenum">
              <a:rPr lang="nl-NL" smtClean="0"/>
              <a:t>‹nr.›</a:t>
            </a:fld>
            <a:endParaRPr lang="nl-NL"/>
          </a:p>
        </p:txBody>
      </p:sp>
    </p:spTree>
    <p:extLst>
      <p:ext uri="{BB962C8B-B14F-4D97-AF65-F5344CB8AC3E}">
        <p14:creationId xmlns:p14="http://schemas.microsoft.com/office/powerpoint/2010/main" val="213252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164103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313489" y="1114427"/>
            <a:ext cx="1693862" cy="47593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1227138" y="1114427"/>
            <a:ext cx="493395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385710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13"/>
          <p:cNvSpPr>
            <a:spLocks noGrp="1" noChangeArrowheads="1"/>
          </p:cNvSpPr>
          <p:nvPr>
            <p:ph type="sldNum" sz="quarter" idx="10"/>
          </p:nvPr>
        </p:nvSpPr>
        <p:spPr>
          <a:ln/>
        </p:spPr>
        <p:txBody>
          <a:bodyPr/>
          <a:lstStyle>
            <a:lvl1pPr>
              <a:defRPr sz="1000"/>
            </a:lvl1pPr>
          </a:lstStyle>
          <a:p>
            <a:fld id="{2FFE4499-92C6-40E3-9B9D-280FABE6431E}" type="slidenum">
              <a:rPr lang="nl-NL" smtClean="0"/>
              <a:pPr/>
              <a:t>‹nr.›</a:t>
            </a:fld>
            <a:endParaRPr lang="nl-NL"/>
          </a:p>
        </p:txBody>
      </p:sp>
      <p:sp>
        <p:nvSpPr>
          <p:cNvPr id="5" name="Tekstvak 4"/>
          <p:cNvSpPr txBox="1"/>
          <p:nvPr userDrawn="1"/>
        </p:nvSpPr>
        <p:spPr>
          <a:xfrm>
            <a:off x="831109" y="6465890"/>
            <a:ext cx="6314409" cy="276999"/>
          </a:xfrm>
          <a:prstGeom prst="rect">
            <a:avLst/>
          </a:prstGeom>
          <a:noFill/>
        </p:spPr>
        <p:txBody>
          <a:bodyPr wrap="square" rtlCol="0">
            <a:spAutoFit/>
          </a:bodyPr>
          <a:lstStyle/>
          <a:p>
            <a:r>
              <a:rPr lang="nl-NL" sz="1200" dirty="0" smtClean="0"/>
              <a:t>Leerboek Business</a:t>
            </a:r>
            <a:r>
              <a:rPr lang="nl-NL" sz="1200" baseline="0" dirty="0" smtClean="0"/>
              <a:t> Intelligence – Peter ter </a:t>
            </a:r>
            <a:r>
              <a:rPr lang="nl-NL" sz="1200" baseline="0" dirty="0" err="1" smtClean="0"/>
              <a:t>Braake</a:t>
            </a:r>
            <a:r>
              <a:rPr lang="nl-NL" sz="1200" baseline="0" dirty="0" smtClean="0"/>
              <a:t> </a:t>
            </a:r>
            <a:endParaRPr lang="nl-NL" sz="1200" dirty="0"/>
          </a:p>
        </p:txBody>
      </p:sp>
    </p:spTree>
    <p:extLst>
      <p:ext uri="{BB962C8B-B14F-4D97-AF65-F5344CB8AC3E}">
        <p14:creationId xmlns:p14="http://schemas.microsoft.com/office/powerpoint/2010/main" val="370368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423752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1227139" y="2201864"/>
            <a:ext cx="3313112"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92650" y="2201864"/>
            <a:ext cx="3314700" cy="3671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409140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294802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413978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261692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197231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13"/>
          <p:cNvSpPr>
            <a:spLocks noGrp="1" noChangeArrowheads="1"/>
          </p:cNvSpPr>
          <p:nvPr>
            <p:ph type="sldNum" sz="quarter" idx="10"/>
          </p:nvPr>
        </p:nvSpPr>
        <p:spPr>
          <a:ln/>
        </p:spPr>
        <p:txBody>
          <a:bodyPr/>
          <a:lstStyle>
            <a:lvl1pPr>
              <a:defRPr/>
            </a:lvl1pPr>
          </a:lstStyle>
          <a:p>
            <a:fld id="{2FFE4499-92C6-40E3-9B9D-280FABE6431E}" type="slidenum">
              <a:rPr lang="nl-NL" smtClean="0"/>
              <a:t>‹nr.›</a:t>
            </a:fld>
            <a:endParaRPr lang="nl-NL"/>
          </a:p>
        </p:txBody>
      </p:sp>
    </p:spTree>
    <p:extLst>
      <p:ext uri="{BB962C8B-B14F-4D97-AF65-F5344CB8AC3E}">
        <p14:creationId xmlns:p14="http://schemas.microsoft.com/office/powerpoint/2010/main" val="13649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27139" y="1114427"/>
            <a:ext cx="67802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smtClean="0"/>
              <a:t>Klik om de stijl te bewerken</a:t>
            </a:r>
            <a:endParaRPr lang="en-GB" altLang="en-US" smtClean="0"/>
          </a:p>
        </p:txBody>
      </p:sp>
      <p:sp>
        <p:nvSpPr>
          <p:cNvPr id="1027" name="Rectangle 3"/>
          <p:cNvSpPr>
            <a:spLocks noGrp="1" noChangeArrowheads="1"/>
          </p:cNvSpPr>
          <p:nvPr>
            <p:ph type="body" idx="1"/>
          </p:nvPr>
        </p:nvSpPr>
        <p:spPr bwMode="auto">
          <a:xfrm>
            <a:off x="1227139" y="2201864"/>
            <a:ext cx="6780212"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p:txBody>
      </p:sp>
      <p:sp>
        <p:nvSpPr>
          <p:cNvPr id="1028" name="Text Box 9"/>
          <p:cNvSpPr txBox="1">
            <a:spLocks noChangeArrowheads="1"/>
          </p:cNvSpPr>
          <p:nvPr/>
        </p:nvSpPr>
        <p:spPr bwMode="auto">
          <a:xfrm>
            <a:off x="1227138" y="365125"/>
            <a:ext cx="64055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eaLnBrk="1" hangingPunct="1">
              <a:spcBef>
                <a:spcPct val="50000"/>
              </a:spcBef>
            </a:pPr>
            <a:endParaRPr lang="nl-NL" altLang="en-US" sz="800" b="1" dirty="0">
              <a:solidFill>
                <a:srgbClr val="C0C0C0"/>
              </a:solidFill>
            </a:endParaRPr>
          </a:p>
        </p:txBody>
      </p:sp>
      <p:sp>
        <p:nvSpPr>
          <p:cNvPr id="1037" name="Rectangle 13"/>
          <p:cNvSpPr>
            <a:spLocks noGrp="1" noChangeArrowheads="1"/>
          </p:cNvSpPr>
          <p:nvPr>
            <p:ph type="sldNum" sz="quarter" idx="4"/>
          </p:nvPr>
        </p:nvSpPr>
        <p:spPr bwMode="auto">
          <a:xfrm>
            <a:off x="7740651" y="6465888"/>
            <a:ext cx="909638"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b="1" smtClean="0">
                <a:solidFill>
                  <a:srgbClr val="C0C0C0"/>
                </a:solidFill>
                <a:latin typeface="Arial" panose="020B0604020202020204" pitchFamily="34" charset="0"/>
              </a:defRPr>
            </a:lvl1pPr>
          </a:lstStyle>
          <a:p>
            <a:fld id="{2FFE4499-92C6-40E3-9B9D-280FABE6431E}" type="slidenum">
              <a:rPr lang="nl-NL" smtClean="0"/>
              <a:t>‹nr.›</a:t>
            </a:fld>
            <a:endParaRPr lang="nl-NL"/>
          </a:p>
        </p:txBody>
      </p:sp>
      <p:sp>
        <p:nvSpPr>
          <p:cNvPr id="1031" name="Text Box 15"/>
          <p:cNvSpPr txBox="1">
            <a:spLocks noChangeArrowheads="1"/>
          </p:cNvSpPr>
          <p:nvPr/>
        </p:nvSpPr>
        <p:spPr bwMode="auto">
          <a:xfrm>
            <a:off x="6276976" y="6465888"/>
            <a:ext cx="136683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sz="1600">
                <a:solidFill>
                  <a:schemeClr val="tx1"/>
                </a:solidFill>
                <a:latin typeface="Verdana" panose="020B0604030504040204" pitchFamily="34" charset="0"/>
              </a:defRPr>
            </a:lvl1pPr>
            <a:lvl2pPr marL="742950" indent="-285750">
              <a:defRPr sz="1600">
                <a:solidFill>
                  <a:schemeClr val="tx1"/>
                </a:solidFill>
                <a:latin typeface="Verdana" panose="020B0604030504040204" pitchFamily="34" charset="0"/>
              </a:defRPr>
            </a:lvl2pPr>
            <a:lvl3pPr marL="1143000" indent="-228600">
              <a:defRPr sz="1600">
                <a:solidFill>
                  <a:schemeClr val="tx1"/>
                </a:solidFill>
                <a:latin typeface="Verdana" panose="020B0604030504040204" pitchFamily="34" charset="0"/>
              </a:defRPr>
            </a:lvl3pPr>
            <a:lvl4pPr marL="1600200" indent="-228600">
              <a:defRPr sz="1600">
                <a:solidFill>
                  <a:schemeClr val="tx1"/>
                </a:solidFill>
                <a:latin typeface="Verdana" panose="020B0604030504040204" pitchFamily="34" charset="0"/>
              </a:defRPr>
            </a:lvl4pPr>
            <a:lvl5pPr marL="2057400" indent="-228600">
              <a:defRPr sz="1600">
                <a:solidFill>
                  <a:schemeClr val="tx1"/>
                </a:solidFill>
                <a:latin typeface="Verdana" panose="020B0604030504040204" pitchFamily="34" charset="0"/>
              </a:defRPr>
            </a:lvl5pPr>
            <a:lvl6pPr marL="2514600" indent="-228600" eaLnBrk="0" fontAlgn="base" hangingPunct="0">
              <a:spcBef>
                <a:spcPct val="0"/>
              </a:spcBef>
              <a:spcAft>
                <a:spcPct val="0"/>
              </a:spcAft>
              <a:defRPr sz="1600">
                <a:solidFill>
                  <a:schemeClr val="tx1"/>
                </a:solidFill>
                <a:latin typeface="Verdana" panose="020B0604030504040204" pitchFamily="34" charset="0"/>
              </a:defRPr>
            </a:lvl6pPr>
            <a:lvl7pPr marL="2971800" indent="-228600" eaLnBrk="0" fontAlgn="base" hangingPunct="0">
              <a:spcBef>
                <a:spcPct val="0"/>
              </a:spcBef>
              <a:spcAft>
                <a:spcPct val="0"/>
              </a:spcAft>
              <a:defRPr sz="1600">
                <a:solidFill>
                  <a:schemeClr val="tx1"/>
                </a:solidFill>
                <a:latin typeface="Verdana" panose="020B0604030504040204" pitchFamily="34" charset="0"/>
              </a:defRPr>
            </a:lvl7pPr>
            <a:lvl8pPr marL="3429000" indent="-228600" eaLnBrk="0" fontAlgn="base" hangingPunct="0">
              <a:spcBef>
                <a:spcPct val="0"/>
              </a:spcBef>
              <a:spcAft>
                <a:spcPct val="0"/>
              </a:spcAft>
              <a:defRPr sz="1600">
                <a:solidFill>
                  <a:schemeClr val="tx1"/>
                </a:solidFill>
                <a:latin typeface="Verdana" panose="020B0604030504040204" pitchFamily="34" charset="0"/>
              </a:defRPr>
            </a:lvl8pPr>
            <a:lvl9pPr marL="3886200" indent="-228600" eaLnBrk="0" fontAlgn="base" hangingPunct="0">
              <a:spcBef>
                <a:spcPct val="0"/>
              </a:spcBef>
              <a:spcAft>
                <a:spcPct val="0"/>
              </a:spcAft>
              <a:defRPr sz="1600">
                <a:solidFill>
                  <a:schemeClr val="tx1"/>
                </a:solidFill>
                <a:latin typeface="Verdana" panose="020B0604030504040204" pitchFamily="34" charset="0"/>
              </a:defRPr>
            </a:lvl9pPr>
          </a:lstStyle>
          <a:p>
            <a:pPr algn="r" eaLnBrk="1" hangingPunct="1">
              <a:spcBef>
                <a:spcPct val="50000"/>
              </a:spcBef>
            </a:pPr>
            <a:endParaRPr lang="nl-NL" altLang="en-US" sz="800" b="1">
              <a:solidFill>
                <a:srgbClr val="C0C0C0"/>
              </a:solidFill>
            </a:endParaRPr>
          </a:p>
        </p:txBody>
      </p:sp>
    </p:spTree>
    <p:extLst>
      <p:ext uri="{BB962C8B-B14F-4D97-AF65-F5344CB8AC3E}">
        <p14:creationId xmlns:p14="http://schemas.microsoft.com/office/powerpoint/2010/main" val="1519743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50000"/>
        </a:spcBef>
        <a:spcAft>
          <a:spcPct val="0"/>
        </a:spcAft>
        <a:defRPr sz="2600" b="1">
          <a:solidFill>
            <a:schemeClr val="tx2"/>
          </a:solidFill>
          <a:latin typeface="+mj-lt"/>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228600" indent="-228600" algn="l" rtl="0" eaLnBrk="1" fontAlgn="base" hangingPunct="1">
        <a:spcBef>
          <a:spcPct val="20000"/>
        </a:spcBef>
        <a:spcAft>
          <a:spcPct val="0"/>
        </a:spcAft>
        <a:buFont typeface="Verdana" panose="020B0604030504040204" pitchFamily="34" charset="0"/>
        <a:buChar char="•"/>
        <a:defRPr sz="1600">
          <a:solidFill>
            <a:schemeClr val="tx1"/>
          </a:solidFill>
          <a:latin typeface="+mn-lt"/>
          <a:ea typeface="+mn-ea"/>
          <a:cs typeface="+mn-cs"/>
        </a:defRPr>
      </a:lvl1pPr>
      <a:lvl2pPr marL="444500" indent="-165100" algn="l" rtl="0" eaLnBrk="1" fontAlgn="base" hangingPunct="1">
        <a:spcBef>
          <a:spcPct val="20000"/>
        </a:spcBef>
        <a:spcAft>
          <a:spcPct val="0"/>
        </a:spcAft>
        <a:buChar char="–"/>
        <a:defRPr sz="1600" i="1">
          <a:solidFill>
            <a:schemeClr val="tx1"/>
          </a:solidFill>
          <a:latin typeface="+mn-lt"/>
        </a:defRPr>
      </a:lvl2pPr>
      <a:lvl3pPr marL="723900" indent="-177800" algn="l" rtl="0" eaLnBrk="1" fontAlgn="base" hangingPunct="1">
        <a:spcBef>
          <a:spcPct val="20000"/>
        </a:spcBef>
        <a:spcAft>
          <a:spcPct val="0"/>
        </a:spcAft>
        <a:buChar char="–"/>
        <a:defRPr sz="1600" i="1">
          <a:solidFill>
            <a:schemeClr val="tx1"/>
          </a:solidFill>
          <a:latin typeface="+mn-lt"/>
        </a:defRPr>
      </a:lvl3pPr>
      <a:lvl4pPr marL="965200" indent="-139700" algn="l" rtl="0" eaLnBrk="1" fontAlgn="base" hangingPunct="1">
        <a:spcBef>
          <a:spcPct val="20000"/>
        </a:spcBef>
        <a:spcAft>
          <a:spcPct val="0"/>
        </a:spcAft>
        <a:buChar char="–"/>
        <a:defRPr sz="1600" i="1">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420384" y="1401319"/>
            <a:ext cx="5829300" cy="992981"/>
          </a:xfrm>
        </p:spPr>
        <p:txBody>
          <a:bodyPr>
            <a:noAutofit/>
          </a:bodyPr>
          <a:lstStyle/>
          <a:p>
            <a:pPr algn="ctr"/>
            <a:r>
              <a:rPr lang="nl" altLang="nl-NL" sz="2400" dirty="0"/>
              <a:t>Business Intelligence (BI)</a:t>
            </a:r>
            <a:br>
              <a:rPr lang="nl" altLang="nl-NL" sz="2400" dirty="0"/>
            </a:br>
            <a:r>
              <a:rPr lang="nl" altLang="nl-NL" sz="2400" dirty="0"/>
              <a:t> </a:t>
            </a:r>
          </a:p>
        </p:txBody>
      </p:sp>
      <p:sp>
        <p:nvSpPr>
          <p:cNvPr id="11267" name="Rectangle 1"/>
          <p:cNvSpPr>
            <a:spLocks noChangeArrowheads="1"/>
          </p:cNvSpPr>
          <p:nvPr/>
        </p:nvSpPr>
        <p:spPr bwMode="auto">
          <a:xfrm>
            <a:off x="2713436" y="5319712"/>
            <a:ext cx="24064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nl" altLang="nl-NL" sz="1350" b="1" dirty="0"/>
              <a:t>Het </a:t>
            </a:r>
            <a:r>
              <a:rPr lang="nl" altLang="nl-NL" sz="1350" b="1" dirty="0"/>
              <a:t>fysieke </a:t>
            </a:r>
            <a:r>
              <a:rPr lang="nl" altLang="nl-NL" sz="1350" b="1" dirty="0"/>
              <a:t>datawarehouse</a:t>
            </a:r>
            <a:endParaRPr lang="nl-NL" altLang="nl-NL" sz="1350" b="1"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413" y="2926556"/>
            <a:ext cx="3214688" cy="239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0295294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Reference </a:t>
            </a:r>
            <a:r>
              <a:rPr lang="nl-NL" dirty="0" err="1" smtClean="0"/>
              <a:t>architecture</a:t>
            </a:r>
            <a:r>
              <a:rPr lang="nl-NL" dirty="0" smtClean="0"/>
              <a:t> </a:t>
            </a:r>
            <a:r>
              <a:rPr lang="nl-NL" dirty="0" err="1" smtClean="0"/>
              <a:t>by</a:t>
            </a:r>
            <a:r>
              <a:rPr lang="nl-NL" dirty="0" smtClean="0"/>
              <a:t> Microsoft</a:t>
            </a:r>
            <a:endParaRPr lang="nl-NL" dirty="0"/>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347" y="2123875"/>
            <a:ext cx="5301368" cy="3540766"/>
          </a:xfrm>
        </p:spPr>
      </p:pic>
    </p:spTree>
    <p:extLst>
      <p:ext uri="{BB962C8B-B14F-4D97-AF65-F5344CB8AC3E}">
        <p14:creationId xmlns:p14="http://schemas.microsoft.com/office/powerpoint/2010/main" val="112913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CPU capaciteit</a:t>
            </a:r>
            <a:endParaRPr lang="nl-NL" dirty="0"/>
          </a:p>
        </p:txBody>
      </p:sp>
      <p:sp>
        <p:nvSpPr>
          <p:cNvPr id="3" name="Tijdelijke aanduiding voor inhoud 2"/>
          <p:cNvSpPr>
            <a:spLocks noGrp="1"/>
          </p:cNvSpPr>
          <p:nvPr>
            <p:ph idx="1"/>
          </p:nvPr>
        </p:nvSpPr>
        <p:spPr/>
        <p:txBody>
          <a:bodyPr/>
          <a:lstStyle/>
          <a:p>
            <a:r>
              <a:rPr lang="nl-NL" dirty="0"/>
              <a:t>De </a:t>
            </a:r>
            <a:r>
              <a:rPr lang="nl-NL" b="1" dirty="0"/>
              <a:t>Maximum </a:t>
            </a:r>
            <a:r>
              <a:rPr lang="nl-NL" b="1" dirty="0" err="1"/>
              <a:t>Consumption</a:t>
            </a:r>
            <a:r>
              <a:rPr lang="nl-NL" b="1" dirty="0"/>
              <a:t> </a:t>
            </a:r>
            <a:r>
              <a:rPr lang="nl-NL" b="1" dirty="0" err="1"/>
              <a:t>Rate</a:t>
            </a:r>
            <a:r>
              <a:rPr lang="nl-NL" dirty="0"/>
              <a:t> (MCR) is de maximale hoeveelheid data die het DBMS per seconde per processor </a:t>
            </a:r>
            <a:r>
              <a:rPr lang="nl-NL" dirty="0" err="1"/>
              <a:t>core</a:t>
            </a:r>
            <a:r>
              <a:rPr lang="nl-NL" dirty="0"/>
              <a:t> kan verwerken.</a:t>
            </a:r>
          </a:p>
          <a:p>
            <a:r>
              <a:rPr lang="nl-NL" dirty="0"/>
              <a:t>[Aantal </a:t>
            </a:r>
            <a:r>
              <a:rPr lang="nl-NL" dirty="0" err="1"/>
              <a:t>cores</a:t>
            </a:r>
            <a:r>
              <a:rPr lang="nl-NL" dirty="0"/>
              <a:t>] = ((grote van </a:t>
            </a:r>
            <a:r>
              <a:rPr lang="nl-NL" dirty="0" err="1"/>
              <a:t>resultset</a:t>
            </a:r>
            <a:r>
              <a:rPr lang="nl-NL" dirty="0"/>
              <a:t> in MB / MCR) x aantal concurrent gebruikers) / responstijd in sec.</a:t>
            </a:r>
          </a:p>
          <a:p>
            <a:endParaRPr lang="nl-NL" dirty="0"/>
          </a:p>
        </p:txBody>
      </p:sp>
    </p:spTree>
    <p:extLst>
      <p:ext uri="{BB962C8B-B14F-4D97-AF65-F5344CB8AC3E}">
        <p14:creationId xmlns:p14="http://schemas.microsoft.com/office/powerpoint/2010/main" val="429027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Overige hardware</a:t>
            </a:r>
            <a:endParaRPr lang="nl-NL" dirty="0"/>
          </a:p>
        </p:txBody>
      </p:sp>
      <p:sp>
        <p:nvSpPr>
          <p:cNvPr id="3" name="Tijdelijke aanduiding voor inhoud 2"/>
          <p:cNvSpPr>
            <a:spLocks noGrp="1"/>
          </p:cNvSpPr>
          <p:nvPr>
            <p:ph idx="1"/>
          </p:nvPr>
        </p:nvSpPr>
        <p:spPr/>
        <p:txBody>
          <a:bodyPr/>
          <a:lstStyle/>
          <a:p>
            <a:pPr lvl="0"/>
            <a:r>
              <a:rPr lang="nl-NL" dirty="0"/>
              <a:t>hoeveel geheugen heeft de datawarehouse server </a:t>
            </a:r>
            <a:r>
              <a:rPr lang="nl-NL" dirty="0" smtClean="0"/>
              <a:t>nodig</a:t>
            </a:r>
          </a:p>
          <a:p>
            <a:pPr lvl="1"/>
            <a:r>
              <a:rPr lang="nl-NL" dirty="0"/>
              <a:t>De </a:t>
            </a:r>
            <a:r>
              <a:rPr lang="nl-NL" b="1" dirty="0"/>
              <a:t>actieve dataset</a:t>
            </a:r>
            <a:r>
              <a:rPr lang="nl-NL" dirty="0"/>
              <a:t> zijn de gegevens die regelmatig geraadpleegd worden en zich daarmee bij voorkeur in het geheugen van de server moeten bevinden</a:t>
            </a:r>
            <a:r>
              <a:rPr lang="nl-NL" dirty="0" smtClean="0"/>
              <a:t>.</a:t>
            </a:r>
            <a:endParaRPr lang="nl-NL" dirty="0"/>
          </a:p>
          <a:p>
            <a:pPr lvl="0"/>
            <a:r>
              <a:rPr lang="nl-NL" dirty="0"/>
              <a:t>welke netwerk bandbreedte is nodig</a:t>
            </a:r>
          </a:p>
          <a:p>
            <a:pPr lvl="0"/>
            <a:r>
              <a:rPr lang="nl-NL" dirty="0"/>
              <a:t>Hoeveel opslagcapaciteit is nodig en welke lees- en schrijf-snelheid is nodig</a:t>
            </a:r>
          </a:p>
          <a:p>
            <a:endParaRPr lang="nl-NL" dirty="0"/>
          </a:p>
        </p:txBody>
      </p:sp>
    </p:spTree>
    <p:extLst>
      <p:ext uri="{BB962C8B-B14F-4D97-AF65-F5344CB8AC3E}">
        <p14:creationId xmlns:p14="http://schemas.microsoft.com/office/powerpoint/2010/main" val="403718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Geheugencapaciteit</a:t>
            </a:r>
            <a:endParaRPr lang="nl-NL" dirty="0"/>
          </a:p>
        </p:txBody>
      </p:sp>
      <p:sp>
        <p:nvSpPr>
          <p:cNvPr id="3" name="Tijdelijke aanduiding voor inhoud 2"/>
          <p:cNvSpPr>
            <a:spLocks noGrp="1"/>
          </p:cNvSpPr>
          <p:nvPr>
            <p:ph idx="1"/>
          </p:nvPr>
        </p:nvSpPr>
        <p:spPr/>
        <p:txBody>
          <a:bodyPr/>
          <a:lstStyle/>
          <a:p>
            <a:pPr lvl="0"/>
            <a:r>
              <a:rPr lang="nl-NL" dirty="0"/>
              <a:t>Gebruik zoveel geheugen zodat alle gegevens in het geheugen </a:t>
            </a:r>
            <a:r>
              <a:rPr lang="nl-NL" dirty="0" smtClean="0"/>
              <a:t>passen.</a:t>
            </a:r>
            <a:br>
              <a:rPr lang="nl-NL" dirty="0" smtClean="0"/>
            </a:br>
            <a:r>
              <a:rPr lang="nl-NL" i="1" dirty="0" smtClean="0"/>
              <a:t>Anders</a:t>
            </a:r>
            <a:r>
              <a:rPr lang="nl-NL" dirty="0"/>
              <a:t>,</a:t>
            </a:r>
          </a:p>
          <a:p>
            <a:pPr lvl="0"/>
            <a:r>
              <a:rPr lang="nl-NL" dirty="0"/>
              <a:t>Gebruik zoveel geheugen dat de actieve dataset in het geheugen </a:t>
            </a:r>
            <a:r>
              <a:rPr lang="nl-NL" dirty="0" smtClean="0"/>
              <a:t>past.</a:t>
            </a:r>
            <a:br>
              <a:rPr lang="nl-NL" dirty="0" smtClean="0"/>
            </a:br>
            <a:r>
              <a:rPr lang="nl-NL" i="1" dirty="0" smtClean="0"/>
              <a:t>Anders</a:t>
            </a:r>
            <a:r>
              <a:rPr lang="nl-NL" dirty="0"/>
              <a:t>,</a:t>
            </a:r>
          </a:p>
          <a:p>
            <a:pPr lvl="0"/>
            <a:r>
              <a:rPr lang="nl-NL" dirty="0"/>
              <a:t>Zorg dat 20% van de gegevens in het geheugen </a:t>
            </a:r>
            <a:r>
              <a:rPr lang="nl-NL" dirty="0" smtClean="0"/>
              <a:t>passen.</a:t>
            </a:r>
            <a:br>
              <a:rPr lang="nl-NL" dirty="0" smtClean="0"/>
            </a:br>
            <a:r>
              <a:rPr lang="nl-NL" i="1" dirty="0" smtClean="0"/>
              <a:t>Anders</a:t>
            </a:r>
            <a:r>
              <a:rPr lang="nl-NL" dirty="0"/>
              <a:t>,</a:t>
            </a:r>
          </a:p>
          <a:p>
            <a:pPr lvl="0"/>
            <a:r>
              <a:rPr lang="nl-NL" dirty="0"/>
              <a:t>Zorg voor minimaal 4GB per </a:t>
            </a:r>
            <a:r>
              <a:rPr lang="nl-NL" dirty="0" err="1"/>
              <a:t>core</a:t>
            </a:r>
            <a:r>
              <a:rPr lang="nl-NL" dirty="0"/>
              <a:t>.</a:t>
            </a:r>
          </a:p>
          <a:p>
            <a:endParaRPr lang="nl-NL" dirty="0"/>
          </a:p>
        </p:txBody>
      </p:sp>
    </p:spTree>
    <p:extLst>
      <p:ext uri="{BB962C8B-B14F-4D97-AF65-F5344CB8AC3E}">
        <p14:creationId xmlns:p14="http://schemas.microsoft.com/office/powerpoint/2010/main" val="31734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Appliances</a:t>
            </a:r>
            <a:endParaRPr lang="nl-NL" dirty="0"/>
          </a:p>
        </p:txBody>
      </p:sp>
      <p:sp>
        <p:nvSpPr>
          <p:cNvPr id="3" name="Tijdelijke aanduiding voor inhoud 2"/>
          <p:cNvSpPr>
            <a:spLocks noGrp="1"/>
          </p:cNvSpPr>
          <p:nvPr>
            <p:ph idx="1"/>
          </p:nvPr>
        </p:nvSpPr>
        <p:spPr/>
        <p:txBody>
          <a:bodyPr/>
          <a:lstStyle/>
          <a:p>
            <a:r>
              <a:rPr lang="nl-NL" dirty="0"/>
              <a:t>Een </a:t>
            </a:r>
            <a:r>
              <a:rPr lang="nl-NL" b="1" dirty="0"/>
              <a:t>datawarehouse </a:t>
            </a:r>
            <a:r>
              <a:rPr lang="nl-NL" b="1" dirty="0" err="1"/>
              <a:t>appliance</a:t>
            </a:r>
            <a:r>
              <a:rPr lang="nl-NL" dirty="0"/>
              <a:t> is een geïntegreerde set van servers, opslagmedia, operating system, DBMS en andere software speciaal geïnstalleerd en geoptimaliseerd voor </a:t>
            </a:r>
            <a:r>
              <a:rPr lang="nl-NL" dirty="0" err="1"/>
              <a:t>datawarehousing</a:t>
            </a:r>
            <a:r>
              <a:rPr lang="nl-NL" dirty="0"/>
              <a:t>.</a:t>
            </a:r>
          </a:p>
          <a:p>
            <a:r>
              <a:rPr lang="nl-NL" b="1" dirty="0" err="1" smtClean="0"/>
              <a:t>reference</a:t>
            </a:r>
            <a:r>
              <a:rPr lang="nl-NL" b="1" dirty="0" smtClean="0"/>
              <a:t> </a:t>
            </a:r>
            <a:r>
              <a:rPr lang="nl-NL" b="1" dirty="0" err="1"/>
              <a:t>architectures</a:t>
            </a:r>
            <a:r>
              <a:rPr lang="nl-NL" dirty="0"/>
              <a:t> zijn vooraf gedefinieerde specificaties van hardware opgesteld met ervaring van vergelijkbare datawarehouses projecten uit het verleden.</a:t>
            </a:r>
          </a:p>
          <a:p>
            <a:endParaRPr lang="nl-NL" dirty="0"/>
          </a:p>
        </p:txBody>
      </p:sp>
    </p:spTree>
    <p:extLst>
      <p:ext uri="{BB962C8B-B14F-4D97-AF65-F5344CB8AC3E}">
        <p14:creationId xmlns:p14="http://schemas.microsoft.com/office/powerpoint/2010/main" val="183375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r>
              <a:rPr lang="nl-NL" dirty="0" smtClean="0"/>
              <a:t>Technisch ontwerp</a:t>
            </a:r>
          </a:p>
          <a:p>
            <a:r>
              <a:rPr lang="nl-NL" dirty="0" smtClean="0"/>
              <a:t>Enkele SQL Server features</a:t>
            </a:r>
            <a:endParaRPr lang="nl-NL" dirty="0"/>
          </a:p>
        </p:txBody>
      </p:sp>
    </p:spTree>
    <p:extLst>
      <p:ext uri="{BB962C8B-B14F-4D97-AF65-F5344CB8AC3E}">
        <p14:creationId xmlns:p14="http://schemas.microsoft.com/office/powerpoint/2010/main" val="242470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Indexen</a:t>
            </a:r>
            <a:endParaRPr lang="nl-NL" dirty="0"/>
          </a:p>
        </p:txBody>
      </p:sp>
      <p:sp>
        <p:nvSpPr>
          <p:cNvPr id="3" name="Tijdelijke aanduiding voor inhoud 2"/>
          <p:cNvSpPr>
            <a:spLocks noGrp="1"/>
          </p:cNvSpPr>
          <p:nvPr>
            <p:ph idx="1"/>
          </p:nvPr>
        </p:nvSpPr>
        <p:spPr/>
        <p:txBody>
          <a:bodyPr/>
          <a:lstStyle/>
          <a:p>
            <a:r>
              <a:rPr lang="nl-NL" dirty="0" smtClean="0"/>
              <a:t>Indexen maken lezen sneller, schrijven (over het algemeen) trager</a:t>
            </a:r>
          </a:p>
          <a:p>
            <a:r>
              <a:rPr lang="nl-NL" dirty="0" smtClean="0"/>
              <a:t>Door indexen is er minder IO (input / output) nodig om de juiste gegevens te lezen</a:t>
            </a:r>
          </a:p>
          <a:p>
            <a:pPr lvl="1"/>
            <a:r>
              <a:rPr lang="nl-NL" dirty="0" smtClean="0"/>
              <a:t>IO is voor veel hedendaagse databaseservers de voornaamste bottleneck</a:t>
            </a:r>
          </a:p>
          <a:p>
            <a:pPr lvl="1"/>
            <a:r>
              <a:rPr lang="nl-NL" dirty="0" smtClean="0"/>
              <a:t>Veel </a:t>
            </a:r>
            <a:r>
              <a:rPr lang="nl-NL" dirty="0" err="1" smtClean="0"/>
              <a:t>queries</a:t>
            </a:r>
            <a:r>
              <a:rPr lang="nl-NL" dirty="0" smtClean="0"/>
              <a:t> zijn ‘IO </a:t>
            </a:r>
            <a:r>
              <a:rPr lang="nl-NL" dirty="0" err="1" smtClean="0"/>
              <a:t>bound</a:t>
            </a:r>
            <a:r>
              <a:rPr lang="nl-NL" dirty="0" smtClean="0"/>
              <a:t>’</a:t>
            </a:r>
          </a:p>
          <a:p>
            <a:endParaRPr lang="nl-NL" dirty="0"/>
          </a:p>
        </p:txBody>
      </p:sp>
    </p:spTree>
    <p:extLst>
      <p:ext uri="{BB962C8B-B14F-4D97-AF65-F5344CB8AC3E}">
        <p14:creationId xmlns:p14="http://schemas.microsoft.com/office/powerpoint/2010/main" val="2501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Columnstore</a:t>
            </a:r>
            <a:endParaRPr lang="nl-NL" dirty="0"/>
          </a:p>
        </p:txBody>
      </p:sp>
      <p:sp>
        <p:nvSpPr>
          <p:cNvPr id="3" name="Tijdelijke aanduiding voor inhoud 2"/>
          <p:cNvSpPr>
            <a:spLocks noGrp="1"/>
          </p:cNvSpPr>
          <p:nvPr>
            <p:ph idx="1"/>
          </p:nvPr>
        </p:nvSpPr>
        <p:spPr/>
        <p:txBody>
          <a:bodyPr/>
          <a:lstStyle/>
          <a:p>
            <a:r>
              <a:rPr lang="nl-NL" dirty="0"/>
              <a:t>Een gemiddelde datawarehouse query gebruikt 10 tot 15% van de beschikbare kolommen uit een tabel.</a:t>
            </a:r>
          </a:p>
          <a:p>
            <a:r>
              <a:rPr lang="nl-NL" dirty="0"/>
              <a:t>Een </a:t>
            </a:r>
            <a:r>
              <a:rPr lang="nl-NL" b="1" dirty="0"/>
              <a:t>columnstore index</a:t>
            </a:r>
            <a:r>
              <a:rPr lang="nl-NL" dirty="0"/>
              <a:t> slaat gegevens kolom voor kolom op in plaats van rij voor rij.</a:t>
            </a:r>
          </a:p>
          <a:p>
            <a:endParaRPr lang="nl-NL" dirty="0"/>
          </a:p>
        </p:txBody>
      </p:sp>
    </p:spTree>
    <p:extLst>
      <p:ext uri="{BB962C8B-B14F-4D97-AF65-F5344CB8AC3E}">
        <p14:creationId xmlns:p14="http://schemas.microsoft.com/office/powerpoint/2010/main" val="99754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Compressie</a:t>
            </a:r>
            <a:endParaRPr lang="nl-NL" dirty="0"/>
          </a:p>
        </p:txBody>
      </p:sp>
      <p:sp>
        <p:nvSpPr>
          <p:cNvPr id="3" name="Tijdelijke aanduiding voor inhoud 2"/>
          <p:cNvSpPr>
            <a:spLocks noGrp="1"/>
          </p:cNvSpPr>
          <p:nvPr>
            <p:ph idx="1"/>
          </p:nvPr>
        </p:nvSpPr>
        <p:spPr/>
        <p:txBody>
          <a:bodyPr/>
          <a:lstStyle/>
          <a:p>
            <a:r>
              <a:rPr lang="nl-NL" dirty="0" smtClean="0"/>
              <a:t>Gegevens kunnen gecomprimeerd worden opgeslagen</a:t>
            </a:r>
          </a:p>
          <a:p>
            <a:r>
              <a:rPr lang="nl-NL" dirty="0" smtClean="0"/>
              <a:t>Voordeel is minder verbruik van schijfruimte</a:t>
            </a:r>
          </a:p>
          <a:p>
            <a:r>
              <a:rPr lang="nl-NL" dirty="0" smtClean="0"/>
              <a:t>Belangrijker: er is minder IO naar schijf nodig om de gegevens in te lezen.</a:t>
            </a:r>
          </a:p>
          <a:p>
            <a:pPr lvl="1"/>
            <a:r>
              <a:rPr lang="nl-NL" dirty="0" err="1" smtClean="0"/>
              <a:t>Queries</a:t>
            </a:r>
            <a:r>
              <a:rPr lang="nl-NL" dirty="0" smtClean="0"/>
              <a:t> die IO </a:t>
            </a:r>
            <a:r>
              <a:rPr lang="nl-NL" dirty="0" err="1" smtClean="0"/>
              <a:t>bound</a:t>
            </a:r>
            <a:r>
              <a:rPr lang="nl-NL" dirty="0" smtClean="0"/>
              <a:t> zijn, worden sneller</a:t>
            </a:r>
          </a:p>
          <a:p>
            <a:r>
              <a:rPr lang="nl-NL" dirty="0" smtClean="0"/>
              <a:t>Nadeel: meer CPU verbruik</a:t>
            </a:r>
            <a:endParaRPr lang="nl-NL" dirty="0"/>
          </a:p>
        </p:txBody>
      </p:sp>
    </p:spTree>
    <p:extLst>
      <p:ext uri="{BB962C8B-B14F-4D97-AF65-F5344CB8AC3E}">
        <p14:creationId xmlns:p14="http://schemas.microsoft.com/office/powerpoint/2010/main" val="352293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Aggregatietabellen</a:t>
            </a:r>
            <a:endParaRPr lang="nl-NL" dirty="0"/>
          </a:p>
        </p:txBody>
      </p:sp>
      <p:sp>
        <p:nvSpPr>
          <p:cNvPr id="3" name="Tijdelijke aanduiding voor inhoud 2"/>
          <p:cNvSpPr>
            <a:spLocks noGrp="1"/>
          </p:cNvSpPr>
          <p:nvPr>
            <p:ph idx="1"/>
          </p:nvPr>
        </p:nvSpPr>
        <p:spPr/>
        <p:txBody>
          <a:bodyPr>
            <a:normAutofit/>
          </a:bodyPr>
          <a:lstStyle/>
          <a:p>
            <a:r>
              <a:rPr lang="nl-NL" dirty="0" smtClean="0"/>
              <a:t>Het datawarehouse heeft een lagere </a:t>
            </a:r>
            <a:r>
              <a:rPr lang="nl-NL" dirty="0" err="1" smtClean="0"/>
              <a:t>grain</a:t>
            </a:r>
            <a:r>
              <a:rPr lang="nl-NL" dirty="0" smtClean="0"/>
              <a:t> dan de meeste </a:t>
            </a:r>
            <a:r>
              <a:rPr lang="nl-NL" dirty="0" err="1" smtClean="0"/>
              <a:t>queries</a:t>
            </a:r>
            <a:endParaRPr lang="nl-NL" dirty="0" smtClean="0"/>
          </a:p>
          <a:p>
            <a:r>
              <a:rPr lang="nl-NL" dirty="0" smtClean="0"/>
              <a:t>Veel analyses en rapporten gebruiken </a:t>
            </a:r>
            <a:r>
              <a:rPr lang="nl-NL" dirty="0" smtClean="0">
                <a:latin typeface="Courier New" panose="02070309020205020404" pitchFamily="49" charset="0"/>
                <a:cs typeface="Courier New" panose="02070309020205020404" pitchFamily="49" charset="0"/>
              </a:rPr>
              <a:t>GROUP BY </a:t>
            </a:r>
            <a:r>
              <a:rPr lang="nl-NL" dirty="0" smtClean="0"/>
              <a:t>in de query</a:t>
            </a:r>
          </a:p>
          <a:p>
            <a:pPr lvl="1"/>
            <a:r>
              <a:rPr lang="nl-NL" dirty="0" smtClean="0"/>
              <a:t>Veel IO</a:t>
            </a:r>
          </a:p>
          <a:p>
            <a:pPr lvl="1"/>
            <a:r>
              <a:rPr lang="nl-NL" dirty="0" smtClean="0"/>
              <a:t>Veel rekenkracht</a:t>
            </a:r>
          </a:p>
          <a:p>
            <a:r>
              <a:rPr lang="nl-NL" dirty="0" smtClean="0"/>
              <a:t>Aggregatietabellen:</a:t>
            </a:r>
          </a:p>
          <a:p>
            <a:pPr lvl="1"/>
            <a:r>
              <a:rPr lang="nl-NL" dirty="0" smtClean="0"/>
              <a:t>De </a:t>
            </a:r>
            <a:r>
              <a:rPr lang="nl-NL" dirty="0" smtClean="0">
                <a:latin typeface="Courier New" panose="02070309020205020404" pitchFamily="49" charset="0"/>
                <a:cs typeface="Courier New" panose="02070309020205020404" pitchFamily="49" charset="0"/>
              </a:rPr>
              <a:t>GROUP BY </a:t>
            </a:r>
            <a:r>
              <a:rPr lang="nl-NL" dirty="0" smtClean="0"/>
              <a:t>query ‘s nachts uitvoeren en het resultaat opslaan in een tabel</a:t>
            </a:r>
          </a:p>
          <a:p>
            <a:pPr lvl="1"/>
            <a:r>
              <a:rPr lang="nl-NL" dirty="0" smtClean="0"/>
              <a:t>Overdag de vooraf ‘klaargezette’ gegevens gebruiken</a:t>
            </a:r>
          </a:p>
          <a:p>
            <a:pPr lvl="1"/>
            <a:r>
              <a:rPr lang="nl-NL" dirty="0" smtClean="0"/>
              <a:t>Omdat aggregatie ‘s nachts is gedaan:</a:t>
            </a:r>
          </a:p>
          <a:p>
            <a:pPr lvl="2"/>
            <a:r>
              <a:rPr lang="nl-NL" dirty="0" smtClean="0"/>
              <a:t>Overdag minder IO want aggregatietabel is altijd kleiner dan detailtabel</a:t>
            </a:r>
          </a:p>
          <a:p>
            <a:pPr lvl="2"/>
            <a:r>
              <a:rPr lang="nl-NL" dirty="0" smtClean="0"/>
              <a:t>Overdag minder CPU verbruik want berekeningen zijn al gedaan </a:t>
            </a:r>
            <a:endParaRPr lang="nl-NL" dirty="0"/>
          </a:p>
        </p:txBody>
      </p:sp>
    </p:spTree>
    <p:extLst>
      <p:ext uri="{BB962C8B-B14F-4D97-AF65-F5344CB8AC3E}">
        <p14:creationId xmlns:p14="http://schemas.microsoft.com/office/powerpoint/2010/main" val="124117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Agenda</a:t>
            </a:r>
            <a:endParaRPr lang="nl-NL" dirty="0"/>
          </a:p>
        </p:txBody>
      </p:sp>
      <p:sp>
        <p:nvSpPr>
          <p:cNvPr id="3" name="Tijdelijke aanduiding voor inhoud 2"/>
          <p:cNvSpPr>
            <a:spLocks noGrp="1"/>
          </p:cNvSpPr>
          <p:nvPr>
            <p:ph idx="1"/>
          </p:nvPr>
        </p:nvSpPr>
        <p:spPr/>
        <p:txBody>
          <a:bodyPr/>
          <a:lstStyle/>
          <a:p>
            <a:r>
              <a:rPr lang="nl-NL" dirty="0" smtClean="0"/>
              <a:t>Technisch ontwerp</a:t>
            </a:r>
          </a:p>
          <a:p>
            <a:r>
              <a:rPr lang="nl-NL" dirty="0" smtClean="0"/>
              <a:t>Enkele SQL Server features</a:t>
            </a:r>
            <a:endParaRPr lang="nl-NL" dirty="0"/>
          </a:p>
        </p:txBody>
      </p:sp>
    </p:spTree>
    <p:extLst>
      <p:ext uri="{BB962C8B-B14F-4D97-AF65-F5344CB8AC3E}">
        <p14:creationId xmlns:p14="http://schemas.microsoft.com/office/powerpoint/2010/main" val="74322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Partitionering</a:t>
            </a:r>
            <a:endParaRPr lang="nl-NL" dirty="0"/>
          </a:p>
        </p:txBody>
      </p:sp>
      <p:sp>
        <p:nvSpPr>
          <p:cNvPr id="3" name="Tijdelijke aanduiding voor inhoud 2"/>
          <p:cNvSpPr>
            <a:spLocks noGrp="1"/>
          </p:cNvSpPr>
          <p:nvPr>
            <p:ph idx="1"/>
          </p:nvPr>
        </p:nvSpPr>
        <p:spPr/>
        <p:txBody>
          <a:bodyPr/>
          <a:lstStyle/>
          <a:p>
            <a:pPr lvl="0"/>
            <a:r>
              <a:rPr lang="nl-NL" dirty="0"/>
              <a:t>Verticale </a:t>
            </a:r>
            <a:r>
              <a:rPr lang="nl-NL" dirty="0" err="1" smtClean="0"/>
              <a:t>partitionering</a:t>
            </a:r>
            <a:endParaRPr lang="nl-NL" dirty="0" smtClean="0"/>
          </a:p>
          <a:p>
            <a:pPr lvl="1"/>
            <a:r>
              <a:rPr lang="nl-NL" dirty="0"/>
              <a:t>Bij </a:t>
            </a:r>
            <a:r>
              <a:rPr lang="nl-NL" b="1" dirty="0"/>
              <a:t>verticale </a:t>
            </a:r>
            <a:r>
              <a:rPr lang="nl-NL" b="1" dirty="0" err="1"/>
              <a:t>partitionering</a:t>
            </a:r>
            <a:r>
              <a:rPr lang="nl-NL" dirty="0"/>
              <a:t> worden kolommen verdeeld over twee tabellen</a:t>
            </a:r>
            <a:r>
              <a:rPr lang="nl-NL" dirty="0" smtClean="0"/>
              <a:t>.</a:t>
            </a:r>
            <a:endParaRPr lang="nl-NL" dirty="0"/>
          </a:p>
          <a:p>
            <a:pPr lvl="0"/>
            <a:r>
              <a:rPr lang="nl-NL" dirty="0"/>
              <a:t>Horizontale </a:t>
            </a:r>
            <a:r>
              <a:rPr lang="nl-NL" dirty="0" err="1" smtClean="0"/>
              <a:t>partitionering</a:t>
            </a:r>
            <a:endParaRPr lang="nl-NL" dirty="0" smtClean="0"/>
          </a:p>
          <a:p>
            <a:pPr lvl="1"/>
            <a:r>
              <a:rPr lang="nl-NL" dirty="0"/>
              <a:t>Bij </a:t>
            </a:r>
            <a:r>
              <a:rPr lang="nl-NL" b="1" dirty="0"/>
              <a:t>horizontale </a:t>
            </a:r>
            <a:r>
              <a:rPr lang="nl-NL" b="1" dirty="0" err="1"/>
              <a:t>partitionering</a:t>
            </a:r>
            <a:r>
              <a:rPr lang="nl-NL" dirty="0"/>
              <a:t> </a:t>
            </a:r>
            <a:r>
              <a:rPr lang="nl-NL" dirty="0" smtClean="0"/>
              <a:t>worden</a:t>
            </a:r>
            <a:br>
              <a:rPr lang="nl-NL" dirty="0" smtClean="0"/>
            </a:br>
            <a:r>
              <a:rPr lang="nl-NL" dirty="0" smtClean="0"/>
              <a:t>de </a:t>
            </a:r>
            <a:r>
              <a:rPr lang="nl-NL" dirty="0"/>
              <a:t>records verdeeld over twee </a:t>
            </a:r>
            <a:r>
              <a:rPr lang="nl-NL" dirty="0" smtClean="0"/>
              <a:t/>
            </a:r>
            <a:br>
              <a:rPr lang="nl-NL" dirty="0" smtClean="0"/>
            </a:br>
            <a:r>
              <a:rPr lang="nl-NL" dirty="0" smtClean="0"/>
              <a:t>of </a:t>
            </a:r>
            <a:r>
              <a:rPr lang="nl-NL" dirty="0"/>
              <a:t>meer tabellen.</a:t>
            </a:r>
          </a:p>
          <a:p>
            <a:pPr lvl="0"/>
            <a:endParaRPr lang="nl-NL" dirty="0"/>
          </a:p>
          <a:p>
            <a:endParaRPr lang="nl-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838" y="3710364"/>
            <a:ext cx="3379500" cy="1840824"/>
          </a:xfrm>
          <a:prstGeom prst="rect">
            <a:avLst/>
          </a:prstGeom>
        </p:spPr>
      </p:pic>
      <p:sp>
        <p:nvSpPr>
          <p:cNvPr id="6" name="Tekstvak 5"/>
          <p:cNvSpPr txBox="1"/>
          <p:nvPr/>
        </p:nvSpPr>
        <p:spPr>
          <a:xfrm>
            <a:off x="628652" y="4451505"/>
            <a:ext cx="2932553" cy="507831"/>
          </a:xfrm>
          <a:prstGeom prst="rect">
            <a:avLst/>
          </a:prstGeom>
          <a:noFill/>
        </p:spPr>
        <p:txBody>
          <a:bodyPr wrap="square" rtlCol="0">
            <a:spAutoFit/>
          </a:bodyPr>
          <a:lstStyle/>
          <a:p>
            <a:r>
              <a:rPr lang="nl-NL" sz="1350" dirty="0"/>
              <a:t>Verbeter performance door kleinere tabellen te benaderen</a:t>
            </a:r>
          </a:p>
        </p:txBody>
      </p:sp>
    </p:spTree>
    <p:extLst>
      <p:ext uri="{BB962C8B-B14F-4D97-AF65-F5344CB8AC3E}">
        <p14:creationId xmlns:p14="http://schemas.microsoft.com/office/powerpoint/2010/main" val="273845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Tot slot</a:t>
            </a:r>
            <a:endParaRPr lang="nl-NL" dirty="0"/>
          </a:p>
        </p:txBody>
      </p:sp>
      <p:sp>
        <p:nvSpPr>
          <p:cNvPr id="3" name="Tijdelijke aanduiding voor inhoud 2"/>
          <p:cNvSpPr>
            <a:spLocks noGrp="1"/>
          </p:cNvSpPr>
          <p:nvPr>
            <p:ph idx="1"/>
          </p:nvPr>
        </p:nvSpPr>
        <p:spPr/>
        <p:txBody>
          <a:bodyPr/>
          <a:lstStyle/>
          <a:p>
            <a:pPr marL="0" indent="0">
              <a:buNone/>
            </a:pPr>
            <a:r>
              <a:rPr lang="nl-NL" dirty="0"/>
              <a:t>In de praktijk is het noodzakelijk het functionele model aan te passen aan de gebruikte hard- en software en aan de te verwachte workload.</a:t>
            </a:r>
          </a:p>
          <a:p>
            <a:endParaRPr lang="nl-NL" dirty="0" smtClean="0"/>
          </a:p>
          <a:p>
            <a:pPr marL="0" indent="0">
              <a:buNone/>
            </a:pPr>
            <a:r>
              <a:rPr lang="nl-NL"/>
              <a:t>In dit hoofdstuk heb je geleerd welke extra aspecten van belang zijn om over na te denken voordat je een datawarehouse gaat implementeren</a:t>
            </a:r>
            <a:endParaRPr lang="nl-NL" dirty="0"/>
          </a:p>
        </p:txBody>
      </p:sp>
    </p:spTree>
    <p:extLst>
      <p:ext uri="{BB962C8B-B14F-4D97-AF65-F5344CB8AC3E}">
        <p14:creationId xmlns:p14="http://schemas.microsoft.com/office/powerpoint/2010/main" val="398108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Huiswerk</a:t>
            </a:r>
            <a:endParaRPr lang="nl-NL" dirty="0"/>
          </a:p>
        </p:txBody>
      </p:sp>
      <p:sp>
        <p:nvSpPr>
          <p:cNvPr id="3" name="Tijdelijke aanduiding voor inhoud 2"/>
          <p:cNvSpPr>
            <a:spLocks noGrp="1"/>
          </p:cNvSpPr>
          <p:nvPr>
            <p:ph idx="1"/>
          </p:nvPr>
        </p:nvSpPr>
        <p:spPr/>
        <p:txBody>
          <a:bodyPr/>
          <a:lstStyle/>
          <a:p>
            <a:r>
              <a:rPr lang="nl-NL" b="1" dirty="0" smtClean="0"/>
              <a:t>Lezen hoofdstuk 5 uit Leerboek Business Intelligence</a:t>
            </a:r>
            <a:endParaRPr lang="nl-NL" dirty="0"/>
          </a:p>
        </p:txBody>
      </p:sp>
      <p:sp>
        <p:nvSpPr>
          <p:cNvPr id="5" name="Tijdelijke aanduiding voor dianummer 4"/>
          <p:cNvSpPr>
            <a:spLocks noGrp="1"/>
          </p:cNvSpPr>
          <p:nvPr>
            <p:ph type="sldNum" sz="quarter" idx="10"/>
          </p:nvPr>
        </p:nvSpPr>
        <p:spPr/>
        <p:txBody>
          <a:bodyPr/>
          <a:lstStyle/>
          <a:p>
            <a:fld id="{2FFE4499-92C6-40E3-9B9D-280FABE6431E}" type="slidenum">
              <a:rPr lang="nl-NL" smtClean="0"/>
              <a:pPr/>
              <a:t>22</a:t>
            </a:fld>
            <a:endParaRPr lang="nl-NL"/>
          </a:p>
        </p:txBody>
      </p:sp>
    </p:spTree>
    <p:extLst>
      <p:ext uri="{BB962C8B-B14F-4D97-AF65-F5344CB8AC3E}">
        <p14:creationId xmlns:p14="http://schemas.microsoft.com/office/powerpoint/2010/main" val="3806474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0"/>
          </p:nvPr>
        </p:nvSpPr>
        <p:spPr/>
        <p:txBody>
          <a:bodyPr/>
          <a:lstStyle/>
          <a:p>
            <a:fld id="{2FFE4499-92C6-40E3-9B9D-280FABE6431E}" type="slidenum">
              <a:rPr lang="nl-NL" smtClean="0"/>
              <a:pPr/>
              <a:t>23</a:t>
            </a:fld>
            <a:endParaRPr lang="nl-NL"/>
          </a:p>
        </p:txBody>
      </p:sp>
      <p:pic>
        <p:nvPicPr>
          <p:cNvPr id="1026" name="Picture 2" descr="http://maia-intelligence.com/wp-content/uploads/2013/02/how-to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7069" y="871003"/>
            <a:ext cx="5410199" cy="509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48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Welke hardware en software gebruiken?</a:t>
            </a:r>
            <a:endParaRPr lang="nl-NL" dirty="0"/>
          </a:p>
        </p:txBody>
      </p:sp>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77711"/>
            <a:ext cx="3822580" cy="3918145"/>
          </a:xfrm>
        </p:spPr>
      </p:pic>
      <p:sp>
        <p:nvSpPr>
          <p:cNvPr id="6" name="Rechthoek 5"/>
          <p:cNvSpPr/>
          <p:nvPr/>
        </p:nvSpPr>
        <p:spPr>
          <a:xfrm>
            <a:off x="4572002" y="2401677"/>
            <a:ext cx="3789803" cy="507831"/>
          </a:xfrm>
          <a:prstGeom prst="rect">
            <a:avLst/>
          </a:prstGeom>
        </p:spPr>
        <p:txBody>
          <a:bodyPr wrap="square">
            <a:spAutoFit/>
          </a:bodyPr>
          <a:lstStyle/>
          <a:p>
            <a:r>
              <a:rPr lang="nl-NL" sz="1350" dirty="0">
                <a:latin typeface="Calibri" panose="020F0502020204030204" pitchFamily="34" charset="0"/>
                <a:ea typeface="Calibri" panose="020F0502020204030204" pitchFamily="34" charset="0"/>
                <a:cs typeface="Times New Roman" panose="02020603050405020304" pitchFamily="18" charset="0"/>
              </a:rPr>
              <a:t>Gartner (www.gartner.com) is een goede startplek om eens te kijken wat er zoal op de markt is</a:t>
            </a:r>
            <a:endParaRPr lang="nl-NL" sz="1350" dirty="0"/>
          </a:p>
        </p:txBody>
      </p:sp>
    </p:spTree>
    <p:extLst>
      <p:ext uri="{BB962C8B-B14F-4D97-AF65-F5344CB8AC3E}">
        <p14:creationId xmlns:p14="http://schemas.microsoft.com/office/powerpoint/2010/main" val="391378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Van functioneel naar technisch ontwerp</a:t>
            </a:r>
            <a:endParaRPr lang="nl-NL" dirty="0"/>
          </a:p>
        </p:txBody>
      </p:sp>
      <p:sp>
        <p:nvSpPr>
          <p:cNvPr id="3" name="Tijdelijke aanduiding voor inhoud 2"/>
          <p:cNvSpPr>
            <a:spLocks noGrp="1"/>
          </p:cNvSpPr>
          <p:nvPr>
            <p:ph idx="1"/>
          </p:nvPr>
        </p:nvSpPr>
        <p:spPr/>
        <p:txBody>
          <a:bodyPr/>
          <a:lstStyle/>
          <a:p>
            <a:r>
              <a:rPr lang="nl-NL" dirty="0"/>
              <a:t>Het </a:t>
            </a:r>
            <a:r>
              <a:rPr lang="nl-NL" b="1" dirty="0"/>
              <a:t>functionele ontwerp</a:t>
            </a:r>
            <a:r>
              <a:rPr lang="nl-NL" dirty="0"/>
              <a:t> van een database is de gewenste tabelstructuur alleen rekening houdend met de functionele eisen zoals die naar voren komen uit de informatieanalyse.</a:t>
            </a:r>
          </a:p>
          <a:p>
            <a:r>
              <a:rPr lang="nl-NL" dirty="0"/>
              <a:t>Het </a:t>
            </a:r>
            <a:r>
              <a:rPr lang="nl-NL" b="1" dirty="0"/>
              <a:t>technisch ontwerp</a:t>
            </a:r>
            <a:r>
              <a:rPr lang="nl-NL" dirty="0"/>
              <a:t> van een database past het functionele ontwerp zodanig aan dat de database in de praktijk goed functioneert</a:t>
            </a:r>
            <a:r>
              <a:rPr lang="nl-NL" dirty="0" smtClean="0"/>
              <a:t>.</a:t>
            </a:r>
          </a:p>
          <a:p>
            <a:pPr lvl="1"/>
            <a:r>
              <a:rPr lang="nl-NL" dirty="0" smtClean="0"/>
              <a:t>Ontwerp aanpassen zodat aan gestelde </a:t>
            </a:r>
            <a:r>
              <a:rPr lang="nl-NL" dirty="0"/>
              <a:t>performance </a:t>
            </a:r>
            <a:r>
              <a:rPr lang="nl-NL" dirty="0" smtClean="0"/>
              <a:t>eisen voldaan kan worden</a:t>
            </a:r>
            <a:endParaRPr lang="nl-NL" dirty="0"/>
          </a:p>
          <a:p>
            <a:pPr lvl="1"/>
            <a:r>
              <a:rPr lang="nl-NL" dirty="0"/>
              <a:t>De </a:t>
            </a:r>
            <a:r>
              <a:rPr lang="nl-NL" dirty="0" smtClean="0"/>
              <a:t>(tabel)structuur aanpassen aan de kracht/beperkingen </a:t>
            </a:r>
            <a:r>
              <a:rPr lang="nl-NL" dirty="0"/>
              <a:t>van het gebruikte DBMS</a:t>
            </a:r>
          </a:p>
          <a:p>
            <a:pPr lvl="1"/>
            <a:endParaRPr lang="nl-NL" dirty="0"/>
          </a:p>
          <a:p>
            <a:endParaRPr lang="nl-NL" dirty="0"/>
          </a:p>
        </p:txBody>
      </p:sp>
    </p:spTree>
    <p:extLst>
      <p:ext uri="{BB962C8B-B14F-4D97-AF65-F5344CB8AC3E}">
        <p14:creationId xmlns:p14="http://schemas.microsoft.com/office/powerpoint/2010/main" val="191115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9561" y="1000825"/>
            <a:ext cx="7886700" cy="994172"/>
          </a:xfrm>
        </p:spPr>
        <p:txBody>
          <a:bodyPr/>
          <a:lstStyle/>
          <a:p>
            <a:r>
              <a:rPr lang="nl-NL" dirty="0" smtClean="0"/>
              <a:t>Kwantificeren</a:t>
            </a:r>
            <a:endParaRPr lang="nl-NL" dirty="0"/>
          </a:p>
        </p:txBody>
      </p:sp>
      <p:grpSp>
        <p:nvGrpSpPr>
          <p:cNvPr id="13" name="Groep 12"/>
          <p:cNvGrpSpPr/>
          <p:nvPr/>
        </p:nvGrpSpPr>
        <p:grpSpPr>
          <a:xfrm>
            <a:off x="529563" y="2065150"/>
            <a:ext cx="4621357" cy="1168978"/>
            <a:chOff x="1080654" y="1856842"/>
            <a:chExt cx="6161809" cy="1558637"/>
          </a:xfrm>
        </p:grpSpPr>
        <p:sp>
          <p:nvSpPr>
            <p:cNvPr id="5" name="Rectangle 1"/>
            <p:cNvSpPr/>
            <p:nvPr/>
          </p:nvSpPr>
          <p:spPr>
            <a:xfrm>
              <a:off x="4852554" y="1856842"/>
              <a:ext cx="2389909" cy="55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t>dimDate</a:t>
              </a:r>
              <a:endParaRPr lang="nl-NL" sz="1100" dirty="0"/>
            </a:p>
          </p:txBody>
        </p:sp>
        <p:sp>
          <p:nvSpPr>
            <p:cNvPr id="6" name="Rectangle 2"/>
            <p:cNvSpPr/>
            <p:nvPr/>
          </p:nvSpPr>
          <p:spPr>
            <a:xfrm>
              <a:off x="4852554" y="2407560"/>
              <a:ext cx="2389909"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t>DateKey</a:t>
              </a:r>
              <a:r>
                <a:rPr lang="nl-NL" sz="1100" dirty="0"/>
                <a:t> (int)</a:t>
              </a:r>
            </a:p>
          </p:txBody>
        </p:sp>
        <p:sp>
          <p:nvSpPr>
            <p:cNvPr id="7" name="Rectangle 3"/>
            <p:cNvSpPr/>
            <p:nvPr/>
          </p:nvSpPr>
          <p:spPr>
            <a:xfrm>
              <a:off x="4852555" y="2885542"/>
              <a:ext cx="748144" cy="52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88</a:t>
              </a:r>
            </a:p>
          </p:txBody>
        </p:sp>
        <p:sp>
          <p:nvSpPr>
            <p:cNvPr id="8" name="Rectangle 4"/>
            <p:cNvSpPr/>
            <p:nvPr/>
          </p:nvSpPr>
          <p:spPr>
            <a:xfrm>
              <a:off x="5590309" y="2885542"/>
              <a:ext cx="1652154" cy="52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3650</a:t>
              </a:r>
            </a:p>
          </p:txBody>
        </p:sp>
        <p:sp>
          <p:nvSpPr>
            <p:cNvPr id="9" name="Rectangle 5"/>
            <p:cNvSpPr/>
            <p:nvPr/>
          </p:nvSpPr>
          <p:spPr>
            <a:xfrm>
              <a:off x="1080654" y="1856842"/>
              <a:ext cx="2389909" cy="550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tabel</a:t>
              </a:r>
            </a:p>
          </p:txBody>
        </p:sp>
        <p:sp>
          <p:nvSpPr>
            <p:cNvPr id="10" name="Rectangle 6"/>
            <p:cNvSpPr/>
            <p:nvPr/>
          </p:nvSpPr>
          <p:spPr>
            <a:xfrm>
              <a:off x="1080654" y="2407560"/>
              <a:ext cx="2389909" cy="47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Sleutel (data type)</a:t>
              </a:r>
            </a:p>
          </p:txBody>
        </p:sp>
        <p:sp>
          <p:nvSpPr>
            <p:cNvPr id="11" name="Rectangle 7"/>
            <p:cNvSpPr/>
            <p:nvPr/>
          </p:nvSpPr>
          <p:spPr>
            <a:xfrm>
              <a:off x="1080654" y="2885542"/>
              <a:ext cx="914399" cy="52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Record-lengte</a:t>
              </a:r>
            </a:p>
          </p:txBody>
        </p:sp>
        <p:sp>
          <p:nvSpPr>
            <p:cNvPr id="12" name="Rectangle 8"/>
            <p:cNvSpPr/>
            <p:nvPr/>
          </p:nvSpPr>
          <p:spPr>
            <a:xfrm>
              <a:off x="1995055" y="2885542"/>
              <a:ext cx="1475508" cy="529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t>Aantal rijen</a:t>
              </a:r>
            </a:p>
          </p:txBody>
        </p:sp>
      </p:grpSp>
      <p:sp>
        <p:nvSpPr>
          <p:cNvPr id="14" name="Rechthoek 13"/>
          <p:cNvSpPr/>
          <p:nvPr/>
        </p:nvSpPr>
        <p:spPr>
          <a:xfrm>
            <a:off x="529561" y="3525861"/>
            <a:ext cx="4572000" cy="715581"/>
          </a:xfrm>
          <a:prstGeom prst="rect">
            <a:avLst/>
          </a:prstGeom>
        </p:spPr>
        <p:txBody>
          <a:bodyPr>
            <a:spAutoFit/>
          </a:bodyPr>
          <a:lstStyle/>
          <a:p>
            <a:r>
              <a:rPr lang="nl-NL" sz="1350" dirty="0">
                <a:latin typeface="Arial" panose="020B0604020202020204" pitchFamily="34" charset="0"/>
                <a:ea typeface="Calibri" panose="020F0502020204030204" pitchFamily="34" charset="0"/>
              </a:rPr>
              <a:t>Sommige tabellen in datawarehouses worden zo groot dat ze onbeheersbaar worden. Als je dat vooraf ziet aan komen kan je maatregelen treffen.</a:t>
            </a:r>
          </a:p>
        </p:txBody>
      </p:sp>
      <p:sp>
        <p:nvSpPr>
          <p:cNvPr id="15" name="Rechthoek 14"/>
          <p:cNvSpPr/>
          <p:nvPr/>
        </p:nvSpPr>
        <p:spPr>
          <a:xfrm>
            <a:off x="5450598" y="2271669"/>
            <a:ext cx="3497855" cy="923330"/>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Het </a:t>
            </a:r>
            <a:r>
              <a:rPr lang="nl-NL" sz="1350" b="1" dirty="0">
                <a:latin typeface="Arial" panose="020B0604020202020204" pitchFamily="34" charset="0"/>
                <a:ea typeface="Calibri" panose="020F0502020204030204" pitchFamily="34" charset="0"/>
              </a:rPr>
              <a:t>datatype</a:t>
            </a:r>
            <a:r>
              <a:rPr lang="nl-NL" sz="1350" dirty="0">
                <a:latin typeface="Arial" panose="020B0604020202020204" pitchFamily="34" charset="0"/>
                <a:ea typeface="Calibri" panose="020F0502020204030204" pitchFamily="34" charset="0"/>
              </a:rPr>
              <a:t> van een kolom bepaalt het soort gegevens dat in deze kolom opgeslagen kan worden, bijvoorbeeld een datum of een getal. </a:t>
            </a:r>
          </a:p>
        </p:txBody>
      </p:sp>
      <p:sp>
        <p:nvSpPr>
          <p:cNvPr id="16" name="Rechthoek 15"/>
          <p:cNvSpPr/>
          <p:nvPr/>
        </p:nvSpPr>
        <p:spPr>
          <a:xfrm>
            <a:off x="5450598" y="3525496"/>
            <a:ext cx="3497855" cy="715581"/>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Kies altijd het kleinste datatype dat gegarandeerd groot genoeg is voor wat je met een kolom gaat doen.</a:t>
            </a:r>
          </a:p>
        </p:txBody>
      </p:sp>
      <p:sp>
        <p:nvSpPr>
          <p:cNvPr id="17" name="Rechthoek 16"/>
          <p:cNvSpPr/>
          <p:nvPr/>
        </p:nvSpPr>
        <p:spPr>
          <a:xfrm>
            <a:off x="529563" y="4581834"/>
            <a:ext cx="8303213" cy="507831"/>
          </a:xfrm>
          <a:prstGeom prst="rect">
            <a:avLst/>
          </a:prstGeom>
        </p:spPr>
        <p:txBody>
          <a:bodyPr wrap="square">
            <a:spAutoFit/>
          </a:bodyPr>
          <a:lstStyle/>
          <a:p>
            <a:r>
              <a:rPr lang="nl-NL" sz="1350" dirty="0">
                <a:latin typeface="Arial" panose="020B0604020202020204" pitchFamily="34" charset="0"/>
                <a:ea typeface="Calibri" panose="020F0502020204030204" pitchFamily="34" charset="0"/>
              </a:rPr>
              <a:t>Gemiddelde recordlengte en page </a:t>
            </a:r>
            <a:r>
              <a:rPr lang="nl-NL" sz="1350" dirty="0" err="1">
                <a:latin typeface="Arial" panose="020B0604020202020204" pitchFamily="34" charset="0"/>
                <a:ea typeface="Calibri" panose="020F0502020204030204" pitchFamily="34" charset="0"/>
              </a:rPr>
              <a:t>size</a:t>
            </a:r>
            <a:r>
              <a:rPr lang="nl-NL" sz="1350" dirty="0">
                <a:latin typeface="Arial" panose="020B0604020202020204" pitchFamily="34" charset="0"/>
                <a:ea typeface="Calibri" panose="020F0502020204030204" pitchFamily="34" charset="0"/>
              </a:rPr>
              <a:t> zijn belangrijk om in een vroeg stadium te weten zodat je een model kan maken dat rekening houdt met beperkingen zodat later geen performance problemen ontstaan.</a:t>
            </a:r>
          </a:p>
        </p:txBody>
      </p:sp>
    </p:spTree>
    <p:extLst>
      <p:ext uri="{BB962C8B-B14F-4D97-AF65-F5344CB8AC3E}">
        <p14:creationId xmlns:p14="http://schemas.microsoft.com/office/powerpoint/2010/main" val="71701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Grootte van het datawarehouse</a:t>
            </a:r>
            <a:endParaRPr lang="nl-NL" dirty="0"/>
          </a:p>
        </p:txBody>
      </p:sp>
      <p:sp>
        <p:nvSpPr>
          <p:cNvPr id="3" name="Tijdelijke aanduiding voor inhoud 2"/>
          <p:cNvSpPr>
            <a:spLocks noGrp="1"/>
          </p:cNvSpPr>
          <p:nvPr>
            <p:ph idx="1"/>
          </p:nvPr>
        </p:nvSpPr>
        <p:spPr/>
        <p:txBody>
          <a:bodyPr/>
          <a:lstStyle/>
          <a:p>
            <a:r>
              <a:rPr lang="nl-NL" dirty="0" smtClean="0"/>
              <a:t>Grootte van het datawarehouse = </a:t>
            </a:r>
            <a:br>
              <a:rPr lang="nl-NL" dirty="0" smtClean="0"/>
            </a:br>
            <a:r>
              <a:rPr lang="nl-NL" dirty="0" smtClean="0"/>
              <a:t>	</a:t>
            </a:r>
            <a:r>
              <a:rPr lang="el-GR" dirty="0" smtClean="0"/>
              <a:t>Σ</a:t>
            </a:r>
            <a:r>
              <a:rPr lang="en-US" dirty="0" smtClean="0"/>
              <a:t> (</a:t>
            </a:r>
            <a:r>
              <a:rPr lang="en-US" dirty="0" err="1" smtClean="0"/>
              <a:t>aantal</a:t>
            </a:r>
            <a:r>
              <a:rPr lang="en-US" dirty="0" smtClean="0"/>
              <a:t> records * </a:t>
            </a:r>
            <a:r>
              <a:rPr lang="en-US" dirty="0" err="1" smtClean="0"/>
              <a:t>gemiddelde</a:t>
            </a:r>
            <a:r>
              <a:rPr lang="en-US" dirty="0" smtClean="0"/>
              <a:t> </a:t>
            </a:r>
            <a:r>
              <a:rPr lang="en-US" dirty="0" err="1" smtClean="0"/>
              <a:t>recordlengte</a:t>
            </a:r>
            <a:r>
              <a:rPr lang="en-US" dirty="0" smtClean="0"/>
              <a:t>)</a:t>
            </a:r>
          </a:p>
          <a:p>
            <a:r>
              <a:rPr lang="en-US" dirty="0" smtClean="0"/>
              <a:t>Plus </a:t>
            </a:r>
            <a:r>
              <a:rPr lang="en-US" dirty="0" err="1" smtClean="0"/>
              <a:t>grootte</a:t>
            </a:r>
            <a:r>
              <a:rPr lang="en-US" dirty="0" smtClean="0"/>
              <a:t> van de </a:t>
            </a:r>
            <a:r>
              <a:rPr lang="en-US" dirty="0" err="1" smtClean="0"/>
              <a:t>indexen</a:t>
            </a:r>
            <a:endParaRPr lang="en-US" dirty="0" smtClean="0"/>
          </a:p>
          <a:p>
            <a:pPr lvl="1"/>
            <a:r>
              <a:rPr lang="en-US" dirty="0" err="1" smtClean="0"/>
              <a:t>Indexen</a:t>
            </a:r>
            <a:r>
              <a:rPr lang="en-US" dirty="0" smtClean="0"/>
              <a:t> </a:t>
            </a:r>
            <a:r>
              <a:rPr lang="en-US" dirty="0" err="1" smtClean="0"/>
              <a:t>maken</a:t>
            </a:r>
            <a:r>
              <a:rPr lang="en-US" dirty="0" smtClean="0"/>
              <a:t> het </a:t>
            </a:r>
            <a:r>
              <a:rPr lang="en-US" dirty="0" err="1" smtClean="0"/>
              <a:t>lezen</a:t>
            </a:r>
            <a:r>
              <a:rPr lang="en-US" dirty="0" smtClean="0"/>
              <a:t> </a:t>
            </a:r>
            <a:r>
              <a:rPr lang="en-US" dirty="0" err="1" smtClean="0"/>
              <a:t>uit</a:t>
            </a:r>
            <a:r>
              <a:rPr lang="en-US" dirty="0" smtClean="0"/>
              <a:t> de database </a:t>
            </a:r>
            <a:r>
              <a:rPr lang="en-US" dirty="0" err="1" smtClean="0"/>
              <a:t>sneller</a:t>
            </a:r>
            <a:endParaRPr lang="en-US" dirty="0" smtClean="0"/>
          </a:p>
          <a:p>
            <a:r>
              <a:rPr lang="en-US" dirty="0" smtClean="0"/>
              <a:t>Min </a:t>
            </a:r>
            <a:r>
              <a:rPr lang="en-US" dirty="0" err="1" smtClean="0"/>
              <a:t>ruimtebesparing</a:t>
            </a:r>
            <a:r>
              <a:rPr lang="en-US" dirty="0" smtClean="0"/>
              <a:t> door </a:t>
            </a:r>
            <a:r>
              <a:rPr lang="en-US" dirty="0" err="1" smtClean="0"/>
              <a:t>compressie</a:t>
            </a:r>
            <a:endParaRPr lang="nl-NL" dirty="0"/>
          </a:p>
        </p:txBody>
      </p:sp>
    </p:spTree>
    <p:extLst>
      <p:ext uri="{BB962C8B-B14F-4D97-AF65-F5344CB8AC3E}">
        <p14:creationId xmlns:p14="http://schemas.microsoft.com/office/powerpoint/2010/main" val="361387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Andere factoren om rekening mee te houden</a:t>
            </a:r>
            <a:endParaRPr lang="nl-NL" dirty="0"/>
          </a:p>
        </p:txBody>
      </p:sp>
      <p:sp>
        <p:nvSpPr>
          <p:cNvPr id="3" name="Tijdelijke aanduiding voor inhoud 2"/>
          <p:cNvSpPr>
            <a:spLocks noGrp="1"/>
          </p:cNvSpPr>
          <p:nvPr>
            <p:ph idx="1"/>
          </p:nvPr>
        </p:nvSpPr>
        <p:spPr/>
        <p:txBody>
          <a:bodyPr>
            <a:normAutofit/>
          </a:bodyPr>
          <a:lstStyle/>
          <a:p>
            <a:pPr lvl="0"/>
            <a:r>
              <a:rPr lang="nl-NL" dirty="0"/>
              <a:t>de te verwachte </a:t>
            </a:r>
            <a:r>
              <a:rPr lang="nl-NL" dirty="0" smtClean="0"/>
              <a:t>workload</a:t>
            </a:r>
          </a:p>
          <a:p>
            <a:pPr lvl="1"/>
            <a:r>
              <a:rPr lang="nl-NL" dirty="0"/>
              <a:t>Simpele query’s zijn gewone recht-toe-recht-aan SELECT statements, zonder moeilijke functies, berekeningen of constructies.</a:t>
            </a:r>
          </a:p>
          <a:p>
            <a:pPr lvl="1"/>
            <a:r>
              <a:rPr lang="nl-NL" dirty="0"/>
              <a:t>Gemiddelde query’s worden met een grote frequentie uitgevoerd (veel gebruikte rapporten) en bevatten een aantal </a:t>
            </a:r>
            <a:r>
              <a:rPr lang="nl-NL" dirty="0" err="1"/>
              <a:t>joins</a:t>
            </a:r>
            <a:r>
              <a:rPr lang="nl-NL" dirty="0"/>
              <a:t> en aggregaties.</a:t>
            </a:r>
          </a:p>
          <a:p>
            <a:pPr lvl="1"/>
            <a:r>
              <a:rPr lang="nl-NL" dirty="0"/>
              <a:t>Moeilijke query’s bevatten complexe logica. Soms moet een tabel vaker benaderd worden om de gewenste resultaten te berekenen. </a:t>
            </a:r>
            <a:r>
              <a:rPr lang="nl-NL" dirty="0" smtClean="0"/>
              <a:t>het </a:t>
            </a:r>
            <a:r>
              <a:rPr lang="nl-NL" dirty="0"/>
              <a:t>aantal gebruikers</a:t>
            </a:r>
          </a:p>
          <a:p>
            <a:pPr lvl="0"/>
            <a:r>
              <a:rPr lang="nl-NL" dirty="0" smtClean="0"/>
              <a:t>het aantal gebruikers</a:t>
            </a:r>
          </a:p>
          <a:p>
            <a:pPr lvl="0"/>
            <a:r>
              <a:rPr lang="nl-NL" dirty="0" smtClean="0"/>
              <a:t>beschikbaarheidseisen</a:t>
            </a:r>
            <a:endParaRPr lang="nl-NL" dirty="0"/>
          </a:p>
          <a:p>
            <a:endParaRPr lang="nl-NL" dirty="0"/>
          </a:p>
        </p:txBody>
      </p:sp>
    </p:spTree>
    <p:extLst>
      <p:ext uri="{BB962C8B-B14F-4D97-AF65-F5344CB8AC3E}">
        <p14:creationId xmlns:p14="http://schemas.microsoft.com/office/powerpoint/2010/main" val="143682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Moraal van het verhaal</a:t>
            </a:r>
            <a:endParaRPr lang="nl-NL" dirty="0"/>
          </a:p>
        </p:txBody>
      </p:sp>
      <p:sp>
        <p:nvSpPr>
          <p:cNvPr id="3" name="Tijdelijke aanduiding voor inhoud 2"/>
          <p:cNvSpPr>
            <a:spLocks noGrp="1"/>
          </p:cNvSpPr>
          <p:nvPr>
            <p:ph idx="1"/>
          </p:nvPr>
        </p:nvSpPr>
        <p:spPr/>
        <p:txBody>
          <a:bodyPr/>
          <a:lstStyle/>
          <a:p>
            <a:pPr marL="0" indent="0">
              <a:buNone/>
            </a:pPr>
            <a:r>
              <a:rPr lang="nl-NL" dirty="0"/>
              <a:t>De moraal van dit hoofdstuk en van deze paragraaf is: weet vooraf wat de organisatie van het datawarehouse verwacht. Bekijk alle factoren die van invloed zijn op deze verwachtingen. Stem het ontwerp van het datawarehouse en de verwachtingen van de organisatie op elkaar af.</a:t>
            </a:r>
          </a:p>
          <a:p>
            <a:endParaRPr lang="nl-NL" dirty="0"/>
          </a:p>
        </p:txBody>
      </p:sp>
    </p:spTree>
    <p:extLst>
      <p:ext uri="{BB962C8B-B14F-4D97-AF65-F5344CB8AC3E}">
        <p14:creationId xmlns:p14="http://schemas.microsoft.com/office/powerpoint/2010/main" val="65787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Datawarehouse </a:t>
            </a:r>
            <a:r>
              <a:rPr lang="nl-NL" dirty="0" err="1" smtClean="0"/>
              <a:t>klassificering</a:t>
            </a:r>
            <a:endParaRPr lang="nl-NL" dirty="0"/>
          </a:p>
        </p:txBody>
      </p:sp>
      <p:graphicFrame>
        <p:nvGraphicFramePr>
          <p:cNvPr id="5" name="Tabel 4"/>
          <p:cNvGraphicFramePr>
            <a:graphicFrameLocks noGrp="1"/>
          </p:cNvGraphicFramePr>
          <p:nvPr>
            <p:extLst>
              <p:ext uri="{D42A27DB-BD31-4B8C-83A1-F6EECF244321}">
                <p14:modId xmlns:p14="http://schemas.microsoft.com/office/powerpoint/2010/main" val="2910464899"/>
              </p:ext>
            </p:extLst>
          </p:nvPr>
        </p:nvGraphicFramePr>
        <p:xfrm>
          <a:off x="112184" y="1779778"/>
          <a:ext cx="8102176" cy="4182110"/>
        </p:xfrm>
        <a:graphic>
          <a:graphicData uri="http://schemas.openxmlformats.org/drawingml/2006/table">
            <a:tbl>
              <a:tblPr firstRow="1" firstCol="1" bandRow="1">
                <a:tableStyleId>{5C22544A-7EE6-4342-B048-85BDC9FD1C3A}</a:tableStyleId>
              </a:tblPr>
              <a:tblGrid>
                <a:gridCol w="2025544"/>
                <a:gridCol w="2025544"/>
                <a:gridCol w="2025544"/>
                <a:gridCol w="2025544"/>
              </a:tblGrid>
              <a:tr h="293394">
                <a:tc>
                  <a:txBody>
                    <a:bodyPr/>
                    <a:lstStyle/>
                    <a:p>
                      <a:pPr>
                        <a:lnSpc>
                          <a:spcPct val="115000"/>
                        </a:lnSpc>
                        <a:spcAft>
                          <a:spcPts val="0"/>
                        </a:spcAft>
                      </a:pPr>
                      <a:r>
                        <a:rPr lang="nl-NL" sz="1200" dirty="0">
                          <a:effectLst/>
                        </a:rPr>
                        <a:t>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Klein</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Middelgroot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Groot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555531">
                <a:tc>
                  <a:txBody>
                    <a:bodyPr/>
                    <a:lstStyle/>
                    <a:p>
                      <a:pPr>
                        <a:lnSpc>
                          <a:spcPct val="115000"/>
                        </a:lnSpc>
                        <a:spcAft>
                          <a:spcPts val="0"/>
                        </a:spcAft>
                      </a:pPr>
                      <a:r>
                        <a:rPr lang="nl-NL" sz="1200">
                          <a:effectLst/>
                        </a:rPr>
                        <a:t>Volume gegevens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&lt;= 1 TB</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1 t/m 10 TB</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&gt; 10 TB</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1666592">
                <a:tc>
                  <a:txBody>
                    <a:bodyPr/>
                    <a:lstStyle/>
                    <a:p>
                      <a:pPr>
                        <a:lnSpc>
                          <a:spcPct val="115000"/>
                        </a:lnSpc>
                        <a:spcAft>
                          <a:spcPts val="0"/>
                        </a:spcAft>
                      </a:pPr>
                      <a:r>
                        <a:rPr lang="nl-NL" sz="1200">
                          <a:effectLst/>
                        </a:rPr>
                        <a:t>Query complexiteit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dirty="0">
                          <a:effectLst/>
                        </a:rPr>
                        <a:t>&gt;= 50% eenvoudig</a:t>
                      </a:r>
                      <a:br>
                        <a:rPr lang="nl-NL" sz="1200" dirty="0">
                          <a:effectLst/>
                        </a:rPr>
                      </a:br>
                      <a:r>
                        <a:rPr lang="nl-NL" sz="1200" dirty="0">
                          <a:effectLst/>
                        </a:rPr>
                        <a:t>+- 30% gemiddeld</a:t>
                      </a:r>
                      <a:br>
                        <a:rPr lang="nl-NL" sz="1200" dirty="0">
                          <a:effectLst/>
                        </a:rPr>
                      </a:br>
                      <a:r>
                        <a:rPr lang="nl-NL" sz="1200" dirty="0">
                          <a:effectLst/>
                        </a:rPr>
                        <a:t>&lt; 10% complex</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+- 50% eenvoudig</a:t>
                      </a:r>
                      <a:br>
                        <a:rPr lang="nl-NL" sz="1200">
                          <a:effectLst/>
                        </a:rPr>
                      </a:br>
                      <a:r>
                        <a:rPr lang="nl-NL" sz="1200">
                          <a:effectLst/>
                        </a:rPr>
                        <a:t>30 - 35% gemiddeld</a:t>
                      </a:r>
                      <a:br>
                        <a:rPr lang="nl-NL" sz="1200">
                          <a:effectLst/>
                        </a:rPr>
                      </a:br>
                      <a:r>
                        <a:rPr lang="nl-NL" sz="1200">
                          <a:effectLst/>
                        </a:rPr>
                        <a:t>10 - 15% complex</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30 - 35% eenvoudig</a:t>
                      </a:r>
                      <a:br>
                        <a:rPr lang="nl-NL" sz="1200">
                          <a:effectLst/>
                        </a:rPr>
                      </a:br>
                      <a:r>
                        <a:rPr lang="nl-NL" sz="1200">
                          <a:effectLst/>
                        </a:rPr>
                        <a:t>+- 40% gemiddeld</a:t>
                      </a:r>
                      <a:br>
                        <a:rPr lang="nl-NL" sz="1200">
                          <a:effectLst/>
                        </a:rPr>
                      </a:br>
                      <a:r>
                        <a:rPr lang="nl-NL" sz="1200">
                          <a:effectLst/>
                        </a:rPr>
                        <a:t>20 - 25% complex</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1111062">
                <a:tc>
                  <a:txBody>
                    <a:bodyPr/>
                    <a:lstStyle/>
                    <a:p>
                      <a:pPr>
                        <a:lnSpc>
                          <a:spcPct val="115000"/>
                        </a:lnSpc>
                        <a:spcAft>
                          <a:spcPts val="0"/>
                        </a:spcAft>
                      </a:pPr>
                      <a:r>
                        <a:rPr lang="nl-NL" sz="1200">
                          <a:effectLst/>
                        </a:rPr>
                        <a:t>Aantal gebuikers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100 gebruikers,</a:t>
                      </a:r>
                      <a:br>
                        <a:rPr lang="nl-NL" sz="1200">
                          <a:effectLst/>
                        </a:rPr>
                      </a:br>
                      <a:r>
                        <a:rPr lang="nl-NL" sz="1200">
                          <a:effectLst/>
                        </a:rPr>
                        <a:t>10-20 concurrent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1000 gebruikers,</a:t>
                      </a:r>
                      <a:br>
                        <a:rPr lang="nl-NL" sz="1200">
                          <a:effectLst/>
                        </a:rPr>
                      </a:br>
                      <a:r>
                        <a:rPr lang="nl-NL" sz="1200">
                          <a:effectLst/>
                        </a:rPr>
                        <a:t>100-200 concurrent</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dirty="0">
                          <a:effectLst/>
                        </a:rPr>
                        <a:t>&gt;1000 concurrent gebruikers,</a:t>
                      </a:r>
                      <a:br>
                        <a:rPr lang="nl-NL" sz="1200" dirty="0">
                          <a:effectLst/>
                        </a:rPr>
                      </a:b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555531">
                <a:tc>
                  <a:txBody>
                    <a:bodyPr/>
                    <a:lstStyle/>
                    <a:p>
                      <a:pPr>
                        <a:lnSpc>
                          <a:spcPct val="115000"/>
                        </a:lnSpc>
                        <a:spcAft>
                          <a:spcPts val="0"/>
                        </a:spcAft>
                      </a:pPr>
                      <a:r>
                        <a:rPr lang="nl-NL" sz="1200">
                          <a:effectLst/>
                        </a:rPr>
                        <a:t>Beschikbaarheid</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Kantooruren</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a:effectLst/>
                        </a:rPr>
                        <a:t>1 uur per nacht down</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nSpc>
                          <a:spcPct val="115000"/>
                        </a:lnSpc>
                        <a:spcAft>
                          <a:spcPts val="0"/>
                        </a:spcAft>
                      </a:pPr>
                      <a:r>
                        <a:rPr lang="nl-NL" sz="1200" dirty="0">
                          <a:effectLst/>
                        </a:rPr>
                        <a:t>24 x 7 beschikbaar</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Tree>
    <p:extLst>
      <p:ext uri="{BB962C8B-B14F-4D97-AF65-F5344CB8AC3E}">
        <p14:creationId xmlns:p14="http://schemas.microsoft.com/office/powerpoint/2010/main" val="332039142"/>
      </p:ext>
    </p:extLst>
  </p:cSld>
  <p:clrMapOvr>
    <a:masterClrMapping/>
  </p:clrMapOvr>
</p:sld>
</file>

<file path=ppt/theme/theme1.xml><?xml version="1.0" encoding="utf-8"?>
<a:theme xmlns:a="http://schemas.openxmlformats.org/drawingml/2006/main" name="Avans">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vans" id="{601014EC-C4C8-475C-8384-57809D2538BC}" vid="{958FBA00-4A5D-413D-B388-54D461839AF8}"/>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A43259F6BFFD4BAABBF33CE8CA1FAB" ma:contentTypeVersion="18" ma:contentTypeDescription="Create a new document." ma:contentTypeScope="" ma:versionID="f6f48584a3dd9cd41643c0b15e87d14a">
  <xsd:schema xmlns:xsd="http://www.w3.org/2001/XMLSchema" xmlns:xs="http://www.w3.org/2001/XMLSchema" xmlns:p="http://schemas.microsoft.com/office/2006/metadata/properties" xmlns:ns2="313b64da-a3a8-4e32-89ec-c04eaf795922" xmlns:ns3="3c8ae35b-8072-49eb-9d0a-8219765011a9" targetNamespace="http://schemas.microsoft.com/office/2006/metadata/properties" ma:root="true" ma:fieldsID="817cb1ce9a4bf0619709b82769f54f57" ns2:_="" ns3:_="">
    <xsd:import namespace="313b64da-a3a8-4e32-89ec-c04eaf795922"/>
    <xsd:import namespace="3c8ae35b-8072-49eb-9d0a-8219765011a9"/>
    <xsd:element name="properties">
      <xsd:complexType>
        <xsd:sequence>
          <xsd:element name="documentManagement">
            <xsd:complexType>
              <xsd:all>
                <xsd:element ref="ns2:Periode" minOccurs="0"/>
                <xsd:element ref="ns2:Modulecode_x0020__x002f__x0020_Osiris_x0020_code" minOccurs="0"/>
                <xsd:element ref="ns2:_Flow_SignoffStatus" minOccurs="0"/>
                <xsd:element ref="ns2:Doelgroepen" minOccurs="0"/>
                <xsd:element ref="ns2:MediaServiceMetadata" minOccurs="0"/>
                <xsd:element ref="ns2:MediaServiceFastMetadata" minOccurs="0"/>
                <xsd:element ref="ns2:Soort" minOccurs="0"/>
                <xsd:element ref="ns2:Reviewer"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3b64da-a3a8-4e32-89ec-c04eaf795922" elementFormDefault="qualified">
    <xsd:import namespace="http://schemas.microsoft.com/office/2006/documentManagement/types"/>
    <xsd:import namespace="http://schemas.microsoft.com/office/infopath/2007/PartnerControls"/>
    <xsd:element name="Periode" ma:index="2" nillable="true" ma:displayName="Periode" ma:format="RadioButtons" ma:internalName="Periode">
      <xsd:simpleType>
        <xsd:restriction base="dms:Choice">
          <xsd:enumeration value="1.1"/>
          <xsd:enumeration value="1.2"/>
          <xsd:enumeration value="1.3"/>
          <xsd:enumeration value="1.4"/>
          <xsd:enumeration value="2.1"/>
          <xsd:enumeration value="2.2"/>
          <xsd:enumeration value="2.3"/>
          <xsd:enumeration value="2.4"/>
          <xsd:enumeration value="3.1/3.2 Stage"/>
          <xsd:enumeration value="3.3/3.4 Onderwijs jaar 3"/>
          <xsd:enumeration value="4.1/4.2 Minor"/>
          <xsd:enumeration value="4.3/4.4 Afstuderen"/>
        </xsd:restriction>
      </xsd:simpleType>
    </xsd:element>
    <xsd:element name="Modulecode_x0020__x002f__x0020_Osiris_x0020_code" ma:index="3" nillable="true" ma:displayName="Modulecode / Osiris code" ma:internalName="Modulecode_x0020__x002f__x0020_Osiris_x0020_code">
      <xsd:simpleType>
        <xsd:restriction base="dms:Text">
          <xsd:maxLength value="255"/>
        </xsd:restriction>
      </xsd:simpleType>
    </xsd:element>
    <xsd:element name="_Flow_SignoffStatus" ma:index="4" nillable="true" ma:displayName="Sign-off status" ma:internalName="_x0024_Resources_x003a_core_x002c_Signoff_Status_x003b_">
      <xsd:simpleType>
        <xsd:restriction base="dms:Text"/>
      </xsd:simpleType>
    </xsd:element>
    <xsd:element name="Doelgroepen" ma:index="5" nillable="true" ma:displayName="Doelgroepen" ma:internalName="Doelgroepen">
      <xsd:simpleType>
        <xsd:restriction base="dms:Unknow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oort" ma:index="14" nillable="true" ma:displayName="Soort" ma:format="Dropdown" ma:internalName="Soort">
      <xsd:simpleType>
        <xsd:union memberTypes="dms:Text">
          <xsd:simpleType>
            <xsd:restriction base="dms:Choice">
              <xsd:enumeration value="Sheets / instructies"/>
              <xsd:enumeration value="Toetsmatrijs"/>
              <xsd:enumeration value="Oefenmateriaal"/>
              <xsd:enumeration value="Naslag / bron"/>
              <xsd:enumeration value="Modulewijzer"/>
            </xsd:restriction>
          </xsd:simpleType>
        </xsd:union>
      </xsd:simpleType>
    </xsd:element>
    <xsd:element name="Reviewer" ma:index="15" nillable="true" ma:displayName="Reviewer" ma:list="UserInfo" ma:SharePointGroup="0" ma:internalName="Review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c8ae35b-8072-49eb-9d0a-8219765011a9"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eriode xmlns="313b64da-a3a8-4e32-89ec-c04eaf795922">2.2</Periode>
    <Soort xmlns="313b64da-a3a8-4e32-89ec-c04eaf795922">Sheets / instructies</Soort>
    <Reviewer xmlns="313b64da-a3a8-4e32-89ec-c04eaf795922">
      <UserInfo>
        <DisplayName/>
        <AccountId xsi:nil="true"/>
        <AccountType/>
      </UserInfo>
    </Reviewer>
    <Doelgroepen xmlns="313b64da-a3a8-4e32-89ec-c04eaf795922" xsi:nil="true"/>
    <_Flow_SignoffStatus xmlns="313b64da-a3a8-4e32-89ec-c04eaf795922" xsi:nil="true"/>
    <Modulecode_x0020__x002f__x0020_Osiris_x0020_code xmlns="313b64da-a3a8-4e32-89ec-c04eaf795922">IA0005</Modulecode_x0020__x002f__x0020_Osiris_x0020_code>
  </documentManagement>
</p:properties>
</file>

<file path=customXml/itemProps1.xml><?xml version="1.0" encoding="utf-8"?>
<ds:datastoreItem xmlns:ds="http://schemas.openxmlformats.org/officeDocument/2006/customXml" ds:itemID="{8284C98F-9F0B-4BFD-B1A5-1AFEB928CB95}"/>
</file>

<file path=customXml/itemProps2.xml><?xml version="1.0" encoding="utf-8"?>
<ds:datastoreItem xmlns:ds="http://schemas.openxmlformats.org/officeDocument/2006/customXml" ds:itemID="{CB0B6F9C-19D3-4AF5-9F08-A288B24AB0FB}"/>
</file>

<file path=customXml/itemProps3.xml><?xml version="1.0" encoding="utf-8"?>
<ds:datastoreItem xmlns:ds="http://schemas.openxmlformats.org/officeDocument/2006/customXml" ds:itemID="{007E45FA-BA2D-4645-AB12-40A9D4F1E41B}"/>
</file>

<file path=docProps/app.xml><?xml version="1.0" encoding="utf-8"?>
<Properties xmlns="http://schemas.openxmlformats.org/officeDocument/2006/extended-properties" xmlns:vt="http://schemas.openxmlformats.org/officeDocument/2006/docPropsVTypes">
  <Template>Avans</Template>
  <TotalTime>195</TotalTime>
  <Words>874</Words>
  <Application>Microsoft Office PowerPoint</Application>
  <PresentationFormat>Diavoorstelling (4:3)</PresentationFormat>
  <Paragraphs>120</Paragraphs>
  <Slides>23</Slides>
  <Notes>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23</vt:i4>
      </vt:variant>
    </vt:vector>
  </HeadingPairs>
  <TitlesOfParts>
    <vt:vector size="29" baseType="lpstr">
      <vt:lpstr>Arial</vt:lpstr>
      <vt:lpstr>Calibri</vt:lpstr>
      <vt:lpstr>Courier New</vt:lpstr>
      <vt:lpstr>Times New Roman</vt:lpstr>
      <vt:lpstr>Verdana</vt:lpstr>
      <vt:lpstr>Avans</vt:lpstr>
      <vt:lpstr>Business Intelligence (BI)  </vt:lpstr>
      <vt:lpstr>Agenda</vt:lpstr>
      <vt:lpstr>Welke hardware en software gebruiken?</vt:lpstr>
      <vt:lpstr>Van functioneel naar technisch ontwerp</vt:lpstr>
      <vt:lpstr>Kwantificeren</vt:lpstr>
      <vt:lpstr>Grootte van het datawarehouse</vt:lpstr>
      <vt:lpstr>Andere factoren om rekening mee te houden</vt:lpstr>
      <vt:lpstr>Moraal van het verhaal</vt:lpstr>
      <vt:lpstr>Datawarehouse klassificering</vt:lpstr>
      <vt:lpstr>Reference architecture by Microsoft</vt:lpstr>
      <vt:lpstr>CPU capaciteit</vt:lpstr>
      <vt:lpstr>Overige hardware</vt:lpstr>
      <vt:lpstr>Geheugencapaciteit</vt:lpstr>
      <vt:lpstr>Appliances</vt:lpstr>
      <vt:lpstr>Agenda</vt:lpstr>
      <vt:lpstr>Indexen</vt:lpstr>
      <vt:lpstr>Columnstore</vt:lpstr>
      <vt:lpstr>Compressie</vt:lpstr>
      <vt:lpstr>Aggregatietabellen</vt:lpstr>
      <vt:lpstr>Partitionering</vt:lpstr>
      <vt:lpstr>Tot slot</vt:lpstr>
      <vt:lpstr>Huiswerk</vt:lpstr>
      <vt:lpstr>PowerPoint-presentatie</vt:lpstr>
    </vt:vector>
  </TitlesOfParts>
  <Company>Avans Hogeschool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Giel Vossen</dc:creator>
  <cp:lastModifiedBy>Giel Vossen</cp:lastModifiedBy>
  <cp:revision>11</cp:revision>
  <dcterms:created xsi:type="dcterms:W3CDTF">2014-09-04T10:42:52Z</dcterms:created>
  <dcterms:modified xsi:type="dcterms:W3CDTF">2017-10-31T11:54:26Z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0x010100E8A43259F6BFFD4BAABBF33CE8CA1FAB</vt:lpwstr>
  </property>
  <property fmtid="{D5CDD505-2E9C-101B-9397-08002B2CF9AE}" pid="4" name="Documenttype">
    <vt:lpwstr>Procedure / werkinstructie</vt:lpwstr>
  </property>
  <property fmtid="{D5CDD505-2E9C-101B-9397-08002B2CF9AE}" pid="6" name="Proces">
    <vt:lpwstr>Onderwijs</vt:lpwstr>
  </property>
</Properties>
</file>