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8"/>
  </p:notesMasterIdLst>
  <p:sldIdLst>
    <p:sldId id="256" r:id="rId5"/>
    <p:sldId id="259" r:id="rId6"/>
    <p:sldId id="260" r:id="rId7"/>
    <p:sldId id="261" r:id="rId8"/>
    <p:sldId id="262" r:id="rId9"/>
    <p:sldId id="263" r:id="rId10"/>
    <p:sldId id="264" r:id="rId11"/>
    <p:sldId id="265" r:id="rId12"/>
    <p:sldId id="258" r:id="rId13"/>
    <p:sldId id="266" r:id="rId14"/>
    <p:sldId id="267" r:id="rId15"/>
    <p:sldId id="268" r:id="rId16"/>
    <p:sldId id="271" r:id="rId17"/>
    <p:sldId id="272" r:id="rId18"/>
    <p:sldId id="273" r:id="rId19"/>
    <p:sldId id="275" r:id="rId20"/>
    <p:sldId id="276" r:id="rId21"/>
    <p:sldId id="277" r:id="rId22"/>
    <p:sldId id="281" r:id="rId23"/>
    <p:sldId id="286" r:id="rId24"/>
    <p:sldId id="287" r:id="rId25"/>
    <p:sldId id="282"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FFB542-03A2-4BFE-AA7D-6260F000B65D}" v="307" dt="2021-02-08T14:36:02.513"/>
    <p1510:client id="{A4EB4C00-EF23-4B00-847A-2D4B3C5A0DDE}" v="1" dt="2021-02-08T08:48:43.213"/>
    <p1510:client id="{ECBD2BB7-22BF-6608-48BD-E59D16B10533}" v="8" dt="2021-11-12T10:14:49.3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840" autoAdjust="0"/>
    <p:restoredTop sz="78161" autoAdjust="0"/>
  </p:normalViewPr>
  <p:slideViewPr>
    <p:cSldViewPr snapToGrid="0">
      <p:cViewPr varScale="1">
        <p:scale>
          <a:sx n="85" d="100"/>
          <a:sy n="85" d="100"/>
        </p:scale>
        <p:origin x="10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8CAB2C-872D-496D-B3AA-139EDCF65E2C}" type="datetimeFigureOut">
              <a:rPr lang="nl-NL" smtClean="0"/>
              <a:t>16-2-2022</a:t>
            </a:fld>
            <a:endParaRPr lang="nl-NL"/>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466497-C79B-4AB1-998E-5CBEBE78BF92}" type="slidenum">
              <a:rPr lang="nl-NL" smtClean="0"/>
              <a:t>‹nº›</a:t>
            </a:fld>
            <a:endParaRPr lang="nl-NL"/>
          </a:p>
        </p:txBody>
      </p:sp>
    </p:spTree>
    <p:extLst>
      <p:ext uri="{BB962C8B-B14F-4D97-AF65-F5344CB8AC3E}">
        <p14:creationId xmlns:p14="http://schemas.microsoft.com/office/powerpoint/2010/main" val="1717878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4AE137B8-89F4-4A9C-869C-78B32AD09D41}" type="slidenum">
              <a:rPr lang="nl-NL" altLang="nl-NL" sz="1200"/>
              <a:pPr eaLnBrk="1" hangingPunct="1"/>
              <a:t>1</a:t>
            </a:fld>
            <a:endParaRPr lang="nl-NL" altLang="nl-NL" sz="1200"/>
          </a:p>
        </p:txBody>
      </p:sp>
      <p:sp>
        <p:nvSpPr>
          <p:cNvPr id="96259" name="Rectangle 2"/>
          <p:cNvSpPr>
            <a:spLocks noGrp="1" noRot="1" noChangeAspect="1" noChangeArrowheads="1" noTextEdit="1"/>
          </p:cNvSpPr>
          <p:nvPr>
            <p:ph type="sldImg"/>
          </p:nvPr>
        </p:nvSpPr>
        <p:spPr bwMode="auto">
          <a:xfrm>
            <a:off x="1149350" y="693738"/>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nl-NL" altLang="nl-NL"/>
          </a:p>
        </p:txBody>
      </p:sp>
    </p:spTree>
    <p:extLst>
      <p:ext uri="{BB962C8B-B14F-4D97-AF65-F5344CB8AC3E}">
        <p14:creationId xmlns:p14="http://schemas.microsoft.com/office/powerpoint/2010/main" val="3112430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371600" y="1143000"/>
            <a:ext cx="4114800" cy="3086100"/>
          </a:xfrm>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4466497-C79B-4AB1-998E-5CBEBE78BF92}" type="slidenum">
              <a:rPr lang="nl-NL" smtClean="0"/>
              <a:t>3</a:t>
            </a:fld>
            <a:endParaRPr lang="nl-NL"/>
          </a:p>
        </p:txBody>
      </p:sp>
    </p:spTree>
    <p:extLst>
      <p:ext uri="{BB962C8B-B14F-4D97-AF65-F5344CB8AC3E}">
        <p14:creationId xmlns:p14="http://schemas.microsoft.com/office/powerpoint/2010/main" val="1130029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371600" y="1143000"/>
            <a:ext cx="4114800" cy="3086100"/>
          </a:xfrm>
        </p:spPr>
      </p:sp>
      <p:sp>
        <p:nvSpPr>
          <p:cNvPr id="3" name="Tijdelijke aanduiding voor notities 2"/>
          <p:cNvSpPr>
            <a:spLocks noGrp="1"/>
          </p:cNvSpPr>
          <p:nvPr>
            <p:ph type="body" idx="1"/>
          </p:nvPr>
        </p:nvSpPr>
        <p:spPr/>
        <p:txBody>
          <a:bodyPr/>
          <a:lstStyle/>
          <a:p>
            <a:r>
              <a:rPr lang="nl-NL" dirty="0"/>
              <a:t>Bepalen scope MDM project</a:t>
            </a:r>
          </a:p>
        </p:txBody>
      </p:sp>
      <p:sp>
        <p:nvSpPr>
          <p:cNvPr id="4" name="Tijdelijke aanduiding voor dianummer 3"/>
          <p:cNvSpPr>
            <a:spLocks noGrp="1"/>
          </p:cNvSpPr>
          <p:nvPr>
            <p:ph type="sldNum" sz="quarter" idx="10"/>
          </p:nvPr>
        </p:nvSpPr>
        <p:spPr/>
        <p:txBody>
          <a:bodyPr/>
          <a:lstStyle/>
          <a:p>
            <a:fld id="{34466497-C79B-4AB1-998E-5CBEBE78BF92}" type="slidenum">
              <a:rPr lang="nl-NL" smtClean="0"/>
              <a:t>6</a:t>
            </a:fld>
            <a:endParaRPr lang="nl-NL"/>
          </a:p>
        </p:txBody>
      </p:sp>
    </p:spTree>
    <p:extLst>
      <p:ext uri="{BB962C8B-B14F-4D97-AF65-F5344CB8AC3E}">
        <p14:creationId xmlns:p14="http://schemas.microsoft.com/office/powerpoint/2010/main" val="553518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jdelijke aanduiding voor dia-afbeelding 1"/>
          <p:cNvSpPr>
            <a:spLocks noGrp="1" noRot="1" noChangeAspect="1" noTextEdit="1"/>
          </p:cNvSpPr>
          <p:nvPr>
            <p:ph type="sldImg"/>
          </p:nvPr>
        </p:nvSpPr>
        <p:spPr bwMode="auto">
          <a:xfrm>
            <a:off x="1150938" y="693738"/>
            <a:ext cx="4554537"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nl-NL" altLang="nl-NL"/>
          </a:p>
        </p:txBody>
      </p:sp>
      <p:sp>
        <p:nvSpPr>
          <p:cNvPr id="131076"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53CDACD7-1AF6-4D17-94FD-D28EA58572D2}" type="slidenum">
              <a:rPr lang="nl-NL" altLang="nl-NL" sz="1200"/>
              <a:pPr eaLnBrk="1" hangingPunct="1"/>
              <a:t>16</a:t>
            </a:fld>
            <a:endParaRPr lang="nl-NL" altLang="nl-NL" sz="1200"/>
          </a:p>
        </p:txBody>
      </p:sp>
    </p:spTree>
    <p:extLst>
      <p:ext uri="{BB962C8B-B14F-4D97-AF65-F5344CB8AC3E}">
        <p14:creationId xmlns:p14="http://schemas.microsoft.com/office/powerpoint/2010/main" val="849979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jdelijke aanduiding voor dia-afbeelding 1"/>
          <p:cNvSpPr>
            <a:spLocks noGrp="1" noRot="1" noChangeAspect="1" noTextEdit="1"/>
          </p:cNvSpPr>
          <p:nvPr>
            <p:ph type="sldImg"/>
          </p:nvPr>
        </p:nvSpPr>
        <p:spPr bwMode="auto">
          <a:xfrm>
            <a:off x="1150938" y="693738"/>
            <a:ext cx="4554537"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nl-NL" altLang="nl-NL"/>
          </a:p>
        </p:txBody>
      </p:sp>
      <p:sp>
        <p:nvSpPr>
          <p:cNvPr id="132100"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43F62AAE-263C-4034-B36D-48CFA044F37C}" type="slidenum">
              <a:rPr lang="nl-NL" altLang="nl-NL" sz="1200"/>
              <a:pPr eaLnBrk="1" hangingPunct="1"/>
              <a:t>17</a:t>
            </a:fld>
            <a:endParaRPr lang="nl-NL" altLang="nl-NL" sz="1200"/>
          </a:p>
        </p:txBody>
      </p:sp>
    </p:spTree>
    <p:extLst>
      <p:ext uri="{BB962C8B-B14F-4D97-AF65-F5344CB8AC3E}">
        <p14:creationId xmlns:p14="http://schemas.microsoft.com/office/powerpoint/2010/main" val="188076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jdelijke aanduiding voor dia-afbeelding 1"/>
          <p:cNvSpPr>
            <a:spLocks noGrp="1" noRot="1" noChangeAspect="1" noTextEdit="1"/>
          </p:cNvSpPr>
          <p:nvPr>
            <p:ph type="sldImg"/>
          </p:nvPr>
        </p:nvSpPr>
        <p:spPr bwMode="auto">
          <a:xfrm>
            <a:off x="1150938" y="693738"/>
            <a:ext cx="4554537"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nl-NL" altLang="nl-NL"/>
          </a:p>
        </p:txBody>
      </p:sp>
      <p:sp>
        <p:nvSpPr>
          <p:cNvPr id="133124"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DB5E67F1-75E1-4BF4-BA02-4B2763F33283}" type="slidenum">
              <a:rPr lang="nl-NL" altLang="nl-NL" sz="1200"/>
              <a:pPr eaLnBrk="1" hangingPunct="1"/>
              <a:t>18</a:t>
            </a:fld>
            <a:endParaRPr lang="nl-NL" altLang="nl-NL" sz="1200"/>
          </a:p>
        </p:txBody>
      </p:sp>
    </p:spTree>
    <p:extLst>
      <p:ext uri="{BB962C8B-B14F-4D97-AF65-F5344CB8AC3E}">
        <p14:creationId xmlns:p14="http://schemas.microsoft.com/office/powerpoint/2010/main" val="1113622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34466497-C79B-4AB1-998E-5CBEBE78BF92}" type="slidenum">
              <a:rPr lang="nl-NL" smtClean="0"/>
              <a:t>19</a:t>
            </a:fld>
            <a:endParaRPr lang="nl-NL"/>
          </a:p>
        </p:txBody>
      </p:sp>
    </p:spTree>
    <p:extLst>
      <p:ext uri="{BB962C8B-B14F-4D97-AF65-F5344CB8AC3E}">
        <p14:creationId xmlns:p14="http://schemas.microsoft.com/office/powerpoint/2010/main" val="4198258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34466497-C79B-4AB1-998E-5CBEBE78BF92}" type="slidenum">
              <a:rPr lang="nl-NL" smtClean="0"/>
              <a:t>20</a:t>
            </a:fld>
            <a:endParaRPr lang="nl-NL"/>
          </a:p>
        </p:txBody>
      </p:sp>
    </p:spTree>
    <p:extLst>
      <p:ext uri="{BB962C8B-B14F-4D97-AF65-F5344CB8AC3E}">
        <p14:creationId xmlns:p14="http://schemas.microsoft.com/office/powerpoint/2010/main" val="3774194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34466497-C79B-4AB1-998E-5CBEBE78BF92}" type="slidenum">
              <a:rPr lang="nl-NL" smtClean="0"/>
              <a:t>21</a:t>
            </a:fld>
            <a:endParaRPr lang="nl-NL"/>
          </a:p>
        </p:txBody>
      </p:sp>
    </p:spTree>
    <p:extLst>
      <p:ext uri="{BB962C8B-B14F-4D97-AF65-F5344CB8AC3E}">
        <p14:creationId xmlns:p14="http://schemas.microsoft.com/office/powerpoint/2010/main" val="2108244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262064" y="3489327"/>
            <a:ext cx="7254875"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spcBef>
                <a:spcPct val="50000"/>
              </a:spcBef>
            </a:pPr>
            <a:endParaRPr lang="nl-NL" altLang="en-US" sz="1400" dirty="0">
              <a:solidFill>
                <a:srgbClr val="000000"/>
              </a:solidFill>
            </a:endParaRPr>
          </a:p>
        </p:txBody>
      </p:sp>
      <p:sp>
        <p:nvSpPr>
          <p:cNvPr id="6" name="Text Box 13"/>
          <p:cNvSpPr txBox="1">
            <a:spLocks noChangeArrowheads="1"/>
          </p:cNvSpPr>
          <p:nvPr/>
        </p:nvSpPr>
        <p:spPr bwMode="auto">
          <a:xfrm>
            <a:off x="6276976" y="6465888"/>
            <a:ext cx="1366838"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r" eaLnBrk="1" hangingPunct="1">
              <a:spcBef>
                <a:spcPct val="50000"/>
              </a:spcBef>
            </a:pPr>
            <a:endParaRPr lang="nl-NL" altLang="en-US" sz="800" b="1">
              <a:solidFill>
                <a:srgbClr val="C0C0C0"/>
              </a:solidFill>
            </a:endParaRPr>
          </a:p>
        </p:txBody>
      </p:sp>
      <p:sp>
        <p:nvSpPr>
          <p:cNvPr id="3074" name="Rectangle 2"/>
          <p:cNvSpPr>
            <a:spLocks noGrp="1" noChangeArrowheads="1"/>
          </p:cNvSpPr>
          <p:nvPr>
            <p:ph type="ctrTitle"/>
          </p:nvPr>
        </p:nvSpPr>
        <p:spPr>
          <a:xfrm>
            <a:off x="1227139" y="2306638"/>
            <a:ext cx="7254875" cy="550862"/>
          </a:xfrm>
        </p:spPr>
        <p:txBody>
          <a:bodyPr anchor="ctr"/>
          <a:lstStyle>
            <a:lvl1pPr>
              <a:defRPr/>
            </a:lvl1pPr>
          </a:lstStyle>
          <a:p>
            <a:r>
              <a:rPr lang="nl-NL"/>
              <a:t>Klik om de stijl te bewerken</a:t>
            </a:r>
            <a:endParaRPr lang="en-GB"/>
          </a:p>
        </p:txBody>
      </p:sp>
      <p:sp>
        <p:nvSpPr>
          <p:cNvPr id="3075" name="Rectangle 3"/>
          <p:cNvSpPr>
            <a:spLocks noGrp="1" noChangeArrowheads="1"/>
          </p:cNvSpPr>
          <p:nvPr>
            <p:ph type="subTitle" idx="1"/>
          </p:nvPr>
        </p:nvSpPr>
        <p:spPr>
          <a:xfrm>
            <a:off x="1227139" y="2820988"/>
            <a:ext cx="7254875" cy="360362"/>
          </a:xfrm>
        </p:spPr>
        <p:txBody>
          <a:bodyPr/>
          <a:lstStyle>
            <a:lvl1pPr marL="0" indent="0">
              <a:buFont typeface="Verdana" pitchFamily="34" charset="0"/>
              <a:buNone/>
              <a:defRPr/>
            </a:lvl1pPr>
          </a:lstStyle>
          <a:p>
            <a:r>
              <a:rPr lang="nl-NL"/>
              <a:t>Klik om de ondertitelstijl van het model te bewerken</a:t>
            </a:r>
            <a:endParaRPr lang="en-GB"/>
          </a:p>
        </p:txBody>
      </p:sp>
      <p:sp>
        <p:nvSpPr>
          <p:cNvPr id="7" name="Rectangle 11"/>
          <p:cNvSpPr>
            <a:spLocks noGrp="1" noChangeArrowheads="1"/>
          </p:cNvSpPr>
          <p:nvPr>
            <p:ph type="sldNum" sz="quarter" idx="10"/>
          </p:nvPr>
        </p:nvSpPr>
        <p:spPr/>
        <p:txBody>
          <a:bodyPr/>
          <a:lstStyle>
            <a:lvl1pPr>
              <a:defRPr smtClean="0"/>
            </a:lvl1pPr>
          </a:lstStyle>
          <a:p>
            <a:fld id="{2FFE4499-92C6-40E3-9B9D-280FABE6431E}" type="slidenum">
              <a:rPr lang="nl-NL" smtClean="0"/>
              <a:t>‹nº›</a:t>
            </a:fld>
            <a:endParaRPr lang="nl-NL"/>
          </a:p>
        </p:txBody>
      </p:sp>
      <p:sp>
        <p:nvSpPr>
          <p:cNvPr id="8" name="Tekstvak 7"/>
          <p:cNvSpPr txBox="1"/>
          <p:nvPr userDrawn="1"/>
        </p:nvSpPr>
        <p:spPr>
          <a:xfrm>
            <a:off x="623331" y="6465889"/>
            <a:ext cx="4735807" cy="276999"/>
          </a:xfrm>
          <a:prstGeom prst="rect">
            <a:avLst/>
          </a:prstGeom>
          <a:noFill/>
        </p:spPr>
        <p:txBody>
          <a:bodyPr wrap="square" rtlCol="0">
            <a:spAutoFit/>
          </a:bodyPr>
          <a:lstStyle/>
          <a:p>
            <a:r>
              <a:rPr lang="nl-NL" sz="1200" dirty="0"/>
              <a:t>Leerboek Business</a:t>
            </a:r>
            <a:r>
              <a:rPr lang="nl-NL" sz="1200" baseline="0" dirty="0"/>
              <a:t> Intelligence – Peter ter </a:t>
            </a:r>
            <a:r>
              <a:rPr lang="nl-NL" sz="1200" baseline="0" dirty="0" err="1"/>
              <a:t>Braake</a:t>
            </a:r>
            <a:r>
              <a:rPr lang="nl-NL" sz="1200" baseline="0" dirty="0"/>
              <a:t> </a:t>
            </a:r>
            <a:endParaRPr lang="nl-NL" sz="1200" dirty="0"/>
          </a:p>
        </p:txBody>
      </p:sp>
    </p:spTree>
    <p:extLst>
      <p:ext uri="{BB962C8B-B14F-4D97-AF65-F5344CB8AC3E}">
        <p14:creationId xmlns:p14="http://schemas.microsoft.com/office/powerpoint/2010/main" val="2132522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‹nº›</a:t>
            </a:fld>
            <a:endParaRPr lang="nl-NL"/>
          </a:p>
        </p:txBody>
      </p:sp>
    </p:spTree>
    <p:extLst>
      <p:ext uri="{BB962C8B-B14F-4D97-AF65-F5344CB8AC3E}">
        <p14:creationId xmlns:p14="http://schemas.microsoft.com/office/powerpoint/2010/main" val="164103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313489" y="1114427"/>
            <a:ext cx="1693862" cy="47593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1227138" y="1114427"/>
            <a:ext cx="4933950" cy="47593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‹nº›</a:t>
            </a:fld>
            <a:endParaRPr lang="nl-NL"/>
          </a:p>
        </p:txBody>
      </p:sp>
    </p:spTree>
    <p:extLst>
      <p:ext uri="{BB962C8B-B14F-4D97-AF65-F5344CB8AC3E}">
        <p14:creationId xmlns:p14="http://schemas.microsoft.com/office/powerpoint/2010/main" val="385710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‹nº›</a:t>
            </a:fld>
            <a:endParaRPr lang="nl-NL"/>
          </a:p>
        </p:txBody>
      </p:sp>
      <p:sp>
        <p:nvSpPr>
          <p:cNvPr id="5" name="Tekstvak 4"/>
          <p:cNvSpPr txBox="1"/>
          <p:nvPr userDrawn="1"/>
        </p:nvSpPr>
        <p:spPr>
          <a:xfrm>
            <a:off x="623331" y="6465889"/>
            <a:ext cx="4735807" cy="276999"/>
          </a:xfrm>
          <a:prstGeom prst="rect">
            <a:avLst/>
          </a:prstGeom>
          <a:noFill/>
        </p:spPr>
        <p:txBody>
          <a:bodyPr wrap="square" rtlCol="0">
            <a:spAutoFit/>
          </a:bodyPr>
          <a:lstStyle/>
          <a:p>
            <a:r>
              <a:rPr lang="nl-NL" sz="1200" dirty="0"/>
              <a:t>Leerboek Business</a:t>
            </a:r>
            <a:r>
              <a:rPr lang="nl-NL" sz="1200" baseline="0" dirty="0"/>
              <a:t> Intelligence – Peter ter </a:t>
            </a:r>
            <a:r>
              <a:rPr lang="nl-NL" sz="1200" baseline="0" dirty="0" err="1"/>
              <a:t>Braake</a:t>
            </a:r>
            <a:r>
              <a:rPr lang="nl-NL" sz="1200" baseline="0" dirty="0"/>
              <a:t> </a:t>
            </a:r>
            <a:endParaRPr lang="nl-NL" sz="1200" dirty="0"/>
          </a:p>
        </p:txBody>
      </p:sp>
    </p:spTree>
    <p:extLst>
      <p:ext uri="{BB962C8B-B14F-4D97-AF65-F5344CB8AC3E}">
        <p14:creationId xmlns:p14="http://schemas.microsoft.com/office/powerpoint/2010/main" val="3703687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2"/>
            <a:ext cx="7772400" cy="1362075"/>
          </a:xfrm>
        </p:spPr>
        <p:txBody>
          <a:bodyPr/>
          <a:lstStyle>
            <a:lvl1pPr algn="l">
              <a:defRPr sz="4000" b="1" cap="all"/>
            </a:lvl1pPr>
          </a:lstStyle>
          <a:p>
            <a:r>
              <a:rPr lang="nl-NL"/>
              <a:t>Klik om de stijl te bewerken</a:t>
            </a:r>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a:t>Klik om de modelstijlen te bewerken</a:t>
            </a:r>
          </a:p>
        </p:txBody>
      </p:sp>
      <p:sp>
        <p:nvSpPr>
          <p:cNvPr id="4"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‹nº›</a:t>
            </a:fld>
            <a:endParaRPr lang="nl-NL"/>
          </a:p>
        </p:txBody>
      </p:sp>
      <p:sp>
        <p:nvSpPr>
          <p:cNvPr id="5" name="Tekstvak 4"/>
          <p:cNvSpPr txBox="1"/>
          <p:nvPr userDrawn="1"/>
        </p:nvSpPr>
        <p:spPr>
          <a:xfrm>
            <a:off x="623331" y="6465889"/>
            <a:ext cx="4735807" cy="276999"/>
          </a:xfrm>
          <a:prstGeom prst="rect">
            <a:avLst/>
          </a:prstGeom>
          <a:noFill/>
        </p:spPr>
        <p:txBody>
          <a:bodyPr wrap="square" rtlCol="0">
            <a:spAutoFit/>
          </a:bodyPr>
          <a:lstStyle/>
          <a:p>
            <a:r>
              <a:rPr lang="nl-NL" sz="1200" dirty="0"/>
              <a:t>Leerboek Business</a:t>
            </a:r>
            <a:r>
              <a:rPr lang="nl-NL" sz="1200" baseline="0" dirty="0"/>
              <a:t> Intelligence – Peter ter </a:t>
            </a:r>
            <a:r>
              <a:rPr lang="nl-NL" sz="1200" baseline="0" dirty="0" err="1"/>
              <a:t>Braake</a:t>
            </a:r>
            <a:r>
              <a:rPr lang="nl-NL" sz="1200" baseline="0" dirty="0"/>
              <a:t> </a:t>
            </a:r>
            <a:endParaRPr lang="nl-NL" sz="1200" dirty="0"/>
          </a:p>
        </p:txBody>
      </p:sp>
    </p:spTree>
    <p:extLst>
      <p:ext uri="{BB962C8B-B14F-4D97-AF65-F5344CB8AC3E}">
        <p14:creationId xmlns:p14="http://schemas.microsoft.com/office/powerpoint/2010/main" val="4237523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1227139" y="2201864"/>
            <a:ext cx="3313112" cy="3671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92650" y="2201864"/>
            <a:ext cx="3314700" cy="3671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‹nº›</a:t>
            </a:fld>
            <a:endParaRPr lang="nl-NL"/>
          </a:p>
        </p:txBody>
      </p:sp>
    </p:spTree>
    <p:extLst>
      <p:ext uri="{BB962C8B-B14F-4D97-AF65-F5344CB8AC3E}">
        <p14:creationId xmlns:p14="http://schemas.microsoft.com/office/powerpoint/2010/main" val="4091407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‹nº›</a:t>
            </a:fld>
            <a:endParaRPr lang="nl-NL"/>
          </a:p>
        </p:txBody>
      </p:sp>
    </p:spTree>
    <p:extLst>
      <p:ext uri="{BB962C8B-B14F-4D97-AF65-F5344CB8AC3E}">
        <p14:creationId xmlns:p14="http://schemas.microsoft.com/office/powerpoint/2010/main" val="2948029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‹nº›</a:t>
            </a:fld>
            <a:endParaRPr lang="nl-NL"/>
          </a:p>
        </p:txBody>
      </p:sp>
    </p:spTree>
    <p:extLst>
      <p:ext uri="{BB962C8B-B14F-4D97-AF65-F5344CB8AC3E}">
        <p14:creationId xmlns:p14="http://schemas.microsoft.com/office/powerpoint/2010/main" val="4139789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‹nº›</a:t>
            </a:fld>
            <a:endParaRPr lang="nl-NL"/>
          </a:p>
        </p:txBody>
      </p:sp>
    </p:spTree>
    <p:extLst>
      <p:ext uri="{BB962C8B-B14F-4D97-AF65-F5344CB8AC3E}">
        <p14:creationId xmlns:p14="http://schemas.microsoft.com/office/powerpoint/2010/main" val="2616925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‹nº›</a:t>
            </a:fld>
            <a:endParaRPr lang="nl-NL"/>
          </a:p>
        </p:txBody>
      </p:sp>
    </p:spTree>
    <p:extLst>
      <p:ext uri="{BB962C8B-B14F-4D97-AF65-F5344CB8AC3E}">
        <p14:creationId xmlns:p14="http://schemas.microsoft.com/office/powerpoint/2010/main" val="1972319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a:t>Klik om de stijl te bewerken</a:t>
            </a:r>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‹nº›</a:t>
            </a:fld>
            <a:endParaRPr lang="nl-NL"/>
          </a:p>
        </p:txBody>
      </p:sp>
    </p:spTree>
    <p:extLst>
      <p:ext uri="{BB962C8B-B14F-4D97-AF65-F5344CB8AC3E}">
        <p14:creationId xmlns:p14="http://schemas.microsoft.com/office/powerpoint/2010/main" val="136492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27139" y="1114427"/>
            <a:ext cx="6780212"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altLang="en-US"/>
              <a:t>Klik om de stijl te bewerken</a:t>
            </a:r>
            <a:endParaRPr lang="en-GB" altLang="en-US"/>
          </a:p>
        </p:txBody>
      </p:sp>
      <p:sp>
        <p:nvSpPr>
          <p:cNvPr id="1027" name="Rectangle 3"/>
          <p:cNvSpPr>
            <a:spLocks noGrp="1" noChangeArrowheads="1"/>
          </p:cNvSpPr>
          <p:nvPr>
            <p:ph type="body" idx="1"/>
          </p:nvPr>
        </p:nvSpPr>
        <p:spPr bwMode="auto">
          <a:xfrm>
            <a:off x="1227139" y="2201864"/>
            <a:ext cx="6780212"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p:txBody>
      </p:sp>
      <p:sp>
        <p:nvSpPr>
          <p:cNvPr id="1028" name="Text Box 9"/>
          <p:cNvSpPr txBox="1">
            <a:spLocks noChangeArrowheads="1"/>
          </p:cNvSpPr>
          <p:nvPr/>
        </p:nvSpPr>
        <p:spPr bwMode="auto">
          <a:xfrm>
            <a:off x="1227138" y="365125"/>
            <a:ext cx="6405562"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spcBef>
                <a:spcPct val="50000"/>
              </a:spcBef>
            </a:pPr>
            <a:endParaRPr lang="nl-NL" altLang="en-US" sz="800" b="1" dirty="0">
              <a:solidFill>
                <a:srgbClr val="C0C0C0"/>
              </a:solidFill>
            </a:endParaRPr>
          </a:p>
        </p:txBody>
      </p:sp>
      <p:sp>
        <p:nvSpPr>
          <p:cNvPr id="1037" name="Rectangle 13"/>
          <p:cNvSpPr>
            <a:spLocks noGrp="1" noChangeArrowheads="1"/>
          </p:cNvSpPr>
          <p:nvPr>
            <p:ph type="sldNum" sz="quarter" idx="4"/>
          </p:nvPr>
        </p:nvSpPr>
        <p:spPr bwMode="auto">
          <a:xfrm>
            <a:off x="7740651" y="6465888"/>
            <a:ext cx="909638"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b="1" smtClean="0">
                <a:solidFill>
                  <a:srgbClr val="C0C0C0"/>
                </a:solidFill>
                <a:latin typeface="Arial" panose="020B0604020202020204" pitchFamily="34" charset="0"/>
              </a:defRPr>
            </a:lvl1pPr>
          </a:lstStyle>
          <a:p>
            <a:fld id="{2FFE4499-92C6-40E3-9B9D-280FABE6431E}" type="slidenum">
              <a:rPr lang="nl-NL" smtClean="0"/>
              <a:t>‹nº›</a:t>
            </a:fld>
            <a:endParaRPr lang="nl-NL"/>
          </a:p>
        </p:txBody>
      </p:sp>
      <p:sp>
        <p:nvSpPr>
          <p:cNvPr id="1031" name="Text Box 15"/>
          <p:cNvSpPr txBox="1">
            <a:spLocks noChangeArrowheads="1"/>
          </p:cNvSpPr>
          <p:nvPr/>
        </p:nvSpPr>
        <p:spPr bwMode="auto">
          <a:xfrm>
            <a:off x="6276976" y="6465888"/>
            <a:ext cx="1366838"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r" eaLnBrk="1" hangingPunct="1">
              <a:spcBef>
                <a:spcPct val="50000"/>
              </a:spcBef>
            </a:pPr>
            <a:endParaRPr lang="nl-NL" altLang="en-US" sz="800" b="1">
              <a:solidFill>
                <a:srgbClr val="C0C0C0"/>
              </a:solidFill>
            </a:endParaRPr>
          </a:p>
        </p:txBody>
      </p:sp>
    </p:spTree>
    <p:extLst>
      <p:ext uri="{BB962C8B-B14F-4D97-AF65-F5344CB8AC3E}">
        <p14:creationId xmlns:p14="http://schemas.microsoft.com/office/powerpoint/2010/main" val="15197439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fontAlgn="base" hangingPunct="1">
        <a:spcBef>
          <a:spcPct val="50000"/>
        </a:spcBef>
        <a:spcAft>
          <a:spcPct val="0"/>
        </a:spcAft>
        <a:defRPr sz="2600" b="1">
          <a:solidFill>
            <a:schemeClr val="tx2"/>
          </a:solidFill>
          <a:latin typeface="+mj-lt"/>
          <a:ea typeface="+mj-ea"/>
          <a:cs typeface="+mj-cs"/>
        </a:defRPr>
      </a:lvl1pPr>
      <a:lvl2pPr algn="l" rtl="0" eaLnBrk="1" fontAlgn="base" hangingPunct="1">
        <a:spcBef>
          <a:spcPct val="50000"/>
        </a:spcBef>
        <a:spcAft>
          <a:spcPct val="0"/>
        </a:spcAft>
        <a:defRPr sz="2600" b="1">
          <a:solidFill>
            <a:schemeClr val="tx2"/>
          </a:solidFill>
          <a:latin typeface="Verdana" pitchFamily="34" charset="0"/>
        </a:defRPr>
      </a:lvl2pPr>
      <a:lvl3pPr algn="l" rtl="0" eaLnBrk="1" fontAlgn="base" hangingPunct="1">
        <a:spcBef>
          <a:spcPct val="50000"/>
        </a:spcBef>
        <a:spcAft>
          <a:spcPct val="0"/>
        </a:spcAft>
        <a:defRPr sz="2600" b="1">
          <a:solidFill>
            <a:schemeClr val="tx2"/>
          </a:solidFill>
          <a:latin typeface="Verdana" pitchFamily="34" charset="0"/>
        </a:defRPr>
      </a:lvl3pPr>
      <a:lvl4pPr algn="l" rtl="0" eaLnBrk="1" fontAlgn="base" hangingPunct="1">
        <a:spcBef>
          <a:spcPct val="50000"/>
        </a:spcBef>
        <a:spcAft>
          <a:spcPct val="0"/>
        </a:spcAft>
        <a:defRPr sz="2600" b="1">
          <a:solidFill>
            <a:schemeClr val="tx2"/>
          </a:solidFill>
          <a:latin typeface="Verdana" pitchFamily="34" charset="0"/>
        </a:defRPr>
      </a:lvl4pPr>
      <a:lvl5pPr algn="l" rtl="0" eaLnBrk="1" fontAlgn="base" hangingPunct="1">
        <a:spcBef>
          <a:spcPct val="50000"/>
        </a:spcBef>
        <a:spcAft>
          <a:spcPct val="0"/>
        </a:spcAft>
        <a:defRPr sz="2600" b="1">
          <a:solidFill>
            <a:schemeClr val="tx2"/>
          </a:solidFill>
          <a:latin typeface="Verdana" pitchFamily="34" charset="0"/>
        </a:defRPr>
      </a:lvl5pPr>
      <a:lvl6pPr marL="457200" algn="l" rtl="0" eaLnBrk="1" fontAlgn="base" hangingPunct="1">
        <a:spcBef>
          <a:spcPct val="50000"/>
        </a:spcBef>
        <a:spcAft>
          <a:spcPct val="0"/>
        </a:spcAft>
        <a:defRPr sz="2600" b="1">
          <a:solidFill>
            <a:schemeClr val="tx2"/>
          </a:solidFill>
          <a:latin typeface="Verdana" pitchFamily="34" charset="0"/>
        </a:defRPr>
      </a:lvl6pPr>
      <a:lvl7pPr marL="914400" algn="l" rtl="0" eaLnBrk="1" fontAlgn="base" hangingPunct="1">
        <a:spcBef>
          <a:spcPct val="50000"/>
        </a:spcBef>
        <a:spcAft>
          <a:spcPct val="0"/>
        </a:spcAft>
        <a:defRPr sz="2600" b="1">
          <a:solidFill>
            <a:schemeClr val="tx2"/>
          </a:solidFill>
          <a:latin typeface="Verdana" pitchFamily="34" charset="0"/>
        </a:defRPr>
      </a:lvl7pPr>
      <a:lvl8pPr marL="1371600" algn="l" rtl="0" eaLnBrk="1" fontAlgn="base" hangingPunct="1">
        <a:spcBef>
          <a:spcPct val="50000"/>
        </a:spcBef>
        <a:spcAft>
          <a:spcPct val="0"/>
        </a:spcAft>
        <a:defRPr sz="2600" b="1">
          <a:solidFill>
            <a:schemeClr val="tx2"/>
          </a:solidFill>
          <a:latin typeface="Verdana" pitchFamily="34" charset="0"/>
        </a:defRPr>
      </a:lvl8pPr>
      <a:lvl9pPr marL="1828800" algn="l" rtl="0" eaLnBrk="1" fontAlgn="base" hangingPunct="1">
        <a:spcBef>
          <a:spcPct val="50000"/>
        </a:spcBef>
        <a:spcAft>
          <a:spcPct val="0"/>
        </a:spcAft>
        <a:defRPr sz="2600" b="1">
          <a:solidFill>
            <a:schemeClr val="tx2"/>
          </a:solidFill>
          <a:latin typeface="Verdana" pitchFamily="34" charset="0"/>
        </a:defRPr>
      </a:lvl9pPr>
    </p:titleStyle>
    <p:bodyStyle>
      <a:lvl1pPr marL="228600" indent="-228600" algn="l" rtl="0" eaLnBrk="1" fontAlgn="base" hangingPunct="1">
        <a:spcBef>
          <a:spcPct val="20000"/>
        </a:spcBef>
        <a:spcAft>
          <a:spcPct val="0"/>
        </a:spcAft>
        <a:buFont typeface="Verdana" panose="020B0604030504040204" pitchFamily="34" charset="0"/>
        <a:buChar char="•"/>
        <a:defRPr sz="1600">
          <a:solidFill>
            <a:schemeClr val="tx1"/>
          </a:solidFill>
          <a:latin typeface="+mn-lt"/>
          <a:ea typeface="+mn-ea"/>
          <a:cs typeface="+mn-cs"/>
        </a:defRPr>
      </a:lvl1pPr>
      <a:lvl2pPr marL="444500" indent="-165100" algn="l" rtl="0" eaLnBrk="1" fontAlgn="base" hangingPunct="1">
        <a:spcBef>
          <a:spcPct val="20000"/>
        </a:spcBef>
        <a:spcAft>
          <a:spcPct val="0"/>
        </a:spcAft>
        <a:buChar char="–"/>
        <a:defRPr sz="1600" i="1">
          <a:solidFill>
            <a:schemeClr val="tx1"/>
          </a:solidFill>
          <a:latin typeface="+mn-lt"/>
        </a:defRPr>
      </a:lvl2pPr>
      <a:lvl3pPr marL="723900" indent="-177800" algn="l" rtl="0" eaLnBrk="1" fontAlgn="base" hangingPunct="1">
        <a:spcBef>
          <a:spcPct val="20000"/>
        </a:spcBef>
        <a:spcAft>
          <a:spcPct val="0"/>
        </a:spcAft>
        <a:buChar char="–"/>
        <a:defRPr sz="1600" i="1">
          <a:solidFill>
            <a:schemeClr val="tx1"/>
          </a:solidFill>
          <a:latin typeface="+mn-lt"/>
        </a:defRPr>
      </a:lvl3pPr>
      <a:lvl4pPr marL="965200" indent="-139700" algn="l" rtl="0" eaLnBrk="1" fontAlgn="base" hangingPunct="1">
        <a:spcBef>
          <a:spcPct val="20000"/>
        </a:spcBef>
        <a:spcAft>
          <a:spcPct val="0"/>
        </a:spcAft>
        <a:buChar char="–"/>
        <a:defRPr sz="1600" i="1">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1420384" y="1401321"/>
            <a:ext cx="5829300" cy="992981"/>
          </a:xfrm>
        </p:spPr>
        <p:txBody>
          <a:bodyPr>
            <a:noAutofit/>
          </a:bodyPr>
          <a:lstStyle/>
          <a:p>
            <a:pPr algn="ctr"/>
            <a:r>
              <a:rPr lang="nl" altLang="nl-NL" sz="2400" dirty="0"/>
              <a:t>Business Intelligence (BI)</a:t>
            </a:r>
            <a:br>
              <a:rPr lang="nl" altLang="nl-NL" sz="2400" dirty="0"/>
            </a:br>
            <a:r>
              <a:rPr lang="nl" altLang="nl-NL" sz="2400" dirty="0"/>
              <a:t> </a:t>
            </a:r>
          </a:p>
        </p:txBody>
      </p:sp>
      <p:sp>
        <p:nvSpPr>
          <p:cNvPr id="11267" name="Rectangle 1"/>
          <p:cNvSpPr>
            <a:spLocks noChangeArrowheads="1"/>
          </p:cNvSpPr>
          <p:nvPr/>
        </p:nvSpPr>
        <p:spPr bwMode="auto">
          <a:xfrm>
            <a:off x="4030733" y="5544301"/>
            <a:ext cx="51167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nl" altLang="nl-NL" sz="1350" b="1" dirty="0"/>
              <a:t>ETL</a:t>
            </a:r>
            <a:endParaRPr lang="nl-NL" altLang="nl-NL" sz="1350" b="1" dirty="0"/>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308" y="2156538"/>
            <a:ext cx="4252524" cy="3165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Tijdelijke aanduiding voor dianummer 1"/>
          <p:cNvSpPr>
            <a:spLocks noGrp="1"/>
          </p:cNvSpPr>
          <p:nvPr>
            <p:ph type="sldNum" sz="quarter" idx="10"/>
          </p:nvPr>
        </p:nvSpPr>
        <p:spPr/>
        <p:txBody>
          <a:bodyPr/>
          <a:lstStyle/>
          <a:p>
            <a:fld id="{2FFE4499-92C6-40E3-9B9D-280FABE6431E}" type="slidenum">
              <a:rPr lang="nl-NL" smtClean="0"/>
              <a:t>1</a:t>
            </a:fld>
            <a:endParaRPr lang="nl-NL"/>
          </a:p>
        </p:txBody>
      </p:sp>
    </p:spTree>
    <p:extLst>
      <p:ext uri="{BB962C8B-B14F-4D97-AF65-F5344CB8AC3E}">
        <p14:creationId xmlns:p14="http://schemas.microsoft.com/office/powerpoint/2010/main" val="35227241"/>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Staging</a:t>
            </a:r>
            <a:r>
              <a:rPr lang="nl-NL" dirty="0"/>
              <a:t> database</a:t>
            </a:r>
          </a:p>
        </p:txBody>
      </p:sp>
      <p:sp>
        <p:nvSpPr>
          <p:cNvPr id="3" name="Tijdelijke aanduiding voor inhoud 2"/>
          <p:cNvSpPr>
            <a:spLocks noGrp="1"/>
          </p:cNvSpPr>
          <p:nvPr>
            <p:ph idx="1"/>
          </p:nvPr>
        </p:nvSpPr>
        <p:spPr/>
        <p:txBody>
          <a:bodyPr/>
          <a:lstStyle/>
          <a:p>
            <a:r>
              <a:rPr lang="nl-NL" dirty="0"/>
              <a:t>Een </a:t>
            </a:r>
            <a:r>
              <a:rPr lang="nl-NL" b="1" dirty="0" err="1"/>
              <a:t>staging</a:t>
            </a:r>
            <a:r>
              <a:rPr lang="nl-NL" b="1" dirty="0"/>
              <a:t> database</a:t>
            </a:r>
            <a:r>
              <a:rPr lang="nl-NL" dirty="0"/>
              <a:t> is een database waar gegevens tijdelijk worden opgeslagen alvorens ze worden doorgestuurd naar het datawarehouse.</a:t>
            </a:r>
          </a:p>
          <a:p>
            <a:endParaRPr lang="nl-NL" dirty="0"/>
          </a:p>
        </p:txBody>
      </p:sp>
      <p:grpSp>
        <p:nvGrpSpPr>
          <p:cNvPr id="12" name="Groep 11"/>
          <p:cNvGrpSpPr/>
          <p:nvPr/>
        </p:nvGrpSpPr>
        <p:grpSpPr>
          <a:xfrm>
            <a:off x="905331" y="3195295"/>
            <a:ext cx="7423827" cy="2588630"/>
            <a:chOff x="688224" y="976746"/>
            <a:chExt cx="8828808" cy="3539836"/>
          </a:xfrm>
        </p:grpSpPr>
        <p:sp>
          <p:nvSpPr>
            <p:cNvPr id="5" name="Can 1"/>
            <p:cNvSpPr/>
            <p:nvPr/>
          </p:nvSpPr>
          <p:spPr>
            <a:xfrm>
              <a:off x="4099905" y="2119746"/>
              <a:ext cx="2005446" cy="13300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err="1"/>
                <a:t>Staging</a:t>
              </a:r>
              <a:endParaRPr lang="nl-NL" sz="1600" dirty="0"/>
            </a:p>
          </p:txBody>
        </p:sp>
        <p:sp>
          <p:nvSpPr>
            <p:cNvPr id="6" name="Can 2"/>
            <p:cNvSpPr/>
            <p:nvPr/>
          </p:nvSpPr>
          <p:spPr>
            <a:xfrm>
              <a:off x="688224" y="976746"/>
              <a:ext cx="2005446" cy="13300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Bron 1</a:t>
              </a:r>
            </a:p>
          </p:txBody>
        </p:sp>
        <p:sp>
          <p:nvSpPr>
            <p:cNvPr id="7" name="Right Arrow 3"/>
            <p:cNvSpPr/>
            <p:nvPr/>
          </p:nvSpPr>
          <p:spPr>
            <a:xfrm>
              <a:off x="2804505" y="2556164"/>
              <a:ext cx="1184564"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ETL</a:t>
              </a:r>
            </a:p>
          </p:txBody>
        </p:sp>
        <p:sp>
          <p:nvSpPr>
            <p:cNvPr id="8" name="Can 4"/>
            <p:cNvSpPr/>
            <p:nvPr/>
          </p:nvSpPr>
          <p:spPr>
            <a:xfrm>
              <a:off x="7511586" y="2119746"/>
              <a:ext cx="2005446" cy="13300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Datawarehouse</a:t>
              </a:r>
            </a:p>
          </p:txBody>
        </p:sp>
        <p:sp>
          <p:nvSpPr>
            <p:cNvPr id="9" name="Right Arrow 5"/>
            <p:cNvSpPr/>
            <p:nvPr/>
          </p:nvSpPr>
          <p:spPr>
            <a:xfrm>
              <a:off x="6216187" y="2556164"/>
              <a:ext cx="1184564"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ETL</a:t>
              </a:r>
            </a:p>
          </p:txBody>
        </p:sp>
        <p:sp>
          <p:nvSpPr>
            <p:cNvPr id="10" name="Can 6"/>
            <p:cNvSpPr/>
            <p:nvPr/>
          </p:nvSpPr>
          <p:spPr>
            <a:xfrm>
              <a:off x="688224" y="3186546"/>
              <a:ext cx="2005446" cy="13300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Bron </a:t>
              </a:r>
              <a:r>
                <a:rPr lang="nl-NL" i="1" dirty="0"/>
                <a:t>n</a:t>
              </a:r>
              <a:endParaRPr lang="nl-NL" dirty="0"/>
            </a:p>
          </p:txBody>
        </p:sp>
        <p:sp>
          <p:nvSpPr>
            <p:cNvPr id="11" name="TextBox 7"/>
            <p:cNvSpPr txBox="1"/>
            <p:nvPr/>
          </p:nvSpPr>
          <p:spPr>
            <a:xfrm>
              <a:off x="1398270" y="2556164"/>
              <a:ext cx="825386" cy="505045"/>
            </a:xfrm>
            <a:prstGeom prst="rect">
              <a:avLst/>
            </a:prstGeom>
            <a:noFill/>
          </p:spPr>
          <p:txBody>
            <a:bodyPr wrap="square" rtlCol="0">
              <a:spAutoFit/>
            </a:bodyPr>
            <a:lstStyle/>
            <a:p>
              <a:r>
                <a:rPr lang="nl-NL" dirty="0"/>
                <a:t>…</a:t>
              </a:r>
            </a:p>
          </p:txBody>
        </p:sp>
      </p:grpSp>
      <p:sp>
        <p:nvSpPr>
          <p:cNvPr id="13" name="Tijdelijke aanduiding voor dianummer 12"/>
          <p:cNvSpPr>
            <a:spLocks noGrp="1"/>
          </p:cNvSpPr>
          <p:nvPr>
            <p:ph type="sldNum" sz="quarter" idx="10"/>
          </p:nvPr>
        </p:nvSpPr>
        <p:spPr/>
        <p:txBody>
          <a:bodyPr/>
          <a:lstStyle/>
          <a:p>
            <a:fld id="{2FFE4499-92C6-40E3-9B9D-280FABE6431E}" type="slidenum">
              <a:rPr lang="nl-NL" smtClean="0"/>
              <a:t>10</a:t>
            </a:fld>
            <a:endParaRPr lang="nl-NL"/>
          </a:p>
        </p:txBody>
      </p:sp>
    </p:spTree>
    <p:extLst>
      <p:ext uri="{BB962C8B-B14F-4D97-AF65-F5344CB8AC3E}">
        <p14:creationId xmlns:p14="http://schemas.microsoft.com/office/powerpoint/2010/main" val="3624598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Voordelen </a:t>
            </a:r>
            <a:r>
              <a:rPr lang="nl-NL" dirty="0" err="1"/>
              <a:t>staging</a:t>
            </a:r>
            <a:endParaRPr lang="nl-NL" dirty="0"/>
          </a:p>
        </p:txBody>
      </p:sp>
      <p:sp>
        <p:nvSpPr>
          <p:cNvPr id="3" name="Tijdelijke aanduiding voor inhoud 2"/>
          <p:cNvSpPr>
            <a:spLocks noGrp="1"/>
          </p:cNvSpPr>
          <p:nvPr>
            <p:ph idx="1"/>
          </p:nvPr>
        </p:nvSpPr>
        <p:spPr/>
        <p:txBody>
          <a:bodyPr/>
          <a:lstStyle/>
          <a:p>
            <a:pPr lvl="0"/>
            <a:r>
              <a:rPr lang="nl-NL" dirty="0"/>
              <a:t>Meer flexibiliteit</a:t>
            </a:r>
          </a:p>
          <a:p>
            <a:pPr lvl="0"/>
            <a:r>
              <a:rPr lang="nl-NL" dirty="0" err="1"/>
              <a:t>Herstarten</a:t>
            </a:r>
            <a:r>
              <a:rPr lang="nl-NL" dirty="0"/>
              <a:t> van de ETL is gemakkelijker</a:t>
            </a:r>
          </a:p>
          <a:p>
            <a:pPr lvl="0"/>
            <a:r>
              <a:rPr lang="nl-NL" dirty="0"/>
              <a:t>Omgaan met verschillende databases en verschillende beschikbaarheid van databases wordt gemakkelijker</a:t>
            </a:r>
          </a:p>
          <a:p>
            <a:pPr lvl="0"/>
            <a:r>
              <a:rPr lang="nl-NL" dirty="0"/>
              <a:t>In </a:t>
            </a:r>
            <a:r>
              <a:rPr lang="nl-NL" dirty="0" err="1"/>
              <a:t>staging</a:t>
            </a:r>
            <a:r>
              <a:rPr lang="nl-NL" dirty="0"/>
              <a:t> kunnen bewerkingen uitgevoerd worden zoals uitzoeken welke gegevens gewijzigd zijn.</a:t>
            </a:r>
          </a:p>
          <a:p>
            <a:endParaRPr lang="nl-NL" dirty="0"/>
          </a:p>
        </p:txBody>
      </p:sp>
      <p:sp>
        <p:nvSpPr>
          <p:cNvPr id="5" name="Tijdelijke aanduiding voor dianummer 4"/>
          <p:cNvSpPr>
            <a:spLocks noGrp="1"/>
          </p:cNvSpPr>
          <p:nvPr>
            <p:ph type="sldNum" sz="quarter" idx="10"/>
          </p:nvPr>
        </p:nvSpPr>
        <p:spPr/>
        <p:txBody>
          <a:bodyPr/>
          <a:lstStyle/>
          <a:p>
            <a:fld id="{2FFE4499-92C6-40E3-9B9D-280FABE6431E}" type="slidenum">
              <a:rPr lang="nl-NL" smtClean="0"/>
              <a:t>11</a:t>
            </a:fld>
            <a:endParaRPr lang="nl-NL"/>
          </a:p>
        </p:txBody>
      </p:sp>
    </p:spTree>
    <p:extLst>
      <p:ext uri="{BB962C8B-B14F-4D97-AF65-F5344CB8AC3E}">
        <p14:creationId xmlns:p14="http://schemas.microsoft.com/office/powerpoint/2010/main" val="240629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Resultaten van de informatieanalyse</a:t>
            </a:r>
          </a:p>
        </p:txBody>
      </p:sp>
      <p:sp>
        <p:nvSpPr>
          <p:cNvPr id="3" name="Tijdelijke aanduiding voor inhoud 2"/>
          <p:cNvSpPr>
            <a:spLocks noGrp="1"/>
          </p:cNvSpPr>
          <p:nvPr>
            <p:ph idx="1"/>
          </p:nvPr>
        </p:nvSpPr>
        <p:spPr/>
        <p:txBody>
          <a:bodyPr>
            <a:normAutofit lnSpcReduction="10000"/>
          </a:bodyPr>
          <a:lstStyle/>
          <a:p>
            <a:pPr lvl="0"/>
            <a:r>
              <a:rPr lang="nl-NL" dirty="0"/>
              <a:t>Welke kolommen moeten meegenomen worden?</a:t>
            </a:r>
          </a:p>
          <a:p>
            <a:pPr lvl="0"/>
            <a:r>
              <a:rPr lang="nl-NL" dirty="0"/>
              <a:t>Data </a:t>
            </a:r>
            <a:r>
              <a:rPr lang="nl-NL" dirty="0" err="1"/>
              <a:t>latency</a:t>
            </a:r>
            <a:endParaRPr lang="nl-NL" dirty="0"/>
          </a:p>
          <a:p>
            <a:pPr lvl="1"/>
            <a:r>
              <a:rPr lang="nl-NL" dirty="0"/>
              <a:t>De </a:t>
            </a:r>
            <a:r>
              <a:rPr lang="nl-NL" b="1" dirty="0" err="1"/>
              <a:t>latency</a:t>
            </a:r>
            <a:r>
              <a:rPr lang="nl-NL" dirty="0"/>
              <a:t> van een datawarehouse is de tijd die zit tussen het ontstaan van gegevens en het moment dat deze gegevens beschikbaar komen in het datawarehouse</a:t>
            </a:r>
          </a:p>
          <a:p>
            <a:pPr lvl="0"/>
            <a:r>
              <a:rPr lang="nl-NL" dirty="0"/>
              <a:t>Historische gegevens: welk type </a:t>
            </a:r>
            <a:r>
              <a:rPr lang="nl-NL" dirty="0" err="1"/>
              <a:t>Slowly</a:t>
            </a:r>
            <a:r>
              <a:rPr lang="nl-NL" dirty="0"/>
              <a:t> </a:t>
            </a:r>
            <a:r>
              <a:rPr lang="nl-NL" dirty="0" err="1"/>
              <a:t>Changing</a:t>
            </a:r>
            <a:r>
              <a:rPr lang="nl-NL" dirty="0"/>
              <a:t> </a:t>
            </a:r>
            <a:r>
              <a:rPr lang="nl-NL" dirty="0" err="1"/>
              <a:t>Dimension</a:t>
            </a:r>
            <a:r>
              <a:rPr lang="nl-NL" dirty="0"/>
              <a:t>?</a:t>
            </a:r>
          </a:p>
          <a:p>
            <a:pPr lvl="0"/>
            <a:r>
              <a:rPr lang="nl-NL" dirty="0"/>
              <a:t>Oude gegevens: hoe ver terug moet het datawarehouse gaan?</a:t>
            </a:r>
          </a:p>
          <a:p>
            <a:pPr lvl="0"/>
            <a:r>
              <a:rPr lang="nl-NL" dirty="0"/>
              <a:t>Auditing</a:t>
            </a:r>
          </a:p>
          <a:p>
            <a:pPr lvl="1"/>
            <a:r>
              <a:rPr lang="nl-NL" b="1" dirty="0"/>
              <a:t>Auditing</a:t>
            </a:r>
            <a:r>
              <a:rPr lang="nl-NL" dirty="0"/>
              <a:t> is het toevoegen van meta data aan de gegevens in het datawarehouse zodat is te herleiden wie of welk proces de gegevens wanneer en hoe heeft geladen.</a:t>
            </a:r>
          </a:p>
          <a:p>
            <a:pPr lvl="0"/>
            <a:r>
              <a:rPr lang="nl-NL" dirty="0"/>
              <a:t>Fouten</a:t>
            </a:r>
          </a:p>
          <a:p>
            <a:pPr lvl="0"/>
            <a:r>
              <a:rPr lang="nl-NL" dirty="0"/>
              <a:t>Monitoring</a:t>
            </a:r>
          </a:p>
          <a:p>
            <a:endParaRPr lang="nl-NL" dirty="0"/>
          </a:p>
        </p:txBody>
      </p:sp>
      <p:sp>
        <p:nvSpPr>
          <p:cNvPr id="5" name="Tijdelijke aanduiding voor dianummer 4"/>
          <p:cNvSpPr>
            <a:spLocks noGrp="1"/>
          </p:cNvSpPr>
          <p:nvPr>
            <p:ph type="sldNum" sz="quarter" idx="10"/>
          </p:nvPr>
        </p:nvSpPr>
        <p:spPr/>
        <p:txBody>
          <a:bodyPr/>
          <a:lstStyle/>
          <a:p>
            <a:fld id="{2FFE4499-92C6-40E3-9B9D-280FABE6431E}" type="slidenum">
              <a:rPr lang="nl-NL" smtClean="0"/>
              <a:t>12</a:t>
            </a:fld>
            <a:endParaRPr lang="nl-NL"/>
          </a:p>
        </p:txBody>
      </p:sp>
    </p:spTree>
    <p:extLst>
      <p:ext uri="{BB962C8B-B14F-4D97-AF65-F5344CB8AC3E}">
        <p14:creationId xmlns:p14="http://schemas.microsoft.com/office/powerpoint/2010/main" val="181795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Agenda</a:t>
            </a:r>
          </a:p>
        </p:txBody>
      </p:sp>
      <p:sp>
        <p:nvSpPr>
          <p:cNvPr id="3" name="Tijdelijke aanduiding voor inhoud 2"/>
          <p:cNvSpPr>
            <a:spLocks noGrp="1"/>
          </p:cNvSpPr>
          <p:nvPr>
            <p:ph idx="1"/>
          </p:nvPr>
        </p:nvSpPr>
        <p:spPr/>
        <p:txBody>
          <a:bodyPr/>
          <a:lstStyle/>
          <a:p>
            <a:r>
              <a:rPr lang="nl-NL" dirty="0"/>
              <a:t>Master Data</a:t>
            </a:r>
          </a:p>
          <a:p>
            <a:r>
              <a:rPr lang="nl-NL" dirty="0"/>
              <a:t>ETL implementeren</a:t>
            </a:r>
          </a:p>
          <a:p>
            <a:r>
              <a:rPr lang="nl-NL" dirty="0">
                <a:solidFill>
                  <a:srgbClr val="FF0000"/>
                </a:solidFill>
              </a:rPr>
              <a:t>Data kwaliteit</a:t>
            </a:r>
          </a:p>
        </p:txBody>
      </p:sp>
      <p:sp>
        <p:nvSpPr>
          <p:cNvPr id="5" name="Tijdelijke aanduiding voor dianummer 4"/>
          <p:cNvSpPr>
            <a:spLocks noGrp="1"/>
          </p:cNvSpPr>
          <p:nvPr>
            <p:ph type="sldNum" sz="quarter" idx="10"/>
          </p:nvPr>
        </p:nvSpPr>
        <p:spPr/>
        <p:txBody>
          <a:bodyPr/>
          <a:lstStyle/>
          <a:p>
            <a:fld id="{2FFE4499-92C6-40E3-9B9D-280FABE6431E}" type="slidenum">
              <a:rPr lang="nl-NL" smtClean="0"/>
              <a:t>13</a:t>
            </a:fld>
            <a:endParaRPr lang="nl-NL"/>
          </a:p>
        </p:txBody>
      </p:sp>
    </p:spTree>
    <p:extLst>
      <p:ext uri="{BB962C8B-B14F-4D97-AF65-F5344CB8AC3E}">
        <p14:creationId xmlns:p14="http://schemas.microsoft.com/office/powerpoint/2010/main" val="3113269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Redenen voor slechte kwaliteit gegevens</a:t>
            </a:r>
          </a:p>
        </p:txBody>
      </p:sp>
      <p:sp>
        <p:nvSpPr>
          <p:cNvPr id="3" name="Tijdelijke aanduiding voor inhoud 2"/>
          <p:cNvSpPr>
            <a:spLocks noGrp="1"/>
          </p:cNvSpPr>
          <p:nvPr>
            <p:ph idx="1"/>
          </p:nvPr>
        </p:nvSpPr>
        <p:spPr>
          <a:xfrm>
            <a:off x="1227139" y="2227071"/>
            <a:ext cx="6967873" cy="2955789"/>
          </a:xfrm>
        </p:spPr>
        <p:txBody>
          <a:bodyPr/>
          <a:lstStyle/>
          <a:p>
            <a:r>
              <a:rPr lang="nl-NL" dirty="0"/>
              <a:t>Er meer bronsystemen zijn</a:t>
            </a:r>
          </a:p>
          <a:p>
            <a:pPr lvl="1"/>
            <a:r>
              <a:rPr lang="nl-NL" dirty="0"/>
              <a:t>Elk bronsysteem heeft zijn eigen versie van de waarheid </a:t>
            </a:r>
          </a:p>
          <a:p>
            <a:pPr lvl="0"/>
            <a:r>
              <a:rPr lang="nl-NL" dirty="0"/>
              <a:t>Situaties veranderen</a:t>
            </a:r>
          </a:p>
          <a:p>
            <a:pPr lvl="0"/>
            <a:r>
              <a:rPr lang="nl-NL" dirty="0"/>
              <a:t>Gegevens worden foutief en onvolledig ingevoerd</a:t>
            </a:r>
          </a:p>
          <a:p>
            <a:endParaRPr lang="nl-NL" dirty="0"/>
          </a:p>
        </p:txBody>
      </p:sp>
      <p:sp>
        <p:nvSpPr>
          <p:cNvPr id="5" name="Rechthoek 4"/>
          <p:cNvSpPr/>
          <p:nvPr/>
        </p:nvSpPr>
        <p:spPr>
          <a:xfrm>
            <a:off x="1227139" y="4260460"/>
            <a:ext cx="6868646" cy="584775"/>
          </a:xfrm>
          <a:prstGeom prst="rect">
            <a:avLst/>
          </a:prstGeom>
        </p:spPr>
        <p:txBody>
          <a:bodyPr wrap="square">
            <a:spAutoFit/>
          </a:bodyPr>
          <a:lstStyle/>
          <a:p>
            <a:r>
              <a:rPr lang="nl-NL" sz="1600" dirty="0"/>
              <a:t>Als je gegevens overhaalt naar een MDM implementatie of naar </a:t>
            </a:r>
            <a:r>
              <a:rPr lang="nl-NL" sz="1600" dirty="0" err="1"/>
              <a:t>datamarts</a:t>
            </a:r>
            <a:r>
              <a:rPr lang="nl-NL" sz="1600" dirty="0"/>
              <a:t> moet de kwaliteit goed zijn.</a:t>
            </a:r>
          </a:p>
        </p:txBody>
      </p:sp>
      <p:sp>
        <p:nvSpPr>
          <p:cNvPr id="6" name="Tijdelijke aanduiding voor dianummer 5"/>
          <p:cNvSpPr>
            <a:spLocks noGrp="1"/>
          </p:cNvSpPr>
          <p:nvPr>
            <p:ph type="sldNum" sz="quarter" idx="10"/>
          </p:nvPr>
        </p:nvSpPr>
        <p:spPr/>
        <p:txBody>
          <a:bodyPr/>
          <a:lstStyle/>
          <a:p>
            <a:fld id="{2FFE4499-92C6-40E3-9B9D-280FABE6431E}" type="slidenum">
              <a:rPr lang="nl-NL" smtClean="0"/>
              <a:t>14</a:t>
            </a:fld>
            <a:endParaRPr lang="nl-NL"/>
          </a:p>
        </p:txBody>
      </p:sp>
    </p:spTree>
    <p:extLst>
      <p:ext uri="{BB962C8B-B14F-4D97-AF65-F5344CB8AC3E}">
        <p14:creationId xmlns:p14="http://schemas.microsoft.com/office/powerpoint/2010/main" val="2035000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Data </a:t>
            </a:r>
            <a:r>
              <a:rPr lang="nl-NL" dirty="0" err="1"/>
              <a:t>Cleansing</a:t>
            </a:r>
            <a:endParaRPr lang="nl-NL" dirty="0"/>
          </a:p>
        </p:txBody>
      </p:sp>
      <p:sp>
        <p:nvSpPr>
          <p:cNvPr id="3" name="Tijdelijke aanduiding voor inhoud 2"/>
          <p:cNvSpPr>
            <a:spLocks noGrp="1"/>
          </p:cNvSpPr>
          <p:nvPr>
            <p:ph idx="1"/>
          </p:nvPr>
        </p:nvSpPr>
        <p:spPr/>
        <p:txBody>
          <a:bodyPr>
            <a:normAutofit/>
          </a:bodyPr>
          <a:lstStyle/>
          <a:p>
            <a:r>
              <a:rPr lang="nl-NL" b="1" dirty="0"/>
              <a:t>Data </a:t>
            </a:r>
            <a:r>
              <a:rPr lang="nl-NL" b="1" dirty="0" err="1"/>
              <a:t>cleansing</a:t>
            </a:r>
            <a:r>
              <a:rPr lang="nl-NL" dirty="0"/>
              <a:t> is het opsporen en verbeteren of verwijderen van inconsistente en foutieve records uit een verzameling, tabel of database.</a:t>
            </a:r>
          </a:p>
          <a:p>
            <a:r>
              <a:rPr lang="nl-NL" dirty="0"/>
              <a:t>Ook wel:</a:t>
            </a:r>
          </a:p>
          <a:p>
            <a:pPr lvl="1"/>
            <a:r>
              <a:rPr lang="nl-NL" dirty="0"/>
              <a:t>Data </a:t>
            </a:r>
            <a:r>
              <a:rPr lang="nl-NL" dirty="0" err="1"/>
              <a:t>scrubbing</a:t>
            </a:r>
            <a:endParaRPr lang="nl-NL" dirty="0"/>
          </a:p>
          <a:p>
            <a:pPr lvl="1"/>
            <a:r>
              <a:rPr lang="nl-NL" dirty="0"/>
              <a:t>Data cleaning</a:t>
            </a:r>
          </a:p>
          <a:p>
            <a:r>
              <a:rPr lang="nl-NL" dirty="0"/>
              <a:t>Foutief:</a:t>
            </a:r>
          </a:p>
          <a:p>
            <a:pPr lvl="1"/>
            <a:r>
              <a:rPr lang="nl-NL" dirty="0"/>
              <a:t>Bv </a:t>
            </a:r>
            <a:r>
              <a:rPr lang="nl-NL" dirty="0" err="1"/>
              <a:t>Amsterda</a:t>
            </a:r>
            <a:endParaRPr lang="nl-NL" dirty="0"/>
          </a:p>
          <a:p>
            <a:r>
              <a:rPr lang="nl-NL" dirty="0"/>
              <a:t>Inconsistent:</a:t>
            </a:r>
          </a:p>
          <a:p>
            <a:pPr lvl="1"/>
            <a:r>
              <a:rPr lang="nl-NL" dirty="0"/>
              <a:t>Bv Soms Den Haag en soms ‘s </a:t>
            </a:r>
            <a:r>
              <a:rPr lang="nl-NL" dirty="0" err="1"/>
              <a:t>Gravenhage</a:t>
            </a:r>
            <a:endParaRPr lang="nl-NL" dirty="0"/>
          </a:p>
          <a:p>
            <a:pPr lvl="1"/>
            <a:r>
              <a:rPr lang="nl-NL" dirty="0"/>
              <a:t>Bv 3500 AA te Amsterdam</a:t>
            </a:r>
          </a:p>
          <a:p>
            <a:pPr lvl="1"/>
            <a:endParaRPr lang="nl-NL" dirty="0"/>
          </a:p>
          <a:p>
            <a:endParaRPr lang="nl-NL" dirty="0"/>
          </a:p>
        </p:txBody>
      </p:sp>
      <p:sp>
        <p:nvSpPr>
          <p:cNvPr id="5" name="Tijdelijke aanduiding voor dianummer 4"/>
          <p:cNvSpPr>
            <a:spLocks noGrp="1"/>
          </p:cNvSpPr>
          <p:nvPr>
            <p:ph type="sldNum" sz="quarter" idx="10"/>
          </p:nvPr>
        </p:nvSpPr>
        <p:spPr/>
        <p:txBody>
          <a:bodyPr/>
          <a:lstStyle/>
          <a:p>
            <a:fld id="{2FFE4499-92C6-40E3-9B9D-280FABE6431E}" type="slidenum">
              <a:rPr lang="nl-NL" smtClean="0"/>
              <a:t>15</a:t>
            </a:fld>
            <a:endParaRPr lang="nl-NL"/>
          </a:p>
        </p:txBody>
      </p:sp>
    </p:spTree>
    <p:extLst>
      <p:ext uri="{BB962C8B-B14F-4D97-AF65-F5344CB8AC3E}">
        <p14:creationId xmlns:p14="http://schemas.microsoft.com/office/powerpoint/2010/main" val="816582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nl-NL" altLang="nl-NL"/>
              <a:t>Gegevensextractie</a:t>
            </a:r>
          </a:p>
        </p:txBody>
      </p:sp>
      <p:sp>
        <p:nvSpPr>
          <p:cNvPr id="41987" name="Rectangle 3"/>
          <p:cNvSpPr>
            <a:spLocks noGrp="1" noChangeArrowheads="1"/>
          </p:cNvSpPr>
          <p:nvPr>
            <p:ph idx="1"/>
          </p:nvPr>
        </p:nvSpPr>
        <p:spPr/>
        <p:txBody>
          <a:bodyPr/>
          <a:lstStyle/>
          <a:p>
            <a:r>
              <a:rPr lang="nl-NL" altLang="nl-NL"/>
              <a:t>Gegevensextractie is het kopiëren van de gegevens vanuit de diverse TPS's als voorbereiding op het vullen van het datawarehouse.</a:t>
            </a:r>
          </a:p>
          <a:p>
            <a:endParaRPr lang="nl-NL" altLang="nl-NL"/>
          </a:p>
          <a:p>
            <a:r>
              <a:rPr lang="nl-NL" altLang="nl-NL"/>
              <a:t>Sommige gegevens kunnen ook van buiten de eigen organisatie komen (gegevensverrijking).</a:t>
            </a:r>
          </a:p>
          <a:p>
            <a:endParaRPr lang="nl-NL" altLang="nl-NL"/>
          </a:p>
          <a:p>
            <a:r>
              <a:rPr lang="nl-NL" altLang="nl-NL"/>
              <a:t>Dit is geen eenmalige gebeurtenis!</a:t>
            </a:r>
          </a:p>
        </p:txBody>
      </p:sp>
      <p:sp>
        <p:nvSpPr>
          <p:cNvPr id="2" name="Tijdelijke aanduiding voor dianummer 1"/>
          <p:cNvSpPr>
            <a:spLocks noGrp="1"/>
          </p:cNvSpPr>
          <p:nvPr>
            <p:ph type="sldNum" sz="quarter" idx="10"/>
          </p:nvPr>
        </p:nvSpPr>
        <p:spPr/>
        <p:txBody>
          <a:bodyPr/>
          <a:lstStyle/>
          <a:p>
            <a:fld id="{2FFE4499-92C6-40E3-9B9D-280FABE6431E}" type="slidenum">
              <a:rPr lang="nl-NL" smtClean="0"/>
              <a:t>16</a:t>
            </a:fld>
            <a:endParaRPr lang="nl-NL"/>
          </a:p>
        </p:txBody>
      </p:sp>
    </p:spTree>
    <p:extLst>
      <p:ext uri="{BB962C8B-B14F-4D97-AF65-F5344CB8AC3E}">
        <p14:creationId xmlns:p14="http://schemas.microsoft.com/office/powerpoint/2010/main" val="3538366052"/>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nl-NL" altLang="nl-NL"/>
              <a:t>Gegevensschoonmaak</a:t>
            </a:r>
          </a:p>
        </p:txBody>
      </p:sp>
      <p:sp>
        <p:nvSpPr>
          <p:cNvPr id="43011" name="Rectangle 3"/>
          <p:cNvSpPr>
            <a:spLocks noGrp="1" noChangeArrowheads="1"/>
          </p:cNvSpPr>
          <p:nvPr>
            <p:ph idx="1"/>
          </p:nvPr>
        </p:nvSpPr>
        <p:spPr/>
        <p:txBody>
          <a:bodyPr/>
          <a:lstStyle/>
          <a:p>
            <a:r>
              <a:rPr lang="nl-NL" altLang="nl-NL"/>
              <a:t>Transactionele gegevens bevatten vaak veel fouten.</a:t>
            </a:r>
          </a:p>
          <a:p>
            <a:endParaRPr lang="nl-NL" altLang="nl-NL"/>
          </a:p>
          <a:p>
            <a:r>
              <a:rPr lang="nl-NL" altLang="nl-NL"/>
              <a:t>Datawarehouses zijn erg gevoelig voor fouten, en gegevens worden daarom eerst schoongemaakt, geschrobd (“cleaned”, “cleansed”, “scrubbed”).</a:t>
            </a:r>
          </a:p>
          <a:p>
            <a:endParaRPr lang="nl-NL" altLang="nl-NL"/>
          </a:p>
          <a:p>
            <a:r>
              <a:rPr lang="nl-NL" altLang="nl-NL"/>
              <a:t>Het bepalen van vieze gegevens is een creatief proces.</a:t>
            </a:r>
          </a:p>
        </p:txBody>
      </p:sp>
      <p:sp>
        <p:nvSpPr>
          <p:cNvPr id="2" name="Tijdelijke aanduiding voor dianummer 1"/>
          <p:cNvSpPr>
            <a:spLocks noGrp="1"/>
          </p:cNvSpPr>
          <p:nvPr>
            <p:ph type="sldNum" sz="quarter" idx="10"/>
          </p:nvPr>
        </p:nvSpPr>
        <p:spPr/>
        <p:txBody>
          <a:bodyPr/>
          <a:lstStyle/>
          <a:p>
            <a:fld id="{2FFE4499-92C6-40E3-9B9D-280FABE6431E}" type="slidenum">
              <a:rPr lang="nl-NL" smtClean="0"/>
              <a:t>17</a:t>
            </a:fld>
            <a:endParaRPr lang="nl-NL"/>
          </a:p>
        </p:txBody>
      </p:sp>
    </p:spTree>
    <p:extLst>
      <p:ext uri="{BB962C8B-B14F-4D97-AF65-F5344CB8AC3E}">
        <p14:creationId xmlns:p14="http://schemas.microsoft.com/office/powerpoint/2010/main" val="3348344143"/>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25628" y="447246"/>
            <a:ext cx="6780212" cy="885825"/>
          </a:xfrm>
        </p:spPr>
        <p:txBody>
          <a:bodyPr/>
          <a:lstStyle/>
          <a:p>
            <a:r>
              <a:rPr lang="nl-NL" altLang="nl-NL" dirty="0"/>
              <a:t>Gegevenstransformatie en laden</a:t>
            </a:r>
          </a:p>
        </p:txBody>
      </p:sp>
      <p:sp>
        <p:nvSpPr>
          <p:cNvPr id="44035" name="Rectangle 3"/>
          <p:cNvSpPr>
            <a:spLocks noGrp="1" noChangeArrowheads="1"/>
          </p:cNvSpPr>
          <p:nvPr>
            <p:ph idx="1"/>
          </p:nvPr>
        </p:nvSpPr>
        <p:spPr>
          <a:xfrm>
            <a:off x="425628" y="1333071"/>
            <a:ext cx="7476594" cy="4706485"/>
          </a:xfrm>
        </p:spPr>
        <p:txBody>
          <a:bodyPr/>
          <a:lstStyle/>
          <a:p>
            <a:r>
              <a:rPr lang="nl-NL" altLang="nl-NL" dirty="0"/>
              <a:t>De transformatie zorg ervoor dat gegevens gelijke maten hebben, gelijk gecodeerd worden, et cetera.</a:t>
            </a:r>
          </a:p>
          <a:p>
            <a:endParaRPr lang="en-US" altLang="nl-NL" dirty="0"/>
          </a:p>
          <a:p>
            <a:endParaRPr lang="en-US" altLang="nl-NL" dirty="0"/>
          </a:p>
          <a:p>
            <a:endParaRPr lang="en-US" altLang="nl-NL" dirty="0"/>
          </a:p>
          <a:p>
            <a:endParaRPr lang="en-US" altLang="nl-NL" dirty="0"/>
          </a:p>
          <a:p>
            <a:endParaRPr lang="en-US" altLang="nl-NL" dirty="0"/>
          </a:p>
          <a:p>
            <a:endParaRPr lang="en-US" altLang="nl-NL" dirty="0"/>
          </a:p>
          <a:p>
            <a:endParaRPr lang="en-US" altLang="nl-NL" dirty="0"/>
          </a:p>
          <a:p>
            <a:endParaRPr lang="en-US" altLang="nl-NL" dirty="0"/>
          </a:p>
          <a:p>
            <a:endParaRPr lang="en-US" altLang="nl-NL" dirty="0"/>
          </a:p>
          <a:p>
            <a:endParaRPr lang="en-US" altLang="nl-NL" dirty="0"/>
          </a:p>
          <a:p>
            <a:endParaRPr lang="en-US" altLang="nl-NL" dirty="0"/>
          </a:p>
          <a:p>
            <a:endParaRPr lang="nl-NL" altLang="nl-NL" dirty="0"/>
          </a:p>
          <a:p>
            <a:r>
              <a:rPr lang="nl-NL" altLang="nl-NL" dirty="0"/>
              <a:t>En daarna worden de gegevens, van tijd tot tijd (met een tijdstempel) in het datawarehouse geladen.</a:t>
            </a:r>
          </a:p>
        </p:txBody>
      </p:sp>
      <p:sp>
        <p:nvSpPr>
          <p:cNvPr id="2" name="Tijdelijke aanduiding voor dianummer 1"/>
          <p:cNvSpPr>
            <a:spLocks noGrp="1"/>
          </p:cNvSpPr>
          <p:nvPr>
            <p:ph type="sldNum" sz="quarter" idx="10"/>
          </p:nvPr>
        </p:nvSpPr>
        <p:spPr/>
        <p:txBody>
          <a:bodyPr/>
          <a:lstStyle/>
          <a:p>
            <a:fld id="{2FFE4499-92C6-40E3-9B9D-280FABE6431E}" type="slidenum">
              <a:rPr lang="nl-NL" smtClean="0"/>
              <a:t>18</a:t>
            </a:fld>
            <a:endParaRPr lang="nl-NL"/>
          </a:p>
        </p:txBody>
      </p:sp>
      <p:graphicFrame>
        <p:nvGraphicFramePr>
          <p:cNvPr id="6" name="Group 4">
            <a:extLst>
              <a:ext uri="{FF2B5EF4-FFF2-40B4-BE49-F238E27FC236}">
                <a16:creationId xmlns:a16="http://schemas.microsoft.com/office/drawing/2014/main" id="{8D6F6BE9-E34B-4270-B9F3-6DACC80F7D4D}"/>
              </a:ext>
            </a:extLst>
          </p:cNvPr>
          <p:cNvGraphicFramePr>
            <a:graphicFrameLocks noGrp="1"/>
          </p:cNvGraphicFramePr>
          <p:nvPr>
            <p:extLst>
              <p:ext uri="{D42A27DB-BD31-4B8C-83A1-F6EECF244321}">
                <p14:modId xmlns:p14="http://schemas.microsoft.com/office/powerpoint/2010/main" val="238183260"/>
              </p:ext>
            </p:extLst>
          </p:nvPr>
        </p:nvGraphicFramePr>
        <p:xfrm>
          <a:off x="1644746" y="2218896"/>
          <a:ext cx="4518987" cy="2760981"/>
        </p:xfrm>
        <a:graphic>
          <a:graphicData uri="http://schemas.openxmlformats.org/drawingml/2006/table">
            <a:tbl>
              <a:tblPr/>
              <a:tblGrid>
                <a:gridCol w="1298252">
                  <a:extLst>
                    <a:ext uri="{9D8B030D-6E8A-4147-A177-3AD203B41FA5}">
                      <a16:colId xmlns:a16="http://schemas.microsoft.com/office/drawing/2014/main" val="20000"/>
                    </a:ext>
                  </a:extLst>
                </a:gridCol>
                <a:gridCol w="3220735">
                  <a:extLst>
                    <a:ext uri="{9D8B030D-6E8A-4147-A177-3AD203B41FA5}">
                      <a16:colId xmlns:a16="http://schemas.microsoft.com/office/drawing/2014/main" val="20001"/>
                    </a:ext>
                  </a:extLst>
                </a:gridCol>
              </a:tblGrid>
              <a:tr h="256099">
                <a:tc>
                  <a:txBody>
                    <a:bodyPr/>
                    <a:lstStyle/>
                    <a:p>
                      <a:pPr marL="0" marR="0" lvl="0" indent="0" algn="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lang="nl-NL" sz="1400" dirty="0">
                          <a:solidFill>
                            <a:srgbClr val="0070C0"/>
                          </a:solidFill>
                          <a:latin typeface="+mn-lt"/>
                          <a:ea typeface="+mn-ea"/>
                          <a:cs typeface="+mn-cs"/>
                        </a:rPr>
                        <a:t>Applicatie A</a:t>
                      </a:r>
                      <a:endParaRPr lang="en-US" sz="1400" dirty="0">
                        <a:solidFill>
                          <a:srgbClr val="0070C0"/>
                        </a:solidFill>
                        <a:latin typeface="+mn-lt"/>
                        <a:ea typeface="+mn-ea"/>
                        <a:cs typeface="+mn-cs"/>
                      </a:endParaRPr>
                    </a:p>
                  </a:txBody>
                  <a:tcPr marT="45711" marB="4571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lang="nl-NL" sz="1400" dirty="0">
                          <a:solidFill>
                            <a:srgbClr val="0070C0"/>
                          </a:solidFill>
                          <a:latin typeface="+mn-lt"/>
                          <a:ea typeface="+mn-ea"/>
                          <a:cs typeface="+mn-cs"/>
                        </a:rPr>
                        <a:t>M / V</a:t>
                      </a:r>
                      <a:endParaRPr lang="en-US" sz="1400" dirty="0">
                        <a:solidFill>
                          <a:srgbClr val="0070C0"/>
                        </a:solidFill>
                        <a:latin typeface="+mn-lt"/>
                        <a:ea typeface="+mn-ea"/>
                        <a:cs typeface="+mn-cs"/>
                      </a:endParaRPr>
                    </a:p>
                  </a:txBody>
                  <a:tcPr marT="45711" marB="4571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50092">
                <a:tc>
                  <a:txBody>
                    <a:bodyPr/>
                    <a:lstStyle/>
                    <a:p>
                      <a:pPr marL="0" marR="0" lvl="0" indent="0" algn="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lang="nl-NL" sz="1400" dirty="0">
                          <a:solidFill>
                            <a:srgbClr val="0070C0"/>
                          </a:solidFill>
                          <a:latin typeface="+mn-lt"/>
                          <a:ea typeface="+mn-ea"/>
                          <a:cs typeface="+mn-cs"/>
                        </a:rPr>
                        <a:t>A</a:t>
                      </a:r>
                      <a:endParaRPr lang="en-US" sz="1400" dirty="0">
                        <a:solidFill>
                          <a:srgbClr val="0070C0"/>
                        </a:solidFill>
                        <a:latin typeface="+mn-lt"/>
                        <a:ea typeface="+mn-ea"/>
                        <a:cs typeface="+mn-cs"/>
                      </a:endParaRPr>
                    </a:p>
                  </a:txBody>
                  <a:tcPr marT="45711" marB="45711"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lang="nl-NL" sz="1400" dirty="0">
                          <a:solidFill>
                            <a:srgbClr val="0070C0"/>
                          </a:solidFill>
                          <a:latin typeface="+mn-lt"/>
                          <a:ea typeface="+mn-ea"/>
                          <a:cs typeface="+mn-cs"/>
                        </a:rPr>
                        <a:t>Bedrag in centen: ccccccc</a:t>
                      </a:r>
                      <a:endParaRPr lang="en-US" sz="1400" dirty="0">
                        <a:solidFill>
                          <a:srgbClr val="0070C0"/>
                        </a:solidFill>
                        <a:latin typeface="+mn-lt"/>
                        <a:ea typeface="+mn-ea"/>
                        <a:cs typeface="+mn-cs"/>
                      </a:endParaRPr>
                    </a:p>
                  </a:txBody>
                  <a:tcPr marT="45711" marB="4571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51203">
                <a:tc>
                  <a:txBody>
                    <a:bodyPr/>
                    <a:lstStyle/>
                    <a:p>
                      <a:pPr marL="0" marR="0" lvl="0" indent="0" algn="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lang="nl-NL" sz="1400" dirty="0">
                          <a:solidFill>
                            <a:srgbClr val="0070C0"/>
                          </a:solidFill>
                          <a:latin typeface="+mn-lt"/>
                          <a:ea typeface="+mn-ea"/>
                          <a:cs typeface="+mn-cs"/>
                        </a:rPr>
                        <a:t>B</a:t>
                      </a:r>
                      <a:endParaRPr lang="en-US" sz="1400" dirty="0">
                        <a:solidFill>
                          <a:srgbClr val="0070C0"/>
                        </a:solidFill>
                        <a:latin typeface="+mn-lt"/>
                        <a:ea typeface="+mn-ea"/>
                        <a:cs typeface="+mn-cs"/>
                      </a:endParaRPr>
                    </a:p>
                  </a:txBody>
                  <a:tcPr marT="45711" marB="45711"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lang="nl-NL" sz="1400" dirty="0">
                          <a:solidFill>
                            <a:srgbClr val="0070C0"/>
                          </a:solidFill>
                          <a:latin typeface="+mn-lt"/>
                          <a:ea typeface="+mn-ea"/>
                          <a:cs typeface="+mn-cs"/>
                        </a:rPr>
                        <a:t>0 / 1</a:t>
                      </a:r>
                      <a:endParaRPr lang="en-US" sz="1400" dirty="0">
                        <a:solidFill>
                          <a:srgbClr val="0070C0"/>
                        </a:solidFill>
                        <a:latin typeface="+mn-lt"/>
                        <a:ea typeface="+mn-ea"/>
                        <a:cs typeface="+mn-cs"/>
                      </a:endParaRPr>
                    </a:p>
                  </a:txBody>
                  <a:tcPr marT="45711" marB="4571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51203">
                <a:tc>
                  <a:txBody>
                    <a:bodyPr/>
                    <a:lstStyle/>
                    <a:p>
                      <a:pPr marL="0" marR="0" lvl="0" indent="0" algn="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lang="nl-NL" sz="1400" dirty="0">
                          <a:solidFill>
                            <a:srgbClr val="0070C0"/>
                          </a:solidFill>
                          <a:latin typeface="+mn-lt"/>
                          <a:ea typeface="+mn-ea"/>
                          <a:cs typeface="+mn-cs"/>
                        </a:rPr>
                        <a:t>B</a:t>
                      </a:r>
                      <a:endParaRPr lang="en-US" sz="1400" dirty="0">
                        <a:solidFill>
                          <a:srgbClr val="0070C0"/>
                        </a:solidFill>
                        <a:latin typeface="+mn-lt"/>
                        <a:ea typeface="+mn-ea"/>
                        <a:cs typeface="+mn-cs"/>
                      </a:endParaRPr>
                    </a:p>
                  </a:txBody>
                  <a:tcPr marT="45711" marB="45711"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lang="nl-NL" sz="1400" dirty="0">
                          <a:solidFill>
                            <a:srgbClr val="0070C0"/>
                          </a:solidFill>
                          <a:latin typeface="+mn-lt"/>
                          <a:ea typeface="+mn-ea"/>
                          <a:cs typeface="+mn-cs"/>
                        </a:rPr>
                        <a:t>Bedrag in euro: ee,cc</a:t>
                      </a:r>
                      <a:endParaRPr lang="en-US" sz="1400" dirty="0">
                        <a:solidFill>
                          <a:srgbClr val="0070C0"/>
                        </a:solidFill>
                        <a:latin typeface="+mn-lt"/>
                        <a:ea typeface="+mn-ea"/>
                        <a:cs typeface="+mn-cs"/>
                      </a:endParaRPr>
                    </a:p>
                  </a:txBody>
                  <a:tcPr marT="45711" marB="4571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51203">
                <a:tc>
                  <a:txBody>
                    <a:bodyPr/>
                    <a:lstStyle/>
                    <a:p>
                      <a:pPr marL="0" marR="0" lvl="0" indent="0" algn="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lang="nl-NL" sz="1400" dirty="0">
                          <a:solidFill>
                            <a:srgbClr val="0070C0"/>
                          </a:solidFill>
                          <a:latin typeface="+mn-lt"/>
                          <a:ea typeface="+mn-ea"/>
                          <a:cs typeface="+mn-cs"/>
                        </a:rPr>
                        <a:t>C</a:t>
                      </a:r>
                      <a:endParaRPr lang="en-US" sz="1400" dirty="0">
                        <a:solidFill>
                          <a:srgbClr val="0070C0"/>
                        </a:solidFill>
                        <a:latin typeface="+mn-lt"/>
                        <a:ea typeface="+mn-ea"/>
                        <a:cs typeface="+mn-cs"/>
                      </a:endParaRPr>
                    </a:p>
                  </a:txBody>
                  <a:tcPr marT="45711" marB="45711"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lang="nl-NL" sz="1400" dirty="0">
                          <a:solidFill>
                            <a:srgbClr val="0070C0"/>
                          </a:solidFill>
                          <a:latin typeface="+mn-lt"/>
                          <a:ea typeface="+mn-ea"/>
                          <a:cs typeface="+mn-cs"/>
                        </a:rPr>
                        <a:t>M / F</a:t>
                      </a:r>
                      <a:endParaRPr lang="en-US" sz="1400" dirty="0">
                        <a:solidFill>
                          <a:srgbClr val="0070C0"/>
                        </a:solidFill>
                        <a:latin typeface="+mn-lt"/>
                        <a:ea typeface="+mn-ea"/>
                        <a:cs typeface="+mn-cs"/>
                      </a:endParaRPr>
                    </a:p>
                  </a:txBody>
                  <a:tcPr marT="45711" marB="4571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51203">
                <a:tc>
                  <a:txBody>
                    <a:bodyPr/>
                    <a:lstStyle/>
                    <a:p>
                      <a:pPr marL="0" marR="0" lvl="0" indent="0" algn="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lang="nl-NL" sz="1400" dirty="0">
                          <a:solidFill>
                            <a:srgbClr val="0070C0"/>
                          </a:solidFill>
                          <a:latin typeface="+mn-lt"/>
                          <a:ea typeface="+mn-ea"/>
                          <a:cs typeface="+mn-cs"/>
                        </a:rPr>
                        <a:t>C</a:t>
                      </a:r>
                      <a:endParaRPr lang="en-US" sz="1400" dirty="0">
                        <a:solidFill>
                          <a:srgbClr val="0070C0"/>
                        </a:solidFill>
                        <a:latin typeface="+mn-lt"/>
                        <a:ea typeface="+mn-ea"/>
                        <a:cs typeface="+mn-cs"/>
                      </a:endParaRPr>
                    </a:p>
                  </a:txBody>
                  <a:tcPr marT="45711" marB="45711"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lang="nl-NL" sz="1400" dirty="0">
                          <a:solidFill>
                            <a:srgbClr val="0070C0"/>
                          </a:solidFill>
                          <a:latin typeface="+mn-lt"/>
                          <a:ea typeface="+mn-ea"/>
                          <a:cs typeface="+mn-cs"/>
                        </a:rPr>
                        <a:t>Bedrag (exclusief BTW): eeeee,cc</a:t>
                      </a:r>
                      <a:endParaRPr lang="en-US" sz="1400" dirty="0">
                        <a:solidFill>
                          <a:srgbClr val="0070C0"/>
                        </a:solidFill>
                        <a:latin typeface="+mn-lt"/>
                        <a:ea typeface="+mn-ea"/>
                        <a:cs typeface="+mn-cs"/>
                      </a:endParaRPr>
                    </a:p>
                  </a:txBody>
                  <a:tcPr marT="45711" marB="4571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51203">
                <a:tc>
                  <a:txBody>
                    <a:bodyPr/>
                    <a:lstStyle/>
                    <a:p>
                      <a:pPr marL="0" marR="0" lvl="0" indent="0" algn="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lang="nl-NL" sz="1400" dirty="0">
                          <a:solidFill>
                            <a:srgbClr val="0070C0"/>
                          </a:solidFill>
                          <a:latin typeface="+mn-lt"/>
                          <a:ea typeface="+mn-ea"/>
                          <a:cs typeface="+mn-cs"/>
                        </a:rPr>
                        <a:t>D</a:t>
                      </a:r>
                      <a:endParaRPr lang="en-US" sz="1400" dirty="0">
                        <a:solidFill>
                          <a:srgbClr val="0070C0"/>
                        </a:solidFill>
                        <a:latin typeface="+mn-lt"/>
                        <a:ea typeface="+mn-ea"/>
                        <a:cs typeface="+mn-cs"/>
                      </a:endParaRPr>
                    </a:p>
                  </a:txBody>
                  <a:tcPr marT="45711" marB="45711"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lang="nl-NL" sz="1400" dirty="0">
                          <a:solidFill>
                            <a:srgbClr val="0070C0"/>
                          </a:solidFill>
                          <a:latin typeface="+mn-lt"/>
                          <a:ea typeface="+mn-ea"/>
                          <a:cs typeface="+mn-cs"/>
                        </a:rPr>
                        <a:t>man, vrouw</a:t>
                      </a:r>
                      <a:endParaRPr lang="en-US" sz="1400" dirty="0">
                        <a:solidFill>
                          <a:srgbClr val="0070C0"/>
                        </a:solidFill>
                        <a:latin typeface="+mn-lt"/>
                        <a:ea typeface="+mn-ea"/>
                        <a:cs typeface="+mn-cs"/>
                      </a:endParaRPr>
                    </a:p>
                  </a:txBody>
                  <a:tcPr marT="45711" marB="4571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50092">
                <a:tc>
                  <a:txBody>
                    <a:bodyPr/>
                    <a:lstStyle/>
                    <a:p>
                      <a:pPr marL="0" marR="0" lvl="0" indent="0" algn="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lang="nl-NL" sz="1400" dirty="0">
                          <a:solidFill>
                            <a:srgbClr val="0070C0"/>
                          </a:solidFill>
                          <a:latin typeface="+mn-lt"/>
                          <a:ea typeface="+mn-ea"/>
                          <a:cs typeface="+mn-cs"/>
                        </a:rPr>
                        <a:t>D</a:t>
                      </a:r>
                      <a:endParaRPr lang="en-US" sz="1400" dirty="0">
                        <a:solidFill>
                          <a:srgbClr val="0070C0"/>
                        </a:solidFill>
                        <a:latin typeface="+mn-lt"/>
                        <a:ea typeface="+mn-ea"/>
                        <a:cs typeface="+mn-cs"/>
                      </a:endParaRPr>
                    </a:p>
                  </a:txBody>
                  <a:tcPr marT="45711" marB="4571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lang="nl-NL" sz="1400" dirty="0">
                          <a:solidFill>
                            <a:srgbClr val="0070C0"/>
                          </a:solidFill>
                          <a:latin typeface="+mn-lt"/>
                          <a:ea typeface="+mn-ea"/>
                          <a:cs typeface="+mn-cs"/>
                        </a:rPr>
                        <a:t>Bedrag: 125% * kostprijs</a:t>
                      </a:r>
                      <a:endParaRPr lang="en-US" sz="1400" dirty="0">
                        <a:solidFill>
                          <a:srgbClr val="0070C0"/>
                        </a:solidFill>
                        <a:latin typeface="+mn-lt"/>
                        <a:ea typeface="+mn-ea"/>
                        <a:cs typeface="+mn-cs"/>
                      </a:endParaRPr>
                    </a:p>
                  </a:txBody>
                  <a:tcPr marT="45711" marB="4571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12263526"/>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9494" y="933805"/>
            <a:ext cx="6780212" cy="885825"/>
          </a:xfrm>
        </p:spPr>
        <p:txBody>
          <a:bodyPr/>
          <a:lstStyle/>
          <a:p>
            <a:r>
              <a:rPr lang="nl-NL" dirty="0"/>
              <a:t>Tot slot</a:t>
            </a:r>
          </a:p>
        </p:txBody>
      </p:sp>
      <p:sp>
        <p:nvSpPr>
          <p:cNvPr id="3" name="Tijdelijke aanduiding voor inhoud 2"/>
          <p:cNvSpPr>
            <a:spLocks noGrp="1"/>
          </p:cNvSpPr>
          <p:nvPr>
            <p:ph idx="1"/>
          </p:nvPr>
        </p:nvSpPr>
        <p:spPr>
          <a:xfrm>
            <a:off x="459494" y="1693864"/>
            <a:ext cx="8537750" cy="3671887"/>
          </a:xfrm>
        </p:spPr>
        <p:txBody>
          <a:bodyPr/>
          <a:lstStyle/>
          <a:p>
            <a:pPr marL="0" indent="0">
              <a:buNone/>
            </a:pPr>
            <a:r>
              <a:rPr lang="nl-NL" dirty="0"/>
              <a:t>ETL is in theorie eenvoudig:</a:t>
            </a:r>
          </a:p>
          <a:p>
            <a:pPr lvl="1"/>
            <a:r>
              <a:rPr lang="nl-NL" dirty="0"/>
              <a:t>Gegevens overhalen van bronsystemen naar rapportage/analyse omgeving</a:t>
            </a:r>
          </a:p>
          <a:p>
            <a:pPr marL="0" indent="0">
              <a:buNone/>
            </a:pPr>
            <a:r>
              <a:rPr lang="nl-NL" dirty="0"/>
              <a:t>ETL is in de praktijk heel lastig:</a:t>
            </a:r>
          </a:p>
          <a:p>
            <a:pPr lvl="1"/>
            <a:r>
              <a:rPr lang="nl-NL" dirty="0"/>
              <a:t>Van slechte kwaliteit gegevens </a:t>
            </a:r>
            <a:r>
              <a:rPr lang="nl-NL" dirty="0" err="1"/>
              <a:t>‘de</a:t>
            </a:r>
            <a:r>
              <a:rPr lang="nl-NL" dirty="0"/>
              <a:t> waarheid’ maken</a:t>
            </a:r>
          </a:p>
          <a:p>
            <a:pPr marL="0" indent="0">
              <a:buNone/>
            </a:pPr>
            <a:r>
              <a:rPr lang="nl-NL" dirty="0"/>
              <a:t>ETL is heel belangrijk:</a:t>
            </a:r>
          </a:p>
          <a:p>
            <a:pPr lvl="1"/>
            <a:r>
              <a:rPr lang="nl-NL" dirty="0"/>
              <a:t>De ETL bepaalt de kwaliteit van de gegevens en daarmee de kwaliteit van de analyses</a:t>
            </a:r>
          </a:p>
        </p:txBody>
      </p:sp>
      <p:sp>
        <p:nvSpPr>
          <p:cNvPr id="5" name="Tijdelijke aanduiding voor dianummer 4"/>
          <p:cNvSpPr>
            <a:spLocks noGrp="1"/>
          </p:cNvSpPr>
          <p:nvPr>
            <p:ph type="sldNum" sz="quarter" idx="10"/>
          </p:nvPr>
        </p:nvSpPr>
        <p:spPr/>
        <p:txBody>
          <a:bodyPr/>
          <a:lstStyle/>
          <a:p>
            <a:fld id="{2FFE4499-92C6-40E3-9B9D-280FABE6431E}" type="slidenum">
              <a:rPr lang="nl-NL" smtClean="0"/>
              <a:t>19</a:t>
            </a:fld>
            <a:endParaRPr lang="nl-NL"/>
          </a:p>
        </p:txBody>
      </p:sp>
      <p:pic>
        <p:nvPicPr>
          <p:cNvPr id="6" name="Picture 5">
            <a:extLst>
              <a:ext uri="{FF2B5EF4-FFF2-40B4-BE49-F238E27FC236}">
                <a16:creationId xmlns:a16="http://schemas.microsoft.com/office/drawing/2014/main" id="{99501349-24B1-4F0F-9866-ABEEE67E5210}"/>
              </a:ext>
            </a:extLst>
          </p:cNvPr>
          <p:cNvPicPr>
            <a:picLocks noChangeAspect="1"/>
          </p:cNvPicPr>
          <p:nvPr/>
        </p:nvPicPr>
        <p:blipFill>
          <a:blip r:embed="rId3"/>
          <a:stretch>
            <a:fillRect/>
          </a:stretch>
        </p:blipFill>
        <p:spPr>
          <a:xfrm>
            <a:off x="1144639" y="3529807"/>
            <a:ext cx="5166909" cy="2759071"/>
          </a:xfrm>
          <a:prstGeom prst="rect">
            <a:avLst/>
          </a:prstGeom>
        </p:spPr>
      </p:pic>
    </p:spTree>
    <p:extLst>
      <p:ext uri="{BB962C8B-B14F-4D97-AF65-F5344CB8AC3E}">
        <p14:creationId xmlns:p14="http://schemas.microsoft.com/office/powerpoint/2010/main" val="3017583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Agenda</a:t>
            </a:r>
          </a:p>
        </p:txBody>
      </p:sp>
      <p:sp>
        <p:nvSpPr>
          <p:cNvPr id="3" name="Tijdelijke aanduiding voor inhoud 2"/>
          <p:cNvSpPr>
            <a:spLocks noGrp="1"/>
          </p:cNvSpPr>
          <p:nvPr>
            <p:ph idx="1"/>
          </p:nvPr>
        </p:nvSpPr>
        <p:spPr/>
        <p:txBody>
          <a:bodyPr/>
          <a:lstStyle/>
          <a:p>
            <a:r>
              <a:rPr lang="nl-NL" dirty="0">
                <a:solidFill>
                  <a:srgbClr val="FF0000"/>
                </a:solidFill>
              </a:rPr>
              <a:t>Master Data</a:t>
            </a:r>
          </a:p>
          <a:p>
            <a:r>
              <a:rPr lang="nl-NL" dirty="0"/>
              <a:t>ETL </a:t>
            </a:r>
          </a:p>
          <a:p>
            <a:r>
              <a:rPr lang="nl-NL" dirty="0"/>
              <a:t>Data kwaliteit</a:t>
            </a:r>
          </a:p>
          <a:p>
            <a:endParaRPr lang="nl-NL" dirty="0"/>
          </a:p>
        </p:txBody>
      </p:sp>
      <p:sp>
        <p:nvSpPr>
          <p:cNvPr id="5" name="Tijdelijke aanduiding voor dianummer 4"/>
          <p:cNvSpPr>
            <a:spLocks noGrp="1"/>
          </p:cNvSpPr>
          <p:nvPr>
            <p:ph type="sldNum" sz="quarter" idx="10"/>
          </p:nvPr>
        </p:nvSpPr>
        <p:spPr/>
        <p:txBody>
          <a:bodyPr/>
          <a:lstStyle/>
          <a:p>
            <a:fld id="{2FFE4499-92C6-40E3-9B9D-280FABE6431E}" type="slidenum">
              <a:rPr lang="nl-NL" smtClean="0"/>
              <a:t>2</a:t>
            </a:fld>
            <a:endParaRPr lang="nl-NL"/>
          </a:p>
        </p:txBody>
      </p:sp>
    </p:spTree>
    <p:extLst>
      <p:ext uri="{BB962C8B-B14F-4D97-AF65-F5344CB8AC3E}">
        <p14:creationId xmlns:p14="http://schemas.microsoft.com/office/powerpoint/2010/main" val="2130080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n 1"/>
          <p:cNvSpPr/>
          <p:nvPr/>
        </p:nvSpPr>
        <p:spPr>
          <a:xfrm>
            <a:off x="1965996" y="2708933"/>
            <a:ext cx="1036619" cy="53623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dirty="0" err="1"/>
              <a:t>Staging</a:t>
            </a:r>
            <a:r>
              <a:rPr lang="nl-NL" sz="1200" dirty="0"/>
              <a:t> Area (SA)</a:t>
            </a:r>
          </a:p>
        </p:txBody>
      </p:sp>
      <p:sp>
        <p:nvSpPr>
          <p:cNvPr id="6" name="Can 2"/>
          <p:cNvSpPr/>
          <p:nvPr/>
        </p:nvSpPr>
        <p:spPr>
          <a:xfrm>
            <a:off x="340888" y="869243"/>
            <a:ext cx="844446" cy="72248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Bron 1</a:t>
            </a:r>
          </a:p>
        </p:txBody>
      </p:sp>
      <p:sp>
        <p:nvSpPr>
          <p:cNvPr id="8" name="Can 4"/>
          <p:cNvSpPr/>
          <p:nvPr/>
        </p:nvSpPr>
        <p:spPr>
          <a:xfrm>
            <a:off x="3915205" y="2538082"/>
            <a:ext cx="1686307" cy="13791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Datawarehouse</a:t>
            </a:r>
          </a:p>
        </p:txBody>
      </p:sp>
      <p:sp>
        <p:nvSpPr>
          <p:cNvPr id="10" name="Can 6"/>
          <p:cNvSpPr/>
          <p:nvPr/>
        </p:nvSpPr>
        <p:spPr>
          <a:xfrm>
            <a:off x="396615" y="4243078"/>
            <a:ext cx="844446" cy="72248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Bron </a:t>
            </a:r>
            <a:r>
              <a:rPr lang="nl-NL" sz="1400" i="1" dirty="0"/>
              <a:t>n</a:t>
            </a:r>
            <a:endParaRPr lang="nl-NL" sz="1400" dirty="0"/>
          </a:p>
        </p:txBody>
      </p:sp>
      <p:sp>
        <p:nvSpPr>
          <p:cNvPr id="11" name="TextBox 7"/>
          <p:cNvSpPr txBox="1"/>
          <p:nvPr/>
        </p:nvSpPr>
        <p:spPr>
          <a:xfrm>
            <a:off x="619292" y="3731041"/>
            <a:ext cx="694037" cy="372405"/>
          </a:xfrm>
          <a:prstGeom prst="rect">
            <a:avLst/>
          </a:prstGeom>
          <a:noFill/>
        </p:spPr>
        <p:txBody>
          <a:bodyPr wrap="square" rtlCol="0">
            <a:spAutoFit/>
          </a:bodyPr>
          <a:lstStyle/>
          <a:p>
            <a:r>
              <a:rPr lang="nl-NL" dirty="0"/>
              <a:t>…</a:t>
            </a:r>
          </a:p>
        </p:txBody>
      </p:sp>
      <p:sp>
        <p:nvSpPr>
          <p:cNvPr id="13" name="Tijdelijke aanduiding voor dianummer 12"/>
          <p:cNvSpPr>
            <a:spLocks noGrp="1"/>
          </p:cNvSpPr>
          <p:nvPr>
            <p:ph type="sldNum" sz="quarter" idx="10"/>
          </p:nvPr>
        </p:nvSpPr>
        <p:spPr/>
        <p:txBody>
          <a:bodyPr/>
          <a:lstStyle/>
          <a:p>
            <a:fld id="{2FFE4499-92C6-40E3-9B9D-280FABE6431E}" type="slidenum">
              <a:rPr lang="nl-NL" smtClean="0"/>
              <a:t>20</a:t>
            </a:fld>
            <a:endParaRPr lang="nl-NL"/>
          </a:p>
        </p:txBody>
      </p:sp>
      <p:sp>
        <p:nvSpPr>
          <p:cNvPr id="14" name="Can 1">
            <a:extLst>
              <a:ext uri="{FF2B5EF4-FFF2-40B4-BE49-F238E27FC236}">
                <a16:creationId xmlns:a16="http://schemas.microsoft.com/office/drawing/2014/main" id="{255E51B4-8D16-48F2-902A-ECC1DC490CDA}"/>
              </a:ext>
            </a:extLst>
          </p:cNvPr>
          <p:cNvSpPr/>
          <p:nvPr/>
        </p:nvSpPr>
        <p:spPr>
          <a:xfrm>
            <a:off x="1950935" y="1230487"/>
            <a:ext cx="805670" cy="36124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ODS</a:t>
            </a:r>
          </a:p>
        </p:txBody>
      </p:sp>
      <p:sp>
        <p:nvSpPr>
          <p:cNvPr id="16" name="Can 1">
            <a:extLst>
              <a:ext uri="{FF2B5EF4-FFF2-40B4-BE49-F238E27FC236}">
                <a16:creationId xmlns:a16="http://schemas.microsoft.com/office/drawing/2014/main" id="{CB1EBF4B-C27F-4A75-B6CF-FAE32783CAC8}"/>
              </a:ext>
            </a:extLst>
          </p:cNvPr>
          <p:cNvSpPr/>
          <p:nvPr/>
        </p:nvSpPr>
        <p:spPr>
          <a:xfrm>
            <a:off x="6147048" y="765710"/>
            <a:ext cx="805670" cy="53522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dirty="0" err="1"/>
              <a:t>Datamart</a:t>
            </a:r>
            <a:r>
              <a:rPr lang="nl-NL" sz="900" dirty="0"/>
              <a:t> (independent)</a:t>
            </a:r>
          </a:p>
        </p:txBody>
      </p:sp>
      <p:sp>
        <p:nvSpPr>
          <p:cNvPr id="17" name="Cube 1">
            <a:extLst>
              <a:ext uri="{FF2B5EF4-FFF2-40B4-BE49-F238E27FC236}">
                <a16:creationId xmlns:a16="http://schemas.microsoft.com/office/drawing/2014/main" id="{7D36DCF8-B968-4360-98BF-36AA6CCB9CEF}"/>
              </a:ext>
            </a:extLst>
          </p:cNvPr>
          <p:cNvSpPr/>
          <p:nvPr/>
        </p:nvSpPr>
        <p:spPr>
          <a:xfrm>
            <a:off x="7621760" y="2751393"/>
            <a:ext cx="663759" cy="61013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9"/>
            <a:r>
              <a:rPr lang="nl-NL" sz="700" dirty="0">
                <a:solidFill>
                  <a:prstClr val="white"/>
                </a:solidFill>
              </a:rPr>
              <a:t>Kubus</a:t>
            </a:r>
          </a:p>
        </p:txBody>
      </p:sp>
      <p:sp>
        <p:nvSpPr>
          <p:cNvPr id="19" name="Can 1">
            <a:extLst>
              <a:ext uri="{FF2B5EF4-FFF2-40B4-BE49-F238E27FC236}">
                <a16:creationId xmlns:a16="http://schemas.microsoft.com/office/drawing/2014/main" id="{5A86B474-9DDB-4A90-A6F6-081C10FC0CBB}"/>
              </a:ext>
            </a:extLst>
          </p:cNvPr>
          <p:cNvSpPr/>
          <p:nvPr/>
        </p:nvSpPr>
        <p:spPr>
          <a:xfrm>
            <a:off x="1831751" y="4103446"/>
            <a:ext cx="1686307" cy="1265760"/>
          </a:xfrm>
          <a:prstGeom prst="can">
            <a:avLst/>
          </a:prstGeom>
          <a:solidFill>
            <a:schemeClr val="accent1">
              <a:alpha val="52000"/>
            </a:schemeClr>
          </a:solid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Persistent </a:t>
            </a:r>
            <a:r>
              <a:rPr lang="nl-NL" sz="1600" dirty="0" err="1"/>
              <a:t>Staging</a:t>
            </a:r>
            <a:r>
              <a:rPr lang="nl-NL" sz="1600" dirty="0"/>
              <a:t> Area (PSA)</a:t>
            </a:r>
          </a:p>
        </p:txBody>
      </p:sp>
      <p:sp>
        <p:nvSpPr>
          <p:cNvPr id="21" name="Can 2">
            <a:extLst>
              <a:ext uri="{FF2B5EF4-FFF2-40B4-BE49-F238E27FC236}">
                <a16:creationId xmlns:a16="http://schemas.microsoft.com/office/drawing/2014/main" id="{1CF44111-AE46-4054-B3F5-6554BF3193BB}"/>
              </a:ext>
            </a:extLst>
          </p:cNvPr>
          <p:cNvSpPr/>
          <p:nvPr/>
        </p:nvSpPr>
        <p:spPr>
          <a:xfrm>
            <a:off x="340888" y="1742524"/>
            <a:ext cx="844446" cy="72248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Bron 2</a:t>
            </a:r>
          </a:p>
        </p:txBody>
      </p:sp>
      <p:sp>
        <p:nvSpPr>
          <p:cNvPr id="22" name="Can 2">
            <a:extLst>
              <a:ext uri="{FF2B5EF4-FFF2-40B4-BE49-F238E27FC236}">
                <a16:creationId xmlns:a16="http://schemas.microsoft.com/office/drawing/2014/main" id="{F1231F2C-C143-48B4-A9EC-91BA0EC5B14D}"/>
              </a:ext>
            </a:extLst>
          </p:cNvPr>
          <p:cNvSpPr/>
          <p:nvPr/>
        </p:nvSpPr>
        <p:spPr>
          <a:xfrm>
            <a:off x="340888" y="2615806"/>
            <a:ext cx="844446" cy="72248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Bron 3</a:t>
            </a:r>
          </a:p>
        </p:txBody>
      </p:sp>
      <p:sp>
        <p:nvSpPr>
          <p:cNvPr id="23" name="Can 1">
            <a:extLst>
              <a:ext uri="{FF2B5EF4-FFF2-40B4-BE49-F238E27FC236}">
                <a16:creationId xmlns:a16="http://schemas.microsoft.com/office/drawing/2014/main" id="{7F289852-92B1-4461-B188-3F4A22B39686}"/>
              </a:ext>
            </a:extLst>
          </p:cNvPr>
          <p:cNvSpPr/>
          <p:nvPr/>
        </p:nvSpPr>
        <p:spPr>
          <a:xfrm>
            <a:off x="6192202" y="2171431"/>
            <a:ext cx="805670" cy="53522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dirty="0" err="1"/>
              <a:t>Datamart</a:t>
            </a:r>
            <a:endParaRPr lang="nl-NL" sz="900" dirty="0"/>
          </a:p>
        </p:txBody>
      </p:sp>
      <p:sp>
        <p:nvSpPr>
          <p:cNvPr id="24" name="Can 1">
            <a:extLst>
              <a:ext uri="{FF2B5EF4-FFF2-40B4-BE49-F238E27FC236}">
                <a16:creationId xmlns:a16="http://schemas.microsoft.com/office/drawing/2014/main" id="{50461FBD-FD76-476A-8124-3602D81F0BF2}"/>
              </a:ext>
            </a:extLst>
          </p:cNvPr>
          <p:cNvSpPr/>
          <p:nvPr/>
        </p:nvSpPr>
        <p:spPr>
          <a:xfrm>
            <a:off x="6192202" y="3044782"/>
            <a:ext cx="805670" cy="53522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dirty="0" err="1"/>
              <a:t>Datamart</a:t>
            </a:r>
            <a:endParaRPr lang="nl-NL" sz="900" dirty="0"/>
          </a:p>
        </p:txBody>
      </p:sp>
      <p:sp>
        <p:nvSpPr>
          <p:cNvPr id="33" name="Flowchart: Multidocument 32">
            <a:extLst>
              <a:ext uri="{FF2B5EF4-FFF2-40B4-BE49-F238E27FC236}">
                <a16:creationId xmlns:a16="http://schemas.microsoft.com/office/drawing/2014/main" id="{17B1003A-02BF-4759-8050-CE689817B6BC}"/>
              </a:ext>
            </a:extLst>
          </p:cNvPr>
          <p:cNvSpPr/>
          <p:nvPr/>
        </p:nvSpPr>
        <p:spPr>
          <a:xfrm>
            <a:off x="7681077" y="997560"/>
            <a:ext cx="489924" cy="403639"/>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38" name="Group 37">
            <a:extLst>
              <a:ext uri="{FF2B5EF4-FFF2-40B4-BE49-F238E27FC236}">
                <a16:creationId xmlns:a16="http://schemas.microsoft.com/office/drawing/2014/main" id="{09F9E25A-8DDF-4207-8EDD-77273363A248}"/>
              </a:ext>
            </a:extLst>
          </p:cNvPr>
          <p:cNvGrpSpPr/>
          <p:nvPr/>
        </p:nvGrpSpPr>
        <p:grpSpPr>
          <a:xfrm>
            <a:off x="7732140" y="1901949"/>
            <a:ext cx="387799" cy="403638"/>
            <a:chOff x="8507452" y="1918695"/>
            <a:chExt cx="387799" cy="403638"/>
          </a:xfrm>
        </p:grpSpPr>
        <p:sp>
          <p:nvSpPr>
            <p:cNvPr id="34" name="Block Arc 33">
              <a:extLst>
                <a:ext uri="{FF2B5EF4-FFF2-40B4-BE49-F238E27FC236}">
                  <a16:creationId xmlns:a16="http://schemas.microsoft.com/office/drawing/2014/main" id="{66224AD7-B1B2-4698-8014-DE47999B089E}"/>
                </a:ext>
              </a:extLst>
            </p:cNvPr>
            <p:cNvSpPr/>
            <p:nvPr/>
          </p:nvSpPr>
          <p:spPr>
            <a:xfrm>
              <a:off x="8507452" y="1918695"/>
              <a:ext cx="387799" cy="403638"/>
            </a:xfrm>
            <a:prstGeom prst="blockArc">
              <a:avLst/>
            </a:prstGeom>
            <a:gradFill flip="none" rotWithShape="1">
              <a:gsLst>
                <a:gs pos="0">
                  <a:schemeClr val="accent1">
                    <a:shade val="30000"/>
                    <a:satMod val="115000"/>
                  </a:schemeClr>
                </a:gs>
                <a:gs pos="52000">
                  <a:schemeClr val="accent1">
                    <a:shade val="67500"/>
                    <a:satMod val="115000"/>
                  </a:schemeClr>
                </a:gs>
                <a:gs pos="97000">
                  <a:schemeClr val="bg1"/>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cxnSp>
          <p:nvCxnSpPr>
            <p:cNvPr id="36" name="Straight Arrow Connector 35">
              <a:extLst>
                <a:ext uri="{FF2B5EF4-FFF2-40B4-BE49-F238E27FC236}">
                  <a16:creationId xmlns:a16="http://schemas.microsoft.com/office/drawing/2014/main" id="{E7906537-A334-400A-BE95-591B09C3DD6F}"/>
                </a:ext>
              </a:extLst>
            </p:cNvPr>
            <p:cNvCxnSpPr>
              <a:cxnSpLocks/>
            </p:cNvCxnSpPr>
            <p:nvPr/>
          </p:nvCxnSpPr>
          <p:spPr>
            <a:xfrm flipV="1">
              <a:off x="8658053" y="1924298"/>
              <a:ext cx="88026" cy="19621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0" name="Straight Arrow Connector 39">
            <a:extLst>
              <a:ext uri="{FF2B5EF4-FFF2-40B4-BE49-F238E27FC236}">
                <a16:creationId xmlns:a16="http://schemas.microsoft.com/office/drawing/2014/main" id="{FFE5F289-CA8F-45A9-8354-30D1B365B72E}"/>
              </a:ext>
            </a:extLst>
          </p:cNvPr>
          <p:cNvCxnSpPr>
            <a:cxnSpLocks/>
            <a:stCxn id="22" idx="4"/>
            <a:endCxn id="5" idx="2"/>
          </p:cNvCxnSpPr>
          <p:nvPr/>
        </p:nvCxnSpPr>
        <p:spPr>
          <a:xfrm flipV="1">
            <a:off x="1185334" y="2977050"/>
            <a:ext cx="780662" cy="1"/>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0C5C0D1B-BA54-4B09-AD7E-A070E57E99E6}"/>
              </a:ext>
            </a:extLst>
          </p:cNvPr>
          <p:cNvCxnSpPr>
            <a:cxnSpLocks/>
            <a:stCxn id="10" idx="4"/>
            <a:endCxn id="5" idx="2"/>
          </p:cNvCxnSpPr>
          <p:nvPr/>
        </p:nvCxnSpPr>
        <p:spPr>
          <a:xfrm flipV="1">
            <a:off x="1241061" y="2977050"/>
            <a:ext cx="724935" cy="1627273"/>
          </a:xfrm>
          <a:prstGeom prst="bentConnector3">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C500552F-4EDB-4F5E-BA22-D23A6F2B31CD}"/>
              </a:ext>
            </a:extLst>
          </p:cNvPr>
          <p:cNvCxnSpPr>
            <a:stCxn id="6" idx="4"/>
            <a:endCxn id="14" idx="2"/>
          </p:cNvCxnSpPr>
          <p:nvPr/>
        </p:nvCxnSpPr>
        <p:spPr>
          <a:xfrm>
            <a:off x="1185334" y="1230488"/>
            <a:ext cx="765601" cy="180622"/>
          </a:xfrm>
          <a:prstGeom prst="bentConnector3">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280ECA18-4954-41D2-B556-AEDF9847348F}"/>
              </a:ext>
            </a:extLst>
          </p:cNvPr>
          <p:cNvCxnSpPr>
            <a:cxnSpLocks/>
            <a:stCxn id="14" idx="4"/>
            <a:endCxn id="74" idx="1"/>
          </p:cNvCxnSpPr>
          <p:nvPr/>
        </p:nvCxnSpPr>
        <p:spPr>
          <a:xfrm>
            <a:off x="2756605" y="1411110"/>
            <a:ext cx="4705351" cy="1477167"/>
          </a:xfrm>
          <a:prstGeom prst="bentConnector3">
            <a:avLst>
              <a:gd name="adj1" fmla="val 68714"/>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9347E780-3A1E-4180-96E2-5089A4A4722B}"/>
              </a:ext>
            </a:extLst>
          </p:cNvPr>
          <p:cNvCxnSpPr>
            <a:cxnSpLocks/>
            <a:stCxn id="14" idx="3"/>
            <a:endCxn id="5" idx="0"/>
          </p:cNvCxnSpPr>
          <p:nvPr/>
        </p:nvCxnSpPr>
        <p:spPr>
          <a:xfrm rot="16200000" flipH="1">
            <a:off x="1793408" y="2152094"/>
            <a:ext cx="1251260" cy="130536"/>
          </a:xfrm>
          <a:prstGeom prst="bentConnector3">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BAAAEAC8-73CB-4E37-995F-F8CC1A7BFA40}"/>
              </a:ext>
            </a:extLst>
          </p:cNvPr>
          <p:cNvCxnSpPr>
            <a:cxnSpLocks/>
            <a:stCxn id="5" idx="3"/>
            <a:endCxn id="19" idx="1"/>
          </p:cNvCxnSpPr>
          <p:nvPr/>
        </p:nvCxnSpPr>
        <p:spPr>
          <a:xfrm rot="16200000" flipH="1">
            <a:off x="2150466" y="3579006"/>
            <a:ext cx="858279" cy="190599"/>
          </a:xfrm>
          <a:prstGeom prst="bentConnector3">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8A6ED238-E431-44B4-BB0E-4D7B8BEB392C}"/>
              </a:ext>
            </a:extLst>
          </p:cNvPr>
          <p:cNvCxnSpPr>
            <a:cxnSpLocks/>
            <a:stCxn id="5" idx="4"/>
            <a:endCxn id="8" idx="2"/>
          </p:cNvCxnSpPr>
          <p:nvPr/>
        </p:nvCxnSpPr>
        <p:spPr>
          <a:xfrm>
            <a:off x="3002615" y="2977050"/>
            <a:ext cx="912590" cy="250613"/>
          </a:xfrm>
          <a:prstGeom prst="bent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4EFD839D-A235-4C8D-AFE1-3700EBA8EC1D}"/>
              </a:ext>
            </a:extLst>
          </p:cNvPr>
          <p:cNvCxnSpPr>
            <a:cxnSpLocks/>
            <a:stCxn id="24" idx="4"/>
            <a:endCxn id="74" idx="1"/>
          </p:cNvCxnSpPr>
          <p:nvPr/>
        </p:nvCxnSpPr>
        <p:spPr>
          <a:xfrm flipV="1">
            <a:off x="6997872" y="2888277"/>
            <a:ext cx="464084" cy="424117"/>
          </a:xfrm>
          <a:prstGeom prst="bentConnector3">
            <a:avLst>
              <a:gd name="adj1" fmla="val 28107"/>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F35BB438-4561-4939-AFC2-D65FFE3307A6}"/>
              </a:ext>
            </a:extLst>
          </p:cNvPr>
          <p:cNvCxnSpPr>
            <a:cxnSpLocks/>
            <a:stCxn id="8" idx="4"/>
            <a:endCxn id="24" idx="2"/>
          </p:cNvCxnSpPr>
          <p:nvPr/>
        </p:nvCxnSpPr>
        <p:spPr>
          <a:xfrm>
            <a:off x="5601512" y="3227663"/>
            <a:ext cx="590690" cy="84731"/>
          </a:xfrm>
          <a:prstGeom prst="bent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74" name="Rectangle: Rounded Corners 73">
            <a:extLst>
              <a:ext uri="{FF2B5EF4-FFF2-40B4-BE49-F238E27FC236}">
                <a16:creationId xmlns:a16="http://schemas.microsoft.com/office/drawing/2014/main" id="{3E6144C7-CE5E-4AF7-AC35-EDE6DB612254}"/>
              </a:ext>
            </a:extLst>
          </p:cNvPr>
          <p:cNvSpPr/>
          <p:nvPr/>
        </p:nvSpPr>
        <p:spPr>
          <a:xfrm>
            <a:off x="7461956" y="651398"/>
            <a:ext cx="1529999" cy="44737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82" name="Connector: Elbow 81">
            <a:extLst>
              <a:ext uri="{FF2B5EF4-FFF2-40B4-BE49-F238E27FC236}">
                <a16:creationId xmlns:a16="http://schemas.microsoft.com/office/drawing/2014/main" id="{E45DAA90-DB9C-41C0-AF8F-9A6A016A6EA8}"/>
              </a:ext>
            </a:extLst>
          </p:cNvPr>
          <p:cNvCxnSpPr>
            <a:cxnSpLocks/>
            <a:stCxn id="5" idx="4"/>
            <a:endCxn id="16" idx="2"/>
          </p:cNvCxnSpPr>
          <p:nvPr/>
        </p:nvCxnSpPr>
        <p:spPr>
          <a:xfrm flipV="1">
            <a:off x="3002615" y="1033322"/>
            <a:ext cx="3144433" cy="1943728"/>
          </a:xfrm>
          <a:prstGeom prst="bentConnector3">
            <a:avLst>
              <a:gd name="adj1" fmla="val 9432"/>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4934CD25-AD69-4E9D-A4D2-2EF5EF3A0E56}"/>
              </a:ext>
            </a:extLst>
          </p:cNvPr>
          <p:cNvCxnSpPr>
            <a:cxnSpLocks/>
            <a:stCxn id="16" idx="4"/>
            <a:endCxn id="74" idx="1"/>
          </p:cNvCxnSpPr>
          <p:nvPr/>
        </p:nvCxnSpPr>
        <p:spPr>
          <a:xfrm>
            <a:off x="6952718" y="1033322"/>
            <a:ext cx="509238" cy="1854955"/>
          </a:xfrm>
          <a:prstGeom prst="bent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D1B3F1CC-AA1B-4512-89A1-906A68AF27B1}"/>
              </a:ext>
            </a:extLst>
          </p:cNvPr>
          <p:cNvCxnSpPr>
            <a:cxnSpLocks/>
            <a:stCxn id="23" idx="4"/>
            <a:endCxn id="74" idx="1"/>
          </p:cNvCxnSpPr>
          <p:nvPr/>
        </p:nvCxnSpPr>
        <p:spPr>
          <a:xfrm>
            <a:off x="6997872" y="2439043"/>
            <a:ext cx="464084" cy="449234"/>
          </a:xfrm>
          <a:prstGeom prst="bentConnector3">
            <a:avLst>
              <a:gd name="adj1" fmla="val 67028"/>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3416C21A-94FE-47BA-83D7-55822D5039C2}"/>
              </a:ext>
            </a:extLst>
          </p:cNvPr>
          <p:cNvSpPr txBox="1"/>
          <p:nvPr/>
        </p:nvSpPr>
        <p:spPr>
          <a:xfrm>
            <a:off x="7515947" y="5306442"/>
            <a:ext cx="1334542" cy="600164"/>
          </a:xfrm>
          <a:prstGeom prst="rect">
            <a:avLst/>
          </a:prstGeom>
          <a:noFill/>
        </p:spPr>
        <p:txBody>
          <a:bodyPr wrap="square" rtlCol="0">
            <a:spAutoFit/>
          </a:bodyPr>
          <a:lstStyle/>
          <a:p>
            <a:r>
              <a:rPr lang="nl-NL" sz="1100" dirty="0"/>
              <a:t>Information delivery </a:t>
            </a:r>
            <a:r>
              <a:rPr lang="nl-NL" sz="1100" dirty="0" err="1"/>
              <a:t>layer</a:t>
            </a:r>
            <a:r>
              <a:rPr lang="nl-NL" sz="1100" dirty="0"/>
              <a:t> (Front End)</a:t>
            </a:r>
          </a:p>
        </p:txBody>
      </p:sp>
      <p:cxnSp>
        <p:nvCxnSpPr>
          <p:cNvPr id="97" name="Connector: Elbow 96">
            <a:extLst>
              <a:ext uri="{FF2B5EF4-FFF2-40B4-BE49-F238E27FC236}">
                <a16:creationId xmlns:a16="http://schemas.microsoft.com/office/drawing/2014/main" id="{AC379DB4-C3F2-48BD-B267-86ED7E038C14}"/>
              </a:ext>
            </a:extLst>
          </p:cNvPr>
          <p:cNvCxnSpPr>
            <a:cxnSpLocks/>
            <a:stCxn id="19" idx="4"/>
            <a:endCxn id="8" idx="3"/>
          </p:cNvCxnSpPr>
          <p:nvPr/>
        </p:nvCxnSpPr>
        <p:spPr>
          <a:xfrm flipV="1">
            <a:off x="3518058" y="3917244"/>
            <a:ext cx="1240301" cy="819082"/>
          </a:xfrm>
          <a:prstGeom prst="bentConnector2">
            <a:avLst/>
          </a:prstGeom>
          <a:ln w="22225">
            <a:prstDash val="dash"/>
            <a:tailEnd type="triangle"/>
          </a:ln>
        </p:spPr>
        <p:style>
          <a:lnRef idx="1">
            <a:schemeClr val="accent1"/>
          </a:lnRef>
          <a:fillRef idx="0">
            <a:schemeClr val="accent1"/>
          </a:fillRef>
          <a:effectRef idx="0">
            <a:schemeClr val="accent1"/>
          </a:effectRef>
          <a:fontRef idx="minor">
            <a:schemeClr val="tx1"/>
          </a:fontRef>
        </p:style>
      </p:cxnSp>
      <p:sp>
        <p:nvSpPr>
          <p:cNvPr id="101" name="Arrow: Pentagon 100">
            <a:extLst>
              <a:ext uri="{FF2B5EF4-FFF2-40B4-BE49-F238E27FC236}">
                <a16:creationId xmlns:a16="http://schemas.microsoft.com/office/drawing/2014/main" id="{608E8C20-5328-4205-BCF5-E4A4F9C5D7F5}"/>
              </a:ext>
            </a:extLst>
          </p:cNvPr>
          <p:cNvSpPr/>
          <p:nvPr/>
        </p:nvSpPr>
        <p:spPr>
          <a:xfrm>
            <a:off x="3168963" y="2751393"/>
            <a:ext cx="579893" cy="361244"/>
          </a:xfrm>
          <a:prstGeom prst="homePlat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600" b="1" dirty="0"/>
              <a:t>L(T)</a:t>
            </a:r>
          </a:p>
        </p:txBody>
      </p:sp>
      <p:sp>
        <p:nvSpPr>
          <p:cNvPr id="102" name="Arrow: Pentagon 101">
            <a:extLst>
              <a:ext uri="{FF2B5EF4-FFF2-40B4-BE49-F238E27FC236}">
                <a16:creationId xmlns:a16="http://schemas.microsoft.com/office/drawing/2014/main" id="{6E08C141-E704-4134-AD6F-3BD3BE66D07A}"/>
              </a:ext>
            </a:extLst>
          </p:cNvPr>
          <p:cNvSpPr/>
          <p:nvPr/>
        </p:nvSpPr>
        <p:spPr>
          <a:xfrm rot="5400000">
            <a:off x="2140133" y="3484933"/>
            <a:ext cx="579893" cy="361244"/>
          </a:xfrm>
          <a:prstGeom prst="homePlat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600" b="1" dirty="0"/>
              <a:t>L</a:t>
            </a:r>
          </a:p>
        </p:txBody>
      </p:sp>
      <p:sp>
        <p:nvSpPr>
          <p:cNvPr id="103" name="Arrow: Pentagon 102">
            <a:extLst>
              <a:ext uri="{FF2B5EF4-FFF2-40B4-BE49-F238E27FC236}">
                <a16:creationId xmlns:a16="http://schemas.microsoft.com/office/drawing/2014/main" id="{133C9C7F-9F04-4EE2-AFDA-A0D2B761A208}"/>
              </a:ext>
            </a:extLst>
          </p:cNvPr>
          <p:cNvSpPr/>
          <p:nvPr/>
        </p:nvSpPr>
        <p:spPr>
          <a:xfrm>
            <a:off x="7094343" y="3542810"/>
            <a:ext cx="579893" cy="361244"/>
          </a:xfrm>
          <a:prstGeom prst="homePlat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600" b="1" dirty="0"/>
              <a:t>L/V</a:t>
            </a:r>
          </a:p>
        </p:txBody>
      </p:sp>
      <p:sp>
        <p:nvSpPr>
          <p:cNvPr id="104" name="TextBox 103">
            <a:extLst>
              <a:ext uri="{FF2B5EF4-FFF2-40B4-BE49-F238E27FC236}">
                <a16:creationId xmlns:a16="http://schemas.microsoft.com/office/drawing/2014/main" id="{4FB92B6F-BA65-464F-9AF0-ED36D3F7FE1B}"/>
              </a:ext>
            </a:extLst>
          </p:cNvPr>
          <p:cNvSpPr txBox="1"/>
          <p:nvPr/>
        </p:nvSpPr>
        <p:spPr>
          <a:xfrm>
            <a:off x="396615" y="6055096"/>
            <a:ext cx="5362365" cy="253916"/>
          </a:xfrm>
          <a:prstGeom prst="rect">
            <a:avLst/>
          </a:prstGeom>
          <a:solidFill>
            <a:srgbClr val="0070C0"/>
          </a:solidFill>
        </p:spPr>
        <p:txBody>
          <a:bodyPr wrap="none" rtlCol="0">
            <a:spAutoFit/>
          </a:bodyPr>
          <a:lstStyle/>
          <a:p>
            <a:r>
              <a:rPr lang="nl-NL" sz="1050" dirty="0">
                <a:solidFill>
                  <a:schemeClr val="bg1"/>
                </a:solidFill>
              </a:rPr>
              <a:t>E: Extract L: Load T: </a:t>
            </a:r>
            <a:r>
              <a:rPr lang="nl-NL" sz="1050" dirty="0" err="1">
                <a:solidFill>
                  <a:schemeClr val="bg1"/>
                </a:solidFill>
              </a:rPr>
              <a:t>Transform</a:t>
            </a:r>
            <a:r>
              <a:rPr lang="nl-NL" sz="1050" dirty="0">
                <a:solidFill>
                  <a:schemeClr val="bg1"/>
                </a:solidFill>
              </a:rPr>
              <a:t> V: Virtueel, data niet gekopieerd maar view</a:t>
            </a:r>
          </a:p>
        </p:txBody>
      </p:sp>
      <p:cxnSp>
        <p:nvCxnSpPr>
          <p:cNvPr id="106" name="Connector: Elbow 105">
            <a:extLst>
              <a:ext uri="{FF2B5EF4-FFF2-40B4-BE49-F238E27FC236}">
                <a16:creationId xmlns:a16="http://schemas.microsoft.com/office/drawing/2014/main" id="{90A4BCC9-6402-4EAF-B0B2-338478DB70AA}"/>
              </a:ext>
            </a:extLst>
          </p:cNvPr>
          <p:cNvCxnSpPr>
            <a:cxnSpLocks/>
            <a:stCxn id="21" idx="4"/>
            <a:endCxn id="5" idx="2"/>
          </p:cNvCxnSpPr>
          <p:nvPr/>
        </p:nvCxnSpPr>
        <p:spPr>
          <a:xfrm>
            <a:off x="1185334" y="2103769"/>
            <a:ext cx="780662" cy="873281"/>
          </a:xfrm>
          <a:prstGeom prst="bentConnector3">
            <a:avLst>
              <a:gd name="adj1" fmla="val 7892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id="{367A8C38-93CF-42E6-8CBC-F843C2EBB265}"/>
              </a:ext>
            </a:extLst>
          </p:cNvPr>
          <p:cNvCxnSpPr>
            <a:cxnSpLocks/>
            <a:stCxn id="6" idx="4"/>
            <a:endCxn id="5" idx="2"/>
          </p:cNvCxnSpPr>
          <p:nvPr/>
        </p:nvCxnSpPr>
        <p:spPr>
          <a:xfrm>
            <a:off x="1185334" y="1230488"/>
            <a:ext cx="780662" cy="1746562"/>
          </a:xfrm>
          <a:prstGeom prst="bentConnector3">
            <a:avLst>
              <a:gd name="adj1" fmla="val 32647"/>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00" name="Arrow: Pentagon 99">
            <a:extLst>
              <a:ext uri="{FF2B5EF4-FFF2-40B4-BE49-F238E27FC236}">
                <a16:creationId xmlns:a16="http://schemas.microsoft.com/office/drawing/2014/main" id="{36F012BD-9FBA-48BB-9CBE-0FD206EED5CB}"/>
              </a:ext>
            </a:extLst>
          </p:cNvPr>
          <p:cNvSpPr/>
          <p:nvPr/>
        </p:nvSpPr>
        <p:spPr>
          <a:xfrm>
            <a:off x="1266616" y="2751393"/>
            <a:ext cx="579893" cy="361244"/>
          </a:xfrm>
          <a:prstGeom prst="homePlat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600" b="1" dirty="0"/>
              <a:t>EL(T)</a:t>
            </a:r>
          </a:p>
        </p:txBody>
      </p:sp>
      <p:cxnSp>
        <p:nvCxnSpPr>
          <p:cNvPr id="119" name="Connector: Elbow 118">
            <a:extLst>
              <a:ext uri="{FF2B5EF4-FFF2-40B4-BE49-F238E27FC236}">
                <a16:creationId xmlns:a16="http://schemas.microsoft.com/office/drawing/2014/main" id="{32B6ACA2-DEB6-4B2A-AFED-9DDD6EBDA37F}"/>
              </a:ext>
            </a:extLst>
          </p:cNvPr>
          <p:cNvCxnSpPr>
            <a:cxnSpLocks/>
            <a:stCxn id="8" idx="4"/>
            <a:endCxn id="23" idx="2"/>
          </p:cNvCxnSpPr>
          <p:nvPr/>
        </p:nvCxnSpPr>
        <p:spPr>
          <a:xfrm flipV="1">
            <a:off x="5601512" y="2439043"/>
            <a:ext cx="590690" cy="788620"/>
          </a:xfrm>
          <a:prstGeom prst="bent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070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Definities</a:t>
            </a:r>
          </a:p>
        </p:txBody>
      </p:sp>
      <p:sp>
        <p:nvSpPr>
          <p:cNvPr id="3" name="Tijdelijke aanduiding voor inhoud 2"/>
          <p:cNvSpPr>
            <a:spLocks noGrp="1"/>
          </p:cNvSpPr>
          <p:nvPr>
            <p:ph idx="1"/>
          </p:nvPr>
        </p:nvSpPr>
        <p:spPr>
          <a:xfrm>
            <a:off x="1227139" y="2201864"/>
            <a:ext cx="6780212" cy="3939292"/>
          </a:xfrm>
        </p:spPr>
        <p:txBody>
          <a:bodyPr/>
          <a:lstStyle/>
          <a:p>
            <a:pPr marL="0" lvl="0" indent="0">
              <a:buNone/>
            </a:pPr>
            <a:r>
              <a:rPr lang="nl-NL" dirty="0"/>
              <a:t>SA: </a:t>
            </a:r>
            <a:r>
              <a:rPr lang="nl-NL" dirty="0" err="1"/>
              <a:t>Staging</a:t>
            </a:r>
            <a:r>
              <a:rPr lang="nl-NL" dirty="0"/>
              <a:t> area</a:t>
            </a:r>
          </a:p>
          <a:p>
            <a:r>
              <a:rPr lang="nl-NL" dirty="0"/>
              <a:t>Relationeel</a:t>
            </a:r>
          </a:p>
          <a:p>
            <a:r>
              <a:rPr lang="nl-NL" dirty="0"/>
              <a:t>kleiner</a:t>
            </a:r>
          </a:p>
          <a:p>
            <a:pPr marL="0" lvl="0" indent="0">
              <a:buNone/>
            </a:pPr>
            <a:r>
              <a:rPr lang="nl-NL" dirty="0"/>
              <a:t>ODS: </a:t>
            </a:r>
            <a:r>
              <a:rPr lang="nl-NL" dirty="0" err="1"/>
              <a:t>Operational</a:t>
            </a:r>
            <a:r>
              <a:rPr lang="nl-NL" dirty="0"/>
              <a:t> Datastore</a:t>
            </a:r>
          </a:p>
          <a:p>
            <a:r>
              <a:rPr lang="nl-NL" dirty="0"/>
              <a:t>Kleiner</a:t>
            </a:r>
          </a:p>
          <a:p>
            <a:r>
              <a:rPr lang="nl-NL" dirty="0"/>
              <a:t>Hoge actualiteit</a:t>
            </a:r>
          </a:p>
          <a:p>
            <a:r>
              <a:rPr lang="nl-NL" dirty="0"/>
              <a:t>Operationeel</a:t>
            </a:r>
          </a:p>
          <a:p>
            <a:r>
              <a:rPr lang="nl-NL" dirty="0"/>
              <a:t>volatiel</a:t>
            </a:r>
          </a:p>
          <a:p>
            <a:pPr marL="0" lvl="0" indent="0">
              <a:buNone/>
            </a:pPr>
            <a:r>
              <a:rPr lang="nl-NL" dirty="0"/>
              <a:t>PSA: Persistent </a:t>
            </a:r>
            <a:r>
              <a:rPr lang="nl-NL" dirty="0" err="1"/>
              <a:t>Staging</a:t>
            </a:r>
            <a:r>
              <a:rPr lang="nl-NL" dirty="0"/>
              <a:t> Area</a:t>
            </a:r>
          </a:p>
          <a:p>
            <a:r>
              <a:rPr lang="nl-NL" dirty="0"/>
              <a:t>groter</a:t>
            </a:r>
          </a:p>
          <a:p>
            <a:pPr marL="0" lvl="0" indent="0">
              <a:buNone/>
            </a:pPr>
            <a:r>
              <a:rPr lang="nl-NL" dirty="0"/>
              <a:t>DWH: Datawarehouse</a:t>
            </a:r>
          </a:p>
          <a:p>
            <a:pPr marL="0" lvl="0" indent="0">
              <a:buNone/>
            </a:pPr>
            <a:r>
              <a:rPr lang="nl-NL" dirty="0"/>
              <a:t>DM: </a:t>
            </a:r>
            <a:r>
              <a:rPr lang="nl-NL" dirty="0" err="1"/>
              <a:t>Datamart</a:t>
            </a:r>
            <a:endParaRPr lang="nl-NL" dirty="0"/>
          </a:p>
          <a:p>
            <a:pPr marL="0" lvl="0" indent="0">
              <a:buNone/>
            </a:pPr>
            <a:endParaRPr lang="nl-NL" dirty="0"/>
          </a:p>
          <a:p>
            <a:endParaRPr lang="nl-NL" dirty="0"/>
          </a:p>
        </p:txBody>
      </p:sp>
      <p:sp>
        <p:nvSpPr>
          <p:cNvPr id="5" name="Tijdelijke aanduiding voor dianummer 4"/>
          <p:cNvSpPr>
            <a:spLocks noGrp="1"/>
          </p:cNvSpPr>
          <p:nvPr>
            <p:ph type="sldNum" sz="quarter" idx="10"/>
          </p:nvPr>
        </p:nvSpPr>
        <p:spPr/>
        <p:txBody>
          <a:bodyPr/>
          <a:lstStyle/>
          <a:p>
            <a:fld id="{2FFE4499-92C6-40E3-9B9D-280FABE6431E}" type="slidenum">
              <a:rPr lang="nl-NL" smtClean="0"/>
              <a:t>21</a:t>
            </a:fld>
            <a:endParaRPr lang="nl-NL"/>
          </a:p>
        </p:txBody>
      </p:sp>
      <p:pic>
        <p:nvPicPr>
          <p:cNvPr id="6" name="Picture 5">
            <a:extLst>
              <a:ext uri="{FF2B5EF4-FFF2-40B4-BE49-F238E27FC236}">
                <a16:creationId xmlns:a16="http://schemas.microsoft.com/office/drawing/2014/main" id="{A07C3D1F-8980-49EB-AFFD-992D40E83F7A}"/>
              </a:ext>
            </a:extLst>
          </p:cNvPr>
          <p:cNvPicPr>
            <a:picLocks noChangeAspect="1"/>
          </p:cNvPicPr>
          <p:nvPr/>
        </p:nvPicPr>
        <p:blipFill>
          <a:blip r:embed="rId3"/>
          <a:stretch>
            <a:fillRect/>
          </a:stretch>
        </p:blipFill>
        <p:spPr>
          <a:xfrm>
            <a:off x="4957742" y="995906"/>
            <a:ext cx="3994347" cy="2995761"/>
          </a:xfrm>
          <a:prstGeom prst="rect">
            <a:avLst/>
          </a:prstGeom>
        </p:spPr>
      </p:pic>
    </p:spTree>
    <p:extLst>
      <p:ext uri="{BB962C8B-B14F-4D97-AF65-F5344CB8AC3E}">
        <p14:creationId xmlns:p14="http://schemas.microsoft.com/office/powerpoint/2010/main" val="1548739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Huiswerk</a:t>
            </a:r>
          </a:p>
        </p:txBody>
      </p:sp>
      <p:sp>
        <p:nvSpPr>
          <p:cNvPr id="3" name="Tijdelijke aanduiding voor inhoud 2"/>
          <p:cNvSpPr>
            <a:spLocks noGrp="1"/>
          </p:cNvSpPr>
          <p:nvPr>
            <p:ph idx="1"/>
          </p:nvPr>
        </p:nvSpPr>
        <p:spPr/>
        <p:txBody>
          <a:bodyPr/>
          <a:lstStyle/>
          <a:p>
            <a:r>
              <a:rPr lang="nl-NL" b="1" dirty="0"/>
              <a:t>Lezen hoofdstuk 6 uit Leerboek Business Intelligence</a:t>
            </a:r>
            <a:endParaRPr lang="nl-NL" dirty="0"/>
          </a:p>
        </p:txBody>
      </p:sp>
      <p:sp>
        <p:nvSpPr>
          <p:cNvPr id="5" name="Tijdelijke aanduiding voor dianummer 4"/>
          <p:cNvSpPr>
            <a:spLocks noGrp="1"/>
          </p:cNvSpPr>
          <p:nvPr>
            <p:ph type="sldNum" sz="quarter" idx="10"/>
          </p:nvPr>
        </p:nvSpPr>
        <p:spPr/>
        <p:txBody>
          <a:bodyPr/>
          <a:lstStyle/>
          <a:p>
            <a:fld id="{2FFE4499-92C6-40E3-9B9D-280FABE6431E}" type="slidenum">
              <a:rPr lang="nl-NL" smtClean="0"/>
              <a:pPr/>
              <a:t>22</a:t>
            </a:fld>
            <a:endParaRPr lang="nl-NL"/>
          </a:p>
        </p:txBody>
      </p:sp>
    </p:spTree>
    <p:extLst>
      <p:ext uri="{BB962C8B-B14F-4D97-AF65-F5344CB8AC3E}">
        <p14:creationId xmlns:p14="http://schemas.microsoft.com/office/powerpoint/2010/main" val="3473208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0"/>
          </p:nvPr>
        </p:nvSpPr>
        <p:spPr/>
        <p:txBody>
          <a:bodyPr/>
          <a:lstStyle/>
          <a:p>
            <a:fld id="{2FFE4499-92C6-40E3-9B9D-280FABE6431E}" type="slidenum">
              <a:rPr lang="nl-NL" smtClean="0"/>
              <a:pPr/>
              <a:t>23</a:t>
            </a:fld>
            <a:endParaRPr lang="nl-NL"/>
          </a:p>
        </p:txBody>
      </p:sp>
      <p:pic>
        <p:nvPicPr>
          <p:cNvPr id="1026" name="Picture 2" descr="http://maia-intelligence.com/wp-content/uploads/2013/02/how-to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7069" y="871003"/>
            <a:ext cx="5410199" cy="509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612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02166" y="633661"/>
            <a:ext cx="5179623" cy="491722"/>
          </a:xfrm>
        </p:spPr>
        <p:txBody>
          <a:bodyPr/>
          <a:lstStyle/>
          <a:p>
            <a:r>
              <a:rPr lang="nl-NL" dirty="0"/>
              <a:t>Soorten gegevens</a:t>
            </a:r>
          </a:p>
        </p:txBody>
      </p:sp>
      <p:pic>
        <p:nvPicPr>
          <p:cNvPr id="5" name="Tijdelijke aanduiding voor inhoud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5897" y="1599942"/>
            <a:ext cx="5342732" cy="3658962"/>
          </a:xfrm>
        </p:spPr>
      </p:pic>
      <p:sp>
        <p:nvSpPr>
          <p:cNvPr id="3" name="Tijdelijke aanduiding voor dianummer 2"/>
          <p:cNvSpPr>
            <a:spLocks noGrp="1"/>
          </p:cNvSpPr>
          <p:nvPr>
            <p:ph type="sldNum" sz="quarter" idx="10"/>
          </p:nvPr>
        </p:nvSpPr>
        <p:spPr/>
        <p:txBody>
          <a:bodyPr/>
          <a:lstStyle/>
          <a:p>
            <a:fld id="{2FFE4499-92C6-40E3-9B9D-280FABE6431E}" type="slidenum">
              <a:rPr lang="nl-NL" smtClean="0"/>
              <a:t>3</a:t>
            </a:fld>
            <a:endParaRPr lang="nl-NL"/>
          </a:p>
        </p:txBody>
      </p:sp>
      <p:sp>
        <p:nvSpPr>
          <p:cNvPr id="4" name="Rechthoek 3"/>
          <p:cNvSpPr/>
          <p:nvPr/>
        </p:nvSpPr>
        <p:spPr>
          <a:xfrm>
            <a:off x="6141272" y="2276248"/>
            <a:ext cx="2489552" cy="954107"/>
          </a:xfrm>
          <a:prstGeom prst="rect">
            <a:avLst/>
          </a:prstGeom>
        </p:spPr>
        <p:txBody>
          <a:bodyPr wrap="square">
            <a:spAutoFit/>
          </a:bodyPr>
          <a:lstStyle/>
          <a:p>
            <a:r>
              <a:rPr lang="nl-NL" sz="1400" b="1" dirty="0">
                <a:latin typeface="Arial" panose="020B0604020202020204" pitchFamily="34" charset="0"/>
                <a:ea typeface="Calibri" panose="020F0502020204030204" pitchFamily="34" charset="0"/>
              </a:rPr>
              <a:t>Reference Data: </a:t>
            </a:r>
            <a:r>
              <a:rPr lang="nl-NL" sz="1400" dirty="0">
                <a:latin typeface="Arial" panose="020B0604020202020204" pitchFamily="34" charset="0"/>
                <a:ea typeface="Calibri" panose="020F0502020204030204" pitchFamily="34" charset="0"/>
              </a:rPr>
              <a:t>ISO tabellen, landencodes, klant categorieë</a:t>
            </a:r>
            <a:r>
              <a:rPr lang="nl-NL" sz="1400" dirty="0"/>
              <a:t>n</a:t>
            </a:r>
          </a:p>
          <a:p>
            <a:endParaRPr lang="nl-NL" sz="1400" dirty="0"/>
          </a:p>
        </p:txBody>
      </p:sp>
      <p:sp>
        <p:nvSpPr>
          <p:cNvPr id="7" name="Rechthoek 6"/>
          <p:cNvSpPr/>
          <p:nvPr/>
        </p:nvSpPr>
        <p:spPr>
          <a:xfrm>
            <a:off x="6217186" y="3254794"/>
            <a:ext cx="2549359" cy="738664"/>
          </a:xfrm>
          <a:prstGeom prst="rect">
            <a:avLst/>
          </a:prstGeom>
        </p:spPr>
        <p:txBody>
          <a:bodyPr wrap="square">
            <a:spAutoFit/>
          </a:bodyPr>
          <a:lstStyle/>
          <a:p>
            <a:r>
              <a:rPr lang="nl-NL" sz="1400" b="1" dirty="0">
                <a:latin typeface="Arial" panose="020B0604020202020204" pitchFamily="34" charset="0"/>
                <a:ea typeface="Calibri" panose="020F0502020204030204" pitchFamily="34" charset="0"/>
              </a:rPr>
              <a:t>Enterprise </a:t>
            </a:r>
            <a:r>
              <a:rPr lang="nl-NL" sz="1400" b="1" dirty="0" err="1">
                <a:latin typeface="Arial" panose="020B0604020202020204" pitchFamily="34" charset="0"/>
                <a:ea typeface="Calibri" panose="020F0502020204030204" pitchFamily="34" charset="0"/>
              </a:rPr>
              <a:t>structure</a:t>
            </a:r>
            <a:r>
              <a:rPr lang="nl-NL" sz="1400" b="1" dirty="0">
                <a:latin typeface="Arial" panose="020B0604020202020204" pitchFamily="34" charset="0"/>
                <a:ea typeface="Calibri" panose="020F0502020204030204" pitchFamily="34" charset="0"/>
              </a:rPr>
              <a:t> data: </a:t>
            </a:r>
            <a:r>
              <a:rPr lang="nl-NL" sz="1400" dirty="0">
                <a:latin typeface="Arial" panose="020B0604020202020204" pitchFamily="34" charset="0"/>
                <a:ea typeface="Calibri" panose="020F0502020204030204" pitchFamily="34" charset="0"/>
              </a:rPr>
              <a:t>grootboekrekeningen, hiërarchie</a:t>
            </a:r>
          </a:p>
        </p:txBody>
      </p:sp>
      <p:sp>
        <p:nvSpPr>
          <p:cNvPr id="8" name="Rechthoek 7"/>
          <p:cNvSpPr/>
          <p:nvPr/>
        </p:nvSpPr>
        <p:spPr>
          <a:xfrm>
            <a:off x="6217186" y="4455122"/>
            <a:ext cx="2549359" cy="738664"/>
          </a:xfrm>
          <a:prstGeom prst="rect">
            <a:avLst/>
          </a:prstGeom>
        </p:spPr>
        <p:txBody>
          <a:bodyPr wrap="square">
            <a:spAutoFit/>
          </a:bodyPr>
          <a:lstStyle/>
          <a:p>
            <a:r>
              <a:rPr lang="nl-NL" sz="1400" b="1" dirty="0">
                <a:latin typeface="Arial" panose="020B0604020202020204" pitchFamily="34" charset="0"/>
                <a:ea typeface="Calibri" panose="020F0502020204030204" pitchFamily="34" charset="0"/>
              </a:rPr>
              <a:t>Transaction </a:t>
            </a:r>
            <a:r>
              <a:rPr lang="nl-NL" sz="1400" b="1" dirty="0" err="1">
                <a:latin typeface="Arial" panose="020B0604020202020204" pitchFamily="34" charset="0"/>
                <a:ea typeface="Calibri" panose="020F0502020204030204" pitchFamily="34" charset="0"/>
              </a:rPr>
              <a:t>structure</a:t>
            </a:r>
            <a:r>
              <a:rPr lang="nl-NL" sz="1400" b="1" dirty="0">
                <a:latin typeface="Arial" panose="020B0604020202020204" pitchFamily="34" charset="0"/>
                <a:ea typeface="Calibri" panose="020F0502020204030204" pitchFamily="34" charset="0"/>
              </a:rPr>
              <a:t> data</a:t>
            </a:r>
            <a:r>
              <a:rPr lang="nl-NL" sz="1400" dirty="0"/>
              <a:t>: </a:t>
            </a:r>
            <a:r>
              <a:rPr lang="nl-NL" sz="1400" dirty="0">
                <a:latin typeface="Arial" panose="020B0604020202020204" pitchFamily="34" charset="0"/>
                <a:ea typeface="Calibri" panose="020F0502020204030204" pitchFamily="34" charset="0"/>
              </a:rPr>
              <a:t>product en klantgegevens (dim tabellen)</a:t>
            </a:r>
          </a:p>
        </p:txBody>
      </p:sp>
      <p:sp>
        <p:nvSpPr>
          <p:cNvPr id="9" name="Rechthoek 8"/>
          <p:cNvSpPr/>
          <p:nvPr/>
        </p:nvSpPr>
        <p:spPr>
          <a:xfrm>
            <a:off x="6217186" y="5481003"/>
            <a:ext cx="2549359" cy="738664"/>
          </a:xfrm>
          <a:prstGeom prst="rect">
            <a:avLst/>
          </a:prstGeom>
        </p:spPr>
        <p:txBody>
          <a:bodyPr wrap="square">
            <a:spAutoFit/>
          </a:bodyPr>
          <a:lstStyle/>
          <a:p>
            <a:r>
              <a:rPr lang="nl-NL" sz="1400" b="1" dirty="0">
                <a:latin typeface="Arial" panose="020B0604020202020204" pitchFamily="34" charset="0"/>
                <a:ea typeface="Calibri" panose="020F0502020204030204" pitchFamily="34" charset="0"/>
              </a:rPr>
              <a:t>Transaction </a:t>
            </a:r>
            <a:r>
              <a:rPr lang="nl-NL" sz="1400" b="1" dirty="0" err="1">
                <a:latin typeface="Arial" panose="020B0604020202020204" pitchFamily="34" charset="0"/>
                <a:ea typeface="Calibri" panose="020F0502020204030204" pitchFamily="34" charset="0"/>
              </a:rPr>
              <a:t>activity</a:t>
            </a:r>
            <a:r>
              <a:rPr lang="nl-NL" sz="1400" b="1" dirty="0">
                <a:latin typeface="Arial" panose="020B0604020202020204" pitchFamily="34" charset="0"/>
                <a:ea typeface="Calibri" panose="020F0502020204030204" pitchFamily="34" charset="0"/>
              </a:rPr>
              <a:t>/audit data: </a:t>
            </a:r>
            <a:r>
              <a:rPr lang="nl-NL" sz="1400" dirty="0">
                <a:latin typeface="Arial" panose="020B0604020202020204" pitchFamily="34" charset="0"/>
                <a:ea typeface="Calibri" panose="020F0502020204030204" pitchFamily="34" charset="0"/>
              </a:rPr>
              <a:t>records in een feitentabel</a:t>
            </a:r>
          </a:p>
        </p:txBody>
      </p:sp>
      <p:sp>
        <p:nvSpPr>
          <p:cNvPr id="6" name="Rechthoek 5"/>
          <p:cNvSpPr/>
          <p:nvPr/>
        </p:nvSpPr>
        <p:spPr>
          <a:xfrm>
            <a:off x="6148135" y="833224"/>
            <a:ext cx="2995865" cy="1169551"/>
          </a:xfrm>
          <a:prstGeom prst="rect">
            <a:avLst/>
          </a:prstGeom>
        </p:spPr>
        <p:txBody>
          <a:bodyPr wrap="square">
            <a:spAutoFit/>
          </a:bodyPr>
          <a:lstStyle/>
          <a:p>
            <a:r>
              <a:rPr lang="nl-NL" sz="1400" b="1" dirty="0">
                <a:latin typeface="Arial" panose="020B0604020202020204" pitchFamily="34" charset="0"/>
                <a:ea typeface="Calibri" panose="020F0502020204030204" pitchFamily="34" charset="0"/>
              </a:rPr>
              <a:t>Meta data</a:t>
            </a:r>
            <a:r>
              <a:rPr lang="nl-NL" sz="1400" dirty="0">
                <a:latin typeface="Arial" panose="020B0604020202020204" pitchFamily="34" charset="0"/>
                <a:ea typeface="Calibri" panose="020F0502020204030204" pitchFamily="34" charset="0"/>
              </a:rPr>
              <a:t> zijn gegevens die de gegevens in een database beschrijven zoals de naam van een kolom en het datatype van die kolom.</a:t>
            </a:r>
          </a:p>
        </p:txBody>
      </p:sp>
      <p:sp>
        <p:nvSpPr>
          <p:cNvPr id="10" name="PIJL-LINKS 9"/>
          <p:cNvSpPr/>
          <p:nvPr/>
        </p:nvSpPr>
        <p:spPr>
          <a:xfrm rot="20185102">
            <a:off x="4135006" y="2071463"/>
            <a:ext cx="2071911" cy="1946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PIJL-LINKS 11"/>
          <p:cNvSpPr/>
          <p:nvPr/>
        </p:nvSpPr>
        <p:spPr>
          <a:xfrm rot="2592564">
            <a:off x="4204843" y="5090953"/>
            <a:ext cx="2034155" cy="105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PIJL-LINKS 12"/>
          <p:cNvSpPr/>
          <p:nvPr/>
        </p:nvSpPr>
        <p:spPr>
          <a:xfrm>
            <a:off x="4182590" y="3343885"/>
            <a:ext cx="1976744" cy="1654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PIJL-LINKS 13"/>
          <p:cNvSpPr/>
          <p:nvPr/>
        </p:nvSpPr>
        <p:spPr>
          <a:xfrm rot="1185060">
            <a:off x="4161726" y="4110508"/>
            <a:ext cx="2019394" cy="1157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PIJL-LINKS 14"/>
          <p:cNvSpPr/>
          <p:nvPr/>
        </p:nvSpPr>
        <p:spPr>
          <a:xfrm rot="20756930">
            <a:off x="4192084" y="2701634"/>
            <a:ext cx="1976744" cy="1654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eraccolade 16"/>
          <p:cNvSpPr/>
          <p:nvPr/>
        </p:nvSpPr>
        <p:spPr>
          <a:xfrm>
            <a:off x="4182589" y="3993458"/>
            <a:ext cx="177538" cy="83099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18" name="Rechthoek 17"/>
          <p:cNvSpPr/>
          <p:nvPr/>
        </p:nvSpPr>
        <p:spPr>
          <a:xfrm>
            <a:off x="1996068" y="2672392"/>
            <a:ext cx="2186521" cy="1408954"/>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p:cNvSpPr/>
          <p:nvPr/>
        </p:nvSpPr>
        <p:spPr>
          <a:xfrm>
            <a:off x="6169567" y="1931271"/>
            <a:ext cx="2757401" cy="342662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Tekstvak 19"/>
          <p:cNvSpPr txBox="1"/>
          <p:nvPr/>
        </p:nvSpPr>
        <p:spPr>
          <a:xfrm>
            <a:off x="6720386" y="1951963"/>
            <a:ext cx="1475084" cy="369332"/>
          </a:xfrm>
          <a:prstGeom prst="rect">
            <a:avLst/>
          </a:prstGeom>
          <a:noFill/>
        </p:spPr>
        <p:txBody>
          <a:bodyPr wrap="none" rtlCol="0">
            <a:spAutoFit/>
          </a:bodyPr>
          <a:lstStyle/>
          <a:p>
            <a:r>
              <a:rPr lang="nl-NL" dirty="0">
                <a:solidFill>
                  <a:srgbClr val="00B0F0"/>
                </a:solidFill>
              </a:rPr>
              <a:t>Masterdata</a:t>
            </a:r>
          </a:p>
        </p:txBody>
      </p:sp>
    </p:spTree>
    <p:extLst>
      <p:ext uri="{BB962C8B-B14F-4D97-AF65-F5344CB8AC3E}">
        <p14:creationId xmlns:p14="http://schemas.microsoft.com/office/powerpoint/2010/main" val="42198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6" grpId="0"/>
      <p:bldP spid="10" grpId="0" animBg="1"/>
      <p:bldP spid="12" grpId="0" animBg="1"/>
      <p:bldP spid="13" grpId="0" animBg="1"/>
      <p:bldP spid="14" grpId="0" animBg="1"/>
      <p:bldP spid="15" grpId="0" animBg="1"/>
      <p:bldP spid="18" grpId="0" animBg="1"/>
      <p:bldP spid="19" grpId="0" animBg="1"/>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Master Data</a:t>
            </a:r>
          </a:p>
        </p:txBody>
      </p:sp>
      <p:sp>
        <p:nvSpPr>
          <p:cNvPr id="3" name="Tijdelijke aanduiding voor inhoud 2"/>
          <p:cNvSpPr>
            <a:spLocks noGrp="1"/>
          </p:cNvSpPr>
          <p:nvPr>
            <p:ph idx="1"/>
          </p:nvPr>
        </p:nvSpPr>
        <p:spPr/>
        <p:txBody>
          <a:bodyPr>
            <a:normAutofit/>
          </a:bodyPr>
          <a:lstStyle/>
          <a:p>
            <a:r>
              <a:rPr lang="nl-NL" b="1" dirty="0"/>
              <a:t>Master Data</a:t>
            </a:r>
            <a:r>
              <a:rPr lang="nl-NL" dirty="0"/>
              <a:t> is de combinatie van </a:t>
            </a:r>
            <a:r>
              <a:rPr lang="nl-NL" dirty="0" err="1"/>
              <a:t>reference</a:t>
            </a:r>
            <a:r>
              <a:rPr lang="nl-NL" dirty="0"/>
              <a:t> data, </a:t>
            </a:r>
            <a:r>
              <a:rPr lang="nl-NL" dirty="0" err="1"/>
              <a:t>enterprise</a:t>
            </a:r>
            <a:r>
              <a:rPr lang="nl-NL" dirty="0"/>
              <a:t> </a:t>
            </a:r>
            <a:r>
              <a:rPr lang="nl-NL" dirty="0" err="1"/>
              <a:t>structure</a:t>
            </a:r>
            <a:r>
              <a:rPr lang="nl-NL" dirty="0"/>
              <a:t> data en transaction </a:t>
            </a:r>
            <a:r>
              <a:rPr lang="nl-NL" dirty="0" err="1"/>
              <a:t>structure</a:t>
            </a:r>
            <a:r>
              <a:rPr lang="nl-NL" dirty="0"/>
              <a:t> data.</a:t>
            </a:r>
          </a:p>
          <a:p>
            <a:r>
              <a:rPr lang="nl-NL" dirty="0"/>
              <a:t>Een voorbeeld van Master Data zijn klantgegevens: in het ideale geval wordt in een organisatie één centrale set bijgehouden die bepalend is voor alle processen.</a:t>
            </a:r>
          </a:p>
          <a:p>
            <a:r>
              <a:rPr lang="nl-NL" b="1" dirty="0"/>
              <a:t>Master Data Management</a:t>
            </a:r>
            <a:r>
              <a:rPr lang="nl-NL" dirty="0"/>
              <a:t> is een verzameling disciplines en processen die zorgen voor accurate, complete, tijdige en consistente gegevens voor de belangrijke entiteiten binnen een organisatie over verschillende databases, afdelingen en landen heen.</a:t>
            </a:r>
          </a:p>
          <a:p>
            <a:endParaRPr lang="nl-NL" dirty="0"/>
          </a:p>
        </p:txBody>
      </p:sp>
      <p:sp>
        <p:nvSpPr>
          <p:cNvPr id="5" name="Tijdelijke aanduiding voor dianummer 4"/>
          <p:cNvSpPr>
            <a:spLocks noGrp="1"/>
          </p:cNvSpPr>
          <p:nvPr>
            <p:ph type="sldNum" sz="quarter" idx="10"/>
          </p:nvPr>
        </p:nvSpPr>
        <p:spPr/>
        <p:txBody>
          <a:bodyPr/>
          <a:lstStyle/>
          <a:p>
            <a:fld id="{2FFE4499-92C6-40E3-9B9D-280FABE6431E}" type="slidenum">
              <a:rPr lang="nl-NL" smtClean="0"/>
              <a:t>4</a:t>
            </a:fld>
            <a:endParaRPr lang="nl-NL"/>
          </a:p>
        </p:txBody>
      </p:sp>
    </p:spTree>
    <p:extLst>
      <p:ext uri="{BB962C8B-B14F-4D97-AF65-F5344CB8AC3E}">
        <p14:creationId xmlns:p14="http://schemas.microsoft.com/office/powerpoint/2010/main" val="2495807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59148" y="814886"/>
            <a:ext cx="6780212" cy="885825"/>
          </a:xfrm>
        </p:spPr>
        <p:txBody>
          <a:bodyPr/>
          <a:lstStyle/>
          <a:p>
            <a:r>
              <a:rPr lang="nl-NL" dirty="0"/>
              <a:t>Het probleem en de oplossing</a:t>
            </a:r>
          </a:p>
        </p:txBody>
      </p:sp>
      <p:pic>
        <p:nvPicPr>
          <p:cNvPr id="5" name="Tijdelijke aanduiding voor inhoud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668" y="1690688"/>
            <a:ext cx="3393531" cy="3516932"/>
          </a:xfrm>
        </p:spPr>
      </p:pic>
      <p:pic>
        <p:nvPicPr>
          <p:cNvPr id="6" name="Afbeelding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5394" y="1616641"/>
            <a:ext cx="3542670" cy="3590979"/>
          </a:xfrm>
          <a:prstGeom prst="rect">
            <a:avLst/>
          </a:prstGeom>
        </p:spPr>
      </p:pic>
      <p:sp>
        <p:nvSpPr>
          <p:cNvPr id="7" name="Tekstvak 6"/>
          <p:cNvSpPr txBox="1"/>
          <p:nvPr/>
        </p:nvSpPr>
        <p:spPr>
          <a:xfrm>
            <a:off x="3505200" y="1690689"/>
            <a:ext cx="2133600" cy="1477328"/>
          </a:xfrm>
          <a:prstGeom prst="rect">
            <a:avLst/>
          </a:prstGeom>
          <a:noFill/>
        </p:spPr>
        <p:txBody>
          <a:bodyPr wrap="square" rtlCol="0">
            <a:spAutoFit/>
          </a:bodyPr>
          <a:lstStyle/>
          <a:p>
            <a:r>
              <a:rPr lang="nl-NL" dirty="0"/>
              <a:t>Links:</a:t>
            </a:r>
          </a:p>
          <a:p>
            <a:r>
              <a:rPr lang="nl-NL" dirty="0"/>
              <a:t>Elke applicatie heeft zijn eigen set van master gegevens</a:t>
            </a:r>
          </a:p>
        </p:txBody>
      </p:sp>
      <p:sp>
        <p:nvSpPr>
          <p:cNvPr id="8" name="Tekstvak 7"/>
          <p:cNvSpPr txBox="1"/>
          <p:nvPr/>
        </p:nvSpPr>
        <p:spPr>
          <a:xfrm>
            <a:off x="3505200" y="3517652"/>
            <a:ext cx="2133600" cy="1477328"/>
          </a:xfrm>
          <a:prstGeom prst="rect">
            <a:avLst/>
          </a:prstGeom>
          <a:noFill/>
        </p:spPr>
        <p:txBody>
          <a:bodyPr wrap="square" rtlCol="0">
            <a:spAutoFit/>
          </a:bodyPr>
          <a:lstStyle/>
          <a:p>
            <a:r>
              <a:rPr lang="nl-NL" dirty="0"/>
              <a:t>Rechts:</a:t>
            </a:r>
          </a:p>
          <a:p>
            <a:r>
              <a:rPr lang="nl-NL" dirty="0"/>
              <a:t>Er bestaat een centrale set van master gegevens</a:t>
            </a:r>
          </a:p>
        </p:txBody>
      </p:sp>
      <p:sp>
        <p:nvSpPr>
          <p:cNvPr id="9" name="Rechthoek 8"/>
          <p:cNvSpPr/>
          <p:nvPr/>
        </p:nvSpPr>
        <p:spPr>
          <a:xfrm>
            <a:off x="111668" y="5460715"/>
            <a:ext cx="8720098" cy="646331"/>
          </a:xfrm>
          <a:prstGeom prst="rect">
            <a:avLst/>
          </a:prstGeom>
        </p:spPr>
        <p:txBody>
          <a:bodyPr wrap="square">
            <a:spAutoFit/>
          </a:bodyPr>
          <a:lstStyle/>
          <a:p>
            <a:r>
              <a:rPr lang="nl-NL" dirty="0">
                <a:latin typeface="Arial" panose="020B0604020202020204" pitchFamily="34" charset="0"/>
                <a:ea typeface="Calibri" panose="020F0502020204030204" pitchFamily="34" charset="0"/>
              </a:rPr>
              <a:t>Vanwege de centrale rol van de master data wordt er vaak gesproken over een Master Data hub. </a:t>
            </a:r>
          </a:p>
        </p:txBody>
      </p:sp>
      <p:sp>
        <p:nvSpPr>
          <p:cNvPr id="3" name="Tijdelijke aanduiding voor dianummer 2"/>
          <p:cNvSpPr>
            <a:spLocks noGrp="1"/>
          </p:cNvSpPr>
          <p:nvPr>
            <p:ph type="sldNum" sz="quarter" idx="10"/>
          </p:nvPr>
        </p:nvSpPr>
        <p:spPr/>
        <p:txBody>
          <a:bodyPr/>
          <a:lstStyle/>
          <a:p>
            <a:fld id="{2FFE4499-92C6-40E3-9B9D-280FABE6431E}" type="slidenum">
              <a:rPr lang="nl-NL" smtClean="0"/>
              <a:t>5</a:t>
            </a:fld>
            <a:endParaRPr lang="nl-NL"/>
          </a:p>
        </p:txBody>
      </p:sp>
    </p:spTree>
    <p:extLst>
      <p:ext uri="{BB962C8B-B14F-4D97-AF65-F5344CB8AC3E}">
        <p14:creationId xmlns:p14="http://schemas.microsoft.com/office/powerpoint/2010/main" val="3949610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Scope</a:t>
            </a:r>
          </a:p>
        </p:txBody>
      </p:sp>
      <p:pic>
        <p:nvPicPr>
          <p:cNvPr id="5" name="Afbeelding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2254" y="365125"/>
            <a:ext cx="7542883" cy="6012040"/>
          </a:xfrm>
          <a:prstGeom prst="rect">
            <a:avLst/>
          </a:prstGeom>
        </p:spPr>
      </p:pic>
      <p:sp>
        <p:nvSpPr>
          <p:cNvPr id="3" name="Tijdelijke aanduiding voor dianummer 2"/>
          <p:cNvSpPr>
            <a:spLocks noGrp="1"/>
          </p:cNvSpPr>
          <p:nvPr>
            <p:ph type="sldNum" sz="quarter" idx="10"/>
          </p:nvPr>
        </p:nvSpPr>
        <p:spPr/>
        <p:txBody>
          <a:bodyPr/>
          <a:lstStyle/>
          <a:p>
            <a:fld id="{2FFE4499-92C6-40E3-9B9D-280FABE6431E}" type="slidenum">
              <a:rPr lang="nl-NL" smtClean="0"/>
              <a:t>6</a:t>
            </a:fld>
            <a:endParaRPr lang="nl-NL"/>
          </a:p>
        </p:txBody>
      </p:sp>
    </p:spTree>
    <p:extLst>
      <p:ext uri="{BB962C8B-B14F-4D97-AF65-F5344CB8AC3E}">
        <p14:creationId xmlns:p14="http://schemas.microsoft.com/office/powerpoint/2010/main" val="420674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Andere termen</a:t>
            </a:r>
          </a:p>
        </p:txBody>
      </p:sp>
      <p:sp>
        <p:nvSpPr>
          <p:cNvPr id="3" name="Tijdelijke aanduiding voor inhoud 2"/>
          <p:cNvSpPr>
            <a:spLocks noGrp="1"/>
          </p:cNvSpPr>
          <p:nvPr>
            <p:ph idx="1"/>
          </p:nvPr>
        </p:nvSpPr>
        <p:spPr>
          <a:xfrm>
            <a:off x="1003610" y="1825625"/>
            <a:ext cx="7270595" cy="4351338"/>
          </a:xfrm>
        </p:spPr>
        <p:txBody>
          <a:bodyPr>
            <a:normAutofit/>
          </a:bodyPr>
          <a:lstStyle/>
          <a:p>
            <a:r>
              <a:rPr lang="nl-NL" b="1" dirty="0"/>
              <a:t>Data </a:t>
            </a:r>
            <a:r>
              <a:rPr lang="nl-NL" b="1" dirty="0" err="1"/>
              <a:t>governance</a:t>
            </a:r>
            <a:r>
              <a:rPr lang="nl-NL" dirty="0"/>
              <a:t> staat voor het beleid dat een organisatie voert ten aanzien van gegevens en informatie.</a:t>
            </a:r>
          </a:p>
          <a:p>
            <a:r>
              <a:rPr lang="nl-NL" b="1" dirty="0" err="1"/>
              <a:t>Compliancy</a:t>
            </a:r>
            <a:r>
              <a:rPr lang="nl-NL" dirty="0"/>
              <a:t> is het voldoen aan (wettelijke) regels en eisen opgelegd door externe partijen zoals overheden en toezichthouders.</a:t>
            </a:r>
          </a:p>
          <a:p>
            <a:r>
              <a:rPr lang="nl-NL" b="1" dirty="0"/>
              <a:t>Data stewards</a:t>
            </a:r>
            <a:r>
              <a:rPr lang="nl-NL" dirty="0"/>
              <a:t> zijn mensen met inhoudelijke kennis van zaken die verantwoordelijk zijn voor de gegevens.</a:t>
            </a:r>
          </a:p>
          <a:p>
            <a:endParaRPr lang="nl-NL" dirty="0"/>
          </a:p>
          <a:p>
            <a:endParaRPr lang="nl-NL" dirty="0"/>
          </a:p>
          <a:p>
            <a:endParaRPr lang="nl-NL" dirty="0"/>
          </a:p>
        </p:txBody>
      </p:sp>
      <p:sp>
        <p:nvSpPr>
          <p:cNvPr id="5" name="Tijdelijke aanduiding voor dianummer 4"/>
          <p:cNvSpPr>
            <a:spLocks noGrp="1"/>
          </p:cNvSpPr>
          <p:nvPr>
            <p:ph type="sldNum" sz="quarter" idx="10"/>
          </p:nvPr>
        </p:nvSpPr>
        <p:spPr/>
        <p:txBody>
          <a:bodyPr/>
          <a:lstStyle/>
          <a:p>
            <a:fld id="{2FFE4499-92C6-40E3-9B9D-280FABE6431E}" type="slidenum">
              <a:rPr lang="nl-NL" smtClean="0"/>
              <a:t>7</a:t>
            </a:fld>
            <a:endParaRPr lang="nl-NL"/>
          </a:p>
        </p:txBody>
      </p:sp>
    </p:spTree>
    <p:extLst>
      <p:ext uri="{BB962C8B-B14F-4D97-AF65-F5344CB8AC3E}">
        <p14:creationId xmlns:p14="http://schemas.microsoft.com/office/powerpoint/2010/main" val="1201999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Agenda</a:t>
            </a:r>
          </a:p>
        </p:txBody>
      </p:sp>
      <p:sp>
        <p:nvSpPr>
          <p:cNvPr id="3" name="Tijdelijke aanduiding voor inhoud 2"/>
          <p:cNvSpPr>
            <a:spLocks noGrp="1"/>
          </p:cNvSpPr>
          <p:nvPr>
            <p:ph idx="1"/>
          </p:nvPr>
        </p:nvSpPr>
        <p:spPr/>
        <p:txBody>
          <a:bodyPr/>
          <a:lstStyle/>
          <a:p>
            <a:r>
              <a:rPr lang="nl-NL" dirty="0"/>
              <a:t>Master Data</a:t>
            </a:r>
          </a:p>
          <a:p>
            <a:r>
              <a:rPr lang="nl-NL" dirty="0">
                <a:solidFill>
                  <a:srgbClr val="FF0000"/>
                </a:solidFill>
              </a:rPr>
              <a:t>ETL implementeren</a:t>
            </a:r>
          </a:p>
          <a:p>
            <a:r>
              <a:rPr lang="nl-NL" dirty="0"/>
              <a:t>Data kwaliteit</a:t>
            </a:r>
          </a:p>
        </p:txBody>
      </p:sp>
      <p:sp>
        <p:nvSpPr>
          <p:cNvPr id="5" name="Tijdelijke aanduiding voor dianummer 4"/>
          <p:cNvSpPr>
            <a:spLocks noGrp="1"/>
          </p:cNvSpPr>
          <p:nvPr>
            <p:ph type="sldNum" sz="quarter" idx="10"/>
          </p:nvPr>
        </p:nvSpPr>
        <p:spPr/>
        <p:txBody>
          <a:bodyPr/>
          <a:lstStyle/>
          <a:p>
            <a:fld id="{2FFE4499-92C6-40E3-9B9D-280FABE6431E}" type="slidenum">
              <a:rPr lang="nl-NL" smtClean="0"/>
              <a:t>8</a:t>
            </a:fld>
            <a:endParaRPr lang="nl-NL"/>
          </a:p>
        </p:txBody>
      </p:sp>
    </p:spTree>
    <p:extLst>
      <p:ext uri="{BB962C8B-B14F-4D97-AF65-F5344CB8AC3E}">
        <p14:creationId xmlns:p14="http://schemas.microsoft.com/office/powerpoint/2010/main" val="4193895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Inleiding</a:t>
            </a:r>
          </a:p>
        </p:txBody>
      </p:sp>
      <p:sp>
        <p:nvSpPr>
          <p:cNvPr id="3" name="Tijdelijke aanduiding voor inhoud 2"/>
          <p:cNvSpPr>
            <a:spLocks noGrp="1"/>
          </p:cNvSpPr>
          <p:nvPr>
            <p:ph idx="1"/>
          </p:nvPr>
        </p:nvSpPr>
        <p:spPr/>
        <p:txBody>
          <a:bodyPr/>
          <a:lstStyle/>
          <a:p>
            <a:r>
              <a:rPr lang="nl-NL" b="1" dirty="0"/>
              <a:t>ETL</a:t>
            </a:r>
            <a:r>
              <a:rPr lang="nl-NL" dirty="0"/>
              <a:t> is een groep technologieën die veelal gebruikt worden bij de koppeling tussen systemen, waarbij er gestreefd wordt naar een minimale technische en semantische koppeling. Het is een batchproces dat regelmatig gebruikt wordt</a:t>
            </a:r>
          </a:p>
          <a:p>
            <a:r>
              <a:rPr lang="nl-NL" dirty="0"/>
              <a:t>ETL staat voor:</a:t>
            </a:r>
          </a:p>
          <a:p>
            <a:pPr lvl="1"/>
            <a:r>
              <a:rPr lang="nl-NL" dirty="0"/>
              <a:t>Extract</a:t>
            </a:r>
          </a:p>
          <a:p>
            <a:pPr lvl="1"/>
            <a:r>
              <a:rPr lang="nl-NL" dirty="0" err="1"/>
              <a:t>Transform</a:t>
            </a:r>
            <a:endParaRPr lang="nl-NL" dirty="0"/>
          </a:p>
          <a:p>
            <a:pPr lvl="1"/>
            <a:r>
              <a:rPr lang="nl-NL" dirty="0"/>
              <a:t>Load</a:t>
            </a:r>
          </a:p>
        </p:txBody>
      </p:sp>
      <p:sp>
        <p:nvSpPr>
          <p:cNvPr id="5" name="Tijdelijke aanduiding voor dianummer 4"/>
          <p:cNvSpPr>
            <a:spLocks noGrp="1"/>
          </p:cNvSpPr>
          <p:nvPr>
            <p:ph type="sldNum" sz="quarter" idx="10"/>
          </p:nvPr>
        </p:nvSpPr>
        <p:spPr/>
        <p:txBody>
          <a:bodyPr/>
          <a:lstStyle/>
          <a:p>
            <a:fld id="{2FFE4499-92C6-40E3-9B9D-280FABE6431E}" type="slidenum">
              <a:rPr lang="nl-NL" smtClean="0"/>
              <a:t>9</a:t>
            </a:fld>
            <a:endParaRPr lang="nl-NL"/>
          </a:p>
        </p:txBody>
      </p:sp>
    </p:spTree>
    <p:extLst>
      <p:ext uri="{BB962C8B-B14F-4D97-AF65-F5344CB8AC3E}">
        <p14:creationId xmlns:p14="http://schemas.microsoft.com/office/powerpoint/2010/main" val="2646080030"/>
      </p:ext>
    </p:extLst>
  </p:cSld>
  <p:clrMapOvr>
    <a:masterClrMapping/>
  </p:clrMapOvr>
</p:sld>
</file>

<file path=ppt/theme/theme1.xml><?xml version="1.0" encoding="utf-8"?>
<a:theme xmlns:a="http://schemas.openxmlformats.org/drawingml/2006/main" name="Avans">
  <a:themeElements>
    <a:clrScheme name="Default Design 3">
      <a:dk1>
        <a:srgbClr val="000000"/>
      </a:dk1>
      <a:lt1>
        <a:srgbClr val="FFFFFF"/>
      </a:lt1>
      <a:dk2>
        <a:srgbClr val="000000"/>
      </a:dk2>
      <a:lt2>
        <a:srgbClr val="808080"/>
      </a:lt2>
      <a:accent1>
        <a:srgbClr val="C7002B"/>
      </a:accent1>
      <a:accent2>
        <a:srgbClr val="C0C0C0"/>
      </a:accent2>
      <a:accent3>
        <a:srgbClr val="FFFFFF"/>
      </a:accent3>
      <a:accent4>
        <a:srgbClr val="000000"/>
      </a:accent4>
      <a:accent5>
        <a:srgbClr val="E0AAAC"/>
      </a:accent5>
      <a:accent6>
        <a:srgbClr val="AEAEAE"/>
      </a:accent6>
      <a:hlink>
        <a:srgbClr val="522641"/>
      </a:hlink>
      <a:folHlink>
        <a:srgbClr val="0066CC"/>
      </a:folHlink>
    </a:clrScheme>
    <a:fontScheme name="Default Design">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808080"/>
        </a:dk1>
        <a:lt1>
          <a:srgbClr val="FFFFFF"/>
        </a:lt1>
        <a:dk2>
          <a:srgbClr val="C7002B"/>
        </a:dk2>
        <a:lt2>
          <a:srgbClr val="FFFFFF"/>
        </a:lt2>
        <a:accent1>
          <a:srgbClr val="FFFFFF"/>
        </a:accent1>
        <a:accent2>
          <a:srgbClr val="C0C0C0"/>
        </a:accent2>
        <a:accent3>
          <a:srgbClr val="E0AAAC"/>
        </a:accent3>
        <a:accent4>
          <a:srgbClr val="DADADA"/>
        </a:accent4>
        <a:accent5>
          <a:srgbClr val="FFFFFF"/>
        </a:accent5>
        <a:accent6>
          <a:srgbClr val="AEAEAE"/>
        </a:accent6>
        <a:hlink>
          <a:srgbClr val="522641"/>
        </a:hlink>
        <a:folHlink>
          <a:srgbClr val="0066CC"/>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C7002B"/>
        </a:lt1>
        <a:dk2>
          <a:srgbClr val="FFFFFF"/>
        </a:dk2>
        <a:lt2>
          <a:srgbClr val="808080"/>
        </a:lt2>
        <a:accent1>
          <a:srgbClr val="FFFFFF"/>
        </a:accent1>
        <a:accent2>
          <a:srgbClr val="C0C0C0"/>
        </a:accent2>
        <a:accent3>
          <a:srgbClr val="E0AAAC"/>
        </a:accent3>
        <a:accent4>
          <a:srgbClr val="000000"/>
        </a:accent4>
        <a:accent5>
          <a:srgbClr val="FFFFFF"/>
        </a:accent5>
        <a:accent6>
          <a:srgbClr val="AEAEAE"/>
        </a:accent6>
        <a:hlink>
          <a:srgbClr val="522641"/>
        </a:hlink>
        <a:folHlink>
          <a:srgbClr val="0066CC"/>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C7002B"/>
        </a:accent1>
        <a:accent2>
          <a:srgbClr val="C0C0C0"/>
        </a:accent2>
        <a:accent3>
          <a:srgbClr val="FFFFFF"/>
        </a:accent3>
        <a:accent4>
          <a:srgbClr val="000000"/>
        </a:accent4>
        <a:accent5>
          <a:srgbClr val="E0AAAC"/>
        </a:accent5>
        <a:accent6>
          <a:srgbClr val="AEAEAE"/>
        </a:accent6>
        <a:hlink>
          <a:srgbClr val="522641"/>
        </a:hlink>
        <a:folHlink>
          <a:srgbClr val="0066CC"/>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808080"/>
        </a:lt2>
        <a:accent1>
          <a:srgbClr val="808080"/>
        </a:accent1>
        <a:accent2>
          <a:srgbClr val="C0C0C0"/>
        </a:accent2>
        <a:accent3>
          <a:srgbClr val="FFFFFF"/>
        </a:accent3>
        <a:accent4>
          <a:srgbClr val="000000"/>
        </a:accent4>
        <a:accent5>
          <a:srgbClr val="C0C0C0"/>
        </a:accent5>
        <a:accent6>
          <a:srgbClr val="AEAEAE"/>
        </a:accent6>
        <a:hlink>
          <a:srgbClr val="522641"/>
        </a:hlink>
        <a:folHlink>
          <a:srgbClr val="A0A0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vans" id="{601014EC-C4C8-475C-8384-57809D2538BC}" vid="{958FBA00-4A5D-413D-B388-54D461839AF8}"/>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A43259F6BFFD4BAABBF33CE8CA1FAB" ma:contentTypeVersion="18" ma:contentTypeDescription="Create a new document." ma:contentTypeScope="" ma:versionID="f6f48584a3dd9cd41643c0b15e87d14a">
  <xsd:schema xmlns:xsd="http://www.w3.org/2001/XMLSchema" xmlns:xs="http://www.w3.org/2001/XMLSchema" xmlns:p="http://schemas.microsoft.com/office/2006/metadata/properties" xmlns:ns2="313b64da-a3a8-4e32-89ec-c04eaf795922" xmlns:ns3="3c8ae35b-8072-49eb-9d0a-8219765011a9" targetNamespace="http://schemas.microsoft.com/office/2006/metadata/properties" ma:root="true" ma:fieldsID="817cb1ce9a4bf0619709b82769f54f57" ns2:_="" ns3:_="">
    <xsd:import namespace="313b64da-a3a8-4e32-89ec-c04eaf795922"/>
    <xsd:import namespace="3c8ae35b-8072-49eb-9d0a-8219765011a9"/>
    <xsd:element name="properties">
      <xsd:complexType>
        <xsd:sequence>
          <xsd:element name="documentManagement">
            <xsd:complexType>
              <xsd:all>
                <xsd:element ref="ns2:Periode" minOccurs="0"/>
                <xsd:element ref="ns2:Modulecode_x0020__x002f__x0020_Osiris_x0020_code" minOccurs="0"/>
                <xsd:element ref="ns2:_Flow_SignoffStatus" minOccurs="0"/>
                <xsd:element ref="ns2:Doelgroepen" minOccurs="0"/>
                <xsd:element ref="ns2:MediaServiceMetadata" minOccurs="0"/>
                <xsd:element ref="ns2:MediaServiceFastMetadata" minOccurs="0"/>
                <xsd:element ref="ns2:Soort" minOccurs="0"/>
                <xsd:element ref="ns2:Reviewer"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3b64da-a3a8-4e32-89ec-c04eaf795922" elementFormDefault="qualified">
    <xsd:import namespace="http://schemas.microsoft.com/office/2006/documentManagement/types"/>
    <xsd:import namespace="http://schemas.microsoft.com/office/infopath/2007/PartnerControls"/>
    <xsd:element name="Periode" ma:index="2" nillable="true" ma:displayName="Periode" ma:format="RadioButtons" ma:internalName="Periode">
      <xsd:simpleType>
        <xsd:restriction base="dms:Choice">
          <xsd:enumeration value="1.1"/>
          <xsd:enumeration value="1.2"/>
          <xsd:enumeration value="1.3"/>
          <xsd:enumeration value="1.4"/>
          <xsd:enumeration value="2.1"/>
          <xsd:enumeration value="2.2"/>
          <xsd:enumeration value="2.3"/>
          <xsd:enumeration value="2.4"/>
          <xsd:enumeration value="3.1/3.2 Stage"/>
          <xsd:enumeration value="3.3/3.4 Onderwijs jaar 3"/>
          <xsd:enumeration value="4.1/4.2 Minor"/>
          <xsd:enumeration value="4.3/4.4 Afstuderen"/>
        </xsd:restriction>
      </xsd:simpleType>
    </xsd:element>
    <xsd:element name="Modulecode_x0020__x002f__x0020_Osiris_x0020_code" ma:index="3" nillable="true" ma:displayName="Modulecode / Osiris code" ma:internalName="Modulecode_x0020__x002f__x0020_Osiris_x0020_code">
      <xsd:simpleType>
        <xsd:restriction base="dms:Text">
          <xsd:maxLength value="255"/>
        </xsd:restriction>
      </xsd:simpleType>
    </xsd:element>
    <xsd:element name="_Flow_SignoffStatus" ma:index="4" nillable="true" ma:displayName="Sign-off status" ma:internalName="_x0024_Resources_x003a_core_x002c_Signoff_Status_x003b_">
      <xsd:simpleType>
        <xsd:restriction base="dms:Text"/>
      </xsd:simpleType>
    </xsd:element>
    <xsd:element name="Doelgroepen" ma:index="5" nillable="true" ma:displayName="Doelgroepen" ma:internalName="Doelgroepen">
      <xsd:simpleType>
        <xsd:restriction base="dms:Unknown"/>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Soort" ma:index="14" nillable="true" ma:displayName="Soort" ma:format="Dropdown" ma:internalName="Soort">
      <xsd:simpleType>
        <xsd:union memberTypes="dms:Text">
          <xsd:simpleType>
            <xsd:restriction base="dms:Choice">
              <xsd:enumeration value="Sheets / instructies"/>
              <xsd:enumeration value="Toetsmatrijs"/>
              <xsd:enumeration value="Oefenmateriaal"/>
              <xsd:enumeration value="Naslag / bron"/>
              <xsd:enumeration value="Modulewijzer"/>
            </xsd:restriction>
          </xsd:simpleType>
        </xsd:union>
      </xsd:simpleType>
    </xsd:element>
    <xsd:element name="Reviewer" ma:index="15" nillable="true" ma:displayName="Reviewer" ma:list="UserInfo" ma:SharePointGroup="0" ma:internalName="Review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KeyPoints" ma:index="23" nillable="true" ma:displayName="MediaServiceAutoKeyPoints" ma:hidden="true" ma:internalName="MediaServiceAutoKeyPoints" ma:readOnly="true">
      <xsd:simpleType>
        <xsd:restriction base="dms:Note"/>
      </xsd:simpleType>
    </xsd:element>
    <xsd:element name="MediaServiceKeyPoints" ma:index="24" nillable="true" ma:displayName="KeyPoints" ma:internalName="MediaServiceKeyPoints" ma:readOnly="true">
      <xsd:simpleType>
        <xsd:restriction base="dms:Note">
          <xsd:maxLength value="255"/>
        </xsd:restriction>
      </xsd:simpleType>
    </xsd:element>
    <xsd:element name="MediaLengthInSeconds" ma:index="2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c8ae35b-8072-49eb-9d0a-8219765011a9" elementFormDefault="qualified">
    <xsd:import namespace="http://schemas.microsoft.com/office/2006/documentManagement/types"/>
    <xsd:import namespace="http://schemas.microsoft.com/office/infopath/2007/PartnerControls"/>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eriode xmlns="313b64da-a3a8-4e32-89ec-c04eaf795922">2.2</Periode>
    <Soort xmlns="313b64da-a3a8-4e32-89ec-c04eaf795922">Sheets / instructies</Soort>
    <Reviewer xmlns="313b64da-a3a8-4e32-89ec-c04eaf795922">
      <UserInfo>
        <DisplayName/>
        <AccountId xsi:nil="true"/>
        <AccountType/>
      </UserInfo>
    </Reviewer>
    <Doelgroepen xmlns="313b64da-a3a8-4e32-89ec-c04eaf795922" xsi:nil="true"/>
    <_Flow_SignoffStatus xmlns="313b64da-a3a8-4e32-89ec-c04eaf795922" xsi:nil="true"/>
    <Modulecode_x0020__x002f__x0020_Osiris_x0020_code xmlns="313b64da-a3a8-4e32-89ec-c04eaf795922">IA0005</Modulecode_x0020__x002f__x0020_Osiris_x0020_code>
  </documentManagement>
</p:properties>
</file>

<file path=customXml/itemProps1.xml><?xml version="1.0" encoding="utf-8"?>
<ds:datastoreItem xmlns:ds="http://schemas.openxmlformats.org/officeDocument/2006/customXml" ds:itemID="{36D021D7-F336-4CA8-BFA5-1832D7801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3b64da-a3a8-4e32-89ec-c04eaf795922"/>
    <ds:schemaRef ds:uri="3c8ae35b-8072-49eb-9d0a-8219765011a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32E17D1-2933-4317-9A0A-15C30ADF77DF}">
  <ds:schemaRefs>
    <ds:schemaRef ds:uri="http://schemas.microsoft.com/sharepoint/v3/contenttype/forms"/>
  </ds:schemaRefs>
</ds:datastoreItem>
</file>

<file path=customXml/itemProps3.xml><?xml version="1.0" encoding="utf-8"?>
<ds:datastoreItem xmlns:ds="http://schemas.openxmlformats.org/officeDocument/2006/customXml" ds:itemID="{06E568DC-AEBC-4C2C-8862-83AEF75ABC37}">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3c8ae35b-8072-49eb-9d0a-8219765011a9"/>
    <ds:schemaRef ds:uri="http://purl.org/dc/terms/"/>
    <ds:schemaRef ds:uri="http://schemas.openxmlformats.org/package/2006/metadata/core-properties"/>
    <ds:schemaRef ds:uri="313b64da-a3a8-4e32-89ec-c04eaf79592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Avans</Template>
  <TotalTime>0</TotalTime>
  <Words>931</Words>
  <Application>Microsoft Office PowerPoint</Application>
  <PresentationFormat>Apresentação na tela (4:3)</PresentationFormat>
  <Paragraphs>201</Paragraphs>
  <Slides>23</Slides>
  <Notes>9</Notes>
  <HiddenSlides>0</HiddenSlides>
  <MMClips>0</MMClips>
  <ScaleCrop>false</ScaleCrop>
  <HeadingPairs>
    <vt:vector size="4" baseType="variant">
      <vt:variant>
        <vt:lpstr>Tema</vt:lpstr>
      </vt:variant>
      <vt:variant>
        <vt:i4>1</vt:i4>
      </vt:variant>
      <vt:variant>
        <vt:lpstr>Títulos de slides</vt:lpstr>
      </vt:variant>
      <vt:variant>
        <vt:i4>23</vt:i4>
      </vt:variant>
    </vt:vector>
  </HeadingPairs>
  <TitlesOfParts>
    <vt:vector size="24" baseType="lpstr">
      <vt:lpstr>Avans</vt:lpstr>
      <vt:lpstr>Business Intelligence (BI)  </vt:lpstr>
      <vt:lpstr>Agenda</vt:lpstr>
      <vt:lpstr>Soorten gegevens</vt:lpstr>
      <vt:lpstr>Master Data</vt:lpstr>
      <vt:lpstr>Het probleem en de oplossing</vt:lpstr>
      <vt:lpstr>Scope</vt:lpstr>
      <vt:lpstr>Andere termen</vt:lpstr>
      <vt:lpstr>Agenda</vt:lpstr>
      <vt:lpstr>Inleiding</vt:lpstr>
      <vt:lpstr>Staging database</vt:lpstr>
      <vt:lpstr>Voordelen staging</vt:lpstr>
      <vt:lpstr>Resultaten van de informatieanalyse</vt:lpstr>
      <vt:lpstr>Agenda</vt:lpstr>
      <vt:lpstr>Redenen voor slechte kwaliteit gegevens</vt:lpstr>
      <vt:lpstr>Data Cleansing</vt:lpstr>
      <vt:lpstr>Gegevensextractie</vt:lpstr>
      <vt:lpstr>Gegevensschoonmaak</vt:lpstr>
      <vt:lpstr>Gegevenstransformatie en laden</vt:lpstr>
      <vt:lpstr>Tot slot</vt:lpstr>
      <vt:lpstr>Apresentação do PowerPoint</vt:lpstr>
      <vt:lpstr>Definities</vt:lpstr>
      <vt:lpstr>Huiswerk</vt:lpstr>
      <vt:lpstr>Apresentação do PowerPoint</vt:lpstr>
    </vt:vector>
  </TitlesOfParts>
  <Company>Avans Hogeschool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Giel Vossen</dc:creator>
  <cp:lastModifiedBy>Giel Vossen</cp:lastModifiedBy>
  <cp:revision>33</cp:revision>
  <dcterms:created xsi:type="dcterms:W3CDTF">2014-09-04T10:42:52Z</dcterms:created>
  <dcterms:modified xsi:type="dcterms:W3CDTF">2022-02-16T21:31:12Z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0x010100E8A43259F6BFFD4BAABBF33CE8CA1FAB</vt:lpwstr>
  </property>
  <property fmtid="{D5CDD505-2E9C-101B-9397-08002B2CF9AE}" pid="3" name="Documenttype">
    <vt:lpwstr>Procedure / werkinstructie</vt:lpwstr>
  </property>
  <property fmtid="{D5CDD505-2E9C-101B-9397-08002B2CF9AE}" pid="4" name="Proces">
    <vt:lpwstr>Onderwijs</vt:lpwstr>
  </property>
</Properties>
</file>