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77" r:id="rId1"/>
  </p:sldMasterIdLst>
  <p:notesMasterIdLst>
    <p:notesMasterId r:id="rId5"/>
  </p:notesMasterIdLst>
  <p:handoutMasterIdLst>
    <p:handoutMasterId r:id="rId6"/>
  </p:handoutMasterIdLst>
  <p:sldIdLst>
    <p:sldId id="292" r:id="rId2"/>
    <p:sldId id="299" r:id="rId3"/>
    <p:sldId id="29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64" userDrawn="1">
          <p15:clr>
            <a:srgbClr val="A4A3A4"/>
          </p15:clr>
        </p15:guide>
        <p15:guide id="2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CFD"/>
    <a:srgbClr val="C1CCF6"/>
    <a:srgbClr val="D5BAEB"/>
    <a:srgbClr val="8E9DEF"/>
    <a:srgbClr val="A6EDD2"/>
    <a:srgbClr val="A3E6FF"/>
    <a:srgbClr val="FFFFFF"/>
    <a:srgbClr val="E0B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>
        <p:guide pos="6264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410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7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61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5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853352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8573-17E8-4191-86F9-ABE0BA2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2FA6-D8B1-4403-B9DD-E60A4F3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B2D-6860-4817-B66C-9C44DC4C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21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853352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8573-17E8-4191-86F9-ABE0BA2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2FA6-D8B1-4403-B9DD-E60A4F3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B2D-6860-4817-B66C-9C44DC4C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C4173A-9EF2-4DB4-AE8D-0202037CB0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543050"/>
            <a:ext cx="11353800" cy="473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44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4183-9737-47D0-A399-C54D7F7C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3A5CB-DFC3-4FD4-B13D-480B9D57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C37A-64D2-409F-A58F-B4B1F1F3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EBE4-7608-464D-BFA2-97741404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EC42-CA83-4077-8D77-E2514DA7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6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C3A32E-173F-428F-BF1A-88FAD852A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486376" y="457080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B7B494C-8888-457E-82D1-32EE6B40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58003" y="3168721"/>
            <a:ext cx="0" cy="228289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15A627E-A616-4B35-A822-BCD857D05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16850" y="3168721"/>
            <a:ext cx="0" cy="5943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38A3F58-952C-4C6C-BE73-668B41F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75697" y="3168721"/>
            <a:ext cx="10679" cy="14020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99176F8-BEEF-4A37-97C9-A7E859221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34544" y="3168721"/>
            <a:ext cx="0" cy="136779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54223A-2F2C-4434-A30B-92D8CEE9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1222489" y="2249089"/>
            <a:ext cx="4826106" cy="187772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85DC171-E6CD-4880-8EF4-7E0DB7F6C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22325" y="2249089"/>
            <a:ext cx="4971142" cy="252758"/>
          </a:xfrm>
          <a:prstGeom prst="bentConnector3">
            <a:avLst>
              <a:gd name="adj1" fmla="val 100252"/>
            </a:avLst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56150-D730-4D39-8E56-5123DA7B1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63314" y="225289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000C8A-C564-4106-9005-252681A7F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35393" y="225289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FAFA2FD-B58C-4CB3-83BF-D7037A44C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0337" y="224908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2CA40FF-E75F-4233-A382-4E9DE1FA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32415" y="224908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B2075F3-49F1-4561-B16C-A60D139B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89286" y="1794115"/>
            <a:ext cx="1" cy="4572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75AB11-BAD3-42E5-BC8F-B1153E21F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9156" y="3168721"/>
            <a:ext cx="0" cy="13716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5CE1F8-570D-4885-B9A3-2539980A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58003" y="37554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B4A596-1925-4CF0-8DDA-2DBE3E6B7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64186" y="457080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9845EF-AB31-4EB7-ADFB-2543D9298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64186" y="544018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FE68B-D6B3-4422-B31A-4154C1A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516850" y="375927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D5F2CB-5BF2-4605-A7BB-3DBC9B1B3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475697" y="3759271"/>
            <a:ext cx="274320" cy="381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E9B743-2518-4E9D-9AE1-3998DBFB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34544" y="37554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B40D0C-F84E-4462-89E4-D6DB85AB1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36917" y="457080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04FCC3-2EDB-4E98-AD3D-D5848AE13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9156" y="37173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CD3FD-4CA2-4C9C-89C8-73F04D56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05339" y="453651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495737" y="308698"/>
            <a:ext cx="5238313" cy="853352"/>
          </a:xfrm>
        </p:spPr>
        <p:txBody>
          <a:bodyPr lIns="91440">
            <a:noAutofit/>
          </a:bodyPr>
          <a:lstStyle/>
          <a:p>
            <a:r>
              <a:rPr lang="en-US" dirty="0"/>
              <a:t>Polar-H9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2289C-E06D-4F42-9504-C59FC2CB9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Information Flow Diagram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123369" y="1060149"/>
            <a:ext cx="1828800" cy="731520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Cron-Job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Automated process that runs all scripts on Raspberry Pi 4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308089" y="2436861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Polar H9 Heart-rate monitor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Mac Address: D9:B0:Fa:49:40:87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93299AE-BEEA-4E5E-88CB-50F2F112D78D}"/>
              </a:ext>
            </a:extLst>
          </p:cNvPr>
          <p:cNvSpPr/>
          <p:nvPr/>
        </p:nvSpPr>
        <p:spPr>
          <a:xfrm>
            <a:off x="759837" y="3356140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Polar H9 Handle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0x0011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C38D3DB-30B8-4A79-9C76-C565CFF33780}"/>
              </a:ext>
            </a:extLst>
          </p:cNvPr>
          <p:cNvSpPr/>
          <p:nvPr/>
        </p:nvSpPr>
        <p:spPr>
          <a:xfrm>
            <a:off x="759837" y="4184984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Polar H9 Value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0100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257494" y="2436861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err="1">
                <a:solidFill>
                  <a:schemeClr val="tx1"/>
                </a:solidFill>
              </a:rPr>
              <a:t>Gatttool</a:t>
            </a:r>
            <a:r>
              <a:rPr lang="en-US" sz="1200" b="1" dirty="0">
                <a:solidFill>
                  <a:schemeClr val="tx1"/>
                </a:solidFill>
              </a:rPr>
              <a:t> –t random -b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Linux commands that access information from Polar H9 in hexadecimal format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00EF2F1-621C-44D5-923A-283EAD95A813}"/>
              </a:ext>
            </a:extLst>
          </p:cNvPr>
          <p:cNvSpPr/>
          <p:nvPr/>
        </p:nvSpPr>
        <p:spPr>
          <a:xfrm>
            <a:off x="2714389" y="3358154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Mac Address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How Bluetooth low energy is connected to microcontroller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7D30AD-3130-40C6-8BC9-7EE80B4B9A00}"/>
              </a:ext>
            </a:extLst>
          </p:cNvPr>
          <p:cNvSpPr/>
          <p:nvPr/>
        </p:nvSpPr>
        <p:spPr>
          <a:xfrm>
            <a:off x="2714389" y="4186998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Handle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Requesting the heart rate information from device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893426B-E83B-41DC-A793-6BBC6104B3A6}"/>
              </a:ext>
            </a:extLst>
          </p:cNvPr>
          <p:cNvSpPr/>
          <p:nvPr/>
        </p:nvSpPr>
        <p:spPr>
          <a:xfrm>
            <a:off x="2712776" y="5027827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Value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Information request from the handle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206899" y="2436861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--char-write-req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Writing data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1AC151D-872D-4D73-AE29-952F653257C0}"/>
              </a:ext>
            </a:extLst>
          </p:cNvPr>
          <p:cNvSpPr/>
          <p:nvPr/>
        </p:nvSpPr>
        <p:spPr>
          <a:xfrm>
            <a:off x="4645621" y="3352587"/>
            <a:ext cx="137160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--listen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Marks socket that allows for incoming connection requests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9118B4F-266C-48F0-8CAF-8BA67DF9A649}"/>
              </a:ext>
            </a:extLst>
          </p:cNvPr>
          <p:cNvSpPr/>
          <p:nvPr/>
        </p:nvSpPr>
        <p:spPr>
          <a:xfrm>
            <a:off x="6156304" y="2436861"/>
            <a:ext cx="1828800" cy="7315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Pipeline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3">
                    <a:lumMod val="50000"/>
                  </a:schemeClr>
                </a:solidFill>
              </a:rPr>
              <a:t>Move data from terminal to hr_hex.txt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2FE95E2-7899-46D1-BD09-DBC69EBBF739}"/>
              </a:ext>
            </a:extLst>
          </p:cNvPr>
          <p:cNvSpPr/>
          <p:nvPr/>
        </p:nvSpPr>
        <p:spPr>
          <a:xfrm>
            <a:off x="6608400" y="3353502"/>
            <a:ext cx="1371600" cy="731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err="1">
                <a:solidFill>
                  <a:schemeClr val="tx1"/>
                </a:solidFill>
              </a:rPr>
              <a:t>stdbuf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3">
                    <a:lumMod val="50000"/>
                  </a:schemeClr>
                </a:solidFill>
              </a:rPr>
              <a:t>Marketing Manager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2C318BC-6BF6-496E-9A8C-13F9CFE491B5}"/>
              </a:ext>
            </a:extLst>
          </p:cNvPr>
          <p:cNvSpPr/>
          <p:nvPr/>
        </p:nvSpPr>
        <p:spPr>
          <a:xfrm>
            <a:off x="8105709" y="2436861"/>
            <a:ext cx="1828800" cy="731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hex.py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Convert Hex values to decimal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373F713-1680-4734-878B-86B182DC5AA6}"/>
              </a:ext>
            </a:extLst>
          </p:cNvPr>
          <p:cNvSpPr/>
          <p:nvPr/>
        </p:nvSpPr>
        <p:spPr>
          <a:xfrm>
            <a:off x="8557760" y="3356285"/>
            <a:ext cx="1369985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File io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Reading hex values and opening new file for base 10 values.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A9A02-F4DD-44E9-86C2-C8ADA3189685}"/>
              </a:ext>
            </a:extLst>
          </p:cNvPr>
          <p:cNvSpPr/>
          <p:nvPr/>
        </p:nvSpPr>
        <p:spPr>
          <a:xfrm>
            <a:off x="8557760" y="4191479"/>
            <a:ext cx="137160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Line = </a:t>
            </a:r>
            <a:r>
              <a:rPr lang="en-US" sz="1200" b="1" dirty="0" err="1">
                <a:solidFill>
                  <a:schemeClr val="tx1"/>
                </a:solidFill>
              </a:rPr>
              <a:t>line.strip</a:t>
            </a:r>
            <a:r>
              <a:rPr lang="en-US" sz="1200" b="1" dirty="0">
                <a:solidFill>
                  <a:schemeClr val="tx1"/>
                </a:solidFill>
              </a:rPr>
              <a:t>()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Placing values into new file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EED5A81-D106-422F-8455-CF5F456EB3E0}"/>
              </a:ext>
            </a:extLst>
          </p:cNvPr>
          <p:cNvSpPr/>
          <p:nvPr/>
        </p:nvSpPr>
        <p:spPr>
          <a:xfrm>
            <a:off x="10055112" y="2436861"/>
            <a:ext cx="1828800" cy="731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Hr_base10.txt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Final heart rate output</a:t>
            </a:r>
            <a:endParaRPr lang="en-US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3258AE-4200-442C-9F56-CD0762CE9303}"/>
              </a:ext>
            </a:extLst>
          </p:cNvPr>
          <p:cNvCxnSpPr>
            <a:cxnSpLocks/>
            <a:stCxn id="144" idx="3"/>
            <a:endCxn id="147" idx="1"/>
          </p:cNvCxnSpPr>
          <p:nvPr/>
        </p:nvCxnSpPr>
        <p:spPr>
          <a:xfrm>
            <a:off x="2136889" y="2802621"/>
            <a:ext cx="12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C3D1A0-476F-49B5-9DEE-62454A55E905}"/>
              </a:ext>
            </a:extLst>
          </p:cNvPr>
          <p:cNvCxnSpPr>
            <a:cxnSpLocks/>
            <a:stCxn id="147" idx="3"/>
            <a:endCxn id="150" idx="1"/>
          </p:cNvCxnSpPr>
          <p:nvPr/>
        </p:nvCxnSpPr>
        <p:spPr>
          <a:xfrm>
            <a:off x="4086294" y="2802621"/>
            <a:ext cx="12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934020-BFB3-4174-86F5-5489EC055DF5}"/>
              </a:ext>
            </a:extLst>
          </p:cNvPr>
          <p:cNvCxnSpPr>
            <a:cxnSpLocks/>
            <a:stCxn id="150" idx="3"/>
            <a:endCxn id="153" idx="1"/>
          </p:cNvCxnSpPr>
          <p:nvPr/>
        </p:nvCxnSpPr>
        <p:spPr>
          <a:xfrm>
            <a:off x="6035699" y="2802621"/>
            <a:ext cx="12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D3CC950-52DF-47A6-8F19-2768DE236C09}"/>
              </a:ext>
            </a:extLst>
          </p:cNvPr>
          <p:cNvCxnSpPr>
            <a:cxnSpLocks/>
            <a:stCxn id="153" idx="3"/>
            <a:endCxn id="156" idx="1"/>
          </p:cNvCxnSpPr>
          <p:nvPr/>
        </p:nvCxnSpPr>
        <p:spPr>
          <a:xfrm>
            <a:off x="7985104" y="2802621"/>
            <a:ext cx="12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5158BB0-26C6-49DF-BE99-5373CA4AF45F}"/>
              </a:ext>
            </a:extLst>
          </p:cNvPr>
          <p:cNvCxnSpPr>
            <a:cxnSpLocks/>
            <a:stCxn id="156" idx="3"/>
            <a:endCxn id="159" idx="1"/>
          </p:cNvCxnSpPr>
          <p:nvPr/>
        </p:nvCxnSpPr>
        <p:spPr>
          <a:xfrm>
            <a:off x="9934509" y="2802621"/>
            <a:ext cx="120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6F4C2AB-898F-409B-86C8-3553F7066983}"/>
              </a:ext>
            </a:extLst>
          </p:cNvPr>
          <p:cNvSpPr/>
          <p:nvPr/>
        </p:nvSpPr>
        <p:spPr>
          <a:xfrm>
            <a:off x="6612378" y="4207428"/>
            <a:ext cx="1371600" cy="731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-o0 cut –d ‘ ‘ –f 7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3">
                    <a:lumMod val="50000"/>
                  </a:schemeClr>
                </a:solidFill>
              </a:rPr>
              <a:t>Separating data to make more readable</a:t>
            </a:r>
          </a:p>
        </p:txBody>
      </p:sp>
    </p:spTree>
    <p:extLst>
      <p:ext uri="{BB962C8B-B14F-4D97-AF65-F5344CB8AC3E}">
        <p14:creationId xmlns:p14="http://schemas.microsoft.com/office/powerpoint/2010/main" val="237716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35875-0EC2-4394-86C3-A0F382DE9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5159830" y="2514604"/>
            <a:ext cx="520904" cy="5262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F8010A-DC42-48BB-AFCE-8092CFAD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7"/>
          </p:cNvCxnSpPr>
          <p:nvPr/>
        </p:nvCxnSpPr>
        <p:spPr>
          <a:xfrm flipV="1">
            <a:off x="6650602" y="2489408"/>
            <a:ext cx="365284" cy="5514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88F21A-67AF-4A6B-9277-69F1B5CD2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6"/>
            <a:endCxn id="156" idx="2"/>
          </p:cNvCxnSpPr>
          <p:nvPr/>
        </p:nvCxnSpPr>
        <p:spPr>
          <a:xfrm>
            <a:off x="6851468" y="3525796"/>
            <a:ext cx="10276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7EADA4-55FB-4A87-82CD-99517AEAA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2"/>
            <a:endCxn id="147" idx="6"/>
          </p:cNvCxnSpPr>
          <p:nvPr/>
        </p:nvCxnSpPr>
        <p:spPr>
          <a:xfrm flipH="1">
            <a:off x="4308258" y="3525796"/>
            <a:ext cx="1171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982070-E86C-40D4-8C78-5BC012FD2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5300124" y="4010730"/>
            <a:ext cx="380610" cy="5262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E8812D-E925-4F41-884C-53BFA3B5F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5"/>
          </p:cNvCxnSpPr>
          <p:nvPr/>
        </p:nvCxnSpPr>
        <p:spPr>
          <a:xfrm>
            <a:off x="6650602" y="4010730"/>
            <a:ext cx="457769" cy="465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DF9835-6CB9-447A-86CD-CADE85BB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67800" y="3525796"/>
            <a:ext cx="5007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FFC6F64-F998-4A58-8A42-72A040FA9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3" idx="0"/>
            <a:endCxn id="42" idx="4"/>
          </p:cNvCxnSpPr>
          <p:nvPr/>
        </p:nvCxnSpPr>
        <p:spPr>
          <a:xfrm flipV="1">
            <a:off x="7284720" y="1321432"/>
            <a:ext cx="51966" cy="1331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E304D5D-3012-4733-9EEC-EFF399093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3" idx="3"/>
          </p:cNvCxnSpPr>
          <p:nvPr/>
        </p:nvCxnSpPr>
        <p:spPr>
          <a:xfrm flipV="1">
            <a:off x="7781479" y="1647690"/>
            <a:ext cx="269220" cy="1339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D14BF04-51BD-4646-AD6E-2797F7783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0" idx="0"/>
          </p:cNvCxnSpPr>
          <p:nvPr/>
        </p:nvCxnSpPr>
        <p:spPr>
          <a:xfrm flipH="1" flipV="1">
            <a:off x="4864163" y="1184625"/>
            <a:ext cx="38455" cy="2699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629BD07-52B4-4F4A-B6C3-BA3939C3D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30541" y="1714645"/>
            <a:ext cx="478132" cy="2041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627EB2A-BBCD-437F-91F4-B40F4910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25058" y="3525796"/>
            <a:ext cx="5944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7C310AA-41F4-421C-B220-1E4182E9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019530" y="5010319"/>
            <a:ext cx="590659" cy="163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2A03DD-4671-48ED-AE00-BB6932F8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740859" y="5297016"/>
            <a:ext cx="226115" cy="5823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CC2590-B072-4451-AE0F-81A512834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9" idx="3"/>
          </p:cNvCxnSpPr>
          <p:nvPr/>
        </p:nvCxnSpPr>
        <p:spPr>
          <a:xfrm flipH="1">
            <a:off x="8741094" y="2812695"/>
            <a:ext cx="295154" cy="3139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61895E-6B7B-4832-87E7-D9EE81201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8649605" y="3977476"/>
            <a:ext cx="478132" cy="2041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3" descr="decorative element">
            <a:extLst>
              <a:ext uri="{FF2B5EF4-FFF2-40B4-BE49-F238E27FC236}">
                <a16:creationId xmlns:a16="http://schemas.microsoft.com/office/drawing/2014/main" id="{6DDAD05A-1DDB-4494-A3C5-0651CACC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37" y="308698"/>
            <a:ext cx="5238313" cy="853352"/>
          </a:xfrm>
        </p:spPr>
        <p:txBody>
          <a:bodyPr lIns="91440">
            <a:noAutofit/>
          </a:bodyPr>
          <a:lstStyle/>
          <a:p>
            <a:r>
              <a:rPr lang="en-US" dirty="0"/>
              <a:t>CONTOSO 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460D35DA-3F5B-45B9-8C76-F5C641D67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 lIns="91440">
            <a:normAutofit lnSpcReduction="10000"/>
          </a:bodyPr>
          <a:lstStyle/>
          <a:p>
            <a:r>
              <a:rPr lang="en-US" dirty="0"/>
              <a:t>Organization chart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B2D117-8A19-4A61-BFFD-0EE12263A2B6}"/>
              </a:ext>
            </a:extLst>
          </p:cNvPr>
          <p:cNvSpPr/>
          <p:nvPr/>
        </p:nvSpPr>
        <p:spPr>
          <a:xfrm>
            <a:off x="1768467" y="3068596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Angelica Astrom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Engineering Director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8DFAE6F-4937-4568-9F8B-0E1906675EF9}"/>
              </a:ext>
            </a:extLst>
          </p:cNvPr>
          <p:cNvSpPr/>
          <p:nvPr/>
        </p:nvSpPr>
        <p:spPr>
          <a:xfrm>
            <a:off x="3360814" y="1033057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Victoria Hanssen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3119538" y="2931436"/>
            <a:ext cx="1188720" cy="1188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Allan Mattsson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VP Technology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A8533A-15BF-4A9F-8D87-B01EC08E2EFD}"/>
              </a:ext>
            </a:extLst>
          </p:cNvPr>
          <p:cNvSpPr/>
          <p:nvPr/>
        </p:nvSpPr>
        <p:spPr>
          <a:xfrm>
            <a:off x="3416628" y="4839816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Alexander Martensson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A25134-710C-4BE5-B673-B7E018D18B5E}"/>
              </a:ext>
            </a:extLst>
          </p:cNvPr>
          <p:cNvSpPr/>
          <p:nvPr/>
        </p:nvSpPr>
        <p:spPr>
          <a:xfrm>
            <a:off x="4308258" y="410001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308258" y="1454569"/>
            <a:ext cx="1188720" cy="11887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Flora Berggren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VP Human Resources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4509774" y="4287912"/>
            <a:ext cx="1188720" cy="11887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August Bergqvist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4">
                    <a:lumMod val="50000"/>
                  </a:schemeClr>
                </a:solidFill>
              </a:rPr>
              <a:t>VP Finance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74E31C-2FDA-4612-94EC-133FB9810200}"/>
              </a:ext>
            </a:extLst>
          </p:cNvPr>
          <p:cNvSpPr/>
          <p:nvPr/>
        </p:nvSpPr>
        <p:spPr>
          <a:xfrm>
            <a:off x="4194088" y="5601805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Ian Hansson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479868" y="2839996"/>
            <a:ext cx="1371600" cy="1371600"/>
          </a:xfrm>
          <a:prstGeom prst="ellipse">
            <a:avLst/>
          </a:prstGeom>
          <a:solidFill>
            <a:schemeClr val="bg2">
              <a:lumMod val="8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/>
                </a:solidFill>
              </a:rPr>
              <a:t>Mirjam Nilsson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President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940123-65B9-4487-832B-5584C40EDFC2}"/>
              </a:ext>
            </a:extLst>
          </p:cNvPr>
          <p:cNvSpPr/>
          <p:nvPr/>
        </p:nvSpPr>
        <p:spPr>
          <a:xfrm>
            <a:off x="6879486" y="407032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April Hansson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Marketing Manager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9118B4F-266C-48F0-8CAF-8BA67DF9A649}"/>
              </a:ext>
            </a:extLst>
          </p:cNvPr>
          <p:cNvSpPr/>
          <p:nvPr/>
        </p:nvSpPr>
        <p:spPr>
          <a:xfrm>
            <a:off x="6690360" y="1454569"/>
            <a:ext cx="1188720" cy="11887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Mira Karlsson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VP Marketing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EED5A81-D106-422F-8455-CF5F456EB3E0}"/>
              </a:ext>
            </a:extLst>
          </p:cNvPr>
          <p:cNvSpPr/>
          <p:nvPr/>
        </p:nvSpPr>
        <p:spPr>
          <a:xfrm>
            <a:off x="6690360" y="4287912"/>
            <a:ext cx="1188720" cy="11887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Victoria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VP </a:t>
            </a:r>
            <a:r>
              <a:rPr lang="en-US" sz="980" dirty="0">
                <a:solidFill>
                  <a:schemeClr val="accent5">
                    <a:lumMod val="50000"/>
                  </a:schemeClr>
                </a:solidFill>
              </a:rPr>
              <a:t>Transportation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D5EBCDB-3E75-47E8-ABD7-3F644D0FD4C1}"/>
              </a:ext>
            </a:extLst>
          </p:cNvPr>
          <p:cNvSpPr/>
          <p:nvPr/>
        </p:nvSpPr>
        <p:spPr>
          <a:xfrm>
            <a:off x="7916788" y="867201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Marketing Manager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2C318BC-6BF6-496E-9A8C-13F9CFE491B5}"/>
              </a:ext>
            </a:extLst>
          </p:cNvPr>
          <p:cNvSpPr/>
          <p:nvPr/>
        </p:nvSpPr>
        <p:spPr>
          <a:xfrm>
            <a:off x="7879080" y="2931436"/>
            <a:ext cx="1188720" cy="11887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VP Product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66AE38-43FB-4F35-8EDA-C8614A6EE034}"/>
              </a:ext>
            </a:extLst>
          </p:cNvPr>
          <p:cNvSpPr/>
          <p:nvPr/>
        </p:nvSpPr>
        <p:spPr>
          <a:xfrm>
            <a:off x="8902337" y="2032206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Angelica Hansson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658437-3585-499C-8389-EBC7189ABCC1}"/>
              </a:ext>
            </a:extLst>
          </p:cNvPr>
          <p:cNvSpPr/>
          <p:nvPr/>
        </p:nvSpPr>
        <p:spPr>
          <a:xfrm>
            <a:off x="8902337" y="4042026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Jens Martensson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51068E-056A-4598-BFE0-23BB66E7B4E5}"/>
              </a:ext>
            </a:extLst>
          </p:cNvPr>
          <p:cNvSpPr/>
          <p:nvPr/>
        </p:nvSpPr>
        <p:spPr>
          <a:xfrm>
            <a:off x="9452022" y="3068596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Victoria Hansson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</p:spTree>
    <p:extLst>
      <p:ext uri="{BB962C8B-B14F-4D97-AF65-F5344CB8AC3E}">
        <p14:creationId xmlns:p14="http://schemas.microsoft.com/office/powerpoint/2010/main" val="40143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1CAB80-D1D9-44FC-8D55-CD893FBCE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1887311"/>
            <a:ext cx="0" cy="783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55E85-CA8B-4D72-B56D-DC630B735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4" idx="6"/>
            <a:endCxn id="159" idx="2"/>
          </p:cNvCxnSpPr>
          <p:nvPr/>
        </p:nvCxnSpPr>
        <p:spPr>
          <a:xfrm>
            <a:off x="2387163" y="2671832"/>
            <a:ext cx="7426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A9666C-A9F6-48EE-8292-38BB451F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0" idx="4"/>
          </p:cNvCxnSpPr>
          <p:nvPr/>
        </p:nvCxnSpPr>
        <p:spPr>
          <a:xfrm>
            <a:off x="5220701" y="3357632"/>
            <a:ext cx="26757" cy="445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429867-FC74-4466-AECE-CDE51EC2E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7" idx="4"/>
          </p:cNvCxnSpPr>
          <p:nvPr/>
        </p:nvCxnSpPr>
        <p:spPr>
          <a:xfrm flipH="1">
            <a:off x="3443150" y="3357632"/>
            <a:ext cx="17882" cy="826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3FAE81-D7C5-4CB6-B021-6BC86CA4A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4" idx="4"/>
          </p:cNvCxnSpPr>
          <p:nvPr/>
        </p:nvCxnSpPr>
        <p:spPr>
          <a:xfrm flipH="1">
            <a:off x="1687283" y="3357632"/>
            <a:ext cx="1408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7B2EEE-DAA2-471C-9452-FB07BE9DB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966290" y="2568042"/>
            <a:ext cx="1408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85CFAB-2AE3-417A-9AD1-D63C5497F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15718" y="2791375"/>
            <a:ext cx="1408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B7D033-1649-45C3-8471-2F2274041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538387" y="3302253"/>
            <a:ext cx="1408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" descr="decorative element">
            <a:extLst>
              <a:ext uri="{FF2B5EF4-FFF2-40B4-BE49-F238E27FC236}">
                <a16:creationId xmlns:a16="http://schemas.microsoft.com/office/drawing/2014/main" id="{B99B091C-68A9-4D78-88DF-13235A57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37" y="308698"/>
            <a:ext cx="5238313" cy="853352"/>
          </a:xfrm>
        </p:spPr>
        <p:txBody>
          <a:bodyPr lIns="91440">
            <a:noAutofit/>
          </a:bodyPr>
          <a:lstStyle/>
          <a:p>
            <a:r>
              <a:rPr lang="en-US" dirty="0"/>
              <a:t>CONTOSO 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23E23281-F767-408D-8D7E-1EC45F508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Organization chart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410200" y="584318"/>
            <a:ext cx="1371600" cy="1371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143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Mirjam Nilsson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President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1015563" y="1986032"/>
            <a:ext cx="1371600" cy="1371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August Bergqvist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VP Finance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A8533A-15BF-4A9F-8D87-B01EC08E2EFD}"/>
              </a:ext>
            </a:extLst>
          </p:cNvPr>
          <p:cNvSpPr/>
          <p:nvPr/>
        </p:nvSpPr>
        <p:spPr>
          <a:xfrm>
            <a:off x="1201584" y="3412062"/>
            <a:ext cx="1005840" cy="100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7AEC45-2653-4D64-BECD-67AAFD673748}"/>
              </a:ext>
            </a:extLst>
          </p:cNvPr>
          <p:cNvSpPr/>
          <p:nvPr/>
        </p:nvSpPr>
        <p:spPr>
          <a:xfrm>
            <a:off x="1201584" y="4441142"/>
            <a:ext cx="1005840" cy="100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74E31C-2FDA-4612-94EC-133FB9810200}"/>
              </a:ext>
            </a:extLst>
          </p:cNvPr>
          <p:cNvSpPr/>
          <p:nvPr/>
        </p:nvSpPr>
        <p:spPr>
          <a:xfrm>
            <a:off x="1201584" y="5480662"/>
            <a:ext cx="1005840" cy="100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775232" y="1986032"/>
            <a:ext cx="1371600" cy="1371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Allan Mattsson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VP Technology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B2D117-8A19-4A61-BFFD-0EE12263A2B6}"/>
              </a:ext>
            </a:extLst>
          </p:cNvPr>
          <p:cNvSpPr/>
          <p:nvPr/>
        </p:nvSpPr>
        <p:spPr>
          <a:xfrm>
            <a:off x="3001654" y="3412062"/>
            <a:ext cx="1005840" cy="10058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Engineering Director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534901" y="1986032"/>
            <a:ext cx="1371600" cy="1371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Flora Berggren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VP Operations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51068E-056A-4598-BFE0-23BB66E7B4E5}"/>
              </a:ext>
            </a:extLst>
          </p:cNvPr>
          <p:cNvSpPr/>
          <p:nvPr/>
        </p:nvSpPr>
        <p:spPr>
          <a:xfrm>
            <a:off x="4705262" y="3412062"/>
            <a:ext cx="1005840" cy="1005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Facilities Manager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9118B4F-266C-48F0-8CAF-8BA67DF9A649}"/>
              </a:ext>
            </a:extLst>
          </p:cNvPr>
          <p:cNvSpPr/>
          <p:nvPr/>
        </p:nvSpPr>
        <p:spPr>
          <a:xfrm>
            <a:off x="6294570" y="1986032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Mira Karlsson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VP Marketing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3D411A-D4BE-4057-889D-F50DB0DDBF38}"/>
              </a:ext>
            </a:extLst>
          </p:cNvPr>
          <p:cNvSpPr/>
          <p:nvPr/>
        </p:nvSpPr>
        <p:spPr>
          <a:xfrm>
            <a:off x="6468879" y="3412062"/>
            <a:ext cx="1005840" cy="10058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Marketing Manager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B875BB-8A17-4D77-8FEE-55D112F948E1}"/>
              </a:ext>
            </a:extLst>
          </p:cNvPr>
          <p:cNvSpPr/>
          <p:nvPr/>
        </p:nvSpPr>
        <p:spPr>
          <a:xfrm>
            <a:off x="6468879" y="4441142"/>
            <a:ext cx="1005840" cy="10058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Marketing Manager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2C318BC-6BF6-496E-9A8C-13F9CFE491B5}"/>
              </a:ext>
            </a:extLst>
          </p:cNvPr>
          <p:cNvSpPr/>
          <p:nvPr/>
        </p:nvSpPr>
        <p:spPr>
          <a:xfrm>
            <a:off x="8054239" y="1986032"/>
            <a:ext cx="1371600" cy="1371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VP Product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EE0A2-9522-4A8A-9A54-916029315E80}"/>
              </a:ext>
            </a:extLst>
          </p:cNvPr>
          <p:cNvSpPr/>
          <p:nvPr/>
        </p:nvSpPr>
        <p:spPr>
          <a:xfrm>
            <a:off x="8237119" y="3412062"/>
            <a:ext cx="1005840" cy="10058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C55AF3-45DA-404E-8C7F-D567E928F0D3}"/>
              </a:ext>
            </a:extLst>
          </p:cNvPr>
          <p:cNvSpPr/>
          <p:nvPr/>
        </p:nvSpPr>
        <p:spPr>
          <a:xfrm>
            <a:off x="8237119" y="4441142"/>
            <a:ext cx="1005840" cy="10058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EED5A81-D106-422F-8455-CF5F456EB3E0}"/>
              </a:ext>
            </a:extLst>
          </p:cNvPr>
          <p:cNvSpPr/>
          <p:nvPr/>
        </p:nvSpPr>
        <p:spPr>
          <a:xfrm>
            <a:off x="9813907" y="1986032"/>
            <a:ext cx="1371600" cy="1371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Victoria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VP Human Resources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427D17-1221-4A3C-9ECC-AA3719B8BD0E}"/>
              </a:ext>
            </a:extLst>
          </p:cNvPr>
          <p:cNvSpPr/>
          <p:nvPr/>
        </p:nvSpPr>
        <p:spPr>
          <a:xfrm>
            <a:off x="10036934" y="3412062"/>
            <a:ext cx="1005840" cy="10058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CEEC46-9F58-4A37-9F6C-422CE6FC8E49}"/>
              </a:ext>
            </a:extLst>
          </p:cNvPr>
          <p:cNvSpPr/>
          <p:nvPr/>
        </p:nvSpPr>
        <p:spPr>
          <a:xfrm>
            <a:off x="10036934" y="4441142"/>
            <a:ext cx="1005840" cy="10058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E5D959-D311-4F91-AF0F-AF7675E31D5A}"/>
              </a:ext>
            </a:extLst>
          </p:cNvPr>
          <p:cNvSpPr/>
          <p:nvPr/>
        </p:nvSpPr>
        <p:spPr>
          <a:xfrm>
            <a:off x="10036934" y="5480662"/>
            <a:ext cx="1005840" cy="10058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</p:spTree>
    <p:extLst>
      <p:ext uri="{BB962C8B-B14F-4D97-AF65-F5344CB8AC3E}">
        <p14:creationId xmlns:p14="http://schemas.microsoft.com/office/powerpoint/2010/main" val="265660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9">
      <a:dk1>
        <a:srgbClr val="000000"/>
      </a:dk1>
      <a:lt1>
        <a:sysClr val="window" lastClr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Custom 26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610394_win32_fixed.potx" id="{CE4DE224-35EE-4FFB-91F7-E6D3363E3863}" vid="{259F12BF-61ED-4CB6-A4D7-CBEED2A33A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3273</TotalTime>
  <Words>317</Words>
  <Application>Microsoft Office PowerPoint</Application>
  <PresentationFormat>Widescreen</PresentationFormat>
  <Paragraphs>115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Calibri</vt:lpstr>
      <vt:lpstr>Speak Pro</vt:lpstr>
      <vt:lpstr>Office Theme</vt:lpstr>
      <vt:lpstr>Polar-H9</vt:lpstr>
      <vt:lpstr>CONTOSO </vt:lpstr>
      <vt:lpstr>CONTOSO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Polar-H9</dc:title>
  <dc:creator>Joshua Kao</dc:creator>
  <cp:lastModifiedBy>Joshua Kao</cp:lastModifiedBy>
  <cp:revision>1</cp:revision>
  <dcterms:created xsi:type="dcterms:W3CDTF">2022-04-22T19:39:44Z</dcterms:created>
  <dcterms:modified xsi:type="dcterms:W3CDTF">2022-04-25T02:12:45Z</dcterms:modified>
</cp:coreProperties>
</file>