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5bf1d54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75bf1d54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5bf1d541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5bf1d541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5bf1d541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5bf1d541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5bf1d541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75bf1d541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75bf1d541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75bf1d541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5bf1d541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75bf1d541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bd124d09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bd124d09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bd124d09b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bd124d09b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bd124d09b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bd124d09b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bd124d09b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6bd124d09b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bd124d09b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bd124d09b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bd124d09b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bd124d09b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bd124d09b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6bd124d09b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6bd124d09b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6bd124d09b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 - Project 2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 Lutz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3 - IIR Filter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Zeros</a:t>
            </a:r>
            <a:r>
              <a:rPr lang="en"/>
              <a:t>: </a:t>
            </a:r>
            <a:endParaRPr/>
          </a:p>
          <a:p>
            <a:pPr indent="-279400" lvl="0" marL="457200" rtl="0" algn="l">
              <a:spcBef>
                <a:spcPts val="160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-0.9973 ± j0.0733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-1.0 </a:t>
            </a:r>
            <a:r>
              <a:rPr lang="en" sz="800"/>
              <a:t>± j0.0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Poles: </a:t>
            </a:r>
            <a:endParaRPr/>
          </a:p>
          <a:p>
            <a:pPr indent="-279400" lvl="0" marL="457200" rtl="0" algn="l">
              <a:spcBef>
                <a:spcPts val="160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0.9669 ± j0.7209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-0.1817 ± j7006</a:t>
            </a:r>
            <a:endParaRPr/>
          </a:p>
        </p:txBody>
      </p:sp>
      <p:pic>
        <p:nvPicPr>
          <p:cNvPr id="342" name="Google Shape;34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9475" y="168100"/>
            <a:ext cx="3552975" cy="266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7483" y="2832825"/>
            <a:ext cx="3080892" cy="231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4 - FIR Filter Design</a:t>
            </a:r>
            <a:endParaRPr/>
          </a:p>
        </p:txBody>
      </p:sp>
      <p:sp>
        <p:nvSpPr>
          <p:cNvPr id="349" name="Google Shape;349;p23"/>
          <p:cNvSpPr txBox="1"/>
          <p:nvPr>
            <p:ph idx="1" type="body"/>
          </p:nvPr>
        </p:nvSpPr>
        <p:spPr>
          <a:xfrm>
            <a:off x="1303800" y="1990050"/>
            <a:ext cx="3503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Specs:</a:t>
            </a:r>
            <a:endParaRPr/>
          </a:p>
          <a:p>
            <a:pPr indent="-279400" lvl="0" marL="457200" rtl="0" algn="l">
              <a:spcBef>
                <a:spcPts val="160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0 - 0.2pi : &gt;-20dB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0.35pi - 0.65pi &lt; -1dB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0.8pi - pi: &gt;-20dB</a:t>
            </a:r>
            <a:endParaRPr sz="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  <p:sp>
        <p:nvSpPr>
          <p:cNvPr id="350" name="Google Shape;350;p23"/>
          <p:cNvSpPr txBox="1"/>
          <p:nvPr>
            <p:ph idx="1" type="body"/>
          </p:nvPr>
        </p:nvSpPr>
        <p:spPr>
          <a:xfrm>
            <a:off x="4959950" y="2149450"/>
            <a:ext cx="3503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Filters Tried (Order)</a:t>
            </a:r>
            <a:endParaRPr/>
          </a:p>
          <a:p>
            <a:pPr indent="-279400" lvl="0" marL="457200" rtl="0" algn="l">
              <a:spcBef>
                <a:spcPts val="160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10, 11, 12</a:t>
            </a:r>
            <a:endParaRPr sz="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4 - FIR Filter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10th Order</a:t>
            </a:r>
            <a:endParaRPr/>
          </a:p>
        </p:txBody>
      </p:sp>
      <p:sp>
        <p:nvSpPr>
          <p:cNvPr id="356" name="Google Shape;356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Specs:</a:t>
            </a:r>
            <a:endParaRPr/>
          </a:p>
          <a:p>
            <a:pPr indent="-279400" lvl="0" marL="457200" rtl="0" algn="l">
              <a:spcBef>
                <a:spcPts val="160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0 - 0.2pi : &gt;-20dB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0.35pi - 0.65pi &lt; -1dB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0.8pi - pi: &gt;-20dB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10th order does not meet spec</a:t>
            </a:r>
            <a:endParaRPr b="1" sz="800"/>
          </a:p>
        </p:txBody>
      </p:sp>
      <p:pic>
        <p:nvPicPr>
          <p:cNvPr id="357" name="Google Shape;35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3275" y="1597875"/>
            <a:ext cx="3911719" cy="29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4 - FIR Filter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11th Order</a:t>
            </a:r>
            <a:endParaRPr/>
          </a:p>
        </p:txBody>
      </p:sp>
      <p:sp>
        <p:nvSpPr>
          <p:cNvPr id="363" name="Google Shape;363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Specs:</a:t>
            </a:r>
            <a:endParaRPr/>
          </a:p>
          <a:p>
            <a:pPr indent="-279400" lvl="0" marL="457200" rtl="0" algn="l">
              <a:spcBef>
                <a:spcPts val="160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0 - 0.2pi : &gt;-20dB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0.35pi - 0.65pi &lt; -1dB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0.8pi - pi: &gt;-20dB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11th order does not meet spec</a:t>
            </a:r>
            <a:endParaRPr b="1" sz="800"/>
          </a:p>
        </p:txBody>
      </p:sp>
      <p:pic>
        <p:nvPicPr>
          <p:cNvPr id="364" name="Google Shape;36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3275" y="1597875"/>
            <a:ext cx="3911719" cy="29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4 - FIR Filter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12th Order</a:t>
            </a:r>
            <a:endParaRPr/>
          </a:p>
        </p:txBody>
      </p:sp>
      <p:sp>
        <p:nvSpPr>
          <p:cNvPr id="370" name="Google Shape;370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Specs:</a:t>
            </a:r>
            <a:endParaRPr/>
          </a:p>
          <a:p>
            <a:pPr indent="-279400" lvl="0" marL="457200" rtl="0" algn="l">
              <a:spcBef>
                <a:spcPts val="160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0 - 0.2pi : &gt;-20dB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0.35pi - 0.65pi &lt; -1dB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0.8pi - pi: &gt;-20dB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12th order </a:t>
            </a:r>
            <a:r>
              <a:rPr b="1" lang="en" u="sng"/>
              <a:t>does </a:t>
            </a:r>
            <a:r>
              <a:rPr b="1" lang="en"/>
              <a:t>meet spec</a:t>
            </a:r>
            <a:endParaRPr b="1" sz="800"/>
          </a:p>
        </p:txBody>
      </p:sp>
      <p:pic>
        <p:nvPicPr>
          <p:cNvPr id="371" name="Google Shape;37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3275" y="1597875"/>
            <a:ext cx="3911719" cy="29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5 - 12th Order FIR Filter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Implementation</a:t>
            </a:r>
            <a:endParaRPr/>
          </a:p>
        </p:txBody>
      </p:sp>
      <p:sp>
        <p:nvSpPr>
          <p:cNvPr id="377" name="Google Shape;377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Specs:</a:t>
            </a:r>
            <a:endParaRPr/>
          </a:p>
          <a:p>
            <a:pPr indent="-279400" lvl="0" marL="457200" rtl="0" algn="l">
              <a:spcBef>
                <a:spcPts val="160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0 - 0.2pi : &gt;-20dB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0.35pi - 0.65pi &lt; -1dB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0.8pi - pi: &gt;-20dB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12th Order (same filter as slide before)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Same response as filter from previous slide</a:t>
            </a:r>
            <a:endParaRPr b="1"/>
          </a:p>
        </p:txBody>
      </p:sp>
      <p:pic>
        <p:nvPicPr>
          <p:cNvPr id="378" name="Google Shape;3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3275" y="1597875"/>
            <a:ext cx="3911719" cy="29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1 - Blackbox 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1 - Linearity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Inputs:</a:t>
            </a:r>
            <a:endParaRPr/>
          </a:p>
          <a:p>
            <a:pPr indent="-285750" lvl="0" marL="457200" rtl="0" algn="l">
              <a:spcBef>
                <a:spcPts val="16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x1[n] = cos(n*pi/3)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x2[n] = cos(n*pi/4)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x3[n] = 2*x1[n] + 3*x2[n]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Outputs:</a:t>
            </a:r>
            <a:endParaRPr/>
          </a:p>
          <a:p>
            <a:pPr indent="-279400" lvl="0" marL="457200" rtl="0" algn="l">
              <a:spcBef>
                <a:spcPts val="160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y1[n] = system1(x1[n])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Y2[n] = system1(x2[n])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ycombined[n]= 2*y1[n] + 2*y2[n]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y3[n] = system1(x3[n])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Classification: Non-linear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0158" y="1597875"/>
            <a:ext cx="4199867" cy="31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1 - Blackbox 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2 - Linearity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Inputs:</a:t>
            </a:r>
            <a:endParaRPr/>
          </a:p>
          <a:p>
            <a:pPr indent="-285750" lvl="0" marL="457200" rtl="0" algn="l">
              <a:spcBef>
                <a:spcPts val="16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x1[n] = cos(n*pi/3)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x2[n] = cos(n*pi/4)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x3[n] = 2*x1[n] + 3*x2[n]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Outputs:</a:t>
            </a:r>
            <a:endParaRPr/>
          </a:p>
          <a:p>
            <a:pPr indent="-279400" lvl="0" marL="457200" rtl="0" algn="l">
              <a:spcBef>
                <a:spcPts val="160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y1[n] = system2(x1[n])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Y2[n] = system2(x2[n])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ycombined[n]= 2*y1[n] + 2*y2[n]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y3[n] = system2(x3[n])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Classification: linear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97875"/>
            <a:ext cx="4191650" cy="314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1 - Blackbox 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2 - Impulse Response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Inputs:</a:t>
            </a:r>
            <a:endParaRPr/>
          </a:p>
          <a:p>
            <a:pPr indent="-279400" lvl="0" marL="457200" rtl="0" algn="l">
              <a:spcBef>
                <a:spcPts val="160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x[n] = δ[n]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Outputs:</a:t>
            </a:r>
            <a:endParaRPr/>
          </a:p>
          <a:p>
            <a:pPr indent="-279400" lvl="0" marL="457200" rtl="0" algn="l">
              <a:spcBef>
                <a:spcPts val="160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h</a:t>
            </a:r>
            <a:r>
              <a:rPr lang="en" sz="800"/>
              <a:t>[n]  = y[n] = system2(x[n])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Classification: FIR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597875"/>
            <a:ext cx="4255224" cy="319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1 - Blackbox 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3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Inputs:</a:t>
            </a:r>
            <a:endParaRPr/>
          </a:p>
          <a:p>
            <a:pPr indent="-285750" lvl="0" marL="457200" rtl="0" algn="l">
              <a:spcBef>
                <a:spcPts val="16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x1[n] = cos(n*pi/3)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x2[n] = cos(n*pi/4)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x3[n] = 2*x1[n] + 3*x2[n]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Outputs:</a:t>
            </a:r>
            <a:endParaRPr/>
          </a:p>
          <a:p>
            <a:pPr indent="-279400" lvl="0" marL="457200" rtl="0" algn="l">
              <a:spcBef>
                <a:spcPts val="160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y1[n] = system3(x1[n])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Y2[n] = system3(x2[n])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ycombined[n]= 2*y1[n] + 2*y2[n]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y3[n] = system3(x3[n])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Classification: linear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597875"/>
            <a:ext cx="4232801" cy="31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1 - Blackbox 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3 - Impulse Response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Inputs:</a:t>
            </a:r>
            <a:endParaRPr/>
          </a:p>
          <a:p>
            <a:pPr indent="-279400" lvl="0" marL="457200" rtl="0" algn="l">
              <a:spcBef>
                <a:spcPts val="160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x[n] = δ[n]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Outputs:</a:t>
            </a:r>
            <a:endParaRPr/>
          </a:p>
          <a:p>
            <a:pPr indent="-279400" lvl="0" marL="457200" rtl="0" algn="l">
              <a:spcBef>
                <a:spcPts val="160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h[n]  = y[n] = system3(x[n])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Classification: IIR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597875"/>
            <a:ext cx="4255224" cy="319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2 - Cascade Filters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1 - Low Pass</a:t>
            </a:r>
            <a:endParaRPr/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Classification: Low Pass FIR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0158" y="1597875"/>
            <a:ext cx="4199867" cy="31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2 - Cascade Filters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2 - High Pass</a:t>
            </a:r>
            <a:endParaRPr/>
          </a:p>
        </p:txBody>
      </p:sp>
      <p:sp>
        <p:nvSpPr>
          <p:cNvPr id="326" name="Google Shape;326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Classification: High Pass FIR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0158" y="1597875"/>
            <a:ext cx="4199867" cy="31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2 - Cascade Filters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3 (Cascade of 1 &amp; 2) - Band Pass</a:t>
            </a:r>
            <a:endParaRPr/>
          </a:p>
        </p:txBody>
      </p:sp>
      <p:sp>
        <p:nvSpPr>
          <p:cNvPr id="333" name="Google Shape;333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Classification: Band Pass FIR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9825" y="2312950"/>
            <a:ext cx="3670450" cy="27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0575" y="1990050"/>
            <a:ext cx="4023174" cy="30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