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61" r:id="rId2"/>
  </p:sldMasterIdLst>
  <p:sldIdLst>
    <p:sldId id="256" r:id="rId3"/>
    <p:sldId id="271" r:id="rId4"/>
    <p:sldId id="270" r:id="rId5"/>
    <p:sldId id="269" r:id="rId6"/>
    <p:sldId id="268" r:id="rId7"/>
    <p:sldId id="272" r:id="rId8"/>
    <p:sldId id="273" r:id="rId9"/>
    <p:sldId id="274" r:id="rId10"/>
    <p:sldId id="277" r:id="rId11"/>
    <p:sldId id="27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36953-1075-40C9-BB33-7D9F92C66A62}" v="1002" dt="2024-04-30T23:20:33.629"/>
    <p1510:client id="{EF1156AB-B568-4ABA-A30B-8A41420FB00E}" v="36" dt="2024-04-30T22:26:53.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4/30/2024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7787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4/30/2024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22799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4/30/2024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3843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4/30/2024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6412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4/30/2024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5605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4/30/2024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55844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4/30/2024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49112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4/30/2024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63368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4/30/2024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39709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4/30/2024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7982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4/30/2024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9860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4/30/2024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5899005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4/30/2024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39" y="640080"/>
            <a:ext cx="6655011" cy="3566160"/>
          </a:xfrm>
        </p:spPr>
        <p:txBody>
          <a:bodyPr vert="horz" lIns="91440" tIns="45720" rIns="91440" bIns="45720" rtlCol="0" anchor="b">
            <a:noAutofit/>
          </a:bodyPr>
          <a:lstStyle/>
          <a:p>
            <a:r>
              <a:rPr lang="en-US" sz="5400" dirty="0">
                <a:solidFill>
                  <a:srgbClr val="1D242E"/>
                </a:solidFill>
                <a:ea typeface="+mj-lt"/>
                <a:cs typeface="+mj-lt"/>
              </a:rPr>
              <a:t>Enhancing Aviation Safety: Insights from Comprehensive Analysis</a:t>
            </a:r>
            <a:endParaRPr lang="en-US"/>
          </a:p>
        </p:txBody>
      </p:sp>
      <p:sp>
        <p:nvSpPr>
          <p:cNvPr id="3" name="Subtitle 2"/>
          <p:cNvSpPr>
            <a:spLocks noGrp="1"/>
          </p:cNvSpPr>
          <p:nvPr>
            <p:ph type="subTitle" idx="1"/>
          </p:nvPr>
        </p:nvSpPr>
        <p:spPr>
          <a:xfrm>
            <a:off x="890339" y="4636008"/>
            <a:ext cx="3734014" cy="1572768"/>
          </a:xfrm>
        </p:spPr>
        <p:txBody>
          <a:bodyPr>
            <a:normAutofit/>
          </a:bodyPr>
          <a:lstStyle/>
          <a:p>
            <a:pPr algn="l"/>
            <a:r>
              <a:rPr lang="en-US" dirty="0"/>
              <a:t>By </a:t>
            </a:r>
            <a:r>
              <a:rPr lang="en-US" dirty="0" err="1"/>
              <a:t>mahmoud</a:t>
            </a:r>
            <a:r>
              <a:rPr lang="en-US" dirty="0"/>
              <a:t> Mustafa</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oplanes on a road">
            <a:extLst>
              <a:ext uri="{FF2B5EF4-FFF2-40B4-BE49-F238E27FC236}">
                <a16:creationId xmlns:a16="http://schemas.microsoft.com/office/drawing/2014/main" id="{FA22624F-863E-48AB-4B97-FB320161C35E}"/>
              </a:ext>
            </a:extLst>
          </p:cNvPr>
          <p:cNvPicPr>
            <a:picLocks noChangeAspect="1"/>
          </p:cNvPicPr>
          <p:nvPr/>
        </p:nvPicPr>
        <p:blipFill rotWithShape="1">
          <a:blip r:embed="rId2"/>
          <a:srcRect l="17848" r="15588" b="-7"/>
          <a:stretch/>
        </p:blipFill>
        <p:spPr>
          <a:xfrm>
            <a:off x="6512428" y="10"/>
            <a:ext cx="5678049"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56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46D4D-EE9F-6843-FBDA-2F53DC196BB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dashboard</a:t>
            </a:r>
          </a:p>
        </p:txBody>
      </p:sp>
      <p:pic>
        <p:nvPicPr>
          <p:cNvPr id="8" name="Picture 7" descr="A screenshot of a computer&#10;&#10;Description automatically generated">
            <a:extLst>
              <a:ext uri="{FF2B5EF4-FFF2-40B4-BE49-F238E27FC236}">
                <a16:creationId xmlns:a16="http://schemas.microsoft.com/office/drawing/2014/main" id="{BB0B0279-37A5-5EA0-2500-74C9B1C0872B}"/>
              </a:ext>
            </a:extLst>
          </p:cNvPr>
          <p:cNvPicPr>
            <a:picLocks noChangeAspect="1"/>
          </p:cNvPicPr>
          <p:nvPr/>
        </p:nvPicPr>
        <p:blipFill>
          <a:blip r:embed="rId2"/>
          <a:stretch>
            <a:fillRect/>
          </a:stretch>
        </p:blipFill>
        <p:spPr>
          <a:xfrm>
            <a:off x="4038600" y="1432580"/>
            <a:ext cx="7188199" cy="3989451"/>
          </a:xfrm>
          <a:prstGeom prst="rect">
            <a:avLst/>
          </a:prstGeom>
        </p:spPr>
      </p:pic>
      <p:sp>
        <p:nvSpPr>
          <p:cNvPr id="4" name="Text Placeholder 3">
            <a:extLst>
              <a:ext uri="{FF2B5EF4-FFF2-40B4-BE49-F238E27FC236}">
                <a16:creationId xmlns:a16="http://schemas.microsoft.com/office/drawing/2014/main" id="{CEDAB5DD-A1E1-0442-4ABF-6A79C0F822E2}"/>
              </a:ext>
            </a:extLst>
          </p:cNvPr>
          <p:cNvSpPr>
            <a:spLocks/>
          </p:cNvSpPr>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cs typeface="Calibri"/>
            </a:endParaRPr>
          </a:p>
          <a:p>
            <a:pPr indent="-228600">
              <a:lnSpc>
                <a:spcPct val="90000"/>
              </a:lnSpc>
              <a:spcAft>
                <a:spcPts val="600"/>
              </a:spcAft>
              <a:buFont typeface="Arial" panose="020B0604020202020204" pitchFamily="34" charset="0"/>
              <a:buChar char="•"/>
            </a:pPr>
            <a:endParaRPr lang="en-US" sz="2200">
              <a:cs typeface="Calibri" panose="020F0502020204030204"/>
            </a:endParaRPr>
          </a:p>
          <a:p>
            <a:pPr indent="-228600">
              <a:lnSpc>
                <a:spcPct val="90000"/>
              </a:lnSpc>
              <a:spcAft>
                <a:spcPts val="600"/>
              </a:spcAft>
              <a:buFont typeface="Arial" panose="020B0604020202020204" pitchFamily="34" charset="0"/>
              <a:buChar char="•"/>
            </a:pPr>
            <a:endParaRPr lang="en-US" sz="2200">
              <a:cs typeface="Calibri" panose="020F0502020204030204"/>
            </a:endParaRPr>
          </a:p>
        </p:txBody>
      </p:sp>
      <p:sp>
        <p:nvSpPr>
          <p:cNvPr id="6" name="Text Placeholder 5">
            <a:extLst>
              <a:ext uri="{FF2B5EF4-FFF2-40B4-BE49-F238E27FC236}">
                <a16:creationId xmlns:a16="http://schemas.microsoft.com/office/drawing/2014/main" id="{B4CA67C0-EC6B-FF16-60D5-1F816C26F955}"/>
              </a:ext>
            </a:extLst>
          </p:cNvPr>
          <p:cNvSpPr>
            <a:spLocks/>
          </p:cNvSpPr>
          <p:nvPr/>
        </p:nvSpPr>
        <p:spPr>
          <a:xfrm>
            <a:off x="495300" y="6573838"/>
            <a:ext cx="2870200" cy="284162"/>
          </a:xfrm>
          <a:prstGeom prst="rect">
            <a:avLst/>
          </a:prstGeom>
        </p:spPr>
        <p:txBody>
          <a:bodyPr/>
          <a:lstStyle/>
          <a:p>
            <a:endParaRPr lang="en-US"/>
          </a:p>
        </p:txBody>
      </p:sp>
    </p:spTree>
    <p:extLst>
      <p:ext uri="{BB962C8B-B14F-4D97-AF65-F5344CB8AC3E}">
        <p14:creationId xmlns:p14="http://schemas.microsoft.com/office/powerpoint/2010/main" val="123145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C3B5-B2C0-2734-C9FB-451908C6560E}"/>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DF308DB9-1A81-0349-63FC-2B3A55CEA698}"/>
              </a:ext>
            </a:extLst>
          </p:cNvPr>
          <p:cNvSpPr>
            <a:spLocks noGrp="1"/>
          </p:cNvSpPr>
          <p:nvPr>
            <p:ph type="body" sz="quarter" idx="13"/>
          </p:nvPr>
        </p:nvSpPr>
        <p:spPr/>
        <p:txBody>
          <a:bodyPr/>
          <a:lstStyle/>
          <a:p>
            <a:r>
              <a:rPr lang="en-US"/>
              <a:t>Thank You</a:t>
            </a:r>
          </a:p>
        </p:txBody>
      </p:sp>
      <p:sp>
        <p:nvSpPr>
          <p:cNvPr id="4" name="Text Placeholder 3">
            <a:extLst>
              <a:ext uri="{FF2B5EF4-FFF2-40B4-BE49-F238E27FC236}">
                <a16:creationId xmlns:a16="http://schemas.microsoft.com/office/drawing/2014/main" id="{B43AC6B7-A5C3-32C4-3825-B7D251F41796}"/>
              </a:ext>
            </a:extLst>
          </p:cNvPr>
          <p:cNvSpPr>
            <a:spLocks noGrp="1"/>
          </p:cNvSpPr>
          <p:nvPr>
            <p:ph type="body" sz="quarter" idx="16"/>
          </p:nvPr>
        </p:nvSpPr>
        <p:spPr/>
        <p:txBody>
          <a:bodyPr/>
          <a:lstStyle/>
          <a:p>
            <a:r>
              <a:rPr lang="en-US"/>
              <a:t>Thank you for your attention. Please feel free to ask any questions or share your insights on enhancing aviation safety through comprehensive analysis.</a:t>
            </a:r>
          </a:p>
        </p:txBody>
      </p:sp>
      <p:pic>
        <p:nvPicPr>
          <p:cNvPr id="7" name="Picture Placeholder 6" descr="A notepad and pen next to a plant&#10;&#10;Description automatically generated">
            <a:extLst>
              <a:ext uri="{FF2B5EF4-FFF2-40B4-BE49-F238E27FC236}">
                <a16:creationId xmlns:a16="http://schemas.microsoft.com/office/drawing/2014/main" id="{D48F4130-BDD7-0049-1EF3-63D9D88E0AC8}"/>
              </a:ext>
            </a:extLst>
          </p:cNvPr>
          <p:cNvPicPr>
            <a:picLocks noGrp="1" noChangeAspect="1"/>
          </p:cNvPicPr>
          <p:nvPr>
            <p:ph type="pic" sz="quarter" idx="19"/>
          </p:nvPr>
        </p:nvPicPr>
        <p:blipFill>
          <a:blip r:embed="rId2"/>
          <a:srcRect l="28137" r="28137"/>
          <a:stretch/>
        </p:blipFill>
        <p:spPr/>
      </p:pic>
      <p:sp>
        <p:nvSpPr>
          <p:cNvPr id="9" name="Text Placeholder 8">
            <a:extLst>
              <a:ext uri="{FF2B5EF4-FFF2-40B4-BE49-F238E27FC236}">
                <a16:creationId xmlns:a16="http://schemas.microsoft.com/office/drawing/2014/main" id="{FADCC01F-60DB-E2F4-E206-A773ED3DEB08}"/>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178339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34DB-0253-80C7-A853-63CC76D67FB9}"/>
              </a:ext>
            </a:extLst>
          </p:cNvPr>
          <p:cNvSpPr>
            <a:spLocks noGrp="1"/>
          </p:cNvSpPr>
          <p:nvPr>
            <p:ph type="title"/>
          </p:nvPr>
        </p:nvSpPr>
        <p:spPr/>
        <p:txBody>
          <a:bodyPr/>
          <a:lstStyle/>
          <a:p>
            <a:r>
              <a:rPr lang="en-US"/>
              <a:t>Introduction</a:t>
            </a:r>
          </a:p>
        </p:txBody>
      </p:sp>
      <p:pic>
        <p:nvPicPr>
          <p:cNvPr id="9" name="Picture Placeholder 8" descr="An airplane flying over a runway&#10;&#10;Description automatically generated">
            <a:extLst>
              <a:ext uri="{FF2B5EF4-FFF2-40B4-BE49-F238E27FC236}">
                <a16:creationId xmlns:a16="http://schemas.microsoft.com/office/drawing/2014/main" id="{EFDA38B6-DC2B-21B0-16EC-5FFDCE7D5804}"/>
              </a:ext>
            </a:extLst>
          </p:cNvPr>
          <p:cNvPicPr>
            <a:picLocks noGrp="1" noChangeAspect="1"/>
          </p:cNvPicPr>
          <p:nvPr>
            <p:ph type="pic" sz="quarter" idx="19"/>
          </p:nvPr>
        </p:nvPicPr>
        <p:blipFill>
          <a:blip r:embed="rId2"/>
          <a:srcRect l="28824" r="28824"/>
          <a:stretch/>
        </p:blipFill>
        <p:spPr/>
      </p:pic>
      <p:sp>
        <p:nvSpPr>
          <p:cNvPr id="4" name="Text Placeholder 3">
            <a:extLst>
              <a:ext uri="{FF2B5EF4-FFF2-40B4-BE49-F238E27FC236}">
                <a16:creationId xmlns:a16="http://schemas.microsoft.com/office/drawing/2014/main" id="{055FDD48-D76C-163A-D048-FA1895AB2194}"/>
              </a:ext>
            </a:extLst>
          </p:cNvPr>
          <p:cNvSpPr>
            <a:spLocks noGrp="1"/>
          </p:cNvSpPr>
          <p:nvPr>
            <p:ph type="body" sz="quarter" idx="21"/>
          </p:nvPr>
        </p:nvSpPr>
        <p:spPr/>
        <p:txBody>
          <a:bodyPr/>
          <a:lstStyle/>
          <a:p>
            <a:r>
              <a:rPr lang="en-US"/>
              <a:t>Importance of Aviation Safety</a:t>
            </a:r>
          </a:p>
        </p:txBody>
      </p:sp>
      <p:sp>
        <p:nvSpPr>
          <p:cNvPr id="5" name="Text Placeholder 4">
            <a:extLst>
              <a:ext uri="{FF2B5EF4-FFF2-40B4-BE49-F238E27FC236}">
                <a16:creationId xmlns:a16="http://schemas.microsoft.com/office/drawing/2014/main" id="{287CBDC3-26E3-12E0-17D2-324EE61FAE56}"/>
              </a:ext>
            </a:extLst>
          </p:cNvPr>
          <p:cNvSpPr>
            <a:spLocks noGrp="1"/>
          </p:cNvSpPr>
          <p:nvPr>
            <p:ph type="body" sz="quarter" idx="17"/>
          </p:nvPr>
        </p:nvSpPr>
        <p:spPr/>
        <p:txBody>
          <a:bodyPr/>
          <a:lstStyle/>
          <a:p>
            <a:r>
              <a:rPr lang="en-US"/>
              <a:t>Aviation safety is vital for global connectivity, economic growth, and public confidence in air travel.</a:t>
            </a:r>
          </a:p>
        </p:txBody>
      </p:sp>
      <p:sp>
        <p:nvSpPr>
          <p:cNvPr id="6" name="Text Placeholder 5">
            <a:extLst>
              <a:ext uri="{FF2B5EF4-FFF2-40B4-BE49-F238E27FC236}">
                <a16:creationId xmlns:a16="http://schemas.microsoft.com/office/drawing/2014/main" id="{17561D7E-809F-1925-E02D-EC0485857099}"/>
              </a:ext>
            </a:extLst>
          </p:cNvPr>
          <p:cNvSpPr>
            <a:spLocks noGrp="1"/>
          </p:cNvSpPr>
          <p:nvPr>
            <p:ph type="body" sz="quarter" idx="18"/>
          </p:nvPr>
        </p:nvSpPr>
        <p:spPr/>
        <p:txBody>
          <a:bodyPr/>
          <a:lstStyle/>
          <a:p>
            <a:r>
              <a:rPr lang="en-US"/>
              <a:t>This presentation will focus on our comprehensive analysis of airplane crashes and fatalities using Power BI for data-driven decision making.</a:t>
            </a:r>
          </a:p>
        </p:txBody>
      </p:sp>
      <p:sp>
        <p:nvSpPr>
          <p:cNvPr id="8" name="Text Placeholder 7">
            <a:extLst>
              <a:ext uri="{FF2B5EF4-FFF2-40B4-BE49-F238E27FC236}">
                <a16:creationId xmlns:a16="http://schemas.microsoft.com/office/drawing/2014/main" id="{FB08991D-932B-ECA7-A777-81D3EB363FF2}"/>
              </a:ext>
            </a:extLst>
          </p:cNvPr>
          <p:cNvSpPr>
            <a:spLocks noGrp="1"/>
          </p:cNvSpPr>
          <p:nvPr>
            <p:ph type="body" sz="quarter" idx="22"/>
          </p:nvPr>
        </p:nvSpPr>
        <p:spPr/>
        <p:txBody>
          <a:bodyPr/>
          <a:lstStyle/>
          <a:p>
            <a:r>
              <a:rPr lang="en-US"/>
              <a:t>Overview of Presentation</a:t>
            </a:r>
          </a:p>
        </p:txBody>
      </p:sp>
      <p:sp>
        <p:nvSpPr>
          <p:cNvPr id="11" name="Text Placeholder 10">
            <a:extLst>
              <a:ext uri="{FF2B5EF4-FFF2-40B4-BE49-F238E27FC236}">
                <a16:creationId xmlns:a16="http://schemas.microsoft.com/office/drawing/2014/main" id="{D8053D55-AC93-F38B-1FCA-03C76ABD16C8}"/>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32742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8178-4141-E3E8-289F-806C1ECC8CB5}"/>
              </a:ext>
            </a:extLst>
          </p:cNvPr>
          <p:cNvSpPr>
            <a:spLocks noGrp="1"/>
          </p:cNvSpPr>
          <p:nvPr>
            <p:ph type="title"/>
          </p:nvPr>
        </p:nvSpPr>
        <p:spPr/>
        <p:txBody>
          <a:bodyPr/>
          <a:lstStyle/>
          <a:p>
            <a:r>
              <a:rPr lang="en-US"/>
              <a:t>Problem Statement</a:t>
            </a:r>
          </a:p>
        </p:txBody>
      </p:sp>
      <p:sp>
        <p:nvSpPr>
          <p:cNvPr id="3" name="Text Placeholder 2">
            <a:extLst>
              <a:ext uri="{FF2B5EF4-FFF2-40B4-BE49-F238E27FC236}">
                <a16:creationId xmlns:a16="http://schemas.microsoft.com/office/drawing/2014/main" id="{C345E05C-B0AB-24D4-89E1-2FFBBA5114DF}"/>
              </a:ext>
            </a:extLst>
          </p:cNvPr>
          <p:cNvSpPr>
            <a:spLocks noGrp="1"/>
          </p:cNvSpPr>
          <p:nvPr>
            <p:ph type="body" sz="quarter" idx="13"/>
          </p:nvPr>
        </p:nvSpPr>
        <p:spPr/>
        <p:txBody>
          <a:bodyPr/>
          <a:lstStyle/>
          <a:p>
            <a:r>
              <a:rPr lang="en-US"/>
              <a:t>Objective</a:t>
            </a:r>
          </a:p>
        </p:txBody>
      </p:sp>
      <p:sp>
        <p:nvSpPr>
          <p:cNvPr id="4" name="Text Placeholder 3">
            <a:extLst>
              <a:ext uri="{FF2B5EF4-FFF2-40B4-BE49-F238E27FC236}">
                <a16:creationId xmlns:a16="http://schemas.microsoft.com/office/drawing/2014/main" id="{318B446A-870F-DFE6-A431-096753463054}"/>
              </a:ext>
            </a:extLst>
          </p:cNvPr>
          <p:cNvSpPr>
            <a:spLocks noGrp="1"/>
          </p:cNvSpPr>
          <p:nvPr>
            <p:ph type="body" sz="quarter" idx="14"/>
          </p:nvPr>
        </p:nvSpPr>
        <p:spPr/>
        <p:txBody>
          <a:bodyPr/>
          <a:lstStyle/>
          <a:p>
            <a:r>
              <a:rPr lang="en-US"/>
              <a:t>Dataset</a:t>
            </a:r>
          </a:p>
        </p:txBody>
      </p:sp>
      <p:sp>
        <p:nvSpPr>
          <p:cNvPr id="5" name="Text Placeholder 4">
            <a:extLst>
              <a:ext uri="{FF2B5EF4-FFF2-40B4-BE49-F238E27FC236}">
                <a16:creationId xmlns:a16="http://schemas.microsoft.com/office/drawing/2014/main" id="{BFC6B515-C1F7-D20B-ACAB-0B229E288749}"/>
              </a:ext>
            </a:extLst>
          </p:cNvPr>
          <p:cNvSpPr>
            <a:spLocks noGrp="1"/>
          </p:cNvSpPr>
          <p:nvPr>
            <p:ph type="body" sz="quarter" idx="15"/>
          </p:nvPr>
        </p:nvSpPr>
        <p:spPr/>
        <p:txBody>
          <a:bodyPr/>
          <a:lstStyle/>
          <a:p>
            <a:r>
              <a:rPr lang="en-US"/>
              <a:t>Goal</a:t>
            </a:r>
          </a:p>
        </p:txBody>
      </p:sp>
      <p:sp>
        <p:nvSpPr>
          <p:cNvPr id="6" name="Text Placeholder 5">
            <a:extLst>
              <a:ext uri="{FF2B5EF4-FFF2-40B4-BE49-F238E27FC236}">
                <a16:creationId xmlns:a16="http://schemas.microsoft.com/office/drawing/2014/main" id="{9A7F6CDB-3DDB-DC69-FCEF-7F5495CC8B2C}"/>
              </a:ext>
            </a:extLst>
          </p:cNvPr>
          <p:cNvSpPr>
            <a:spLocks noGrp="1"/>
          </p:cNvSpPr>
          <p:nvPr>
            <p:ph type="body" sz="quarter" idx="16"/>
          </p:nvPr>
        </p:nvSpPr>
        <p:spPr/>
        <p:txBody>
          <a:bodyPr/>
          <a:lstStyle/>
          <a:p>
            <a:r>
              <a:rPr lang="en-US"/>
              <a:t>To conduct a comprehensive analysis of airplane crashes and fatalities from 1980 to 2023 using Power BI for data-driven decision making.</a:t>
            </a:r>
          </a:p>
        </p:txBody>
      </p:sp>
      <p:sp>
        <p:nvSpPr>
          <p:cNvPr id="7" name="Text Placeholder 6">
            <a:extLst>
              <a:ext uri="{FF2B5EF4-FFF2-40B4-BE49-F238E27FC236}">
                <a16:creationId xmlns:a16="http://schemas.microsoft.com/office/drawing/2014/main" id="{2ECC76F7-FABD-84AF-6F95-0590D68117E8}"/>
              </a:ext>
            </a:extLst>
          </p:cNvPr>
          <p:cNvSpPr>
            <a:spLocks noGrp="1"/>
          </p:cNvSpPr>
          <p:nvPr>
            <p:ph type="body" sz="quarter" idx="17"/>
          </p:nvPr>
        </p:nvSpPr>
        <p:spPr/>
        <p:txBody>
          <a:bodyPr/>
          <a:lstStyle/>
          <a:p>
            <a:r>
              <a:rPr lang="en-US"/>
              <a:t>Key information includes crash dates, locations, operators, aircraft types, and fatality statistics.</a:t>
            </a:r>
          </a:p>
        </p:txBody>
      </p:sp>
      <p:sp>
        <p:nvSpPr>
          <p:cNvPr id="8" name="Text Placeholder 7">
            <a:extLst>
              <a:ext uri="{FF2B5EF4-FFF2-40B4-BE49-F238E27FC236}">
                <a16:creationId xmlns:a16="http://schemas.microsoft.com/office/drawing/2014/main" id="{E1AA032F-DE56-431E-B089-86BEE1803BAC}"/>
              </a:ext>
            </a:extLst>
          </p:cNvPr>
          <p:cNvSpPr>
            <a:spLocks noGrp="1"/>
          </p:cNvSpPr>
          <p:nvPr>
            <p:ph type="body" sz="quarter" idx="18"/>
          </p:nvPr>
        </p:nvSpPr>
        <p:spPr/>
        <p:txBody>
          <a:bodyPr/>
          <a:lstStyle/>
          <a:p>
            <a:r>
              <a:rPr lang="en-US"/>
              <a:t>Leverage Power BI for interactive visualizations to understand patterns and trends in aviation incidents and improve safety measures.</a:t>
            </a:r>
          </a:p>
        </p:txBody>
      </p:sp>
    </p:spTree>
    <p:extLst>
      <p:ext uri="{BB962C8B-B14F-4D97-AF65-F5344CB8AC3E}">
        <p14:creationId xmlns:p14="http://schemas.microsoft.com/office/powerpoint/2010/main" val="236321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7346-F007-FACC-C925-C666F610F6F2}"/>
              </a:ext>
            </a:extLst>
          </p:cNvPr>
          <p:cNvSpPr>
            <a:spLocks noGrp="1"/>
          </p:cNvSpPr>
          <p:nvPr>
            <p:ph type="title"/>
          </p:nvPr>
        </p:nvSpPr>
        <p:spPr/>
        <p:txBody>
          <a:bodyPr/>
          <a:lstStyle/>
          <a:p>
            <a:r>
              <a:rPr lang="en-US"/>
              <a:t>Dataset Description</a:t>
            </a:r>
          </a:p>
        </p:txBody>
      </p:sp>
      <p:sp>
        <p:nvSpPr>
          <p:cNvPr id="3" name="Text Placeholder 2">
            <a:extLst>
              <a:ext uri="{FF2B5EF4-FFF2-40B4-BE49-F238E27FC236}">
                <a16:creationId xmlns:a16="http://schemas.microsoft.com/office/drawing/2014/main" id="{8B4A909C-CCBE-B2B7-D1A9-9B22A0794FCA}"/>
              </a:ext>
            </a:extLst>
          </p:cNvPr>
          <p:cNvSpPr>
            <a:spLocks noGrp="1"/>
          </p:cNvSpPr>
          <p:nvPr>
            <p:ph type="body" sz="quarter" idx="13"/>
          </p:nvPr>
        </p:nvSpPr>
        <p:spPr/>
        <p:txBody>
          <a:bodyPr/>
          <a:lstStyle/>
          <a:p>
            <a:r>
              <a:rPr lang="en-US"/>
              <a:t>Fields</a:t>
            </a:r>
          </a:p>
        </p:txBody>
      </p:sp>
      <p:sp>
        <p:nvSpPr>
          <p:cNvPr id="4" name="Text Placeholder 3">
            <a:extLst>
              <a:ext uri="{FF2B5EF4-FFF2-40B4-BE49-F238E27FC236}">
                <a16:creationId xmlns:a16="http://schemas.microsoft.com/office/drawing/2014/main" id="{4BC848C6-5453-E58B-0E21-98ED9617A795}"/>
              </a:ext>
            </a:extLst>
          </p:cNvPr>
          <p:cNvSpPr>
            <a:spLocks noGrp="1"/>
          </p:cNvSpPr>
          <p:nvPr>
            <p:ph type="body" sz="quarter" idx="14"/>
          </p:nvPr>
        </p:nvSpPr>
        <p:spPr/>
        <p:txBody>
          <a:bodyPr/>
          <a:lstStyle/>
          <a:p>
            <a:r>
              <a:rPr lang="en-US"/>
              <a:t>Importance</a:t>
            </a:r>
          </a:p>
        </p:txBody>
      </p:sp>
      <p:sp>
        <p:nvSpPr>
          <p:cNvPr id="5" name="Text Placeholder 4">
            <a:extLst>
              <a:ext uri="{FF2B5EF4-FFF2-40B4-BE49-F238E27FC236}">
                <a16:creationId xmlns:a16="http://schemas.microsoft.com/office/drawing/2014/main" id="{7A8C5ED4-0796-9225-0B27-9B60656871F1}"/>
              </a:ext>
            </a:extLst>
          </p:cNvPr>
          <p:cNvSpPr>
            <a:spLocks noGrp="1"/>
          </p:cNvSpPr>
          <p:nvPr>
            <p:ph type="body" sz="quarter" idx="16"/>
          </p:nvPr>
        </p:nvSpPr>
        <p:spPr/>
        <p:txBody>
          <a:bodyPr/>
          <a:lstStyle/>
          <a:p>
            <a:r>
              <a:rPr lang="en-US"/>
              <a:t>The dataset includes crucial information such as crash dates, locations, operators, aircraft types, registration details, passenger and crew statistics, and incident summaries.</a:t>
            </a:r>
          </a:p>
        </p:txBody>
      </p:sp>
      <p:sp>
        <p:nvSpPr>
          <p:cNvPr id="6" name="Text Placeholder 5">
            <a:extLst>
              <a:ext uri="{FF2B5EF4-FFF2-40B4-BE49-F238E27FC236}">
                <a16:creationId xmlns:a16="http://schemas.microsoft.com/office/drawing/2014/main" id="{1EC711B7-889F-23E2-186A-35168F1B6941}"/>
              </a:ext>
            </a:extLst>
          </p:cNvPr>
          <p:cNvSpPr>
            <a:spLocks noGrp="1"/>
          </p:cNvSpPr>
          <p:nvPr>
            <p:ph type="body" sz="quarter" idx="17"/>
          </p:nvPr>
        </p:nvSpPr>
        <p:spPr/>
        <p:txBody>
          <a:bodyPr/>
          <a:lstStyle/>
          <a:p>
            <a:r>
              <a:rPr lang="en-US"/>
              <a:t>Each field provides invaluable insights into the circumstances surrounding aviation incidents and enables informed decision-making for safety enhancements.</a:t>
            </a:r>
          </a:p>
        </p:txBody>
      </p:sp>
      <p:pic>
        <p:nvPicPr>
          <p:cNvPr id="9" name="Picture Placeholder 8" descr="People sitting in front of computers&#10;&#10;Description automatically generated">
            <a:extLst>
              <a:ext uri="{FF2B5EF4-FFF2-40B4-BE49-F238E27FC236}">
                <a16:creationId xmlns:a16="http://schemas.microsoft.com/office/drawing/2014/main" id="{1AF3314E-CC4C-6592-E312-3B5BC316EF1C}"/>
              </a:ext>
            </a:extLst>
          </p:cNvPr>
          <p:cNvPicPr>
            <a:picLocks noGrp="1" noChangeAspect="1"/>
          </p:cNvPicPr>
          <p:nvPr>
            <p:ph type="pic" sz="quarter" idx="19"/>
          </p:nvPr>
        </p:nvPicPr>
        <p:blipFill>
          <a:blip r:embed="rId2"/>
          <a:srcRect l="28137" r="28137"/>
          <a:stretch/>
        </p:blipFill>
        <p:spPr/>
      </p:pic>
      <p:sp>
        <p:nvSpPr>
          <p:cNvPr id="11" name="Text Placeholder 10">
            <a:extLst>
              <a:ext uri="{FF2B5EF4-FFF2-40B4-BE49-F238E27FC236}">
                <a16:creationId xmlns:a16="http://schemas.microsoft.com/office/drawing/2014/main" id="{BE45781B-4D98-2962-8849-4D397EBA4E81}"/>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95318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44C7-EEF2-C9A4-B2A6-F16983FF2EB1}"/>
              </a:ext>
            </a:extLst>
          </p:cNvPr>
          <p:cNvSpPr>
            <a:spLocks noGrp="1"/>
          </p:cNvSpPr>
          <p:nvPr>
            <p:ph type="title"/>
          </p:nvPr>
        </p:nvSpPr>
        <p:spPr/>
        <p:txBody>
          <a:bodyPr/>
          <a:lstStyle/>
          <a:p>
            <a:r>
              <a:rPr lang="en-US" dirty="0">
                <a:latin typeface="Poppins"/>
                <a:cs typeface="Poppins"/>
              </a:rPr>
              <a:t>Crashes over years</a:t>
            </a:r>
            <a:endParaRPr lang="en-US" dirty="0"/>
          </a:p>
        </p:txBody>
      </p:sp>
      <p:sp>
        <p:nvSpPr>
          <p:cNvPr id="4" name="Text Placeholder 3">
            <a:extLst>
              <a:ext uri="{FF2B5EF4-FFF2-40B4-BE49-F238E27FC236}">
                <a16:creationId xmlns:a16="http://schemas.microsoft.com/office/drawing/2014/main" id="{1C08C2DD-D6B6-6723-94ED-C0ED23DB1104}"/>
              </a:ext>
            </a:extLst>
          </p:cNvPr>
          <p:cNvSpPr>
            <a:spLocks noGrp="1"/>
          </p:cNvSpPr>
          <p:nvPr>
            <p:ph type="body" sz="quarter" idx="16"/>
          </p:nvPr>
        </p:nvSpPr>
        <p:spPr>
          <a:xfrm>
            <a:off x="235527" y="5421745"/>
            <a:ext cx="5641109" cy="2184400"/>
          </a:xfrm>
        </p:spPr>
        <p:txBody>
          <a:bodyPr/>
          <a:lstStyle/>
          <a:p>
            <a:r>
              <a:rPr lang="en-US" b="1" dirty="0">
                <a:ea typeface="Roboto"/>
                <a:cs typeface="Roboto"/>
              </a:rPr>
              <a:t>This report shows that the period between the 1945 and to the beginning of 21th century has highest rates of crashes where the safety </a:t>
            </a:r>
            <a:r>
              <a:rPr lang="en-US" b="1" dirty="0">
                <a:solidFill>
                  <a:srgbClr val="595959"/>
                </a:solidFill>
                <a:ea typeface="Roboto"/>
                <a:cs typeface="Roboto"/>
              </a:rPr>
              <a:t>Aviation </a:t>
            </a:r>
            <a:r>
              <a:rPr lang="en-US" b="1" dirty="0">
                <a:ea typeface="Roboto"/>
                <a:cs typeface="Roboto"/>
              </a:rPr>
              <a:t>there was not like today</a:t>
            </a:r>
            <a:endParaRPr lang="en-US" b="1" dirty="0"/>
          </a:p>
        </p:txBody>
      </p:sp>
      <p:pic>
        <p:nvPicPr>
          <p:cNvPr id="7" name="Picture Placeholder 6" descr="A crashed airplane in a desert&#10;&#10;Description automatically generated">
            <a:extLst>
              <a:ext uri="{FF2B5EF4-FFF2-40B4-BE49-F238E27FC236}">
                <a16:creationId xmlns:a16="http://schemas.microsoft.com/office/drawing/2014/main" id="{7138AC46-F3A6-80B3-8CC8-A2E81E02AB81}"/>
              </a:ext>
            </a:extLst>
          </p:cNvPr>
          <p:cNvPicPr>
            <a:picLocks noGrp="1" noChangeAspect="1"/>
          </p:cNvPicPr>
          <p:nvPr>
            <p:ph type="pic" sz="quarter" idx="19"/>
          </p:nvPr>
        </p:nvPicPr>
        <p:blipFill>
          <a:blip r:embed="rId2"/>
          <a:srcRect l="28276" r="28276"/>
          <a:stretch/>
        </p:blipFill>
        <p:spPr/>
      </p:pic>
      <p:sp>
        <p:nvSpPr>
          <p:cNvPr id="9" name="Text Placeholder 8">
            <a:extLst>
              <a:ext uri="{FF2B5EF4-FFF2-40B4-BE49-F238E27FC236}">
                <a16:creationId xmlns:a16="http://schemas.microsoft.com/office/drawing/2014/main" id="{D5A392D6-62A6-71D4-5196-7DB07B4C0736}"/>
              </a:ext>
            </a:extLst>
          </p:cNvPr>
          <p:cNvSpPr>
            <a:spLocks noGrp="1"/>
          </p:cNvSpPr>
          <p:nvPr>
            <p:ph type="body" sz="quarter" idx="20"/>
          </p:nvPr>
        </p:nvSpPr>
        <p:spPr/>
        <p:txBody>
          <a:bodyPr/>
          <a:lstStyle/>
          <a:p>
            <a:endParaRPr lang="en-US"/>
          </a:p>
        </p:txBody>
      </p:sp>
      <p:sp>
        <p:nvSpPr>
          <p:cNvPr id="11" name="Text Placeholder 10">
            <a:extLst>
              <a:ext uri="{FF2B5EF4-FFF2-40B4-BE49-F238E27FC236}">
                <a16:creationId xmlns:a16="http://schemas.microsoft.com/office/drawing/2014/main" id="{CAC4F64E-14A2-459D-B251-C7CE82E23B3E}"/>
              </a:ext>
            </a:extLst>
          </p:cNvPr>
          <p:cNvSpPr>
            <a:spLocks noGrp="1"/>
          </p:cNvSpPr>
          <p:nvPr>
            <p:ph type="body" sz="quarter" idx="13"/>
          </p:nvPr>
        </p:nvSpPr>
        <p:spPr/>
        <p:txBody>
          <a:bodyPr/>
          <a:lstStyle/>
          <a:p>
            <a:endParaRPr lang="en-US"/>
          </a:p>
        </p:txBody>
      </p:sp>
      <p:pic>
        <p:nvPicPr>
          <p:cNvPr id="12" name="Picture 11">
            <a:extLst>
              <a:ext uri="{FF2B5EF4-FFF2-40B4-BE49-F238E27FC236}">
                <a16:creationId xmlns:a16="http://schemas.microsoft.com/office/drawing/2014/main" id="{1B6F85BF-02FE-72B4-D20E-AAD4C9678912}"/>
              </a:ext>
            </a:extLst>
          </p:cNvPr>
          <p:cNvPicPr>
            <a:picLocks noChangeAspect="1"/>
          </p:cNvPicPr>
          <p:nvPr/>
        </p:nvPicPr>
        <p:blipFill>
          <a:blip r:embed="rId3"/>
          <a:stretch>
            <a:fillRect/>
          </a:stretch>
        </p:blipFill>
        <p:spPr>
          <a:xfrm>
            <a:off x="249526" y="1711469"/>
            <a:ext cx="6682221" cy="3504334"/>
          </a:xfrm>
          <a:prstGeom prst="rect">
            <a:avLst/>
          </a:prstGeom>
        </p:spPr>
      </p:pic>
    </p:spTree>
    <p:extLst>
      <p:ext uri="{BB962C8B-B14F-4D97-AF65-F5344CB8AC3E}">
        <p14:creationId xmlns:p14="http://schemas.microsoft.com/office/powerpoint/2010/main" val="304212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846D4D-EE9F-6843-FBDA-2F53DC196BB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Accidents severity</a:t>
            </a:r>
          </a:p>
        </p:txBody>
      </p:sp>
      <p:sp>
        <p:nvSpPr>
          <p:cNvPr id="48" name="Rectangle 4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0" name="Rectangle 4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CEDAB5DD-A1E1-0442-4ABF-6A79C0F822E2}"/>
              </a:ext>
            </a:extLst>
          </p:cNvPr>
          <p:cNvSpPr>
            <a:spLocks/>
          </p:cNvSpPr>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In this report we see that the severities rates have its highest in 1972 , and in 1985 and continued in decreasing until in 2023 hit 102 because of the development happened among all these years</a:t>
            </a:r>
          </a:p>
        </p:txBody>
      </p:sp>
      <p:pic>
        <p:nvPicPr>
          <p:cNvPr id="19" name="Picture 18" descr="A graph with blue lines and numbers&#10;&#10;Description automatically generated">
            <a:extLst>
              <a:ext uri="{FF2B5EF4-FFF2-40B4-BE49-F238E27FC236}">
                <a16:creationId xmlns:a16="http://schemas.microsoft.com/office/drawing/2014/main" id="{F4CAF910-DE53-D42D-E343-E5585EF65029}"/>
              </a:ext>
            </a:extLst>
          </p:cNvPr>
          <p:cNvPicPr>
            <a:picLocks noChangeAspect="1"/>
          </p:cNvPicPr>
          <p:nvPr/>
        </p:nvPicPr>
        <p:blipFill>
          <a:blip r:embed="rId2"/>
          <a:stretch>
            <a:fillRect/>
          </a:stretch>
        </p:blipFill>
        <p:spPr>
          <a:xfrm>
            <a:off x="2973047" y="2734056"/>
            <a:ext cx="6334298" cy="3483864"/>
          </a:xfrm>
          <a:prstGeom prst="rect">
            <a:avLst/>
          </a:prstGeom>
        </p:spPr>
      </p:pic>
      <p:sp>
        <p:nvSpPr>
          <p:cNvPr id="6" name="Text Placeholder 5">
            <a:extLst>
              <a:ext uri="{FF2B5EF4-FFF2-40B4-BE49-F238E27FC236}">
                <a16:creationId xmlns:a16="http://schemas.microsoft.com/office/drawing/2014/main" id="{B4CA67C0-EC6B-FF16-60D5-1F816C26F955}"/>
              </a:ext>
            </a:extLst>
          </p:cNvPr>
          <p:cNvSpPr>
            <a:spLocks/>
          </p:cNvSpPr>
          <p:nvPr/>
        </p:nvSpPr>
        <p:spPr>
          <a:xfrm>
            <a:off x="495300" y="6573838"/>
            <a:ext cx="2870200" cy="284162"/>
          </a:xfrm>
          <a:prstGeom prst="rect">
            <a:avLst/>
          </a:prstGeom>
        </p:spPr>
        <p:txBody>
          <a:bodyPr/>
          <a:lstStyle/>
          <a:p>
            <a:endParaRPr lang="en-US"/>
          </a:p>
        </p:txBody>
      </p:sp>
    </p:spTree>
    <p:extLst>
      <p:ext uri="{BB962C8B-B14F-4D97-AF65-F5344CB8AC3E}">
        <p14:creationId xmlns:p14="http://schemas.microsoft.com/office/powerpoint/2010/main" val="425516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46D4D-EE9F-6843-FBDA-2F53DC196BB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Location is a factor?</a:t>
            </a:r>
          </a:p>
        </p:txBody>
      </p:sp>
      <p:sp>
        <p:nvSpPr>
          <p:cNvPr id="5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EDAB5DD-A1E1-0442-4ABF-6A79C0F822E2}"/>
              </a:ext>
            </a:extLst>
          </p:cNvPr>
          <p:cNvSpPr>
            <a:spLocks/>
          </p:cNvSpPr>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We see in the map that the most common crashes were between coast places or on boundaries of coast places such as the Mediterranean sea and also between south, north America, so absolutely yes!, the location is factor and it is the most important factors</a:t>
            </a:r>
          </a:p>
        </p:txBody>
      </p:sp>
      <p:pic>
        <p:nvPicPr>
          <p:cNvPr id="3" name="Picture 2" descr="A map of the world&#10;&#10;Description automatically generated">
            <a:extLst>
              <a:ext uri="{FF2B5EF4-FFF2-40B4-BE49-F238E27FC236}">
                <a16:creationId xmlns:a16="http://schemas.microsoft.com/office/drawing/2014/main" id="{5F70E91F-B0C8-0293-AE20-5CDA74603E64}"/>
              </a:ext>
            </a:extLst>
          </p:cNvPr>
          <p:cNvPicPr>
            <a:picLocks noChangeAspect="1"/>
          </p:cNvPicPr>
          <p:nvPr/>
        </p:nvPicPr>
        <p:blipFill>
          <a:blip r:embed="rId2"/>
          <a:stretch>
            <a:fillRect/>
          </a:stretch>
        </p:blipFill>
        <p:spPr>
          <a:xfrm>
            <a:off x="4654296" y="1625403"/>
            <a:ext cx="6903720" cy="3607193"/>
          </a:xfrm>
          <a:prstGeom prst="rect">
            <a:avLst/>
          </a:prstGeom>
        </p:spPr>
      </p:pic>
      <p:sp>
        <p:nvSpPr>
          <p:cNvPr id="6" name="Text Placeholder 5">
            <a:extLst>
              <a:ext uri="{FF2B5EF4-FFF2-40B4-BE49-F238E27FC236}">
                <a16:creationId xmlns:a16="http://schemas.microsoft.com/office/drawing/2014/main" id="{B4CA67C0-EC6B-FF16-60D5-1F816C26F955}"/>
              </a:ext>
            </a:extLst>
          </p:cNvPr>
          <p:cNvSpPr>
            <a:spLocks/>
          </p:cNvSpPr>
          <p:nvPr/>
        </p:nvSpPr>
        <p:spPr>
          <a:xfrm>
            <a:off x="495300" y="6573838"/>
            <a:ext cx="2870200" cy="284162"/>
          </a:xfrm>
          <a:prstGeom prst="rect">
            <a:avLst/>
          </a:prstGeom>
        </p:spPr>
        <p:txBody>
          <a:bodyPr/>
          <a:lstStyle/>
          <a:p>
            <a:endParaRPr lang="en-US"/>
          </a:p>
        </p:txBody>
      </p:sp>
    </p:spTree>
    <p:extLst>
      <p:ext uri="{BB962C8B-B14F-4D97-AF65-F5344CB8AC3E}">
        <p14:creationId xmlns:p14="http://schemas.microsoft.com/office/powerpoint/2010/main" val="361715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46D4D-EE9F-6843-FBDA-2F53DC196BBC}"/>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solidFill>
                  <a:schemeClr val="tx1"/>
                </a:solidFill>
                <a:latin typeface="+mj-lt"/>
                <a:cs typeface="+mj-cs"/>
              </a:rPr>
              <a:t>The aircraft</a:t>
            </a:r>
            <a:endParaRPr lang="en-US" sz="5400">
              <a:solidFill>
                <a:schemeClr val="tx1"/>
              </a:solidFill>
              <a:latin typeface="+mj-lt"/>
              <a:cs typeface="+mj-cs"/>
            </a:endParaRPr>
          </a:p>
        </p:txBody>
      </p:sp>
      <p:sp>
        <p:nvSpPr>
          <p:cNvPr id="6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EDAB5DD-A1E1-0442-4ABF-6A79C0F822E2}"/>
              </a:ext>
            </a:extLst>
          </p:cNvPr>
          <p:cNvSpPr>
            <a:spLocks/>
          </p:cNvSpPr>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From reports we saw that the Douglas DC-3 had the highest crashes rate, as it hit more over 300 flights!</a:t>
            </a:r>
          </a:p>
          <a:p>
            <a:pPr indent="-228600">
              <a:lnSpc>
                <a:spcPct val="90000"/>
              </a:lnSpc>
              <a:spcAft>
                <a:spcPts val="600"/>
              </a:spcAft>
              <a:buFont typeface="Arial" panose="020B0604020202020204" pitchFamily="34" charset="0"/>
              <a:buChar char="•"/>
            </a:pPr>
            <a:endParaRPr lang="en-US" sz="2200" dirty="0">
              <a:cs typeface="Calibri"/>
            </a:endParaRPr>
          </a:p>
          <a:p>
            <a:pPr indent="-228600">
              <a:lnSpc>
                <a:spcPct val="90000"/>
              </a:lnSpc>
              <a:spcAft>
                <a:spcPts val="600"/>
              </a:spcAft>
              <a:buFont typeface="Arial" panose="020B0604020202020204" pitchFamily="34" charset="0"/>
              <a:buChar char="•"/>
            </a:pPr>
            <a:r>
              <a:rPr lang="en-US" sz="2200" dirty="0">
                <a:ea typeface="+mn-lt"/>
                <a:cs typeface="+mn-lt"/>
              </a:rPr>
              <a:t>The Douglas DC-3, though historically significant, has been associated with a higher number of crashes due to its aging design and technology compared to modern aircraft.</a:t>
            </a:r>
          </a:p>
          <a:p>
            <a:pPr indent="-228600">
              <a:lnSpc>
                <a:spcPct val="90000"/>
              </a:lnSpc>
              <a:spcAft>
                <a:spcPts val="600"/>
              </a:spcAft>
              <a:buFont typeface="Arial" panose="020B0604020202020204" pitchFamily="34" charset="0"/>
              <a:buChar char="•"/>
            </a:pPr>
            <a:endParaRPr lang="en-US" sz="2200">
              <a:cs typeface="Calibri" panose="020F0502020204030204"/>
            </a:endParaRPr>
          </a:p>
          <a:p>
            <a:pPr indent="-228600">
              <a:lnSpc>
                <a:spcPct val="90000"/>
              </a:lnSpc>
              <a:spcAft>
                <a:spcPts val="600"/>
              </a:spcAft>
              <a:buFont typeface="Arial" panose="020B0604020202020204" pitchFamily="34" charset="0"/>
              <a:buChar char="•"/>
            </a:pPr>
            <a:endParaRPr lang="en-US" sz="2200">
              <a:cs typeface="Calibri" panose="020F0502020204030204"/>
            </a:endParaRPr>
          </a:p>
        </p:txBody>
      </p:sp>
      <p:pic>
        <p:nvPicPr>
          <p:cNvPr id="5" name="Picture 4" descr="A white airplane on a runway&#10;&#10;Description automatically generated">
            <a:extLst>
              <a:ext uri="{FF2B5EF4-FFF2-40B4-BE49-F238E27FC236}">
                <a16:creationId xmlns:a16="http://schemas.microsoft.com/office/drawing/2014/main" id="{3D58807E-8E8F-A99D-EB87-3D0CA40030ED}"/>
              </a:ext>
            </a:extLst>
          </p:cNvPr>
          <p:cNvPicPr>
            <a:picLocks noChangeAspect="1"/>
          </p:cNvPicPr>
          <p:nvPr/>
        </p:nvPicPr>
        <p:blipFill rotWithShape="1">
          <a:blip r:embed="rId2"/>
          <a:srcRect l="7036" r="17749"/>
          <a:stretch/>
        </p:blipFill>
        <p:spPr>
          <a:xfrm>
            <a:off x="7675658" y="2093976"/>
            <a:ext cx="3941064" cy="4096512"/>
          </a:xfrm>
          <a:prstGeom prst="rect">
            <a:avLst/>
          </a:prstGeom>
        </p:spPr>
      </p:pic>
      <p:sp>
        <p:nvSpPr>
          <p:cNvPr id="6" name="Text Placeholder 5">
            <a:extLst>
              <a:ext uri="{FF2B5EF4-FFF2-40B4-BE49-F238E27FC236}">
                <a16:creationId xmlns:a16="http://schemas.microsoft.com/office/drawing/2014/main" id="{B4CA67C0-EC6B-FF16-60D5-1F816C26F955}"/>
              </a:ext>
            </a:extLst>
          </p:cNvPr>
          <p:cNvSpPr>
            <a:spLocks/>
          </p:cNvSpPr>
          <p:nvPr/>
        </p:nvSpPr>
        <p:spPr>
          <a:xfrm>
            <a:off x="495300" y="6573838"/>
            <a:ext cx="2870200" cy="284162"/>
          </a:xfrm>
          <a:prstGeom prst="rect">
            <a:avLst/>
          </a:prstGeom>
        </p:spPr>
        <p:txBody>
          <a:bodyPr/>
          <a:lstStyle/>
          <a:p>
            <a:endParaRPr lang="en-US"/>
          </a:p>
        </p:txBody>
      </p:sp>
    </p:spTree>
    <p:extLst>
      <p:ext uri="{BB962C8B-B14F-4D97-AF65-F5344CB8AC3E}">
        <p14:creationId xmlns:p14="http://schemas.microsoft.com/office/powerpoint/2010/main" val="203081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Rectangle 7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846D4D-EE9F-6843-FBDA-2F53DC196BBC}"/>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a:solidFill>
                  <a:schemeClr val="tx1"/>
                </a:solidFill>
                <a:latin typeface="+mj-lt"/>
                <a:cs typeface="+mj-cs"/>
              </a:rPr>
              <a:t>Routes as factors</a:t>
            </a:r>
            <a:endParaRPr lang="en-US" dirty="0">
              <a:cs typeface="+mj-cs"/>
            </a:endParaRPr>
          </a:p>
        </p:txBody>
      </p:sp>
      <p:sp>
        <p:nvSpPr>
          <p:cNvPr id="75" name="Rectangle 7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graph with orange lines and white text&#10;&#10;Description automatically generated">
            <a:extLst>
              <a:ext uri="{FF2B5EF4-FFF2-40B4-BE49-F238E27FC236}">
                <a16:creationId xmlns:a16="http://schemas.microsoft.com/office/drawing/2014/main" id="{2035F8CD-454D-40B4-6FBF-396AAC143DA2}"/>
              </a:ext>
            </a:extLst>
          </p:cNvPr>
          <p:cNvPicPr>
            <a:picLocks noChangeAspect="1"/>
          </p:cNvPicPr>
          <p:nvPr/>
        </p:nvPicPr>
        <p:blipFill rotWithShape="1">
          <a:blip r:embed="rId2"/>
          <a:srcRect l="3314" r="5584" b="1"/>
          <a:stretch/>
        </p:blipFill>
        <p:spPr>
          <a:xfrm>
            <a:off x="908304" y="2478024"/>
            <a:ext cx="6009855" cy="3694176"/>
          </a:xfrm>
          <a:prstGeom prst="rect">
            <a:avLst/>
          </a:prstGeom>
        </p:spPr>
      </p:pic>
      <p:sp>
        <p:nvSpPr>
          <p:cNvPr id="7" name="TextBox 6">
            <a:extLst>
              <a:ext uri="{FF2B5EF4-FFF2-40B4-BE49-F238E27FC236}">
                <a16:creationId xmlns:a16="http://schemas.microsoft.com/office/drawing/2014/main" id="{9878BD49-328F-992F-32B8-C5C1601BE0C4}"/>
              </a:ext>
            </a:extLst>
          </p:cNvPr>
          <p:cNvSpPr txBox="1"/>
          <p:nvPr/>
        </p:nvSpPr>
        <p:spPr>
          <a:xfrm>
            <a:off x="7411453" y="2478024"/>
            <a:ext cx="3872243" cy="36941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t>From the report, guess what is the route with the highest rate of fatalities?, yes, the training area.</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a:t>This suggests that incidents occurring during training exercises may contribute significantly to the overall fatality rate in aviation incidents.</a:t>
            </a:r>
            <a:endParaRPr lang="en-US" dirty="0">
              <a:cs typeface="Calibri"/>
            </a:endParaRPr>
          </a:p>
        </p:txBody>
      </p:sp>
      <p:sp>
        <p:nvSpPr>
          <p:cNvPr id="4" name="Text Placeholder 3">
            <a:extLst>
              <a:ext uri="{FF2B5EF4-FFF2-40B4-BE49-F238E27FC236}">
                <a16:creationId xmlns:a16="http://schemas.microsoft.com/office/drawing/2014/main" id="{CEDAB5DD-A1E1-0442-4ABF-6A79C0F822E2}"/>
              </a:ext>
            </a:extLst>
          </p:cNvPr>
          <p:cNvSpPr>
            <a:spLocks/>
          </p:cNvSpPr>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cs typeface="Calibri"/>
            </a:endParaRPr>
          </a:p>
          <a:p>
            <a:pPr indent="-228600">
              <a:lnSpc>
                <a:spcPct val="90000"/>
              </a:lnSpc>
              <a:spcAft>
                <a:spcPts val="600"/>
              </a:spcAft>
              <a:buFont typeface="Arial" panose="020B0604020202020204" pitchFamily="34" charset="0"/>
              <a:buChar char="•"/>
            </a:pPr>
            <a:endParaRPr lang="en-US" sz="2200">
              <a:cs typeface="Calibri" panose="020F0502020204030204"/>
            </a:endParaRPr>
          </a:p>
          <a:p>
            <a:pPr indent="-228600">
              <a:lnSpc>
                <a:spcPct val="90000"/>
              </a:lnSpc>
              <a:spcAft>
                <a:spcPts val="600"/>
              </a:spcAft>
              <a:buFont typeface="Arial" panose="020B0604020202020204" pitchFamily="34" charset="0"/>
              <a:buChar char="•"/>
            </a:pPr>
            <a:endParaRPr lang="en-US" sz="2200">
              <a:cs typeface="Calibri" panose="020F0502020204030204"/>
            </a:endParaRPr>
          </a:p>
        </p:txBody>
      </p:sp>
      <p:sp>
        <p:nvSpPr>
          <p:cNvPr id="6" name="Text Placeholder 5">
            <a:extLst>
              <a:ext uri="{FF2B5EF4-FFF2-40B4-BE49-F238E27FC236}">
                <a16:creationId xmlns:a16="http://schemas.microsoft.com/office/drawing/2014/main" id="{B4CA67C0-EC6B-FF16-60D5-1F816C26F955}"/>
              </a:ext>
            </a:extLst>
          </p:cNvPr>
          <p:cNvSpPr>
            <a:spLocks/>
          </p:cNvSpPr>
          <p:nvPr/>
        </p:nvSpPr>
        <p:spPr>
          <a:xfrm>
            <a:off x="495300" y="6573838"/>
            <a:ext cx="2870200" cy="284162"/>
          </a:xfrm>
          <a:prstGeom prst="rect">
            <a:avLst/>
          </a:prstGeom>
        </p:spPr>
        <p:txBody>
          <a:bodyPr/>
          <a:lstStyle/>
          <a:p>
            <a:endParaRPr lang="en-US"/>
          </a:p>
        </p:txBody>
      </p:sp>
    </p:spTree>
    <p:extLst>
      <p:ext uri="{BB962C8B-B14F-4D97-AF65-F5344CB8AC3E}">
        <p14:creationId xmlns:p14="http://schemas.microsoft.com/office/powerpoint/2010/main" val="1929166364"/>
      </p:ext>
    </p:extLst>
  </p:cSld>
  <p:clrMapOvr>
    <a:masterClrMapping/>
  </p:clrMapOvr>
</p:sld>
</file>

<file path=ppt/theme/theme1.xml><?xml version="1.0" encoding="utf-8"?>
<a:theme xmlns:a="http://schemas.openxmlformats.org/drawingml/2006/main" name="BohoVogu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BohoVogueVTI</vt:lpstr>
      <vt:lpstr>1_Office Theme</vt:lpstr>
      <vt:lpstr>Enhancing Aviation Safety: Insights from Comprehensive Analysis</vt:lpstr>
      <vt:lpstr>Introduction</vt:lpstr>
      <vt:lpstr>Problem Statement</vt:lpstr>
      <vt:lpstr>Dataset Description</vt:lpstr>
      <vt:lpstr>Crashes over years</vt:lpstr>
      <vt:lpstr>Accidents severity</vt:lpstr>
      <vt:lpstr>Location is a factor?</vt:lpstr>
      <vt:lpstr>The aircraft</vt:lpstr>
      <vt:lpstr>Routes as factors</vt:lpstr>
      <vt:lpstr>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252</cp:revision>
  <dcterms:created xsi:type="dcterms:W3CDTF">2024-04-30T22:18:41Z</dcterms:created>
  <dcterms:modified xsi:type="dcterms:W3CDTF">2024-04-30T23:20:47Z</dcterms:modified>
</cp:coreProperties>
</file>