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67" r:id="rId2"/>
    <p:sldId id="266" r:id="rId3"/>
    <p:sldId id="262" r:id="rId4"/>
    <p:sldId id="264" r:id="rId5"/>
    <p:sldId id="271" r:id="rId6"/>
    <p:sldId id="268" r:id="rId7"/>
    <p:sldId id="274" r:id="rId8"/>
    <p:sldId id="275" r:id="rId9"/>
    <p:sldId id="276" r:id="rId10"/>
    <p:sldId id="265" r:id="rId11"/>
    <p:sldId id="279" r:id="rId12"/>
    <p:sldId id="277" r:id="rId13"/>
    <p:sldId id="278" r:id="rId14"/>
    <p:sldId id="280" r:id="rId15"/>
    <p:sldId id="281" r:id="rId16"/>
    <p:sldId id="282" r:id="rId17"/>
    <p:sldId id="283" r:id="rId18"/>
    <p:sldId id="284" r:id="rId19"/>
    <p:sldId id="288" r:id="rId20"/>
    <p:sldId id="289" r:id="rId21"/>
    <p:sldId id="292" r:id="rId22"/>
    <p:sldId id="285" r:id="rId23"/>
    <p:sldId id="257" r:id="rId24"/>
    <p:sldId id="295" r:id="rId25"/>
    <p:sldId id="296" r:id="rId26"/>
    <p:sldId id="297" r:id="rId27"/>
    <p:sldId id="298" r:id="rId28"/>
    <p:sldId id="290" r:id="rId29"/>
    <p:sldId id="291" r:id="rId30"/>
    <p:sldId id="293" r:id="rId31"/>
    <p:sldId id="294" r:id="rId32"/>
    <p:sldId id="299" r:id="rId33"/>
    <p:sldId id="301" r:id="rId34"/>
    <p:sldId id="302" r:id="rId35"/>
    <p:sldId id="303" r:id="rId36"/>
    <p:sldId id="304" r:id="rId37"/>
    <p:sldId id="305" r:id="rId38"/>
    <p:sldId id="306" r:id="rId39"/>
    <p:sldId id="309" r:id="rId40"/>
    <p:sldId id="307" r:id="rId41"/>
    <p:sldId id="310" r:id="rId42"/>
    <p:sldId id="308" r:id="rId43"/>
    <p:sldId id="311" r:id="rId44"/>
    <p:sldId id="312" r:id="rId45"/>
    <p:sldId id="313" r:id="rId46"/>
    <p:sldId id="314" r:id="rId47"/>
    <p:sldId id="316" r:id="rId48"/>
    <p:sldId id="315" r:id="rId49"/>
    <p:sldId id="317" r:id="rId50"/>
    <p:sldId id="318" r:id="rId51"/>
    <p:sldId id="319" r:id="rId52"/>
    <p:sldId id="321" r:id="rId53"/>
    <p:sldId id="320" r:id="rId54"/>
    <p:sldId id="25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709" autoAdjust="0"/>
  </p:normalViewPr>
  <p:slideViewPr>
    <p:cSldViewPr snapToGrid="0">
      <p:cViewPr>
        <p:scale>
          <a:sx n="100" d="100"/>
          <a:sy n="100" d="100"/>
        </p:scale>
        <p:origin x="27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DD9C0-F768-4971-AF1D-AE9B699C90E8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93F3E-91B6-4D35-836E-DFF02D9FF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5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runs on </a:t>
            </a:r>
            <a:r>
              <a:rPr lang="en-US" dirty="0" err="1"/>
              <a:t>document.ready</a:t>
            </a:r>
            <a:r>
              <a:rPr lang="en-US" dirty="0"/>
              <a:t>. </a:t>
            </a:r>
            <a:r>
              <a:rPr lang="en-US" dirty="0" err="1"/>
              <a:t>apiService</a:t>
            </a:r>
            <a:r>
              <a:rPr lang="en-US" dirty="0"/>
              <a:t> is a custom class that essentially is just a custom class that acts as a wrapper for the ajax call. you can initialize it to tell it which </a:t>
            </a:r>
            <a:r>
              <a:rPr lang="en-US" dirty="0" err="1"/>
              <a:t>api</a:t>
            </a:r>
            <a:r>
              <a:rPr lang="en-US" dirty="0"/>
              <a:t> file to send the request to, and it will do some minor prep work and minor error handling.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3F3E-91B6-4D35-836E-DFF02D9FF7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37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are currently unused. All params are passed through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vlists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3F3E-91B6-4D35-836E-DFF02D9FF7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13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are currently unused. All params are passed through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vlists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3F3E-91B6-4D35-836E-DFF02D9FF7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11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#### NOTE: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The endpoints listed in these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files are *FAKE. This is the ideal layout of the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but truly the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endpoint you hit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everytime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will be different, but always of the form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`[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jsec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/[TAB_ID]`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where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`[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]`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is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`[adev2|bprod2].nysa.us`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`TAB_ID`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is the 3 character auto-generated code that handles authentication and sessions in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jsec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 It is documented this way for conciseness and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consitency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with documentation guidelines.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Along with this endpoint comes query parameters which would normally be used in the true endpoint, but is not possible here. And endpoint formatted like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`/[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api_program_name_and_number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]/[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endpoint_name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]`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would be actually be represented as query parameters in the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like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`[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jsec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/[TAB_ID]?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/sup/[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api_program_name_and_number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]&amp;request=[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endpoint_name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]`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For example: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`/api000/fetch/`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is actually sent as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`[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jsec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/[TAB_ID]?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/sup/api000&amp;request=fetch`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Keep this in mind when viewing the following documentation. All other parameters will be listed explicitly, and passed along as regular URI encoded parameters.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See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Swagger UI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US" b="0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https://adev2.nysa.us/adm/swagger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3F3E-91B6-4D35-836E-DFF02D9FF73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97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reality gets much longer than this depending on how complicated you want it to be, but this is the basic, and YAML is quite human readable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3F3E-91B6-4D35-836E-DFF02D9FF73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72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3F3E-91B6-4D35-836E-DFF02D9FF73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55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3F3E-91B6-4D35-836E-DFF02D9FF73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8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reality gets much longer than this depending on how complicated you want it to be, but this is the basic, and YAML is quite human readable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3F3E-91B6-4D35-836E-DFF02D9FF73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4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with make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3F3E-91B6-4D35-836E-DFF02D9FF73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33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with make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3F3E-91B6-4D35-836E-DFF02D9FF73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0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UX for users, better  development experience for developers, and better review &amp; approval process for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3F3E-91B6-4D35-836E-DFF02D9FF73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88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the ugliest part of the code. Don’t know of a better way to do this.</a:t>
            </a:r>
          </a:p>
          <a:p>
            <a:endParaRPr lang="en-US" dirty="0"/>
          </a:p>
          <a:p>
            <a:r>
              <a:rPr lang="en-US" dirty="0"/>
              <a:t>Still removes the “</a:t>
            </a:r>
            <a:r>
              <a:rPr lang="en-US" dirty="0" err="1"/>
              <a:t>htmlspecialchars</a:t>
            </a:r>
            <a:r>
              <a:rPr lang="en-US" dirty="0"/>
              <a:t>()”, c string handling, and weird whitespace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3F3E-91B6-4D35-836E-DFF02D9FF7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53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note here is that EVERY functions returns a long </a:t>
            </a:r>
            <a:r>
              <a:rPr lang="en-US" dirty="0" err="1"/>
              <a:t>sqlcode</a:t>
            </a:r>
            <a:r>
              <a:rPr lang="en-US" dirty="0"/>
              <a:t>. This is because </a:t>
            </a:r>
            <a:r>
              <a:rPr lang="en-US" dirty="0" err="1"/>
              <a:t>adm_err</a:t>
            </a:r>
            <a:r>
              <a:rPr lang="en-US" dirty="0"/>
              <a:t> does a </a:t>
            </a:r>
            <a:r>
              <a:rPr lang="en-US" dirty="0" err="1"/>
              <a:t>printf</a:t>
            </a:r>
            <a:r>
              <a:rPr lang="en-US" dirty="0"/>
              <a:t> to the screen, which won’t be visible coming from the </a:t>
            </a:r>
            <a:r>
              <a:rPr lang="en-US" dirty="0" err="1"/>
              <a:t>api</a:t>
            </a:r>
            <a:r>
              <a:rPr lang="en-US" dirty="0"/>
              <a:t>. Instead, we will just handle the </a:t>
            </a:r>
            <a:r>
              <a:rPr lang="en-US" dirty="0" err="1"/>
              <a:t>sqlcodes</a:t>
            </a:r>
            <a:r>
              <a:rPr lang="en-US" dirty="0"/>
              <a:t> in the </a:t>
            </a:r>
            <a:r>
              <a:rPr lang="en-US" dirty="0" err="1"/>
              <a:t>api.c</a:t>
            </a:r>
            <a:r>
              <a:rPr lang="en-US" dirty="0"/>
              <a:t> file and return the proper HTTP code, e.g. -100-&gt;404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3F3E-91B6-4D35-836E-DFF02D9FF7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05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</a:t>
            </a:r>
            <a:r>
              <a:rPr lang="en-US" dirty="0" err="1"/>
              <a:t>out</a:t>
            </a:r>
            <a:r>
              <a:rPr lang="en-US" dirty="0"/>
              <a:t> params, clearer names, input params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3F3E-91B6-4D35-836E-DFF02D9FF7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9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</a:t>
            </a:r>
            <a:r>
              <a:rPr lang="en-US" dirty="0" err="1"/>
              <a:t>out</a:t>
            </a:r>
            <a:r>
              <a:rPr lang="en-US" dirty="0"/>
              <a:t> params, clearer names, input params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3F3E-91B6-4D35-836E-DFF02D9FF7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1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</a:t>
            </a:r>
            <a:r>
              <a:rPr lang="en-US" dirty="0" err="1"/>
              <a:t>out</a:t>
            </a:r>
            <a:r>
              <a:rPr lang="en-US" dirty="0"/>
              <a:t> params, clearer names, input params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3F3E-91B6-4D35-836E-DFF02D9FF7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5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are currently unused. All params are passed through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vlists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3F3E-91B6-4D35-836E-DFF02D9FF7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30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are currently unused. All params are passed through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vlists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3F3E-91B6-4D35-836E-DFF02D9FF7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8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are currently unused. All params are passed through </a:t>
            </a:r>
            <a:r>
              <a:rPr lang="en-US" sz="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vlists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93F3E-91B6-4D35-836E-DFF02D9FF7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3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C40D-78F5-5EA1-B681-5A2FF3907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9BB2C-F894-F78C-5C7A-D10D999DA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98196-AC8A-5B95-DCAB-FC81578B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6171-FE1D-4A68-93C3-0F784C9BDC9A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51DF5-9C87-DD66-597D-A11FDB82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C05CA-B6EE-A0EF-09D9-EC22D5CD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45BB-7F44-4778-884E-4A6D93B71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3178-C704-C681-FC03-8029188E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BDC0C-44E0-8EB3-0049-DCAE6D51F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38E69-7A90-5B4B-63BE-4A32DB0F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6171-FE1D-4A68-93C3-0F784C9BDC9A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86A89-73EE-441D-7104-B92DBDB6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9C5C-4589-960A-DA5D-561928AC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45BB-7F44-4778-884E-4A6D93B71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4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FBC938-694F-49B1-6A8D-37FA1B075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050AE-341D-FE03-AF2B-5AC218673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5BBC6-AF88-9FD8-3C91-0073EC2F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6171-FE1D-4A68-93C3-0F784C9BDC9A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C5298-C1A1-3F45-C97F-097D288D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9CAD0-9DA5-225F-BCA4-4B552F2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45BB-7F44-4778-884E-4A6D93B71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2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65D9-6895-6E90-54AB-1C91AC6C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522A9-20D0-1989-E640-EDE60A730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4C0ED-DB86-A5FF-681E-BE1A6803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6171-FE1D-4A68-93C3-0F784C9BDC9A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FB82-9149-A8D2-3782-897B53AA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06155-0E60-0492-D623-E8418728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45BB-7F44-4778-884E-4A6D93B71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4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C198-BD88-702E-A2D1-6C62A381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11FBB-5BF1-502F-893F-2C439BB46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9A1C5-05AC-9146-8F52-AFC31535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6171-FE1D-4A68-93C3-0F784C9BDC9A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7E9F9-8FDD-2426-E210-78BE81D8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39D12-93D9-A3E1-A4F2-F04273E6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45BB-7F44-4778-884E-4A6D93B71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2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CCF9-E500-4628-E68E-0C7B6FD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766CC-3AAE-9115-4D55-39A89A4B6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CF251-0DA1-53BA-9510-30CF3F4DD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43A06-5AAD-C7DB-0C38-5060031F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6171-FE1D-4A68-93C3-0F784C9BDC9A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193AF-A79D-1EB4-7A23-E6245E9B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FB14C-18A2-5D3E-47F6-9D2A2AE5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45BB-7F44-4778-884E-4A6D93B71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9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5A65-61E8-4EA1-C4B6-BA70F9E8E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2D444-23C8-7B4F-DA90-6AB48999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11233-0AD2-1F00-A142-022926A3B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DE702-EAF9-BE7A-607F-5F08411A7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5066A-42F4-B5B5-E7F7-B10263737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6E55B-F0E8-F987-5132-FB0E2741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6171-FE1D-4A68-93C3-0F784C9BDC9A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749A1-2F56-0C01-1A82-4FDDA6E0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26F12-CE63-1F6F-C037-E05294D3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45BB-7F44-4778-884E-4A6D93B71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2D7C-C334-7049-50C5-4FA40511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D4669-8D8C-F426-E8D5-EC4EE60F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6171-FE1D-4A68-93C3-0F784C9BDC9A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88032-4C1B-0CFD-9F5B-642AC06A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A51BD-7539-4959-1523-525D71FA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45BB-7F44-4778-884E-4A6D93B71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5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E0C1A-7CBC-082C-EBAC-D64EB306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6171-FE1D-4A68-93C3-0F784C9BDC9A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8379B-9F6F-F585-0562-6FEE7CD7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5BE1C-2047-B340-0800-D36068E8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45BB-7F44-4778-884E-4A6D93B71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5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BDEF-0F31-AB17-D00C-48DC4FCB7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F1D7-CE70-AE1C-DEFC-7A0C4D6D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234E7-4191-AAD4-E914-3425AA60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307A0-07FF-8FC4-4FD8-97FFC717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6171-FE1D-4A68-93C3-0F784C9BDC9A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19967-DD80-C51A-2BF9-343785F9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7BD12-60F4-99B1-B30B-52E5B225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45BB-7F44-4778-884E-4A6D93B71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6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FB1E-8280-59B7-0950-15D5B8D5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AC767-534B-E911-6DAB-9E5172763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F3EA5-003F-E42B-A363-F38AE7C83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4CF79-C798-0D7B-7279-9753991A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6171-FE1D-4A68-93C3-0F784C9BDC9A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D588B-02ED-BD22-26F9-803D77E1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1D7FA-D77A-77CB-93EA-F413175B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45BB-7F44-4778-884E-4A6D93B71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9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81EA1-B868-9614-8182-C088AF74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B4313-EDAD-51CB-94F1-03C34341D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61541-E43F-0A89-3A8E-B8C8CF132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6171-FE1D-4A68-93C3-0F784C9BDC9A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DA28-E7C3-992E-293C-6385DE818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44315-6C52-C553-F04A-2223DF3E6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345BB-7F44-4778-884E-4A6D93B71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9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dev2.nysa.us/adm/swagg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wagger.io/docs/specification/v3_0/basic-structur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EEB8-425F-01D8-2021-61482229A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8273"/>
            <a:ext cx="9144000" cy="1283999"/>
          </a:xfrm>
        </p:spPr>
        <p:txBody>
          <a:bodyPr>
            <a:normAutofit fontScale="90000"/>
          </a:bodyPr>
          <a:lstStyle/>
          <a:p>
            <a:r>
              <a:rPr lang="en-US" sz="14400" dirty="0">
                <a:solidFill>
                  <a:schemeClr val="bg1"/>
                </a:solidFill>
              </a:rPr>
              <a:t>s</a:t>
            </a:r>
            <a:r>
              <a:rPr lang="en-US" sz="10700" dirty="0">
                <a:solidFill>
                  <a:schemeClr val="bg1"/>
                </a:solidFill>
              </a:rPr>
              <a:t>upply</a:t>
            </a:r>
          </a:p>
        </p:txBody>
      </p:sp>
    </p:spTree>
    <p:extLst>
      <p:ext uri="{BB962C8B-B14F-4D97-AF65-F5344CB8AC3E}">
        <p14:creationId xmlns:p14="http://schemas.microsoft.com/office/powerpoint/2010/main" val="129405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EBACE-3225-EC9B-E50D-637C23EB25B1}"/>
              </a:ext>
            </a:extLst>
          </p:cNvPr>
          <p:cNvSpPr txBox="1"/>
          <p:nvPr/>
        </p:nvSpPr>
        <p:spPr>
          <a:xfrm>
            <a:off x="3048719" y="4416334"/>
            <a:ext cx="4104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README.md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reports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sqllib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suplib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swagger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tests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unit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F63ED-9AB9-0C67-00D7-94AA9BCCB088}"/>
              </a:ext>
            </a:extLst>
          </p:cNvPr>
          <p:cNvSpPr txBox="1"/>
          <p:nvPr/>
        </p:nvSpPr>
        <p:spPr>
          <a:xfrm>
            <a:off x="3048719" y="353683"/>
            <a:ext cx="25747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~/apps/</a:t>
            </a:r>
            <a:r>
              <a:rPr lang="en-US" dirty="0" err="1">
                <a:solidFill>
                  <a:schemeClr val="bg1"/>
                </a:solidFill>
              </a:rPr>
              <a:t>adm</a:t>
            </a:r>
            <a:r>
              <a:rPr lang="en-US" dirty="0">
                <a:solidFill>
                  <a:schemeClr val="bg1"/>
                </a:solidFill>
              </a:rPr>
              <a:t>/trunk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…</a:t>
            </a:r>
          </a:p>
          <a:p>
            <a:r>
              <a:rPr lang="en-US" dirty="0">
                <a:solidFill>
                  <a:schemeClr val="bg1"/>
                </a:solidFill>
              </a:rPr>
              <a:t>	sup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cart </a:t>
            </a:r>
          </a:p>
          <a:p>
            <a:r>
              <a:rPr lang="en-US" dirty="0">
                <a:solidFill>
                  <a:schemeClr val="bg1"/>
                </a:solidFill>
              </a:rPr>
              <a:t>		menu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54EC3-7323-7689-CF16-07BC657A0E49}"/>
              </a:ext>
            </a:extLst>
          </p:cNvPr>
          <p:cNvSpPr txBox="1"/>
          <p:nvPr/>
        </p:nvSpPr>
        <p:spPr>
          <a:xfrm>
            <a:off x="3048719" y="1831011"/>
            <a:ext cx="60945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		api000.c</a:t>
            </a:r>
          </a:p>
          <a:p>
            <a:pPr lvl="6"/>
            <a:r>
              <a:rPr lang="en-US" dirty="0">
                <a:solidFill>
                  <a:schemeClr val="bg1"/>
                </a:solidFill>
              </a:rPr>
              <a:t>api000db.h</a:t>
            </a:r>
          </a:p>
          <a:p>
            <a:pPr lvl="6"/>
            <a:r>
              <a:rPr lang="en-US" dirty="0">
                <a:solidFill>
                  <a:schemeClr val="bg1"/>
                </a:solidFill>
              </a:rPr>
              <a:t>api000db.sqc</a:t>
            </a:r>
          </a:p>
          <a:p>
            <a:pPr lvl="6"/>
            <a:r>
              <a:rPr lang="en-US" dirty="0" err="1">
                <a:solidFill>
                  <a:schemeClr val="bg1"/>
                </a:solidFill>
              </a:rPr>
              <a:t>Makefile</a:t>
            </a:r>
            <a:endParaRPr lang="en-US" dirty="0">
              <a:solidFill>
                <a:schemeClr val="bg1"/>
              </a:solidFill>
            </a:endParaRPr>
          </a:p>
          <a:p>
            <a:pPr lvl="6"/>
            <a:r>
              <a:rPr lang="en-US" dirty="0">
                <a:solidFill>
                  <a:schemeClr val="bg1"/>
                </a:solidFill>
              </a:rPr>
              <a:t>sup000.c</a:t>
            </a:r>
          </a:p>
          <a:p>
            <a:pPr lvl="6"/>
            <a:r>
              <a:rPr lang="en-US" dirty="0">
                <a:solidFill>
                  <a:schemeClr val="bg1"/>
                </a:solidFill>
              </a:rPr>
              <a:t>sup000db.h</a:t>
            </a:r>
          </a:p>
          <a:p>
            <a:pPr lvl="6"/>
            <a:r>
              <a:rPr lang="en-US" dirty="0">
                <a:solidFill>
                  <a:schemeClr val="bg1"/>
                </a:solidFill>
              </a:rPr>
              <a:t>sup000db.sqc</a:t>
            </a:r>
          </a:p>
          <a:p>
            <a:pPr lvl="6"/>
            <a:r>
              <a:rPr lang="en-US" u="sng" dirty="0">
                <a:solidFill>
                  <a:schemeClr val="bg1"/>
                </a:solidFill>
              </a:rPr>
              <a:t>sup000.html</a:t>
            </a:r>
          </a:p>
          <a:p>
            <a:pPr lvl="6"/>
            <a:r>
              <a:rPr lang="en-US" dirty="0">
                <a:solidFill>
                  <a:schemeClr val="bg1"/>
                </a:solidFill>
              </a:rPr>
              <a:t>sup000.js</a:t>
            </a:r>
          </a:p>
        </p:txBody>
      </p:sp>
    </p:spTree>
    <p:extLst>
      <p:ext uri="{BB962C8B-B14F-4D97-AF65-F5344CB8AC3E}">
        <p14:creationId xmlns:p14="http://schemas.microsoft.com/office/powerpoint/2010/main" val="2311663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54EC3-7323-7689-CF16-07BC657A0E49}"/>
              </a:ext>
            </a:extLst>
          </p:cNvPr>
          <p:cNvSpPr txBox="1"/>
          <p:nvPr/>
        </p:nvSpPr>
        <p:spPr>
          <a:xfrm>
            <a:off x="4873752" y="3739896"/>
            <a:ext cx="2327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u="sng" dirty="0">
                <a:solidFill>
                  <a:schemeClr val="bg1"/>
                </a:solidFill>
              </a:rPr>
              <a:t>sup000.html</a:t>
            </a:r>
          </a:p>
        </p:txBody>
      </p:sp>
    </p:spTree>
    <p:extLst>
      <p:ext uri="{BB962C8B-B14F-4D97-AF65-F5344CB8AC3E}">
        <p14:creationId xmlns:p14="http://schemas.microsoft.com/office/powerpoint/2010/main" val="1012606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EF71ED-6EF4-EB05-331A-A8FF4E7C47D3}"/>
              </a:ext>
            </a:extLst>
          </p:cNvPr>
          <p:cNvSpPr txBox="1"/>
          <p:nvPr/>
        </p:nvSpPr>
        <p:spPr>
          <a:xfrm>
            <a:off x="7980789" y="43458"/>
            <a:ext cx="421063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6" name="Group 5" descr="White Text HTML5 Logo">
            <a:extLst>
              <a:ext uri="{FF2B5EF4-FFF2-40B4-BE49-F238E27FC236}">
                <a16:creationId xmlns:a16="http://schemas.microsoft.com/office/drawing/2014/main" id="{0F56D021-F99F-0382-F689-5D79921ABB6D}"/>
              </a:ext>
            </a:extLst>
          </p:cNvPr>
          <p:cNvGrpSpPr/>
          <p:nvPr/>
        </p:nvGrpSpPr>
        <p:grpSpPr>
          <a:xfrm>
            <a:off x="0" y="0"/>
            <a:ext cx="1473152" cy="1473152"/>
            <a:chOff x="5350397" y="0"/>
            <a:chExt cx="1473152" cy="1473152"/>
          </a:xfrm>
          <a:noFill/>
        </p:grpSpPr>
        <p:pic>
          <p:nvPicPr>
            <p:cNvPr id="7" name="Picture 6" descr="A logo of a software developer&#10;&#10;Description automatically generated">
              <a:extLst>
                <a:ext uri="{FF2B5EF4-FFF2-40B4-BE49-F238E27FC236}">
                  <a16:creationId xmlns:a16="http://schemas.microsoft.com/office/drawing/2014/main" id="{DD0859A0-B7CF-46A5-D7DE-2A3EF441D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0397" y="0"/>
              <a:ext cx="1473152" cy="1473152"/>
            </a:xfrm>
            <a:prstGeom prst="rect">
              <a:avLst/>
            </a:prstGeom>
            <a:grpFill/>
          </p:spPr>
        </p:pic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758F1486-8208-D83A-DC56-3CF89FF6E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958"/>
            <a:stretch/>
          </p:blipFill>
          <p:spPr>
            <a:xfrm>
              <a:off x="5350397" y="0"/>
              <a:ext cx="1466850" cy="222070"/>
            </a:xfrm>
            <a:prstGeom prst="rect">
              <a:avLst/>
            </a:prstGeom>
            <a:grpFill/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08FD356-A5F0-346B-FDE8-37179EB70AFD}"/>
              </a:ext>
            </a:extLst>
          </p:cNvPr>
          <p:cNvSpPr txBox="1"/>
          <p:nvPr/>
        </p:nvSpPr>
        <p:spPr>
          <a:xfrm>
            <a:off x="7980789" y="222070"/>
            <a:ext cx="38619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meta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"viewport"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content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"width=device-width, initial-scale=1.0"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href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'/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adm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/style/select2.min.css'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rel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'stylesheet'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script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'/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adm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/select2.min.js'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script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8A80F-C150-FBC0-00DC-294447F89BBB}"/>
              </a:ext>
            </a:extLst>
          </p:cNvPr>
          <p:cNvSpPr txBox="1"/>
          <p:nvPr/>
        </p:nvSpPr>
        <p:spPr>
          <a:xfrm>
            <a:off x="7980789" y="736576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body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B9548F-401A-C3F8-855B-AFEC79345698}"/>
              </a:ext>
            </a:extLst>
          </p:cNvPr>
          <p:cNvSpPr txBox="1"/>
          <p:nvPr/>
        </p:nvSpPr>
        <p:spPr>
          <a:xfrm>
            <a:off x="7980789" y="1031624"/>
            <a:ext cx="6094428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&lt;!-- Top Navigation Bar --&gt;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"navbar"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"menu-icon"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menuIcon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onclick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toggleDrawer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☰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"nav-links"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Login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"text"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placeholder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"Code or Desc"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disabled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"unit-dropdown"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"unit=dropdown"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"nav-right"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Reports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"cart"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'cart'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🛒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6D7768-0E43-1B0C-907E-54DFCD9A565A}"/>
              </a:ext>
            </a:extLst>
          </p:cNvPr>
          <p:cNvSpPr txBox="1"/>
          <p:nvPr/>
        </p:nvSpPr>
        <p:spPr>
          <a:xfrm>
            <a:off x="7980789" y="2765950"/>
            <a:ext cx="703710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"section"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&lt;!-- Hamburger Menu Drawer --&gt;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"drawer"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"drawer"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ul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'unit'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User/Unit Maintenance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'reports'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Reports and Retrievals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'returns'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'reorder'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Reorder Processing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'inventory'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Inventory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'requisition-list'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Requisition List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ul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65A5B6-8615-0133-5549-CE05E4DC7610}"/>
              </a:ext>
            </a:extLst>
          </p:cNvPr>
          <p:cNvSpPr txBox="1"/>
          <p:nvPr/>
        </p:nvSpPr>
        <p:spPr>
          <a:xfrm>
            <a:off x="7980789" y="4274147"/>
            <a:ext cx="7508448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&lt;!-- Recently Ordered Section --&gt;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"section"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"section-title"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Recently Ordered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"product-list"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"recently-ordered"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No items found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&lt;!-- All Items Section --&gt;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"section"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"section-title"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Items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"filter-sort"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 &amp; SORT ⚙️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"product-list"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"all-items"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No items found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"button"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"load-more"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Load More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25C5D5-D280-9654-8AAC-96F2F3FB7F05}"/>
              </a:ext>
            </a:extLst>
          </p:cNvPr>
          <p:cNvSpPr txBox="1"/>
          <p:nvPr/>
        </p:nvSpPr>
        <p:spPr>
          <a:xfrm>
            <a:off x="7970685" y="6325025"/>
            <a:ext cx="77441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body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654E6D-827A-BD82-87FF-FCCA9ADBC36C}"/>
              </a:ext>
            </a:extLst>
          </p:cNvPr>
          <p:cNvSpPr txBox="1"/>
          <p:nvPr/>
        </p:nvSpPr>
        <p:spPr>
          <a:xfrm>
            <a:off x="7980789" y="6425052"/>
            <a:ext cx="7857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html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8A3AAE9C-8D8E-76C0-684B-1E8A596EA24A}"/>
              </a:ext>
            </a:extLst>
          </p:cNvPr>
          <p:cNvSpPr txBox="1"/>
          <p:nvPr/>
        </p:nvSpPr>
        <p:spPr>
          <a:xfrm>
            <a:off x="-2770190" y="1474236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6"/>
            <a:r>
              <a:rPr lang="en-US" sz="3200" dirty="0">
                <a:solidFill>
                  <a:schemeClr val="bg1"/>
                </a:solidFill>
              </a:rPr>
              <a:t>sup000.html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9ABBFD-326A-88AD-FF5E-2EB7ADD18E12}"/>
              </a:ext>
            </a:extLst>
          </p:cNvPr>
          <p:cNvSpPr txBox="1"/>
          <p:nvPr/>
        </p:nvSpPr>
        <p:spPr>
          <a:xfrm>
            <a:off x="133928" y="2059011"/>
            <a:ext cx="141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  <a:p>
            <a:r>
              <a:rPr lang="en-US" dirty="0">
                <a:solidFill>
                  <a:schemeClr val="bg1"/>
                </a:solidFill>
              </a:rPr>
              <a:t>Screen</a:t>
            </a:r>
          </a:p>
          <a:p>
            <a:r>
              <a:rPr lang="en-US" dirty="0">
                <a:solidFill>
                  <a:schemeClr val="bg1"/>
                </a:solidFill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159561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EF71ED-6EF4-EB05-331A-A8FF4E7C47D3}"/>
              </a:ext>
            </a:extLst>
          </p:cNvPr>
          <p:cNvSpPr txBox="1"/>
          <p:nvPr/>
        </p:nvSpPr>
        <p:spPr>
          <a:xfrm>
            <a:off x="7980789" y="43458"/>
            <a:ext cx="421063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808080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700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9CDCFE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700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E9178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CE9178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700" b="0" dirty="0">
                <a:solidFill>
                  <a:srgbClr val="CE9178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808080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CCCCCC">
                  <a:alpha val="40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6" name="Group 5" descr="White Text HTML5 Logo">
            <a:extLst>
              <a:ext uri="{FF2B5EF4-FFF2-40B4-BE49-F238E27FC236}">
                <a16:creationId xmlns:a16="http://schemas.microsoft.com/office/drawing/2014/main" id="{0F56D021-F99F-0382-F689-5D79921ABB6D}"/>
              </a:ext>
            </a:extLst>
          </p:cNvPr>
          <p:cNvGrpSpPr/>
          <p:nvPr/>
        </p:nvGrpSpPr>
        <p:grpSpPr>
          <a:xfrm>
            <a:off x="0" y="0"/>
            <a:ext cx="1473152" cy="1473152"/>
            <a:chOff x="5350397" y="0"/>
            <a:chExt cx="1473152" cy="1473152"/>
          </a:xfrm>
          <a:noFill/>
        </p:grpSpPr>
        <p:pic>
          <p:nvPicPr>
            <p:cNvPr id="7" name="Picture 6" descr="A logo of a software developer&#10;&#10;Description automatically generated">
              <a:extLst>
                <a:ext uri="{FF2B5EF4-FFF2-40B4-BE49-F238E27FC236}">
                  <a16:creationId xmlns:a16="http://schemas.microsoft.com/office/drawing/2014/main" id="{DD0859A0-B7CF-46A5-D7DE-2A3EF441D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0397" y="0"/>
              <a:ext cx="1473152" cy="1473152"/>
            </a:xfrm>
            <a:prstGeom prst="rect">
              <a:avLst/>
            </a:prstGeom>
            <a:grpFill/>
          </p:spPr>
        </p:pic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758F1486-8208-D83A-DC56-3CF89FF6E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958"/>
            <a:stretch/>
          </p:blipFill>
          <p:spPr>
            <a:xfrm>
              <a:off x="5350397" y="0"/>
              <a:ext cx="1466850" cy="222070"/>
            </a:xfrm>
            <a:prstGeom prst="rect">
              <a:avLst/>
            </a:prstGeom>
            <a:grpFill/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08FD356-A5F0-346B-FDE8-37179EB70AFD}"/>
              </a:ext>
            </a:extLst>
          </p:cNvPr>
          <p:cNvSpPr txBox="1"/>
          <p:nvPr/>
        </p:nvSpPr>
        <p:spPr>
          <a:xfrm>
            <a:off x="7980789" y="222070"/>
            <a:ext cx="38619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meta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"viewport"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content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"width=device-width, initial-scale=1.0"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href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'/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adm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/style/select2.min.css'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rel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'stylesheet'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script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'/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adm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/select2.min.js'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script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8A80F-C150-FBC0-00DC-294447F89BBB}"/>
              </a:ext>
            </a:extLst>
          </p:cNvPr>
          <p:cNvSpPr txBox="1"/>
          <p:nvPr/>
        </p:nvSpPr>
        <p:spPr>
          <a:xfrm>
            <a:off x="7980789" y="736576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body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B9548F-401A-C3F8-855B-AFEC79345698}"/>
              </a:ext>
            </a:extLst>
          </p:cNvPr>
          <p:cNvSpPr txBox="1"/>
          <p:nvPr/>
        </p:nvSpPr>
        <p:spPr>
          <a:xfrm>
            <a:off x="-427580" y="2676373"/>
            <a:ext cx="10080628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&lt;!-- Top Navigation Bar --&gt;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"navbar"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70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"menu-icon"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70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menuIcon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onclick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70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toggleDrawer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()"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☰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70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"nav-links"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70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Login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70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70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"text"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placeholder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"Code or Desc"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disabled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70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"unit-dropdown"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"unit=dropdown"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70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70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70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"nav-right"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70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Reports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70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"cart"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'cart'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🛒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70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70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70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6D7768-0E43-1B0C-907E-54DFCD9A565A}"/>
              </a:ext>
            </a:extLst>
          </p:cNvPr>
          <p:cNvSpPr txBox="1"/>
          <p:nvPr/>
        </p:nvSpPr>
        <p:spPr>
          <a:xfrm>
            <a:off x="7980789" y="2765950"/>
            <a:ext cx="703710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"section"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6A9955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&lt;!-- Hamburger Menu Drawer --&gt;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"drawer"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"drawer"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ul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'unit'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User/Unit Maintenance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'reports'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Reports and Retrievals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'returns'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'reorder'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Reorder Processing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'inventory'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Inventory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'requisition-list'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Requisition List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ul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65A5B6-8615-0133-5549-CE05E4DC7610}"/>
              </a:ext>
            </a:extLst>
          </p:cNvPr>
          <p:cNvSpPr txBox="1"/>
          <p:nvPr/>
        </p:nvSpPr>
        <p:spPr>
          <a:xfrm>
            <a:off x="7980789" y="4274147"/>
            <a:ext cx="7508448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6A9955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&lt;!-- Recently Ordered Section --&gt;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"section"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"section-title"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Recently Ordered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"product-list"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"recently-ordered"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No items found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6A9955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&lt;!-- All Items Section --&gt;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"section"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"section-title"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Items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"filter-sort"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 &amp; SORT ⚙️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"product-list"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"all-items"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No items found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"button"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"load-more"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Load More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25C5D5-D280-9654-8AAC-96F2F3FB7F05}"/>
              </a:ext>
            </a:extLst>
          </p:cNvPr>
          <p:cNvSpPr txBox="1"/>
          <p:nvPr/>
        </p:nvSpPr>
        <p:spPr>
          <a:xfrm>
            <a:off x="7970685" y="6325025"/>
            <a:ext cx="77441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body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654E6D-827A-BD82-87FF-FCCA9ADBC36C}"/>
              </a:ext>
            </a:extLst>
          </p:cNvPr>
          <p:cNvSpPr txBox="1"/>
          <p:nvPr/>
        </p:nvSpPr>
        <p:spPr>
          <a:xfrm>
            <a:off x="7980789" y="6425052"/>
            <a:ext cx="7857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html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178161-97D1-7475-182C-7F28E0024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09" y="1675266"/>
            <a:ext cx="115443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74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EF71ED-6EF4-EB05-331A-A8FF4E7C47D3}"/>
              </a:ext>
            </a:extLst>
          </p:cNvPr>
          <p:cNvSpPr txBox="1"/>
          <p:nvPr/>
        </p:nvSpPr>
        <p:spPr>
          <a:xfrm>
            <a:off x="7980789" y="43458"/>
            <a:ext cx="421063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808080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700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9CDCFE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700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E9178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CE9178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700" b="0" dirty="0">
                <a:solidFill>
                  <a:srgbClr val="CE9178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808080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CCCCCC">
                  <a:alpha val="40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6" name="Group 5" descr="White Text HTML5 Logo">
            <a:extLst>
              <a:ext uri="{FF2B5EF4-FFF2-40B4-BE49-F238E27FC236}">
                <a16:creationId xmlns:a16="http://schemas.microsoft.com/office/drawing/2014/main" id="{0F56D021-F99F-0382-F689-5D79921ABB6D}"/>
              </a:ext>
            </a:extLst>
          </p:cNvPr>
          <p:cNvGrpSpPr/>
          <p:nvPr/>
        </p:nvGrpSpPr>
        <p:grpSpPr>
          <a:xfrm>
            <a:off x="0" y="0"/>
            <a:ext cx="1473152" cy="1473152"/>
            <a:chOff x="5350397" y="0"/>
            <a:chExt cx="1473152" cy="1473152"/>
          </a:xfrm>
          <a:noFill/>
        </p:grpSpPr>
        <p:pic>
          <p:nvPicPr>
            <p:cNvPr id="7" name="Picture 6" descr="A logo of a software developer&#10;&#10;Description automatically generated">
              <a:extLst>
                <a:ext uri="{FF2B5EF4-FFF2-40B4-BE49-F238E27FC236}">
                  <a16:creationId xmlns:a16="http://schemas.microsoft.com/office/drawing/2014/main" id="{DD0859A0-B7CF-46A5-D7DE-2A3EF441D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0397" y="0"/>
              <a:ext cx="1473152" cy="1473152"/>
            </a:xfrm>
            <a:prstGeom prst="rect">
              <a:avLst/>
            </a:prstGeom>
            <a:grpFill/>
          </p:spPr>
        </p:pic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758F1486-8208-D83A-DC56-3CF89FF6E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958"/>
            <a:stretch/>
          </p:blipFill>
          <p:spPr>
            <a:xfrm>
              <a:off x="5350397" y="0"/>
              <a:ext cx="1466850" cy="222070"/>
            </a:xfrm>
            <a:prstGeom prst="rect">
              <a:avLst/>
            </a:prstGeom>
            <a:grpFill/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08FD356-A5F0-346B-FDE8-37179EB70AFD}"/>
              </a:ext>
            </a:extLst>
          </p:cNvPr>
          <p:cNvSpPr txBox="1"/>
          <p:nvPr/>
        </p:nvSpPr>
        <p:spPr>
          <a:xfrm>
            <a:off x="7980789" y="222070"/>
            <a:ext cx="38619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meta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"viewport"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content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"width=device-width, initial-scale=1.0"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href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'/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adm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/style/select2.min.css'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rel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'stylesheet'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script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'/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adm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/select2.min.js'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script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8A80F-C150-FBC0-00DC-294447F89BBB}"/>
              </a:ext>
            </a:extLst>
          </p:cNvPr>
          <p:cNvSpPr txBox="1"/>
          <p:nvPr/>
        </p:nvSpPr>
        <p:spPr>
          <a:xfrm>
            <a:off x="7980789" y="736576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body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B9548F-401A-C3F8-855B-AFEC79345698}"/>
              </a:ext>
            </a:extLst>
          </p:cNvPr>
          <p:cNvSpPr txBox="1"/>
          <p:nvPr/>
        </p:nvSpPr>
        <p:spPr>
          <a:xfrm>
            <a:off x="7980789" y="1031624"/>
            <a:ext cx="6094428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6A9955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&lt;!-- Top Navigation Bar --&gt;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"navbar"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"menu-icon"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menuIcon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onclick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toggleDrawer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☰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"nav-links"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Login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"text"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placeholder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"Code or Desc"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disabled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"unit-dropdown"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"unit=dropdown"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"nav-right"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Reports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"cart"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'cart'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🛒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6D7768-0E43-1B0C-907E-54DFCD9A565A}"/>
              </a:ext>
            </a:extLst>
          </p:cNvPr>
          <p:cNvSpPr txBox="1"/>
          <p:nvPr/>
        </p:nvSpPr>
        <p:spPr>
          <a:xfrm>
            <a:off x="3020358" y="1685159"/>
            <a:ext cx="11930553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"section"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&lt;!-- Hamburger Menu Drawer --&gt;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"drawer"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"drawer"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'unit'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User/Unit Maintenance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'reports'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Reports and Retrievals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'returns'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'reorder'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Reorder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'inventory'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Inventory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'requisition-list'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Requisition List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65A5B6-8615-0133-5549-CE05E4DC7610}"/>
              </a:ext>
            </a:extLst>
          </p:cNvPr>
          <p:cNvSpPr txBox="1"/>
          <p:nvPr/>
        </p:nvSpPr>
        <p:spPr>
          <a:xfrm>
            <a:off x="7980789" y="4274147"/>
            <a:ext cx="7508448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6A9955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&lt;!-- Recently Ordered Section --&gt;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"section"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"section-title"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Recently Ordered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"product-list"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"recently-ordered"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No items found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6A9955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&lt;!-- All Items Section --&gt;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"section"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"section-title"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Items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"filter-sort"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 &amp; SORT ⚙️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"product-list"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"all-items"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No items found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"button"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"load-more"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Load More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25C5D5-D280-9654-8AAC-96F2F3FB7F05}"/>
              </a:ext>
            </a:extLst>
          </p:cNvPr>
          <p:cNvSpPr txBox="1"/>
          <p:nvPr/>
        </p:nvSpPr>
        <p:spPr>
          <a:xfrm>
            <a:off x="7970685" y="6325025"/>
            <a:ext cx="77441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body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654E6D-827A-BD82-87FF-FCCA9ADBC36C}"/>
              </a:ext>
            </a:extLst>
          </p:cNvPr>
          <p:cNvSpPr txBox="1"/>
          <p:nvPr/>
        </p:nvSpPr>
        <p:spPr>
          <a:xfrm>
            <a:off x="7980789" y="6425052"/>
            <a:ext cx="7857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html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8A3AAE9C-8D8E-76C0-684B-1E8A596EA24A}"/>
              </a:ext>
            </a:extLst>
          </p:cNvPr>
          <p:cNvSpPr txBox="1"/>
          <p:nvPr/>
        </p:nvSpPr>
        <p:spPr>
          <a:xfrm>
            <a:off x="-2770190" y="1474236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6"/>
            <a:r>
              <a:rPr lang="en-US" sz="3200" dirty="0">
                <a:solidFill>
                  <a:schemeClr val="bg1"/>
                </a:solidFill>
              </a:rPr>
              <a:t>sup000.html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9ABBFD-326A-88AD-FF5E-2EB7ADD18E12}"/>
              </a:ext>
            </a:extLst>
          </p:cNvPr>
          <p:cNvSpPr txBox="1"/>
          <p:nvPr/>
        </p:nvSpPr>
        <p:spPr>
          <a:xfrm>
            <a:off x="133928" y="2059011"/>
            <a:ext cx="141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  <a:p>
            <a:r>
              <a:rPr lang="en-US" dirty="0">
                <a:solidFill>
                  <a:schemeClr val="bg1"/>
                </a:solidFill>
              </a:rPr>
              <a:t>Screen</a:t>
            </a:r>
          </a:p>
          <a:p>
            <a:r>
              <a:rPr lang="en-US" dirty="0">
                <a:solidFill>
                  <a:schemeClr val="bg1"/>
                </a:solidFill>
              </a:rPr>
              <a:t>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E7EA02-F045-2186-8665-6E5077076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216" y="2192775"/>
            <a:ext cx="2441543" cy="466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22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EF71ED-6EF4-EB05-331A-A8FF4E7C47D3}"/>
              </a:ext>
            </a:extLst>
          </p:cNvPr>
          <p:cNvSpPr txBox="1"/>
          <p:nvPr/>
        </p:nvSpPr>
        <p:spPr>
          <a:xfrm>
            <a:off x="7980789" y="43458"/>
            <a:ext cx="421063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808080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700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9CDCFE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700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E9178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CE9178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700" b="0" dirty="0">
                <a:solidFill>
                  <a:srgbClr val="CE9178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808080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CCCCCC">
                  <a:alpha val="40000"/>
                </a:srgbClr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6" name="Group 5" descr="White Text HTML5 Logo">
            <a:extLst>
              <a:ext uri="{FF2B5EF4-FFF2-40B4-BE49-F238E27FC236}">
                <a16:creationId xmlns:a16="http://schemas.microsoft.com/office/drawing/2014/main" id="{0F56D021-F99F-0382-F689-5D79921ABB6D}"/>
              </a:ext>
            </a:extLst>
          </p:cNvPr>
          <p:cNvGrpSpPr/>
          <p:nvPr/>
        </p:nvGrpSpPr>
        <p:grpSpPr>
          <a:xfrm>
            <a:off x="0" y="0"/>
            <a:ext cx="1473152" cy="1473152"/>
            <a:chOff x="5350397" y="0"/>
            <a:chExt cx="1473152" cy="1473152"/>
          </a:xfrm>
          <a:noFill/>
        </p:grpSpPr>
        <p:pic>
          <p:nvPicPr>
            <p:cNvPr id="7" name="Picture 6" descr="A logo of a software developer&#10;&#10;Description automatically generated">
              <a:extLst>
                <a:ext uri="{FF2B5EF4-FFF2-40B4-BE49-F238E27FC236}">
                  <a16:creationId xmlns:a16="http://schemas.microsoft.com/office/drawing/2014/main" id="{DD0859A0-B7CF-46A5-D7DE-2A3EF441D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0397" y="0"/>
              <a:ext cx="1473152" cy="1473152"/>
            </a:xfrm>
            <a:prstGeom prst="rect">
              <a:avLst/>
            </a:prstGeom>
            <a:grpFill/>
          </p:spPr>
        </p:pic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758F1486-8208-D83A-DC56-3CF89FF6E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958"/>
            <a:stretch/>
          </p:blipFill>
          <p:spPr>
            <a:xfrm>
              <a:off x="5350397" y="0"/>
              <a:ext cx="1466850" cy="222070"/>
            </a:xfrm>
            <a:prstGeom prst="rect">
              <a:avLst/>
            </a:prstGeom>
            <a:grpFill/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08FD356-A5F0-346B-FDE8-37179EB70AFD}"/>
              </a:ext>
            </a:extLst>
          </p:cNvPr>
          <p:cNvSpPr txBox="1"/>
          <p:nvPr/>
        </p:nvSpPr>
        <p:spPr>
          <a:xfrm>
            <a:off x="7980789" y="222070"/>
            <a:ext cx="38619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meta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"viewport"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content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"width=device-width, initial-scale=1.0"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href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'/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adm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/style/select2.min.css'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rel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'stylesheet'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script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'/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adm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/select2.min.js'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script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8A80F-C150-FBC0-00DC-294447F89BBB}"/>
              </a:ext>
            </a:extLst>
          </p:cNvPr>
          <p:cNvSpPr txBox="1"/>
          <p:nvPr/>
        </p:nvSpPr>
        <p:spPr>
          <a:xfrm>
            <a:off x="7980789" y="736576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body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B9548F-401A-C3F8-855B-AFEC79345698}"/>
              </a:ext>
            </a:extLst>
          </p:cNvPr>
          <p:cNvSpPr txBox="1"/>
          <p:nvPr/>
        </p:nvSpPr>
        <p:spPr>
          <a:xfrm>
            <a:off x="7980789" y="1031624"/>
            <a:ext cx="6094428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6A9955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&lt;!-- Top Navigation Bar --&gt;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"navbar"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"menu-icon"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menuIcon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onclick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toggleDrawer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☰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"nav-links"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Login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"text"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placeholder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"Code or Desc"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disabled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"unit-dropdown"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"unit=dropdown"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"nav-right"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Reports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"cart"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'cart'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🛒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6D7768-0E43-1B0C-907E-54DFCD9A565A}"/>
              </a:ext>
            </a:extLst>
          </p:cNvPr>
          <p:cNvSpPr txBox="1"/>
          <p:nvPr/>
        </p:nvSpPr>
        <p:spPr>
          <a:xfrm>
            <a:off x="7980789" y="2765950"/>
            <a:ext cx="703710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"section"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6A9955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&lt;!-- Hamburger Menu Drawer --&gt;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"drawer"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"drawer"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ul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'unit'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User/Unit Maintenance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'reports'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Reports and Retrievals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'returns'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'reorder'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Reorder Processing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'inventory'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Inventory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'requisition-list'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Requisition List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ul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65A5B6-8615-0133-5549-CE05E4DC7610}"/>
              </a:ext>
            </a:extLst>
          </p:cNvPr>
          <p:cNvSpPr txBox="1"/>
          <p:nvPr/>
        </p:nvSpPr>
        <p:spPr>
          <a:xfrm>
            <a:off x="-416946" y="2811027"/>
            <a:ext cx="887998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&lt;!-- Recently Ordered Section --&gt;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"section"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"section-title"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Recently Ordered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"product-list"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"recently-ordered"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No items found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&lt;!-- All Items Section --&gt;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"section"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"section-title"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Items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"filter-sort"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 &amp; SORT ⚙️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"product-list"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"all-items"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No items found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"button"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"load-more"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Load More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25C5D5-D280-9654-8AAC-96F2F3FB7F05}"/>
              </a:ext>
            </a:extLst>
          </p:cNvPr>
          <p:cNvSpPr txBox="1"/>
          <p:nvPr/>
        </p:nvSpPr>
        <p:spPr>
          <a:xfrm>
            <a:off x="7970685" y="6325025"/>
            <a:ext cx="77441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body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654E6D-827A-BD82-87FF-FCCA9ADBC36C}"/>
              </a:ext>
            </a:extLst>
          </p:cNvPr>
          <p:cNvSpPr txBox="1"/>
          <p:nvPr/>
        </p:nvSpPr>
        <p:spPr>
          <a:xfrm>
            <a:off x="7980789" y="6425052"/>
            <a:ext cx="7857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html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8A3AAE9C-8D8E-76C0-684B-1E8A596EA24A}"/>
              </a:ext>
            </a:extLst>
          </p:cNvPr>
          <p:cNvSpPr txBox="1"/>
          <p:nvPr/>
        </p:nvSpPr>
        <p:spPr>
          <a:xfrm>
            <a:off x="-2770190" y="1474236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6"/>
            <a:r>
              <a:rPr lang="en-US" sz="3200" dirty="0">
                <a:solidFill>
                  <a:schemeClr val="bg1"/>
                </a:solidFill>
              </a:rPr>
              <a:t>sup000.html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9ABBFD-326A-88AD-FF5E-2EB7ADD18E12}"/>
              </a:ext>
            </a:extLst>
          </p:cNvPr>
          <p:cNvSpPr txBox="1"/>
          <p:nvPr/>
        </p:nvSpPr>
        <p:spPr>
          <a:xfrm>
            <a:off x="133928" y="2059011"/>
            <a:ext cx="141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  <a:p>
            <a:r>
              <a:rPr lang="en-US" dirty="0">
                <a:solidFill>
                  <a:schemeClr val="bg1"/>
                </a:solidFill>
              </a:rPr>
              <a:t>Screen</a:t>
            </a:r>
          </a:p>
          <a:p>
            <a:r>
              <a:rPr lang="en-US" dirty="0">
                <a:solidFill>
                  <a:schemeClr val="bg1"/>
                </a:solidFill>
              </a:rPr>
              <a:t>Structure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3C6428-A463-70F1-F932-A016EFB57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348" y="893851"/>
            <a:ext cx="5636080" cy="493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6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EF71ED-6EF4-EB05-331A-A8FF4E7C47D3}"/>
              </a:ext>
            </a:extLst>
          </p:cNvPr>
          <p:cNvSpPr txBox="1"/>
          <p:nvPr/>
        </p:nvSpPr>
        <p:spPr>
          <a:xfrm>
            <a:off x="7980789" y="43458"/>
            <a:ext cx="421063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6" name="Group 5" descr="White Text HTML5 Logo">
            <a:extLst>
              <a:ext uri="{FF2B5EF4-FFF2-40B4-BE49-F238E27FC236}">
                <a16:creationId xmlns:a16="http://schemas.microsoft.com/office/drawing/2014/main" id="{0F56D021-F99F-0382-F689-5D79921ABB6D}"/>
              </a:ext>
            </a:extLst>
          </p:cNvPr>
          <p:cNvGrpSpPr/>
          <p:nvPr/>
        </p:nvGrpSpPr>
        <p:grpSpPr>
          <a:xfrm>
            <a:off x="0" y="0"/>
            <a:ext cx="1473152" cy="1473152"/>
            <a:chOff x="5350397" y="0"/>
            <a:chExt cx="1473152" cy="1473152"/>
          </a:xfrm>
          <a:noFill/>
        </p:grpSpPr>
        <p:pic>
          <p:nvPicPr>
            <p:cNvPr id="7" name="Picture 6" descr="A logo of a software developer&#10;&#10;Description automatically generated">
              <a:extLst>
                <a:ext uri="{FF2B5EF4-FFF2-40B4-BE49-F238E27FC236}">
                  <a16:creationId xmlns:a16="http://schemas.microsoft.com/office/drawing/2014/main" id="{DD0859A0-B7CF-46A5-D7DE-2A3EF441D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0397" y="0"/>
              <a:ext cx="1473152" cy="1473152"/>
            </a:xfrm>
            <a:prstGeom prst="rect">
              <a:avLst/>
            </a:prstGeom>
            <a:grpFill/>
          </p:spPr>
        </p:pic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758F1486-8208-D83A-DC56-3CF89FF6E9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958"/>
            <a:stretch/>
          </p:blipFill>
          <p:spPr>
            <a:xfrm>
              <a:off x="5350397" y="0"/>
              <a:ext cx="1466850" cy="222070"/>
            </a:xfrm>
            <a:prstGeom prst="rect">
              <a:avLst/>
            </a:prstGeom>
            <a:grpFill/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08FD356-A5F0-346B-FDE8-37179EB70AFD}"/>
              </a:ext>
            </a:extLst>
          </p:cNvPr>
          <p:cNvSpPr txBox="1"/>
          <p:nvPr/>
        </p:nvSpPr>
        <p:spPr>
          <a:xfrm>
            <a:off x="7980789" y="222070"/>
            <a:ext cx="38619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meta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"viewport"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content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"width=device-width, initial-scale=1.0"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href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'/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adm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/style/select2.min.css'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rel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'stylesheet'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script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'/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adm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/select2.min.js'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script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8A80F-C150-FBC0-00DC-294447F89BBB}"/>
              </a:ext>
            </a:extLst>
          </p:cNvPr>
          <p:cNvSpPr txBox="1"/>
          <p:nvPr/>
        </p:nvSpPr>
        <p:spPr>
          <a:xfrm>
            <a:off x="7980789" y="736576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body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B9548F-401A-C3F8-855B-AFEC79345698}"/>
              </a:ext>
            </a:extLst>
          </p:cNvPr>
          <p:cNvSpPr txBox="1"/>
          <p:nvPr/>
        </p:nvSpPr>
        <p:spPr>
          <a:xfrm>
            <a:off x="7980789" y="1031624"/>
            <a:ext cx="6094428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&lt;!-- Top Navigation Bar --&gt;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"navbar"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"menu-icon"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menuIcon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onclick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toggleDrawer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☰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"nav-links"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Login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"text"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placeholder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"Code or Desc"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disabled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"unit-dropdown"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"unit=dropdown"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"nav-right"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Reports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"cart"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'cart'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🛒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6D7768-0E43-1B0C-907E-54DFCD9A565A}"/>
              </a:ext>
            </a:extLst>
          </p:cNvPr>
          <p:cNvSpPr txBox="1"/>
          <p:nvPr/>
        </p:nvSpPr>
        <p:spPr>
          <a:xfrm>
            <a:off x="7980789" y="2765950"/>
            <a:ext cx="703710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"section"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&lt;!-- Hamburger Menu Drawer --&gt;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"drawer"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"drawer"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ul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'unit'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User/Unit Maintenance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'reports'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Reports and Retrievals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'returns'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'reorder'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Reorder Processing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'inventory'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Inventory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'requisition-list'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Requisition List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ul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65A5B6-8615-0133-5549-CE05E4DC7610}"/>
              </a:ext>
            </a:extLst>
          </p:cNvPr>
          <p:cNvSpPr txBox="1"/>
          <p:nvPr/>
        </p:nvSpPr>
        <p:spPr>
          <a:xfrm>
            <a:off x="7980789" y="4274147"/>
            <a:ext cx="7508448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&lt;!-- Recently Ordered Section --&gt;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"section"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"section-title"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Recently Ordered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"product-list"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"recently-ordered"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No items found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&lt;!-- All Items Section --&gt;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"section"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"section-title"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Items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"filter-sort"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FILTER &amp; SORT ⚙️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"product-list"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"all-items"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No items found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"button"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"load-more"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Load More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button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div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25C5D5-D280-9654-8AAC-96F2F3FB7F05}"/>
              </a:ext>
            </a:extLst>
          </p:cNvPr>
          <p:cNvSpPr txBox="1"/>
          <p:nvPr/>
        </p:nvSpPr>
        <p:spPr>
          <a:xfrm>
            <a:off x="7970685" y="6325025"/>
            <a:ext cx="77441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body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654E6D-827A-BD82-87FF-FCCA9ADBC36C}"/>
              </a:ext>
            </a:extLst>
          </p:cNvPr>
          <p:cNvSpPr txBox="1"/>
          <p:nvPr/>
        </p:nvSpPr>
        <p:spPr>
          <a:xfrm>
            <a:off x="7980789" y="6425052"/>
            <a:ext cx="7857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html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8A3AAE9C-8D8E-76C0-684B-1E8A596EA24A}"/>
              </a:ext>
            </a:extLst>
          </p:cNvPr>
          <p:cNvSpPr txBox="1"/>
          <p:nvPr/>
        </p:nvSpPr>
        <p:spPr>
          <a:xfrm>
            <a:off x="-2770190" y="1474236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6"/>
            <a:r>
              <a:rPr lang="en-US" sz="3200" dirty="0">
                <a:solidFill>
                  <a:schemeClr val="bg1"/>
                </a:solidFill>
              </a:rPr>
              <a:t>sup000.html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9ABBFD-326A-88AD-FF5E-2EB7ADD18E12}"/>
              </a:ext>
            </a:extLst>
          </p:cNvPr>
          <p:cNvSpPr txBox="1"/>
          <p:nvPr/>
        </p:nvSpPr>
        <p:spPr>
          <a:xfrm>
            <a:off x="133928" y="2059011"/>
            <a:ext cx="141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  <a:p>
            <a:r>
              <a:rPr lang="en-US" dirty="0">
                <a:solidFill>
                  <a:schemeClr val="bg1"/>
                </a:solidFill>
              </a:rPr>
              <a:t>Screen</a:t>
            </a:r>
          </a:p>
          <a:p>
            <a:r>
              <a:rPr lang="en-US" dirty="0">
                <a:solidFill>
                  <a:schemeClr val="bg1"/>
                </a:solidFill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913771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54EC3-7323-7689-CF16-07BC657A0E49}"/>
              </a:ext>
            </a:extLst>
          </p:cNvPr>
          <p:cNvSpPr txBox="1"/>
          <p:nvPr/>
        </p:nvSpPr>
        <p:spPr>
          <a:xfrm>
            <a:off x="4873752" y="3739896"/>
            <a:ext cx="2327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u="sng" dirty="0">
                <a:solidFill>
                  <a:schemeClr val="bg1"/>
                </a:solidFill>
              </a:rPr>
              <a:t>sup000.html</a:t>
            </a:r>
          </a:p>
        </p:txBody>
      </p:sp>
    </p:spTree>
    <p:extLst>
      <p:ext uri="{BB962C8B-B14F-4D97-AF65-F5344CB8AC3E}">
        <p14:creationId xmlns:p14="http://schemas.microsoft.com/office/powerpoint/2010/main" val="2870750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EBACE-3225-EC9B-E50D-637C23EB25B1}"/>
              </a:ext>
            </a:extLst>
          </p:cNvPr>
          <p:cNvSpPr txBox="1"/>
          <p:nvPr/>
        </p:nvSpPr>
        <p:spPr>
          <a:xfrm>
            <a:off x="3048719" y="4416334"/>
            <a:ext cx="4104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README.md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reports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sqllib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suplib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F63ED-9AB9-0C67-00D7-94AA9BCCB088}"/>
              </a:ext>
            </a:extLst>
          </p:cNvPr>
          <p:cNvSpPr txBox="1"/>
          <p:nvPr/>
        </p:nvSpPr>
        <p:spPr>
          <a:xfrm>
            <a:off x="3048719" y="353683"/>
            <a:ext cx="25747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~/apps/</a:t>
            </a:r>
            <a:r>
              <a:rPr lang="en-US" dirty="0" err="1">
                <a:solidFill>
                  <a:schemeClr val="bg1"/>
                </a:solidFill>
              </a:rPr>
              <a:t>adm</a:t>
            </a:r>
            <a:r>
              <a:rPr lang="en-US" dirty="0">
                <a:solidFill>
                  <a:schemeClr val="bg1"/>
                </a:solidFill>
              </a:rPr>
              <a:t>/trunk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…</a:t>
            </a:r>
          </a:p>
          <a:p>
            <a:r>
              <a:rPr lang="en-US" dirty="0">
                <a:solidFill>
                  <a:schemeClr val="bg1"/>
                </a:solidFill>
              </a:rPr>
              <a:t>	sup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cart </a:t>
            </a:r>
          </a:p>
          <a:p>
            <a:r>
              <a:rPr lang="en-US" dirty="0">
                <a:solidFill>
                  <a:schemeClr val="bg1"/>
                </a:solidFill>
              </a:rPr>
              <a:t>		menu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54EC3-7323-7689-CF16-07BC657A0E49}"/>
              </a:ext>
            </a:extLst>
          </p:cNvPr>
          <p:cNvSpPr txBox="1"/>
          <p:nvPr/>
        </p:nvSpPr>
        <p:spPr>
          <a:xfrm>
            <a:off x="3048719" y="1831011"/>
            <a:ext cx="60945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		api000.c</a:t>
            </a:r>
          </a:p>
          <a:p>
            <a:pPr lvl="6"/>
            <a:r>
              <a:rPr lang="en-US" dirty="0">
                <a:solidFill>
                  <a:schemeClr val="bg1"/>
                </a:solidFill>
              </a:rPr>
              <a:t>api000db.h</a:t>
            </a:r>
          </a:p>
          <a:p>
            <a:pPr lvl="6"/>
            <a:r>
              <a:rPr lang="en-US" dirty="0">
                <a:solidFill>
                  <a:schemeClr val="bg1"/>
                </a:solidFill>
              </a:rPr>
              <a:t>api000db.sqc</a:t>
            </a:r>
          </a:p>
          <a:p>
            <a:pPr lvl="6"/>
            <a:r>
              <a:rPr lang="en-US" dirty="0" err="1">
                <a:solidFill>
                  <a:schemeClr val="bg1"/>
                </a:solidFill>
              </a:rPr>
              <a:t>Makefile</a:t>
            </a:r>
            <a:endParaRPr lang="en-US" dirty="0">
              <a:solidFill>
                <a:schemeClr val="bg1"/>
              </a:solidFill>
            </a:endParaRPr>
          </a:p>
          <a:p>
            <a:pPr lvl="6"/>
            <a:r>
              <a:rPr lang="en-US" dirty="0">
                <a:solidFill>
                  <a:schemeClr val="bg1"/>
                </a:solidFill>
              </a:rPr>
              <a:t>sup000.c</a:t>
            </a:r>
          </a:p>
          <a:p>
            <a:pPr lvl="6"/>
            <a:r>
              <a:rPr lang="en-US" dirty="0">
                <a:solidFill>
                  <a:schemeClr val="bg1"/>
                </a:solidFill>
              </a:rPr>
              <a:t>sup000db.h</a:t>
            </a:r>
          </a:p>
          <a:p>
            <a:pPr lvl="6"/>
            <a:r>
              <a:rPr lang="en-US" dirty="0">
                <a:solidFill>
                  <a:schemeClr val="bg1"/>
                </a:solidFill>
              </a:rPr>
              <a:t>sup000db.sqc</a:t>
            </a:r>
          </a:p>
          <a:p>
            <a:pPr lvl="6"/>
            <a:r>
              <a:rPr lang="en-US" dirty="0">
                <a:solidFill>
                  <a:schemeClr val="bg1"/>
                </a:solidFill>
              </a:rPr>
              <a:t>sup000.html</a:t>
            </a:r>
          </a:p>
          <a:p>
            <a:pPr lvl="6"/>
            <a:r>
              <a:rPr lang="en-US" dirty="0">
                <a:solidFill>
                  <a:schemeClr val="bg1"/>
                </a:solidFill>
              </a:rPr>
              <a:t>sup000.js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B41BE-F5FD-C9C2-110C-EC169B8A13E9}"/>
              </a:ext>
            </a:extLst>
          </p:cNvPr>
          <p:cNvSpPr txBox="1"/>
          <p:nvPr/>
        </p:nvSpPr>
        <p:spPr>
          <a:xfrm>
            <a:off x="3048853" y="5504507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swagger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unit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41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EBACE-3225-EC9B-E50D-637C23EB25B1}"/>
              </a:ext>
            </a:extLst>
          </p:cNvPr>
          <p:cNvSpPr txBox="1"/>
          <p:nvPr/>
        </p:nvSpPr>
        <p:spPr>
          <a:xfrm>
            <a:off x="3048585" y="1731347"/>
            <a:ext cx="4104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README.md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reports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sqllib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suplib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F63ED-9AB9-0C67-00D7-94AA9BCCB088}"/>
              </a:ext>
            </a:extLst>
          </p:cNvPr>
          <p:cNvSpPr txBox="1"/>
          <p:nvPr/>
        </p:nvSpPr>
        <p:spPr>
          <a:xfrm>
            <a:off x="3048719" y="353683"/>
            <a:ext cx="25747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~/apps/</a:t>
            </a:r>
            <a:r>
              <a:rPr lang="en-US" dirty="0" err="1">
                <a:solidFill>
                  <a:schemeClr val="bg1"/>
                </a:solidFill>
              </a:rPr>
              <a:t>adm</a:t>
            </a:r>
            <a:r>
              <a:rPr lang="en-US" dirty="0">
                <a:solidFill>
                  <a:schemeClr val="bg1"/>
                </a:solidFill>
              </a:rPr>
              <a:t>/trunk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…</a:t>
            </a:r>
          </a:p>
          <a:p>
            <a:r>
              <a:rPr lang="en-US" dirty="0">
                <a:solidFill>
                  <a:schemeClr val="bg1"/>
                </a:solidFill>
              </a:rPr>
              <a:t>	sup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cart 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menu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B41BE-F5FD-C9C2-110C-EC169B8A13E9}"/>
              </a:ext>
            </a:extLst>
          </p:cNvPr>
          <p:cNvSpPr txBox="1"/>
          <p:nvPr/>
        </p:nvSpPr>
        <p:spPr>
          <a:xfrm>
            <a:off x="3048585" y="4778335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swagger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unit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…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A7B460-FCAD-771A-B89F-3FC04CB47BD4}"/>
              </a:ext>
            </a:extLst>
          </p:cNvPr>
          <p:cNvSpPr txBox="1"/>
          <p:nvPr/>
        </p:nvSpPr>
        <p:spPr>
          <a:xfrm>
            <a:off x="3048451" y="2839343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apiService.js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cJSON.c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		– 81K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cJSON.h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 	– 17K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Makefile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suplib.c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– 3.6K</a:t>
            </a:r>
          </a:p>
          <a:p>
            <a:r>
              <a:rPr lang="en-US" dirty="0">
                <a:solidFill>
                  <a:schemeClr val="bg1"/>
                </a:solidFill>
              </a:rPr>
              <a:t>			</a:t>
            </a:r>
            <a:r>
              <a:rPr lang="en-US" u="sng" dirty="0">
                <a:solidFill>
                  <a:schemeClr val="bg1"/>
                </a:solidFill>
              </a:rPr>
              <a:t>suplib.css</a:t>
            </a:r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– 3.3K</a:t>
            </a:r>
            <a:endParaRPr lang="en-US" u="sng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	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suplib.h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– 6.8K</a:t>
            </a:r>
          </a:p>
        </p:txBody>
      </p:sp>
    </p:spTree>
    <p:extLst>
      <p:ext uri="{BB962C8B-B14F-4D97-AF65-F5344CB8AC3E}">
        <p14:creationId xmlns:p14="http://schemas.microsoft.com/office/powerpoint/2010/main" val="990221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EBACE-3225-EC9B-E50D-637C23EB25B1}"/>
              </a:ext>
            </a:extLst>
          </p:cNvPr>
          <p:cNvSpPr txBox="1"/>
          <p:nvPr/>
        </p:nvSpPr>
        <p:spPr>
          <a:xfrm>
            <a:off x="3478712" y="2373031"/>
            <a:ext cx="41041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	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F63ED-9AB9-0C67-00D7-94AA9BCCB088}"/>
              </a:ext>
            </a:extLst>
          </p:cNvPr>
          <p:cNvSpPr txBox="1"/>
          <p:nvPr/>
        </p:nvSpPr>
        <p:spPr>
          <a:xfrm>
            <a:off x="3478712" y="1988311"/>
            <a:ext cx="1922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	sup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1352BC-9326-9932-6290-F03E907569E1}"/>
              </a:ext>
            </a:extLst>
          </p:cNvPr>
          <p:cNvSpPr txBox="1"/>
          <p:nvPr/>
        </p:nvSpPr>
        <p:spPr>
          <a:xfrm>
            <a:off x="3478712" y="797172"/>
            <a:ext cx="44351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~/apps/</a:t>
            </a:r>
            <a:r>
              <a:rPr lang="en-US" sz="4400" dirty="0" err="1">
                <a:solidFill>
                  <a:schemeClr val="bg1"/>
                </a:solidFill>
              </a:rPr>
              <a:t>adm</a:t>
            </a:r>
            <a:r>
              <a:rPr lang="en-US" sz="4400" dirty="0">
                <a:solidFill>
                  <a:schemeClr val="bg1"/>
                </a:solidFill>
              </a:rPr>
              <a:t>/trunk</a:t>
            </a:r>
          </a:p>
          <a:p>
            <a:r>
              <a:rPr lang="en-US" sz="4400" dirty="0">
                <a:solidFill>
                  <a:schemeClr val="bg1"/>
                </a:solidFill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1966768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EBACE-3225-EC9B-E50D-637C23EB25B1}"/>
              </a:ext>
            </a:extLst>
          </p:cNvPr>
          <p:cNvSpPr txBox="1"/>
          <p:nvPr/>
        </p:nvSpPr>
        <p:spPr>
          <a:xfrm>
            <a:off x="3048719" y="4416334"/>
            <a:ext cx="4104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README.md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reports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sqllib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suplib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F63ED-9AB9-0C67-00D7-94AA9BCCB088}"/>
              </a:ext>
            </a:extLst>
          </p:cNvPr>
          <p:cNvSpPr txBox="1"/>
          <p:nvPr/>
        </p:nvSpPr>
        <p:spPr>
          <a:xfrm>
            <a:off x="3048719" y="353683"/>
            <a:ext cx="25747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~/apps/</a:t>
            </a:r>
            <a:r>
              <a:rPr lang="en-US" dirty="0" err="1">
                <a:solidFill>
                  <a:schemeClr val="bg1"/>
                </a:solidFill>
              </a:rPr>
              <a:t>adm</a:t>
            </a:r>
            <a:r>
              <a:rPr lang="en-US" dirty="0">
                <a:solidFill>
                  <a:schemeClr val="bg1"/>
                </a:solidFill>
              </a:rPr>
              <a:t>/trunk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…</a:t>
            </a:r>
          </a:p>
          <a:p>
            <a:r>
              <a:rPr lang="en-US" dirty="0">
                <a:solidFill>
                  <a:schemeClr val="bg1"/>
                </a:solidFill>
              </a:rPr>
              <a:t>	sup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cart </a:t>
            </a:r>
          </a:p>
          <a:p>
            <a:r>
              <a:rPr lang="en-US" dirty="0">
                <a:solidFill>
                  <a:schemeClr val="bg1"/>
                </a:solidFill>
              </a:rPr>
              <a:t>		menu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54EC3-7323-7689-CF16-07BC657A0E49}"/>
              </a:ext>
            </a:extLst>
          </p:cNvPr>
          <p:cNvSpPr txBox="1"/>
          <p:nvPr/>
        </p:nvSpPr>
        <p:spPr>
          <a:xfrm>
            <a:off x="3048719" y="1831011"/>
            <a:ext cx="60945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		</a:t>
            </a:r>
            <a:r>
              <a:rPr lang="en-US" u="sng" dirty="0">
                <a:solidFill>
                  <a:schemeClr val="bg1"/>
                </a:solidFill>
              </a:rPr>
              <a:t>api000.c</a:t>
            </a:r>
          </a:p>
          <a:p>
            <a:pPr lvl="6"/>
            <a:r>
              <a:rPr lang="en-US" u="sng" dirty="0">
                <a:solidFill>
                  <a:schemeClr val="bg1"/>
                </a:solidFill>
              </a:rPr>
              <a:t>api000db.h</a:t>
            </a:r>
          </a:p>
          <a:p>
            <a:pPr lvl="6"/>
            <a:r>
              <a:rPr lang="en-US" u="sng" dirty="0">
                <a:solidFill>
                  <a:schemeClr val="bg1"/>
                </a:solidFill>
              </a:rPr>
              <a:t>api000db.sqc</a:t>
            </a:r>
          </a:p>
          <a:p>
            <a:pPr lvl="6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Makefile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6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sup000.c</a:t>
            </a:r>
          </a:p>
          <a:p>
            <a:pPr lvl="6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sup000db.h</a:t>
            </a:r>
          </a:p>
          <a:p>
            <a:pPr lvl="6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sup000db.sqc</a:t>
            </a:r>
          </a:p>
          <a:p>
            <a:pPr lvl="6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sup000.html</a:t>
            </a:r>
          </a:p>
          <a:p>
            <a:pPr lvl="6"/>
            <a:r>
              <a:rPr lang="en-US" u="sng" dirty="0">
                <a:solidFill>
                  <a:schemeClr val="bg1"/>
                </a:solidFill>
              </a:rPr>
              <a:t>sup000.js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B41BE-F5FD-C9C2-110C-EC169B8A13E9}"/>
              </a:ext>
            </a:extLst>
          </p:cNvPr>
          <p:cNvSpPr txBox="1"/>
          <p:nvPr/>
        </p:nvSpPr>
        <p:spPr>
          <a:xfrm>
            <a:off x="3048853" y="5504507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swagger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unit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58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EBACE-3225-EC9B-E50D-637C23EB25B1}"/>
              </a:ext>
            </a:extLst>
          </p:cNvPr>
          <p:cNvSpPr txBox="1"/>
          <p:nvPr/>
        </p:nvSpPr>
        <p:spPr>
          <a:xfrm>
            <a:off x="7837535" y="4388054"/>
            <a:ext cx="4104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README.md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reports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sqllib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suplib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F63ED-9AB9-0C67-00D7-94AA9BCCB088}"/>
              </a:ext>
            </a:extLst>
          </p:cNvPr>
          <p:cNvSpPr txBox="1"/>
          <p:nvPr/>
        </p:nvSpPr>
        <p:spPr>
          <a:xfrm>
            <a:off x="7837535" y="325403"/>
            <a:ext cx="25747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~/apps/</a:t>
            </a:r>
            <a:r>
              <a:rPr lang="en-US" dirty="0" err="1">
                <a:solidFill>
                  <a:schemeClr val="bg1"/>
                </a:solidFill>
              </a:rPr>
              <a:t>adm</a:t>
            </a:r>
            <a:r>
              <a:rPr lang="en-US" dirty="0">
                <a:solidFill>
                  <a:schemeClr val="bg1"/>
                </a:solidFill>
              </a:rPr>
              <a:t>/trunk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…</a:t>
            </a:r>
          </a:p>
          <a:p>
            <a:r>
              <a:rPr lang="en-US" dirty="0">
                <a:solidFill>
                  <a:schemeClr val="bg1"/>
                </a:solidFill>
              </a:rPr>
              <a:t>	sup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cart </a:t>
            </a:r>
          </a:p>
          <a:p>
            <a:r>
              <a:rPr lang="en-US" dirty="0">
                <a:solidFill>
                  <a:schemeClr val="bg1"/>
                </a:solidFill>
              </a:rPr>
              <a:t>		menu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54EC3-7323-7689-CF16-07BC657A0E49}"/>
              </a:ext>
            </a:extLst>
          </p:cNvPr>
          <p:cNvSpPr txBox="1"/>
          <p:nvPr/>
        </p:nvSpPr>
        <p:spPr>
          <a:xfrm>
            <a:off x="7837536" y="1802731"/>
            <a:ext cx="42496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		</a:t>
            </a:r>
            <a:r>
              <a:rPr lang="en-US" u="sng" dirty="0">
                <a:solidFill>
                  <a:schemeClr val="bg1"/>
                </a:solidFill>
              </a:rPr>
              <a:t>api000.c</a:t>
            </a:r>
          </a:p>
          <a:p>
            <a:pPr lvl="6"/>
            <a:r>
              <a:rPr lang="en-US" u="sng" dirty="0">
                <a:solidFill>
                  <a:schemeClr val="bg1"/>
                </a:solidFill>
              </a:rPr>
              <a:t>api000db.h</a:t>
            </a:r>
          </a:p>
          <a:p>
            <a:pPr lvl="6"/>
            <a:r>
              <a:rPr lang="en-US" u="sng" dirty="0">
                <a:solidFill>
                  <a:schemeClr val="bg1"/>
                </a:solidFill>
              </a:rPr>
              <a:t>api000db.sqc</a:t>
            </a:r>
          </a:p>
          <a:p>
            <a:pPr lvl="6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Makefile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6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sup000.c</a:t>
            </a:r>
          </a:p>
          <a:p>
            <a:pPr lvl="6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sup000db.h</a:t>
            </a:r>
          </a:p>
          <a:p>
            <a:pPr lvl="6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sup000db.sqc</a:t>
            </a:r>
          </a:p>
          <a:p>
            <a:pPr lvl="6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sup000.html</a:t>
            </a:r>
          </a:p>
          <a:p>
            <a:pPr lvl="6"/>
            <a:r>
              <a:rPr lang="en-US" u="sng" dirty="0">
                <a:solidFill>
                  <a:schemeClr val="bg1"/>
                </a:solidFill>
              </a:rPr>
              <a:t>sup000.js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B41BE-F5FD-C9C2-110C-EC169B8A13E9}"/>
              </a:ext>
            </a:extLst>
          </p:cNvPr>
          <p:cNvSpPr txBox="1"/>
          <p:nvPr/>
        </p:nvSpPr>
        <p:spPr>
          <a:xfrm>
            <a:off x="7837669" y="5476227"/>
            <a:ext cx="43543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swagger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unit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…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E19684-F794-A5CD-D82A-D827A129F799}"/>
              </a:ext>
            </a:extLst>
          </p:cNvPr>
          <p:cNvSpPr/>
          <p:nvPr/>
        </p:nvSpPr>
        <p:spPr>
          <a:xfrm>
            <a:off x="1830568" y="1875934"/>
            <a:ext cx="2111604" cy="1553066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api000.c</a:t>
            </a:r>
          </a:p>
          <a:p>
            <a:pPr algn="ctr"/>
            <a:r>
              <a:rPr lang="en-US" dirty="0"/>
              <a:t>api000db.sqc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EB068-FA57-BB3A-5DAA-EA56E01C1922}"/>
              </a:ext>
            </a:extLst>
          </p:cNvPr>
          <p:cNvSpPr/>
          <p:nvPr/>
        </p:nvSpPr>
        <p:spPr>
          <a:xfrm>
            <a:off x="4743450" y="1875934"/>
            <a:ext cx="2028825" cy="1553066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sup000.js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0A3D8D-A465-F8EF-5A7C-6A50BC4721B4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942172" y="2652467"/>
            <a:ext cx="801278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915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54EC3-7323-7689-CF16-07BC657A0E49}"/>
              </a:ext>
            </a:extLst>
          </p:cNvPr>
          <p:cNvSpPr txBox="1"/>
          <p:nvPr/>
        </p:nvSpPr>
        <p:spPr>
          <a:xfrm>
            <a:off x="9665208" y="4005072"/>
            <a:ext cx="2327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u="sng" dirty="0">
                <a:solidFill>
                  <a:schemeClr val="bg1"/>
                </a:solidFill>
              </a:rPr>
              <a:t>sup000.js</a:t>
            </a:r>
          </a:p>
        </p:txBody>
      </p:sp>
    </p:spTree>
    <p:extLst>
      <p:ext uri="{BB962C8B-B14F-4D97-AF65-F5344CB8AC3E}">
        <p14:creationId xmlns:p14="http://schemas.microsoft.com/office/powerpoint/2010/main" val="2306556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Javascript Logo">
            <a:extLst>
              <a:ext uri="{FF2B5EF4-FFF2-40B4-BE49-F238E27FC236}">
                <a16:creationId xmlns:a16="http://schemas.microsoft.com/office/drawing/2014/main" id="{CC865FD1-BA7D-529B-2F00-1C34F6708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48" y="0"/>
            <a:ext cx="1473152" cy="1473152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3652E31F-D9A1-DFB8-BD39-8FFD8A7A8B24}"/>
              </a:ext>
            </a:extLst>
          </p:cNvPr>
          <p:cNvSpPr txBox="1"/>
          <p:nvPr/>
        </p:nvSpPr>
        <p:spPr>
          <a:xfrm>
            <a:off x="7671567" y="1473152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6"/>
            <a:r>
              <a:rPr lang="en-US" sz="3200" dirty="0">
                <a:solidFill>
                  <a:schemeClr val="bg1"/>
                </a:solidFill>
              </a:rPr>
              <a:t>sup000.js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9E65C-B078-5C68-B6A5-C6230D580BE9}"/>
              </a:ext>
            </a:extLst>
          </p:cNvPr>
          <p:cNvSpPr txBox="1"/>
          <p:nvPr/>
        </p:nvSpPr>
        <p:spPr>
          <a:xfrm>
            <a:off x="10718848" y="2022974"/>
            <a:ext cx="141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-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Client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Logic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5A64B4-3FCC-790A-009E-B3ED085A9B76}"/>
              </a:ext>
            </a:extLst>
          </p:cNvPr>
          <p:cNvSpPr txBox="1"/>
          <p:nvPr/>
        </p:nvSpPr>
        <p:spPr>
          <a:xfrm>
            <a:off x="27685" y="980718"/>
            <a:ext cx="1149756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fetchCommodities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apiService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records_per_page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Include the click count as the page parameter in the request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page: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records_per_page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records_per_page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'fetch'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apiService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makeRequest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call success: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displayCommodities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'#all-items'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call error: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Handle error (e.g., show error message)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3220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Javascript Logo">
            <a:extLst>
              <a:ext uri="{FF2B5EF4-FFF2-40B4-BE49-F238E27FC236}">
                <a16:creationId xmlns:a16="http://schemas.microsoft.com/office/drawing/2014/main" id="{CC865FD1-BA7D-529B-2F00-1C34F670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48" y="0"/>
            <a:ext cx="1473152" cy="1473152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3652E31F-D9A1-DFB8-BD39-8FFD8A7A8B24}"/>
              </a:ext>
            </a:extLst>
          </p:cNvPr>
          <p:cNvSpPr txBox="1"/>
          <p:nvPr/>
        </p:nvSpPr>
        <p:spPr>
          <a:xfrm>
            <a:off x="7671567" y="1473152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6"/>
            <a:r>
              <a:rPr lang="en-US" sz="3200" dirty="0">
                <a:solidFill>
                  <a:schemeClr val="bg1"/>
                </a:solidFill>
              </a:rPr>
              <a:t>sup000.js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9E65C-B078-5C68-B6A5-C6230D580BE9}"/>
              </a:ext>
            </a:extLst>
          </p:cNvPr>
          <p:cNvSpPr txBox="1"/>
          <p:nvPr/>
        </p:nvSpPr>
        <p:spPr>
          <a:xfrm>
            <a:off x="10718848" y="2022974"/>
            <a:ext cx="141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-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Client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Logic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5A64B4-3FCC-790A-009E-B3ED085A9B76}"/>
              </a:ext>
            </a:extLst>
          </p:cNvPr>
          <p:cNvSpPr txBox="1"/>
          <p:nvPr/>
        </p:nvSpPr>
        <p:spPr>
          <a:xfrm>
            <a:off x="27685" y="980718"/>
            <a:ext cx="1149756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fetchCommodities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apiService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'fetch'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apiService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makeRequest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requestData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call success: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displayCommodities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'#all-items'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call error: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Handle error (e.g., show error message)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0632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Javascript Logo">
            <a:extLst>
              <a:ext uri="{FF2B5EF4-FFF2-40B4-BE49-F238E27FC236}">
                <a16:creationId xmlns:a16="http://schemas.microsoft.com/office/drawing/2014/main" id="{CC865FD1-BA7D-529B-2F00-1C34F6708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48" y="0"/>
            <a:ext cx="1473152" cy="1473152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3652E31F-D9A1-DFB8-BD39-8FFD8A7A8B24}"/>
              </a:ext>
            </a:extLst>
          </p:cNvPr>
          <p:cNvSpPr txBox="1"/>
          <p:nvPr/>
        </p:nvSpPr>
        <p:spPr>
          <a:xfrm>
            <a:off x="7671567" y="1473152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6"/>
            <a:r>
              <a:rPr lang="en-US" sz="3200" dirty="0">
                <a:solidFill>
                  <a:schemeClr val="bg1"/>
                </a:solidFill>
              </a:rPr>
              <a:t>sup000.js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9E65C-B078-5C68-B6A5-C6230D580BE9}"/>
              </a:ext>
            </a:extLst>
          </p:cNvPr>
          <p:cNvSpPr txBox="1"/>
          <p:nvPr/>
        </p:nvSpPr>
        <p:spPr>
          <a:xfrm>
            <a:off x="10718848" y="2022974"/>
            <a:ext cx="141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-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Client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Logic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D3CA5E-A5E9-F04D-E4D8-2E841A778C78}"/>
              </a:ext>
            </a:extLst>
          </p:cNvPr>
          <p:cNvSpPr txBox="1"/>
          <p:nvPr/>
        </p:nvSpPr>
        <p:spPr>
          <a:xfrm>
            <a:off x="0" y="210426"/>
            <a:ext cx="10322718" cy="6437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3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displayCommodities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resJSON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3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orderList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3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commodityList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resJSON</a:t>
            </a:r>
            <a:r>
              <a:rPr lang="en-US" sz="133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3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3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`Commodities: </a:t>
            </a:r>
            <a:r>
              <a:rPr lang="en-US" sz="133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33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3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33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commodityList</a:t>
            </a:r>
            <a:r>
              <a:rPr lang="en-US" sz="133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33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3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3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`Page: </a:t>
            </a:r>
            <a:r>
              <a:rPr lang="en-US" sz="133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resJSON</a:t>
            </a:r>
            <a:r>
              <a:rPr lang="en-US" sz="133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33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3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Iterate over the </a:t>
            </a:r>
            <a:r>
              <a:rPr lang="en-US" sz="133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responseJSON</a:t>
            </a:r>
            <a:r>
              <a:rPr lang="en-US" sz="133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array and create product </a:t>
            </a:r>
            <a:r>
              <a:rPr lang="en-US" sz="133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divs</a:t>
            </a:r>
            <a:endParaRPr lang="en-US" sz="133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commodityList</a:t>
            </a:r>
            <a:r>
              <a:rPr lang="en-US" sz="133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3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3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33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3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productDiv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'&lt;div&gt;'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33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class: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'product'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3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productInfoDiv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'&lt;div&gt;'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33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class: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'product-info'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3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productDetailsDiv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'&lt;div&gt;'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33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class: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'details'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3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productCode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'&lt;p&gt;'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33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class: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'product-code'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3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'Code: 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33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133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3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});</a:t>
            </a:r>
          </a:p>
          <a:p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3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productSubCode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'&lt;p&gt;'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33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class: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'product-subcode'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3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'Subcode: 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33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subcode</a:t>
            </a:r>
            <a:r>
              <a:rPr lang="en-US" sz="133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3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});</a:t>
            </a:r>
          </a:p>
          <a:p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3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productOnHand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'&lt;p&gt;'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33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class: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'product-on-hand'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3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 Hand: 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33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on_hand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3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productMeasure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'&lt;p&gt;'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33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class: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'product-measure'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3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'Measure: 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33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measure</a:t>
            </a:r>
            <a:r>
              <a:rPr lang="en-US" sz="133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3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});</a:t>
            </a:r>
          </a:p>
          <a:p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3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productImage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getProductImage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3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3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productName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'&lt;p&gt;'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33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class: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'product-name'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3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33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33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3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});</a:t>
            </a:r>
          </a:p>
          <a:p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3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productPrice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'&lt;div&gt;'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33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class: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'product-price'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3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'$'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33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33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3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3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});</a:t>
            </a:r>
          </a:p>
          <a:p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3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quantityInput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'&lt;input&gt;'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33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'number'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3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value: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3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min: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3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addButton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'&lt;button&gt;'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133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class: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'add-</a:t>
            </a:r>
            <a:r>
              <a:rPr lang="en-US" sz="133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3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3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b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3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Add event listener to the add button</a:t>
            </a:r>
            <a:endParaRPr lang="en-US" sz="133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addButton</a:t>
            </a:r>
            <a:r>
              <a:rPr lang="en-US" sz="133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3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3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33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33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addToCart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33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133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3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33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subcode</a:t>
            </a:r>
            <a:r>
              <a:rPr lang="en-US" sz="133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3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quantityInput</a:t>
            </a:r>
            <a:r>
              <a:rPr lang="en-US" sz="133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3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33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3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'#unit-dropdown'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33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b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productDetailsDiv</a:t>
            </a:r>
            <a:r>
              <a:rPr lang="en-US" sz="133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3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productCode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productSubCode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productOnHand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productMeasure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productInfoDiv</a:t>
            </a:r>
            <a:r>
              <a:rPr lang="en-US" sz="133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3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productDetailsDiv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productImage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productName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productDiv</a:t>
            </a:r>
            <a:r>
              <a:rPr lang="en-US" sz="133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3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productInfoDiv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productPrice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quantityInput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addButton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3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orderList</a:t>
            </a:r>
            <a:r>
              <a:rPr lang="en-US" sz="133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3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3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productDiv</a:t>
            </a:r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sz="133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27600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54EC3-7323-7689-CF16-07BC657A0E49}"/>
              </a:ext>
            </a:extLst>
          </p:cNvPr>
          <p:cNvSpPr txBox="1"/>
          <p:nvPr/>
        </p:nvSpPr>
        <p:spPr>
          <a:xfrm>
            <a:off x="9665208" y="4005072"/>
            <a:ext cx="2327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u="sng" dirty="0">
                <a:solidFill>
                  <a:schemeClr val="bg1"/>
                </a:solidFill>
              </a:rPr>
              <a:t>sup000.js</a:t>
            </a:r>
          </a:p>
        </p:txBody>
      </p:sp>
    </p:spTree>
    <p:extLst>
      <p:ext uri="{BB962C8B-B14F-4D97-AF65-F5344CB8AC3E}">
        <p14:creationId xmlns:p14="http://schemas.microsoft.com/office/powerpoint/2010/main" val="1006474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EBACE-3225-EC9B-E50D-637C23EB25B1}"/>
              </a:ext>
            </a:extLst>
          </p:cNvPr>
          <p:cNvSpPr txBox="1"/>
          <p:nvPr/>
        </p:nvSpPr>
        <p:spPr>
          <a:xfrm>
            <a:off x="7837535" y="4388054"/>
            <a:ext cx="4104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README.md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reports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sqllib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suplib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F63ED-9AB9-0C67-00D7-94AA9BCCB088}"/>
              </a:ext>
            </a:extLst>
          </p:cNvPr>
          <p:cNvSpPr txBox="1"/>
          <p:nvPr/>
        </p:nvSpPr>
        <p:spPr>
          <a:xfrm>
            <a:off x="7837535" y="325403"/>
            <a:ext cx="25747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~/apps/</a:t>
            </a:r>
            <a:r>
              <a:rPr lang="en-US" dirty="0" err="1">
                <a:solidFill>
                  <a:schemeClr val="bg1"/>
                </a:solidFill>
              </a:rPr>
              <a:t>adm</a:t>
            </a:r>
            <a:r>
              <a:rPr lang="en-US" dirty="0">
                <a:solidFill>
                  <a:schemeClr val="bg1"/>
                </a:solidFill>
              </a:rPr>
              <a:t>/trunk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…</a:t>
            </a:r>
          </a:p>
          <a:p>
            <a:r>
              <a:rPr lang="en-US" dirty="0">
                <a:solidFill>
                  <a:schemeClr val="bg1"/>
                </a:solidFill>
              </a:rPr>
              <a:t>	sup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cart </a:t>
            </a:r>
          </a:p>
          <a:p>
            <a:r>
              <a:rPr lang="en-US" dirty="0">
                <a:solidFill>
                  <a:schemeClr val="bg1"/>
                </a:solidFill>
              </a:rPr>
              <a:t>		menu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54EC3-7323-7689-CF16-07BC657A0E49}"/>
              </a:ext>
            </a:extLst>
          </p:cNvPr>
          <p:cNvSpPr txBox="1"/>
          <p:nvPr/>
        </p:nvSpPr>
        <p:spPr>
          <a:xfrm>
            <a:off x="7837536" y="1802731"/>
            <a:ext cx="42496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		</a:t>
            </a:r>
            <a:r>
              <a:rPr lang="en-US" u="sng" dirty="0">
                <a:solidFill>
                  <a:schemeClr val="bg1"/>
                </a:solidFill>
              </a:rPr>
              <a:t>api000.c</a:t>
            </a:r>
          </a:p>
          <a:p>
            <a:pPr lvl="6"/>
            <a:r>
              <a:rPr lang="en-US" u="sng" dirty="0">
                <a:solidFill>
                  <a:schemeClr val="bg1"/>
                </a:solidFill>
              </a:rPr>
              <a:t>api000db.h</a:t>
            </a:r>
          </a:p>
          <a:p>
            <a:pPr lvl="6"/>
            <a:r>
              <a:rPr lang="en-US" u="sng" dirty="0">
                <a:solidFill>
                  <a:schemeClr val="bg1"/>
                </a:solidFill>
              </a:rPr>
              <a:t>api000db.sqc</a:t>
            </a:r>
          </a:p>
          <a:p>
            <a:pPr lvl="6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Makefile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6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sup000.c</a:t>
            </a:r>
          </a:p>
          <a:p>
            <a:pPr lvl="6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sup000db.h</a:t>
            </a:r>
          </a:p>
          <a:p>
            <a:pPr lvl="6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sup000db.sqc</a:t>
            </a:r>
          </a:p>
          <a:p>
            <a:pPr lvl="6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sup000.html</a:t>
            </a:r>
          </a:p>
          <a:p>
            <a:pPr lvl="6"/>
            <a:r>
              <a:rPr lang="en-US" u="sng" dirty="0">
                <a:solidFill>
                  <a:schemeClr val="bg1"/>
                </a:solidFill>
              </a:rPr>
              <a:t>sup000.js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B41BE-F5FD-C9C2-110C-EC169B8A13E9}"/>
              </a:ext>
            </a:extLst>
          </p:cNvPr>
          <p:cNvSpPr txBox="1"/>
          <p:nvPr/>
        </p:nvSpPr>
        <p:spPr>
          <a:xfrm>
            <a:off x="7837669" y="5476227"/>
            <a:ext cx="43543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swagger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unit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…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281E96-9446-BC81-7E32-DDDFCA7A8946}"/>
              </a:ext>
            </a:extLst>
          </p:cNvPr>
          <p:cNvSpPr/>
          <p:nvPr/>
        </p:nvSpPr>
        <p:spPr>
          <a:xfrm>
            <a:off x="1830568" y="1875934"/>
            <a:ext cx="2111604" cy="1553066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api000.c</a:t>
            </a:r>
          </a:p>
          <a:p>
            <a:pPr algn="ctr"/>
            <a:r>
              <a:rPr lang="en-US" dirty="0"/>
              <a:t>api000db.sqc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76B3E3-A548-EC3B-0FA7-FC6AE759ADA9}"/>
              </a:ext>
            </a:extLst>
          </p:cNvPr>
          <p:cNvSpPr/>
          <p:nvPr/>
        </p:nvSpPr>
        <p:spPr>
          <a:xfrm>
            <a:off x="4743450" y="1875934"/>
            <a:ext cx="2028825" cy="1553066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sup000.js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F185DB-4DB0-CF86-3F97-DFD37A19F197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942172" y="2652467"/>
            <a:ext cx="801278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658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54EC3-7323-7689-CF16-07BC657A0E49}"/>
              </a:ext>
            </a:extLst>
          </p:cNvPr>
          <p:cNvSpPr txBox="1"/>
          <p:nvPr/>
        </p:nvSpPr>
        <p:spPr>
          <a:xfrm>
            <a:off x="9665208" y="2075688"/>
            <a:ext cx="2441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u="sng" dirty="0">
                <a:solidFill>
                  <a:schemeClr val="bg1"/>
                </a:solidFill>
              </a:rPr>
              <a:t>api000db.h</a:t>
            </a:r>
          </a:p>
        </p:txBody>
      </p:sp>
    </p:spTree>
    <p:extLst>
      <p:ext uri="{BB962C8B-B14F-4D97-AF65-F5344CB8AC3E}">
        <p14:creationId xmlns:p14="http://schemas.microsoft.com/office/powerpoint/2010/main" val="118868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>
            <a:extLst>
              <a:ext uri="{FF2B5EF4-FFF2-40B4-BE49-F238E27FC236}">
                <a16:creationId xmlns:a16="http://schemas.microsoft.com/office/drawing/2014/main" id="{8A3AAE9C-8D8E-76C0-684B-1E8A596EA24A}"/>
              </a:ext>
            </a:extLst>
          </p:cNvPr>
          <p:cNvSpPr txBox="1"/>
          <p:nvPr/>
        </p:nvSpPr>
        <p:spPr>
          <a:xfrm>
            <a:off x="7460726" y="1466850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6"/>
            <a:r>
              <a:rPr lang="en-US" sz="3200" dirty="0">
                <a:solidFill>
                  <a:schemeClr val="bg1"/>
                </a:solidFill>
              </a:rPr>
              <a:t>api000db.h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9ABBFD-326A-88AD-FF5E-2EB7ADD18E12}"/>
              </a:ext>
            </a:extLst>
          </p:cNvPr>
          <p:cNvSpPr txBox="1"/>
          <p:nvPr/>
        </p:nvSpPr>
        <p:spPr>
          <a:xfrm>
            <a:off x="10774218" y="2051625"/>
            <a:ext cx="141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-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Database Interactions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CB677B0-31F0-D5F1-A7B8-D7D6BCC4A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5150" y="0"/>
            <a:ext cx="1466850" cy="1466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6DE6D0-D373-5971-10D4-62F0BC0D6E90}"/>
              </a:ext>
            </a:extLst>
          </p:cNvPr>
          <p:cNvSpPr txBox="1"/>
          <p:nvPr/>
        </p:nvSpPr>
        <p:spPr>
          <a:xfrm>
            <a:off x="1" y="374317"/>
            <a:ext cx="11029950" cy="610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Structs used to pass data around.</a:t>
            </a:r>
            <a:endParaRPr 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"aa10t.h"</a:t>
            </a:r>
            <a:endParaRPr 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"aa12t.h"</a:t>
            </a:r>
            <a:endParaRPr 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Required for database connections</a:t>
            </a:r>
            <a:endParaRPr 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sq_gen_connect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sq_gen_connectreset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These functions are in the common </a:t>
            </a:r>
            <a:r>
              <a:rPr lang="en-US" sz="1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sqllib</a:t>
            </a:r>
            <a:r>
              <a:rPr 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for the supply system</a:t>
            </a:r>
            <a:endParaRPr 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sq_opn_unit_list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sq_ftc_unit_list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sq_cls_unit_list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 rows of supply commodities</a:t>
            </a:r>
            <a:endParaRPr 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sq_opn_supply_commodities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sq_ftc_supply_commodities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sq_cls_supply_commodities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sq_get_cart_for_unit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Insert a new order into AA01_REQUEST</a:t>
            </a:r>
            <a:endParaRPr 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sq_ins_new_order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sq_sel_default_unit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1D47C5-C762-93BF-6427-52524B881041}"/>
              </a:ext>
            </a:extLst>
          </p:cNvPr>
          <p:cNvSpPr/>
          <p:nvPr/>
        </p:nvSpPr>
        <p:spPr>
          <a:xfrm>
            <a:off x="0" y="2743200"/>
            <a:ext cx="647700" cy="374048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23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EBACE-3225-EC9B-E50D-637C23EB25B1}"/>
              </a:ext>
            </a:extLst>
          </p:cNvPr>
          <p:cNvSpPr txBox="1"/>
          <p:nvPr/>
        </p:nvSpPr>
        <p:spPr>
          <a:xfrm>
            <a:off x="4097548" y="2571065"/>
            <a:ext cx="4104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	README.md</a:t>
            </a:r>
          </a:p>
          <a:p>
            <a:r>
              <a:rPr lang="en-US" dirty="0">
                <a:solidFill>
                  <a:schemeClr val="bg1"/>
                </a:solidFill>
              </a:rPr>
              <a:t>		reports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sqllib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suplib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	swagger</a:t>
            </a:r>
          </a:p>
          <a:p>
            <a:r>
              <a:rPr lang="en-US" dirty="0">
                <a:solidFill>
                  <a:schemeClr val="bg1"/>
                </a:solidFill>
              </a:rPr>
              <a:t>		tests</a:t>
            </a:r>
          </a:p>
          <a:p>
            <a:r>
              <a:rPr lang="en-US" dirty="0">
                <a:solidFill>
                  <a:schemeClr val="bg1"/>
                </a:solidFill>
              </a:rPr>
              <a:t>		unit</a:t>
            </a:r>
          </a:p>
          <a:p>
            <a:r>
              <a:rPr lang="en-US" dirty="0">
                <a:solidFill>
                  <a:schemeClr val="bg1"/>
                </a:solidFill>
              </a:rPr>
              <a:t>	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F63ED-9AB9-0C67-00D7-94AA9BCCB088}"/>
              </a:ext>
            </a:extLst>
          </p:cNvPr>
          <p:cNvSpPr txBox="1"/>
          <p:nvPr/>
        </p:nvSpPr>
        <p:spPr>
          <a:xfrm>
            <a:off x="4097548" y="1207698"/>
            <a:ext cx="25747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~/apps/</a:t>
            </a:r>
            <a:r>
              <a:rPr lang="en-US" dirty="0" err="1">
                <a:solidFill>
                  <a:schemeClr val="bg1"/>
                </a:solidFill>
              </a:rPr>
              <a:t>adm</a:t>
            </a:r>
            <a:r>
              <a:rPr lang="en-US" dirty="0">
                <a:solidFill>
                  <a:schemeClr val="bg1"/>
                </a:solidFill>
              </a:rPr>
              <a:t>/trunk</a:t>
            </a:r>
          </a:p>
          <a:p>
            <a:r>
              <a:rPr lang="en-US" dirty="0">
                <a:solidFill>
                  <a:schemeClr val="bg1"/>
                </a:solidFill>
              </a:rPr>
              <a:t>	…</a:t>
            </a:r>
          </a:p>
          <a:p>
            <a:r>
              <a:rPr lang="en-US" dirty="0">
                <a:solidFill>
                  <a:schemeClr val="bg1"/>
                </a:solidFill>
              </a:rPr>
              <a:t>	sup</a:t>
            </a:r>
          </a:p>
          <a:p>
            <a:r>
              <a:rPr lang="en-US" dirty="0">
                <a:solidFill>
                  <a:schemeClr val="bg1"/>
                </a:solidFill>
              </a:rPr>
              <a:t>		cart </a:t>
            </a:r>
          </a:p>
          <a:p>
            <a:r>
              <a:rPr lang="en-US" dirty="0">
                <a:solidFill>
                  <a:schemeClr val="bg1"/>
                </a:solidFill>
              </a:rPr>
              <a:t>		menu</a:t>
            </a:r>
          </a:p>
        </p:txBody>
      </p:sp>
    </p:spTree>
    <p:extLst>
      <p:ext uri="{BB962C8B-B14F-4D97-AF65-F5344CB8AC3E}">
        <p14:creationId xmlns:p14="http://schemas.microsoft.com/office/powerpoint/2010/main" val="777510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>
            <a:extLst>
              <a:ext uri="{FF2B5EF4-FFF2-40B4-BE49-F238E27FC236}">
                <a16:creationId xmlns:a16="http://schemas.microsoft.com/office/drawing/2014/main" id="{8A3AAE9C-8D8E-76C0-684B-1E8A596EA24A}"/>
              </a:ext>
            </a:extLst>
          </p:cNvPr>
          <p:cNvSpPr txBox="1"/>
          <p:nvPr/>
        </p:nvSpPr>
        <p:spPr>
          <a:xfrm>
            <a:off x="7460726" y="1466850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6"/>
            <a:r>
              <a:rPr lang="en-US" sz="3200" dirty="0">
                <a:solidFill>
                  <a:schemeClr val="bg1"/>
                </a:solidFill>
              </a:rPr>
              <a:t>api000db.h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9ABBFD-326A-88AD-FF5E-2EB7ADD18E12}"/>
              </a:ext>
            </a:extLst>
          </p:cNvPr>
          <p:cNvSpPr txBox="1"/>
          <p:nvPr/>
        </p:nvSpPr>
        <p:spPr>
          <a:xfrm>
            <a:off x="10774218" y="2051625"/>
            <a:ext cx="141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-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Database Interactions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CB677B0-31F0-D5F1-A7B8-D7D6BCC4A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5150" y="0"/>
            <a:ext cx="1466850" cy="1466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6DE6D0-D373-5971-10D4-62F0BC0D6E90}"/>
              </a:ext>
            </a:extLst>
          </p:cNvPr>
          <p:cNvSpPr txBox="1"/>
          <p:nvPr/>
        </p:nvSpPr>
        <p:spPr>
          <a:xfrm>
            <a:off x="1" y="374317"/>
            <a:ext cx="1102995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Structs used to pass data around.</a:t>
            </a:r>
            <a:endParaRPr 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"aa10t.h"</a:t>
            </a:r>
            <a:endParaRPr 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"aa12t.h"</a:t>
            </a:r>
            <a:endParaRPr 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Required for database connections</a:t>
            </a:r>
            <a:endParaRPr 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sq_gen_connect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sq_gen_connectreset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These functions are in the common </a:t>
            </a:r>
            <a:r>
              <a:rPr lang="en-US" sz="17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sqllib</a:t>
            </a:r>
            <a:r>
              <a:rPr 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for the supply system</a:t>
            </a:r>
            <a:endParaRPr 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sq_opn_unit_list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sq_ftc_unit_list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sq_cls_unit_list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 rows of supply commodities</a:t>
            </a:r>
            <a:endParaRPr 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sq_opn_supply_commodities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records_per_page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sq_ftc_supply_commodities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sq_cls_supply_commodities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sq_get_cart_for_unit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order_no_out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fiscal_year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Insert a new order into AA01_REQUEST</a:t>
            </a:r>
            <a:endParaRPr 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sq_ins_new_order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fiscal_year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order_no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!!default_unit">
            <a:extLst>
              <a:ext uri="{FF2B5EF4-FFF2-40B4-BE49-F238E27FC236}">
                <a16:creationId xmlns:a16="http://schemas.microsoft.com/office/drawing/2014/main" id="{EE0A9893-28F5-1379-AAF9-209D1F67BCA2}"/>
              </a:ext>
            </a:extLst>
          </p:cNvPr>
          <p:cNvSpPr txBox="1"/>
          <p:nvPr/>
        </p:nvSpPr>
        <p:spPr>
          <a:xfrm>
            <a:off x="0" y="6045100"/>
            <a:ext cx="852725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long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sq_sel_default_unit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cur_unit_code_out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userid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724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Char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>
            <a:extLst>
              <a:ext uri="{FF2B5EF4-FFF2-40B4-BE49-F238E27FC236}">
                <a16:creationId xmlns:a16="http://schemas.microsoft.com/office/drawing/2014/main" id="{8A3AAE9C-8D8E-76C0-684B-1E8A596EA24A}"/>
              </a:ext>
            </a:extLst>
          </p:cNvPr>
          <p:cNvSpPr txBox="1"/>
          <p:nvPr/>
        </p:nvSpPr>
        <p:spPr>
          <a:xfrm>
            <a:off x="7070201" y="1466850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6"/>
            <a:r>
              <a:rPr lang="en-US" sz="3200" dirty="0">
                <a:solidFill>
                  <a:schemeClr val="bg1"/>
                </a:solidFill>
              </a:rPr>
              <a:t>api000db.sqc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9ABBFD-326A-88AD-FF5E-2EB7ADD18E12}"/>
              </a:ext>
            </a:extLst>
          </p:cNvPr>
          <p:cNvSpPr txBox="1"/>
          <p:nvPr/>
        </p:nvSpPr>
        <p:spPr>
          <a:xfrm>
            <a:off x="10774218" y="2051625"/>
            <a:ext cx="141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-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Database Interactions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CB677B0-31F0-D5F1-A7B8-D7D6BCC4A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5150" y="0"/>
            <a:ext cx="1466850" cy="1466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6DE6D0-D373-5971-10D4-62F0BC0D6E90}"/>
              </a:ext>
            </a:extLst>
          </p:cNvPr>
          <p:cNvSpPr txBox="1"/>
          <p:nvPr/>
        </p:nvSpPr>
        <p:spPr>
          <a:xfrm>
            <a:off x="1" y="374317"/>
            <a:ext cx="1102995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                                                        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gl02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EXEC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SELECT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cur_unit_code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INTO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: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ap01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cur_unit_code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FROM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nysa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ap01t_employee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employee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JOIN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nysa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gl02t_user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user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ON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asb_id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asb_id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WHERE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gl02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;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cur_unit_code_out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ap01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cur_unit_code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sqlca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sqlcode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!!default_unit">
            <a:extLst>
              <a:ext uri="{FF2B5EF4-FFF2-40B4-BE49-F238E27FC236}">
                <a16:creationId xmlns:a16="http://schemas.microsoft.com/office/drawing/2014/main" id="{40A58FCF-1D3D-79C8-8D94-C66790CAB307}"/>
              </a:ext>
            </a:extLst>
          </p:cNvPr>
          <p:cNvSpPr txBox="1"/>
          <p:nvPr/>
        </p:nvSpPr>
        <p:spPr>
          <a:xfrm>
            <a:off x="0" y="374243"/>
            <a:ext cx="79748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          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cur_unit_code_out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285197-41F2-70ED-04C2-E22D02228529}"/>
              </a:ext>
            </a:extLst>
          </p:cNvPr>
          <p:cNvSpPr/>
          <p:nvPr/>
        </p:nvSpPr>
        <p:spPr>
          <a:xfrm>
            <a:off x="504825" y="661199"/>
            <a:ext cx="3200400" cy="425914"/>
          </a:xfrm>
          <a:prstGeom prst="rect">
            <a:avLst/>
          </a:prstGeom>
          <a:solidFill>
            <a:schemeClr val="accent6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9DEB9-8EE7-C4E2-D0F2-C3BB69B1AE90}"/>
              </a:ext>
            </a:extLst>
          </p:cNvPr>
          <p:cNvSpPr/>
          <p:nvPr/>
        </p:nvSpPr>
        <p:spPr>
          <a:xfrm>
            <a:off x="504825" y="1087113"/>
            <a:ext cx="4478189" cy="2646687"/>
          </a:xfrm>
          <a:prstGeom prst="rect">
            <a:avLst/>
          </a:prstGeom>
          <a:solidFill>
            <a:schemeClr val="accent3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5211CB-C10B-D3DB-8F6D-FC52C21FF2FA}"/>
              </a:ext>
            </a:extLst>
          </p:cNvPr>
          <p:cNvSpPr/>
          <p:nvPr/>
        </p:nvSpPr>
        <p:spPr>
          <a:xfrm>
            <a:off x="504825" y="3733800"/>
            <a:ext cx="5200650" cy="628650"/>
          </a:xfrm>
          <a:prstGeom prst="rect">
            <a:avLst/>
          </a:prstGeom>
          <a:solidFill>
            <a:srgbClr val="FFC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!!name">
            <a:extLst>
              <a:ext uri="{FF2B5EF4-FFF2-40B4-BE49-F238E27FC236}">
                <a16:creationId xmlns:a16="http://schemas.microsoft.com/office/drawing/2014/main" id="{E7CA9CB7-CFAF-641A-9FEA-D2AD3811FACA}"/>
              </a:ext>
            </a:extLst>
          </p:cNvPr>
          <p:cNvSpPr txBox="1"/>
          <p:nvPr/>
        </p:nvSpPr>
        <p:spPr>
          <a:xfrm>
            <a:off x="559594" y="371238"/>
            <a:ext cx="3090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sq_sel_default_unit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34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>
            <a:extLst>
              <a:ext uri="{FF2B5EF4-FFF2-40B4-BE49-F238E27FC236}">
                <a16:creationId xmlns:a16="http://schemas.microsoft.com/office/drawing/2014/main" id="{8A3AAE9C-8D8E-76C0-684B-1E8A596EA24A}"/>
              </a:ext>
            </a:extLst>
          </p:cNvPr>
          <p:cNvSpPr txBox="1"/>
          <p:nvPr/>
        </p:nvSpPr>
        <p:spPr>
          <a:xfrm>
            <a:off x="7878177" y="1473635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6"/>
            <a:r>
              <a:rPr lang="en-US" sz="3200" dirty="0">
                <a:solidFill>
                  <a:schemeClr val="bg1"/>
                </a:solidFill>
              </a:rPr>
              <a:t>api000.c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9ABBFD-326A-88AD-FF5E-2EB7ADD18E12}"/>
              </a:ext>
            </a:extLst>
          </p:cNvPr>
          <p:cNvSpPr txBox="1"/>
          <p:nvPr/>
        </p:nvSpPr>
        <p:spPr>
          <a:xfrm>
            <a:off x="10774218" y="2051625"/>
            <a:ext cx="141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-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Server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Logic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DE6D0-D373-5971-10D4-62F0BC0D6E90}"/>
              </a:ext>
            </a:extLst>
          </p:cNvPr>
          <p:cNvSpPr txBox="1"/>
          <p:nvPr/>
        </p:nvSpPr>
        <p:spPr>
          <a:xfrm>
            <a:off x="8960" y="1998525"/>
            <a:ext cx="12192001" cy="3022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8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specify default unit to be displayed upon page load</a:t>
            </a:r>
            <a:endParaRPr lang="en-US" sz="238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38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38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8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cur_unit_code</a:t>
            </a:r>
            <a:r>
              <a:rPr lang="en-US" sz="238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38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38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38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38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38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sqlcode</a:t>
            </a:r>
            <a:r>
              <a:rPr lang="en-US" sz="238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8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38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8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238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38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cur_unit_code</a:t>
            </a:r>
            <a:r>
              <a:rPr lang="en-US" sz="238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38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gl_userid</a:t>
            </a:r>
            <a:r>
              <a:rPr lang="en-US" sz="238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38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38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38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sqlcode</a:t>
            </a:r>
            <a:r>
              <a:rPr lang="en-US" sz="238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8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238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8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38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38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38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logit</a:t>
            </a:r>
            <a:r>
              <a:rPr lang="en-US" sz="238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38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debug_fh</a:t>
            </a:r>
            <a:r>
              <a:rPr lang="en-US" sz="238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38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38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sqlcode</a:t>
            </a:r>
            <a:r>
              <a:rPr lang="en-US" sz="238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after </a:t>
            </a:r>
            <a:r>
              <a:rPr lang="en-US" sz="238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sq_sel_default_unit</a:t>
            </a:r>
            <a:r>
              <a:rPr lang="en-US" sz="238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38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38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38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38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38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sqlcode</a:t>
            </a:r>
            <a:r>
              <a:rPr lang="en-US" sz="238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38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38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fflush</a:t>
            </a:r>
            <a:r>
              <a:rPr lang="en-US" sz="238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38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debug_fh</a:t>
            </a:r>
            <a:r>
              <a:rPr lang="en-US" sz="238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38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38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logit</a:t>
            </a:r>
            <a:r>
              <a:rPr lang="en-US" sz="238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38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debug_fh</a:t>
            </a:r>
            <a:r>
              <a:rPr lang="en-US" sz="238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38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“Current Unit Code: </a:t>
            </a:r>
            <a:r>
              <a:rPr lang="en-US" sz="238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sz="238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38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38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38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cur_unit_code</a:t>
            </a:r>
            <a:r>
              <a:rPr lang="en-US" sz="238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 descr="C Logo">
            <a:extLst>
              <a:ext uri="{FF2B5EF4-FFF2-40B4-BE49-F238E27FC236}">
                <a16:creationId xmlns:a16="http://schemas.microsoft.com/office/drawing/2014/main" id="{A5F2824C-E6EC-1283-0674-092666EE1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589" y="6184"/>
            <a:ext cx="1332372" cy="1474236"/>
          </a:xfrm>
          <a:prstGeom prst="rect">
            <a:avLst/>
          </a:prstGeom>
        </p:spPr>
      </p:pic>
      <p:sp>
        <p:nvSpPr>
          <p:cNvPr id="11" name="!!name">
            <a:extLst>
              <a:ext uri="{FF2B5EF4-FFF2-40B4-BE49-F238E27FC236}">
                <a16:creationId xmlns:a16="http://schemas.microsoft.com/office/drawing/2014/main" id="{C2F1F72E-F416-86A0-1966-AFB12DC0BDAB}"/>
              </a:ext>
            </a:extLst>
          </p:cNvPr>
          <p:cNvSpPr txBox="1"/>
          <p:nvPr/>
        </p:nvSpPr>
        <p:spPr>
          <a:xfrm>
            <a:off x="1678217" y="2718577"/>
            <a:ext cx="3417094" cy="458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38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sq_sel_default_unit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02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>
            <a:extLst>
              <a:ext uri="{FF2B5EF4-FFF2-40B4-BE49-F238E27FC236}">
                <a16:creationId xmlns:a16="http://schemas.microsoft.com/office/drawing/2014/main" id="{8A3AAE9C-8D8E-76C0-684B-1E8A596EA24A}"/>
              </a:ext>
            </a:extLst>
          </p:cNvPr>
          <p:cNvSpPr txBox="1"/>
          <p:nvPr/>
        </p:nvSpPr>
        <p:spPr>
          <a:xfrm>
            <a:off x="7878177" y="1473635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6"/>
            <a:r>
              <a:rPr lang="en-US" sz="3200" dirty="0">
                <a:solidFill>
                  <a:schemeClr val="bg1"/>
                </a:solidFill>
              </a:rPr>
              <a:t>api000.c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9ABBFD-326A-88AD-FF5E-2EB7ADD18E12}"/>
              </a:ext>
            </a:extLst>
          </p:cNvPr>
          <p:cNvSpPr txBox="1"/>
          <p:nvPr/>
        </p:nvSpPr>
        <p:spPr>
          <a:xfrm>
            <a:off x="10774218" y="2051625"/>
            <a:ext cx="141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-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Server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Logic</a:t>
            </a:r>
          </a:p>
        </p:txBody>
      </p:sp>
      <p:pic>
        <p:nvPicPr>
          <p:cNvPr id="3" name="Picture 2" descr="C Logo">
            <a:extLst>
              <a:ext uri="{FF2B5EF4-FFF2-40B4-BE49-F238E27FC236}">
                <a16:creationId xmlns:a16="http://schemas.microsoft.com/office/drawing/2014/main" id="{A5F2824C-E6EC-1283-0674-092666EE1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589" y="6184"/>
            <a:ext cx="1332372" cy="1474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39C7BF-7D71-C49F-8691-41E9FF479EE3}"/>
              </a:ext>
            </a:extLst>
          </p:cNvPr>
          <p:cNvSpPr txBox="1"/>
          <p:nvPr/>
        </p:nvSpPr>
        <p:spPr>
          <a:xfrm>
            <a:off x="0" y="0"/>
            <a:ext cx="106965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3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3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3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3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3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3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3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350" dirty="0">
                <a:solidFill>
                  <a:srgbClr val="6A9955"/>
                </a:solidFill>
                <a:latin typeface="Consolas" panose="020B0609020204030204" pitchFamily="49" charset="0"/>
              </a:rPr>
              <a:t>    // </a:t>
            </a:r>
            <a:r>
              <a:rPr lang="en-US" sz="13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Log setup &amp; testing setup</a:t>
            </a:r>
            <a:endParaRPr lang="en-US" sz="13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50" dirty="0">
                <a:solidFill>
                  <a:srgbClr val="CCCCCC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sz="13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4D944-97B3-0698-8A0C-F6C180D3F05A}"/>
              </a:ext>
            </a:extLst>
          </p:cNvPr>
          <p:cNvSpPr txBox="1"/>
          <p:nvPr/>
        </p:nvSpPr>
        <p:spPr>
          <a:xfrm>
            <a:off x="0" y="599710"/>
            <a:ext cx="9486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Define all possible params passed in through URI or body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RequestStruct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request_data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885DD-7631-9915-32CC-BAC0D6D2B3AF}"/>
              </a:ext>
            </a:extLst>
          </p:cNvPr>
          <p:cNvSpPr txBox="1"/>
          <p:nvPr/>
        </p:nvSpPr>
        <p:spPr>
          <a:xfrm>
            <a:off x="-1" y="1367633"/>
            <a:ext cx="101250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secname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// should always be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adm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/sup/api000. Could be removed 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entry_pgm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// should always be sup000 as of now. probably not needed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request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// the name of the function that should be executed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FA3C4-20B1-732B-AD1C-59B7164E3B71}"/>
              </a:ext>
            </a:extLst>
          </p:cNvPr>
          <p:cNvSpPr txBox="1"/>
          <p:nvPr/>
        </p:nvSpPr>
        <p:spPr>
          <a:xfrm>
            <a:off x="-2" y="2095915"/>
            <a:ext cx="111823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VLIST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vlists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{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secname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secname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sizeof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secname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{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"request"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request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sizeof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request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{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entry_pgm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entry_pgm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sizeof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entry_pgm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{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"code"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request_data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code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sizeof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request_data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code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{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"subcode"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request_data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subcode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sizeof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request_data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subcode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{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"quantity"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request_data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quantity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sizeof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request_data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quantity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{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"unit"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request_data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sizeof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request_data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{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"page"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request_data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page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sizeof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request_data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page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{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records_per_page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request_data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records_per_page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sizeof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request_data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records_per_page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sentinel value to break read loop in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getdata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{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A74FA3-8B7F-8F6F-5154-1E8D52907757}"/>
              </a:ext>
            </a:extLst>
          </p:cNvPr>
          <p:cNvSpPr txBox="1"/>
          <p:nvPr/>
        </p:nvSpPr>
        <p:spPr>
          <a:xfrm>
            <a:off x="39102" y="4809356"/>
            <a:ext cx="6996112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rc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getdata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vlists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2215E4-3F1C-092F-F1B5-699820B06493}"/>
              </a:ext>
            </a:extLst>
          </p:cNvPr>
          <p:cNvSpPr txBox="1"/>
          <p:nvPr/>
        </p:nvSpPr>
        <p:spPr>
          <a:xfrm>
            <a:off x="78206" y="5097896"/>
            <a:ext cx="6996112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sq_gen_connect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request_handler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request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request_data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35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sq_gen_connectreset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1A373-10BF-B2DC-437E-E9E5D714C3AE}"/>
              </a:ext>
            </a:extLst>
          </p:cNvPr>
          <p:cNvSpPr txBox="1"/>
          <p:nvPr/>
        </p:nvSpPr>
        <p:spPr>
          <a:xfrm>
            <a:off x="78206" y="5876906"/>
            <a:ext cx="699611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668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>
            <a:extLst>
              <a:ext uri="{FF2B5EF4-FFF2-40B4-BE49-F238E27FC236}">
                <a16:creationId xmlns:a16="http://schemas.microsoft.com/office/drawing/2014/main" id="{8A3AAE9C-8D8E-76C0-684B-1E8A596EA24A}"/>
              </a:ext>
            </a:extLst>
          </p:cNvPr>
          <p:cNvSpPr txBox="1"/>
          <p:nvPr/>
        </p:nvSpPr>
        <p:spPr>
          <a:xfrm>
            <a:off x="7878177" y="1473635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6"/>
            <a:r>
              <a:rPr lang="en-US" sz="3200" dirty="0">
                <a:solidFill>
                  <a:schemeClr val="bg1"/>
                </a:solidFill>
              </a:rPr>
              <a:t>api000.c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9ABBFD-326A-88AD-FF5E-2EB7ADD18E12}"/>
              </a:ext>
            </a:extLst>
          </p:cNvPr>
          <p:cNvSpPr txBox="1"/>
          <p:nvPr/>
        </p:nvSpPr>
        <p:spPr>
          <a:xfrm>
            <a:off x="10774218" y="2051625"/>
            <a:ext cx="141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-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Server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Logic</a:t>
            </a:r>
          </a:p>
        </p:txBody>
      </p:sp>
      <p:pic>
        <p:nvPicPr>
          <p:cNvPr id="3" name="Picture 2" descr="C Logo">
            <a:extLst>
              <a:ext uri="{FF2B5EF4-FFF2-40B4-BE49-F238E27FC236}">
                <a16:creationId xmlns:a16="http://schemas.microsoft.com/office/drawing/2014/main" id="{A5F2824C-E6EC-1283-0674-092666EE1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589" y="6184"/>
            <a:ext cx="1332372" cy="1474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39C7BF-7D71-C49F-8691-41E9FF479EE3}"/>
              </a:ext>
            </a:extLst>
          </p:cNvPr>
          <p:cNvSpPr txBox="1"/>
          <p:nvPr/>
        </p:nvSpPr>
        <p:spPr>
          <a:xfrm>
            <a:off x="0" y="0"/>
            <a:ext cx="106965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   //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Log setup &amp; testing setup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4D944-97B3-0698-8A0C-F6C180D3F05A}"/>
              </a:ext>
            </a:extLst>
          </p:cNvPr>
          <p:cNvSpPr txBox="1"/>
          <p:nvPr/>
        </p:nvSpPr>
        <p:spPr>
          <a:xfrm>
            <a:off x="0" y="599710"/>
            <a:ext cx="9486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Define all possible params passed in through URI or body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RequestStruct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request_data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885DD-7631-9915-32CC-BAC0D6D2B3AF}"/>
              </a:ext>
            </a:extLst>
          </p:cNvPr>
          <p:cNvSpPr txBox="1"/>
          <p:nvPr/>
        </p:nvSpPr>
        <p:spPr>
          <a:xfrm>
            <a:off x="-1" y="1367633"/>
            <a:ext cx="1086859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secname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// should always be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/sup/api000. Could be removed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entry_pgm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// should always be sup000 as of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now.probably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not needed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request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// the name of the function that should be executed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FA3C4-20B1-732B-AD1C-59B7164E3B71}"/>
              </a:ext>
            </a:extLst>
          </p:cNvPr>
          <p:cNvSpPr txBox="1"/>
          <p:nvPr/>
        </p:nvSpPr>
        <p:spPr>
          <a:xfrm>
            <a:off x="-1" y="2667780"/>
            <a:ext cx="1118235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VLIST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vlists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{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“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query_param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request_data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.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variable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sizeof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request_data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.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variable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sentinel value to break read loop in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getdata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{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A74FA3-8B7F-8F6F-5154-1E8D52907757}"/>
              </a:ext>
            </a:extLst>
          </p:cNvPr>
          <p:cNvSpPr txBox="1"/>
          <p:nvPr/>
        </p:nvSpPr>
        <p:spPr>
          <a:xfrm>
            <a:off x="78206" y="4169702"/>
            <a:ext cx="699611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rc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getdata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vlists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2215E4-3F1C-092F-F1B5-699820B06493}"/>
              </a:ext>
            </a:extLst>
          </p:cNvPr>
          <p:cNvSpPr txBox="1"/>
          <p:nvPr/>
        </p:nvSpPr>
        <p:spPr>
          <a:xfrm>
            <a:off x="78206" y="4786557"/>
            <a:ext cx="699611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sq_gen_connect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request_handler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request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request_data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sq_gen_connectreset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1A373-10BF-B2DC-437E-E9E5D714C3AE}"/>
              </a:ext>
            </a:extLst>
          </p:cNvPr>
          <p:cNvSpPr txBox="1"/>
          <p:nvPr/>
        </p:nvSpPr>
        <p:spPr>
          <a:xfrm>
            <a:off x="78206" y="5876906"/>
            <a:ext cx="6996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701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>
            <a:extLst>
              <a:ext uri="{FF2B5EF4-FFF2-40B4-BE49-F238E27FC236}">
                <a16:creationId xmlns:a16="http://schemas.microsoft.com/office/drawing/2014/main" id="{8A3AAE9C-8D8E-76C0-684B-1E8A596EA24A}"/>
              </a:ext>
            </a:extLst>
          </p:cNvPr>
          <p:cNvSpPr txBox="1"/>
          <p:nvPr/>
        </p:nvSpPr>
        <p:spPr>
          <a:xfrm>
            <a:off x="7878177" y="1473635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6"/>
            <a:r>
              <a:rPr lang="en-US" sz="3200" dirty="0">
                <a:solidFill>
                  <a:schemeClr val="bg1"/>
                </a:solidFill>
              </a:rPr>
              <a:t>api000.c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9ABBFD-326A-88AD-FF5E-2EB7ADD18E12}"/>
              </a:ext>
            </a:extLst>
          </p:cNvPr>
          <p:cNvSpPr txBox="1"/>
          <p:nvPr/>
        </p:nvSpPr>
        <p:spPr>
          <a:xfrm>
            <a:off x="10774218" y="2051625"/>
            <a:ext cx="141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-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Server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Logic</a:t>
            </a:r>
          </a:p>
        </p:txBody>
      </p:sp>
      <p:pic>
        <p:nvPicPr>
          <p:cNvPr id="3" name="Picture 2" descr="C Logo">
            <a:extLst>
              <a:ext uri="{FF2B5EF4-FFF2-40B4-BE49-F238E27FC236}">
                <a16:creationId xmlns:a16="http://schemas.microsoft.com/office/drawing/2014/main" id="{A5F2824C-E6EC-1283-0674-092666EE1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589" y="6184"/>
            <a:ext cx="1332372" cy="1474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D26183-9552-A009-E139-62389B73238A}"/>
              </a:ext>
            </a:extLst>
          </p:cNvPr>
          <p:cNvSpPr txBox="1"/>
          <p:nvPr/>
        </p:nvSpPr>
        <p:spPr>
          <a:xfrm>
            <a:off x="0" y="58846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request: name of function to call (e.g. fetch,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addToCart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request_data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relevant parameters for function call.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request_handler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RequestStruct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request_data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"fetch"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request_data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request_data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records_per_page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addToCart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addToCart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request_data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request_data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subcode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request_data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request_data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TODO: move from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as it is unsafe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fetchUnitList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fetchUnitList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debug_fh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an undefined request method"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fflush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debug_fh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3795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>
            <a:extLst>
              <a:ext uri="{FF2B5EF4-FFF2-40B4-BE49-F238E27FC236}">
                <a16:creationId xmlns:a16="http://schemas.microsoft.com/office/drawing/2014/main" id="{8A3AAE9C-8D8E-76C0-684B-1E8A596EA24A}"/>
              </a:ext>
            </a:extLst>
          </p:cNvPr>
          <p:cNvSpPr txBox="1"/>
          <p:nvPr/>
        </p:nvSpPr>
        <p:spPr>
          <a:xfrm>
            <a:off x="7878177" y="1473635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6"/>
            <a:r>
              <a:rPr lang="en-US" sz="3200" dirty="0">
                <a:solidFill>
                  <a:schemeClr val="bg1"/>
                </a:solidFill>
              </a:rPr>
              <a:t>api000.c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9ABBFD-326A-88AD-FF5E-2EB7ADD18E12}"/>
              </a:ext>
            </a:extLst>
          </p:cNvPr>
          <p:cNvSpPr txBox="1"/>
          <p:nvPr/>
        </p:nvSpPr>
        <p:spPr>
          <a:xfrm>
            <a:off x="10774218" y="2051625"/>
            <a:ext cx="141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-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Server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Logic</a:t>
            </a:r>
          </a:p>
        </p:txBody>
      </p:sp>
      <p:pic>
        <p:nvPicPr>
          <p:cNvPr id="3" name="Picture 2" descr="C Logo">
            <a:extLst>
              <a:ext uri="{FF2B5EF4-FFF2-40B4-BE49-F238E27FC236}">
                <a16:creationId xmlns:a16="http://schemas.microsoft.com/office/drawing/2014/main" id="{A5F2824C-E6EC-1283-0674-092666EE1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589" y="6184"/>
            <a:ext cx="1332372" cy="14742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25947C-5467-63A5-9CC7-FCD9ACD0A816}"/>
              </a:ext>
            </a:extLst>
          </p:cNvPr>
          <p:cNvSpPr txBox="1"/>
          <p:nvPr/>
        </p:nvSpPr>
        <p:spPr>
          <a:xfrm>
            <a:off x="0" y="0"/>
            <a:ext cx="10706100" cy="678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fetchUnitList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sqlcode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Execute SQL query</a:t>
            </a:r>
            <a:endParaRPr lang="en-US" sz="14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sqlcode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sq_opn_unit_list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gl_userid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sqlcode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sq_ftc_unit_list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Assemble JSON response string</a:t>
            </a:r>
            <a:endParaRPr lang="en-US" sz="14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cJSON</a:t>
            </a:r>
            <a:r>
              <a:rPr lang="en-US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responseObject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startResponse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SUCCESS_RESPONSE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"Fetched Units"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cJSON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units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cJSON_AddArrayToObject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responseObject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sqlcode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cJSON_AddItemToArray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units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cJSON_CreateString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host_unit_code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sqlcode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sq_ftc_unit_list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Cleanup</a:t>
            </a:r>
            <a:endParaRPr lang="en-US" sz="14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sqlcode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sq_cls_unit_list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Specify default unit to be displayed upon page load</a:t>
            </a:r>
            <a:endParaRPr lang="en-US" sz="14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cur_unit_code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sqlcode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sq_sel_default_unit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cur_unit_code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gl_userid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sqlcode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endParaRPr lang="en-US" sz="14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cJSON_AddStringToObject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responseObject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default_unit</a:t>
            </a:r>
            <a:r>
              <a:rPr lang="en-US" sz="14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cur_unit_code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responseString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cJSON_Print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responseObject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cJSON_Delete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responseObject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4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Clean up the </a:t>
            </a:r>
            <a:r>
              <a:rPr lang="en-US" sz="14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cJSON</a:t>
            </a:r>
            <a:r>
              <a:rPr lang="en-US" sz="14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object</a:t>
            </a:r>
            <a:endParaRPr lang="en-US" sz="14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responseString</a:t>
            </a:r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7111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89ABBFD-326A-88AD-FF5E-2EB7ADD18E12}"/>
              </a:ext>
            </a:extLst>
          </p:cNvPr>
          <p:cNvSpPr txBox="1"/>
          <p:nvPr/>
        </p:nvSpPr>
        <p:spPr>
          <a:xfrm>
            <a:off x="10774218" y="2051625"/>
            <a:ext cx="141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-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Response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JSON</a:t>
            </a:r>
          </a:p>
        </p:txBody>
      </p:sp>
      <p:pic>
        <p:nvPicPr>
          <p:cNvPr id="2" name="Picture 1" descr="JSON logo">
            <a:extLst>
              <a:ext uri="{FF2B5EF4-FFF2-40B4-BE49-F238E27FC236}">
                <a16:creationId xmlns:a16="http://schemas.microsoft.com/office/drawing/2014/main" id="{6C3B0BC5-0A2E-C315-A272-4ED58A73B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100" y="0"/>
            <a:ext cx="1473152" cy="14731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75CBE7-D044-F11C-4995-0A72975419CD}"/>
              </a:ext>
            </a:extLst>
          </p:cNvPr>
          <p:cNvSpPr txBox="1"/>
          <p:nvPr/>
        </p:nvSpPr>
        <p:spPr>
          <a:xfrm>
            <a:off x="183356" y="1012954"/>
            <a:ext cx="1145619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"status"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"OK"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"Fetched Units"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[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2800" dirty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"220"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2800" dirty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"228"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2800" dirty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"230"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2800" dirty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"240"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2800" dirty="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"300"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default_unit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"228"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4418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EBACE-3225-EC9B-E50D-637C23EB25B1}"/>
              </a:ext>
            </a:extLst>
          </p:cNvPr>
          <p:cNvSpPr txBox="1"/>
          <p:nvPr/>
        </p:nvSpPr>
        <p:spPr>
          <a:xfrm>
            <a:off x="7837535" y="4388054"/>
            <a:ext cx="4104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README.md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reports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sqllib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suplib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F63ED-9AB9-0C67-00D7-94AA9BCCB088}"/>
              </a:ext>
            </a:extLst>
          </p:cNvPr>
          <p:cNvSpPr txBox="1"/>
          <p:nvPr/>
        </p:nvSpPr>
        <p:spPr>
          <a:xfrm>
            <a:off x="7837535" y="325403"/>
            <a:ext cx="25747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~/apps/</a:t>
            </a:r>
            <a:r>
              <a:rPr lang="en-US" dirty="0" err="1">
                <a:solidFill>
                  <a:schemeClr val="bg1"/>
                </a:solidFill>
              </a:rPr>
              <a:t>adm</a:t>
            </a:r>
            <a:r>
              <a:rPr lang="en-US" dirty="0">
                <a:solidFill>
                  <a:schemeClr val="bg1"/>
                </a:solidFill>
              </a:rPr>
              <a:t>/trunk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…</a:t>
            </a:r>
          </a:p>
          <a:p>
            <a:r>
              <a:rPr lang="en-US" dirty="0">
                <a:solidFill>
                  <a:schemeClr val="bg1"/>
                </a:solidFill>
              </a:rPr>
              <a:t>	sup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cart </a:t>
            </a:r>
          </a:p>
          <a:p>
            <a:r>
              <a:rPr lang="en-US" dirty="0">
                <a:solidFill>
                  <a:schemeClr val="bg1"/>
                </a:solidFill>
              </a:rPr>
              <a:t>		menu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54EC3-7323-7689-CF16-07BC657A0E49}"/>
              </a:ext>
            </a:extLst>
          </p:cNvPr>
          <p:cNvSpPr txBox="1"/>
          <p:nvPr/>
        </p:nvSpPr>
        <p:spPr>
          <a:xfrm>
            <a:off x="7837536" y="1802731"/>
            <a:ext cx="42496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		api000.c</a:t>
            </a:r>
          </a:p>
          <a:p>
            <a:pPr lvl="6"/>
            <a:r>
              <a:rPr lang="en-US" dirty="0">
                <a:solidFill>
                  <a:schemeClr val="bg1"/>
                </a:solidFill>
              </a:rPr>
              <a:t>api000db.h</a:t>
            </a:r>
          </a:p>
          <a:p>
            <a:pPr lvl="6"/>
            <a:r>
              <a:rPr lang="en-US" dirty="0">
                <a:solidFill>
                  <a:schemeClr val="bg1"/>
                </a:solidFill>
              </a:rPr>
              <a:t>api000db.sqc</a:t>
            </a:r>
          </a:p>
          <a:p>
            <a:pPr lvl="6"/>
            <a:r>
              <a:rPr lang="en-US" dirty="0" err="1">
                <a:solidFill>
                  <a:schemeClr val="bg1"/>
                </a:solidFill>
              </a:rPr>
              <a:t>Makefile</a:t>
            </a:r>
            <a:endParaRPr lang="en-US" dirty="0">
              <a:solidFill>
                <a:schemeClr val="bg1"/>
              </a:solidFill>
            </a:endParaRPr>
          </a:p>
          <a:p>
            <a:pPr lvl="6"/>
            <a:r>
              <a:rPr lang="en-US" dirty="0">
                <a:solidFill>
                  <a:schemeClr val="bg1"/>
                </a:solidFill>
              </a:rPr>
              <a:t>sup000.c</a:t>
            </a:r>
          </a:p>
          <a:p>
            <a:pPr lvl="6"/>
            <a:r>
              <a:rPr lang="en-US" dirty="0">
                <a:solidFill>
                  <a:schemeClr val="bg1"/>
                </a:solidFill>
              </a:rPr>
              <a:t>sup000db.h</a:t>
            </a:r>
          </a:p>
          <a:p>
            <a:pPr lvl="6"/>
            <a:r>
              <a:rPr lang="en-US" dirty="0">
                <a:solidFill>
                  <a:schemeClr val="bg1"/>
                </a:solidFill>
              </a:rPr>
              <a:t>sup000db.sqc</a:t>
            </a:r>
          </a:p>
          <a:p>
            <a:pPr lvl="6"/>
            <a:r>
              <a:rPr lang="en-US" dirty="0">
                <a:solidFill>
                  <a:schemeClr val="bg1"/>
                </a:solidFill>
              </a:rPr>
              <a:t>sup000.html</a:t>
            </a:r>
          </a:p>
          <a:p>
            <a:pPr lvl="6"/>
            <a:r>
              <a:rPr lang="en-US" dirty="0">
                <a:solidFill>
                  <a:schemeClr val="bg1"/>
                </a:solidFill>
              </a:rPr>
              <a:t>sup000.js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B41BE-F5FD-C9C2-110C-EC169B8A13E9}"/>
              </a:ext>
            </a:extLst>
          </p:cNvPr>
          <p:cNvSpPr txBox="1"/>
          <p:nvPr/>
        </p:nvSpPr>
        <p:spPr>
          <a:xfrm>
            <a:off x="7837669" y="5476227"/>
            <a:ext cx="4354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swagger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AE661-56B3-3CC4-1BCF-7C70D7D3AE60}"/>
              </a:ext>
            </a:extLst>
          </p:cNvPr>
          <p:cNvSpPr/>
          <p:nvPr/>
        </p:nvSpPr>
        <p:spPr>
          <a:xfrm>
            <a:off x="1830568" y="1875934"/>
            <a:ext cx="2111604" cy="1553066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api000.c</a:t>
            </a:r>
          </a:p>
          <a:p>
            <a:pPr algn="ctr"/>
            <a:r>
              <a:rPr lang="en-US" dirty="0"/>
              <a:t>api000db.sqc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485015-BDD2-2A71-CC88-F956A9B81D7B}"/>
              </a:ext>
            </a:extLst>
          </p:cNvPr>
          <p:cNvSpPr/>
          <p:nvPr/>
        </p:nvSpPr>
        <p:spPr>
          <a:xfrm>
            <a:off x="4743450" y="1875934"/>
            <a:ext cx="2028825" cy="1553066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sup000.js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275C5-9703-AA71-294D-DA9476344291}"/>
              </a:ext>
            </a:extLst>
          </p:cNvPr>
          <p:cNvSpPr txBox="1"/>
          <p:nvPr/>
        </p:nvSpPr>
        <p:spPr>
          <a:xfrm>
            <a:off x="744718" y="4064888"/>
            <a:ext cx="6655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But wait, there’s more!</a:t>
            </a:r>
          </a:p>
        </p:txBody>
      </p:sp>
      <p:pic>
        <p:nvPicPr>
          <p:cNvPr id="20" name="Picture 19" descr="A cartoon face with arms and hands&#10;&#10;Description automatically generated">
            <a:extLst>
              <a:ext uri="{FF2B5EF4-FFF2-40B4-BE49-F238E27FC236}">
                <a16:creationId xmlns:a16="http://schemas.microsoft.com/office/drawing/2014/main" id="{4F2F8140-2707-97E5-CB70-CDDA2D8F1B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50" y="4237446"/>
            <a:ext cx="3096953" cy="24775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B522E3E-A403-0D5A-A044-B1C982B93E29}"/>
              </a:ext>
            </a:extLst>
          </p:cNvPr>
          <p:cNvSpPr txBox="1"/>
          <p:nvPr/>
        </p:nvSpPr>
        <p:spPr>
          <a:xfrm>
            <a:off x="7837535" y="5752283"/>
            <a:ext cx="26060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unit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…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5A723D-E42B-5688-C0F2-E2142ED4B8C6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942172" y="2652467"/>
            <a:ext cx="801278" cy="0"/>
          </a:xfrm>
          <a:prstGeom prst="straightConnector1">
            <a:avLst/>
          </a:prstGeom>
          <a:ln w="508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623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wagger Logo">
            <a:hlinkClick r:id="rId3"/>
            <a:extLst>
              <a:ext uri="{FF2B5EF4-FFF2-40B4-BE49-F238E27FC236}">
                <a16:creationId xmlns:a16="http://schemas.microsoft.com/office/drawing/2014/main" id="{51D251A9-A3E7-CF86-1ABB-342C2B5F5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868" y="211018"/>
            <a:ext cx="5026264" cy="5026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026250-6F71-CC79-95E1-0889E9A56153}"/>
              </a:ext>
            </a:extLst>
          </p:cNvPr>
          <p:cNvSpPr txBox="1"/>
          <p:nvPr/>
        </p:nvSpPr>
        <p:spPr>
          <a:xfrm>
            <a:off x="400050" y="5787509"/>
            <a:ext cx="113918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hlinkClick r:id="rId3"/>
              </a:rPr>
              <a:t>adev2.nysa.us/</a:t>
            </a:r>
            <a:r>
              <a:rPr lang="en-US" sz="4400" dirty="0" err="1">
                <a:solidFill>
                  <a:schemeClr val="bg1"/>
                </a:solidFill>
                <a:hlinkClick r:id="rId3"/>
              </a:rPr>
              <a:t>adm</a:t>
            </a:r>
            <a:r>
              <a:rPr lang="en-US" sz="4400" dirty="0">
                <a:solidFill>
                  <a:schemeClr val="bg1"/>
                </a:solidFill>
                <a:hlinkClick r:id="rId3"/>
              </a:rPr>
              <a:t>/swagger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98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EBACE-3225-EC9B-E50D-637C23EB25B1}"/>
              </a:ext>
            </a:extLst>
          </p:cNvPr>
          <p:cNvSpPr txBox="1"/>
          <p:nvPr/>
        </p:nvSpPr>
        <p:spPr>
          <a:xfrm>
            <a:off x="3048719" y="4416334"/>
            <a:ext cx="4104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README.md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reports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sqllib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suplib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swagger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tests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unit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F63ED-9AB9-0C67-00D7-94AA9BCCB088}"/>
              </a:ext>
            </a:extLst>
          </p:cNvPr>
          <p:cNvSpPr txBox="1"/>
          <p:nvPr/>
        </p:nvSpPr>
        <p:spPr>
          <a:xfrm>
            <a:off x="3048719" y="353683"/>
            <a:ext cx="25747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~/apps/</a:t>
            </a:r>
            <a:r>
              <a:rPr lang="en-US" dirty="0" err="1">
                <a:solidFill>
                  <a:schemeClr val="bg1"/>
                </a:solidFill>
              </a:rPr>
              <a:t>adm</a:t>
            </a:r>
            <a:r>
              <a:rPr lang="en-US" dirty="0">
                <a:solidFill>
                  <a:schemeClr val="bg1"/>
                </a:solidFill>
              </a:rPr>
              <a:t>/trunk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…</a:t>
            </a:r>
          </a:p>
          <a:p>
            <a:r>
              <a:rPr lang="en-US" dirty="0">
                <a:solidFill>
                  <a:schemeClr val="bg1"/>
                </a:solidFill>
              </a:rPr>
              <a:t>	sup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cart </a:t>
            </a:r>
          </a:p>
          <a:p>
            <a:r>
              <a:rPr lang="en-US" dirty="0">
                <a:solidFill>
                  <a:schemeClr val="bg1"/>
                </a:solidFill>
              </a:rPr>
              <a:t>		menu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54EC3-7323-7689-CF16-07BC657A0E49}"/>
              </a:ext>
            </a:extLst>
          </p:cNvPr>
          <p:cNvSpPr txBox="1"/>
          <p:nvPr/>
        </p:nvSpPr>
        <p:spPr>
          <a:xfrm>
            <a:off x="3048719" y="1831011"/>
            <a:ext cx="60945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		api000.c</a:t>
            </a:r>
          </a:p>
          <a:p>
            <a:pPr lvl="6"/>
            <a:r>
              <a:rPr lang="en-US" dirty="0">
                <a:solidFill>
                  <a:schemeClr val="bg1"/>
                </a:solidFill>
              </a:rPr>
              <a:t>api000db.h</a:t>
            </a:r>
          </a:p>
          <a:p>
            <a:pPr lvl="6"/>
            <a:r>
              <a:rPr lang="en-US" dirty="0">
                <a:solidFill>
                  <a:schemeClr val="bg1"/>
                </a:solidFill>
              </a:rPr>
              <a:t>api000db.sqc</a:t>
            </a:r>
          </a:p>
          <a:p>
            <a:pPr lvl="6"/>
            <a:r>
              <a:rPr lang="en-US" dirty="0" err="1">
                <a:solidFill>
                  <a:schemeClr val="bg1"/>
                </a:solidFill>
              </a:rPr>
              <a:t>Makefile</a:t>
            </a:r>
            <a:endParaRPr lang="en-US" dirty="0">
              <a:solidFill>
                <a:schemeClr val="bg1"/>
              </a:solidFill>
            </a:endParaRPr>
          </a:p>
          <a:p>
            <a:pPr lvl="6"/>
            <a:r>
              <a:rPr lang="en-US" u="sng" dirty="0">
                <a:solidFill>
                  <a:schemeClr val="bg1"/>
                </a:solidFill>
              </a:rPr>
              <a:t>sup000.c</a:t>
            </a:r>
          </a:p>
          <a:p>
            <a:pPr lvl="6"/>
            <a:r>
              <a:rPr lang="en-US" dirty="0">
                <a:solidFill>
                  <a:schemeClr val="bg1"/>
                </a:solidFill>
              </a:rPr>
              <a:t>sup000db.h</a:t>
            </a:r>
          </a:p>
          <a:p>
            <a:pPr lvl="6"/>
            <a:r>
              <a:rPr lang="en-US" dirty="0">
                <a:solidFill>
                  <a:schemeClr val="bg1"/>
                </a:solidFill>
              </a:rPr>
              <a:t>sup000db.sqc</a:t>
            </a:r>
          </a:p>
          <a:p>
            <a:pPr lvl="6"/>
            <a:r>
              <a:rPr lang="en-US" dirty="0">
                <a:solidFill>
                  <a:schemeClr val="bg1"/>
                </a:solidFill>
              </a:rPr>
              <a:t>sup000.html</a:t>
            </a:r>
          </a:p>
          <a:p>
            <a:pPr lvl="6"/>
            <a:r>
              <a:rPr lang="en-US" dirty="0">
                <a:solidFill>
                  <a:schemeClr val="bg1"/>
                </a:solidFill>
              </a:rPr>
              <a:t>sup000.js</a:t>
            </a:r>
          </a:p>
        </p:txBody>
      </p:sp>
    </p:spTree>
    <p:extLst>
      <p:ext uri="{BB962C8B-B14F-4D97-AF65-F5344CB8AC3E}">
        <p14:creationId xmlns:p14="http://schemas.microsoft.com/office/powerpoint/2010/main" val="2517511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EBACE-3225-EC9B-E50D-637C23EB25B1}"/>
              </a:ext>
            </a:extLst>
          </p:cNvPr>
          <p:cNvSpPr txBox="1"/>
          <p:nvPr/>
        </p:nvSpPr>
        <p:spPr>
          <a:xfrm>
            <a:off x="153119" y="1749334"/>
            <a:ext cx="4104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README.md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reports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sqllib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suplib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F63ED-9AB9-0C67-00D7-94AA9BCCB088}"/>
              </a:ext>
            </a:extLst>
          </p:cNvPr>
          <p:cNvSpPr txBox="1"/>
          <p:nvPr/>
        </p:nvSpPr>
        <p:spPr>
          <a:xfrm>
            <a:off x="153119" y="353683"/>
            <a:ext cx="25747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~/apps/</a:t>
            </a:r>
            <a:r>
              <a:rPr lang="en-US" dirty="0" err="1">
                <a:solidFill>
                  <a:schemeClr val="bg1"/>
                </a:solidFill>
              </a:rPr>
              <a:t>adm</a:t>
            </a:r>
            <a:r>
              <a:rPr lang="en-US" dirty="0">
                <a:solidFill>
                  <a:schemeClr val="bg1"/>
                </a:solidFill>
              </a:rPr>
              <a:t>/trunk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…</a:t>
            </a:r>
          </a:p>
          <a:p>
            <a:r>
              <a:rPr lang="en-US" dirty="0">
                <a:solidFill>
                  <a:schemeClr val="bg1"/>
                </a:solidFill>
              </a:rPr>
              <a:t>	sup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cart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menu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B41BE-F5FD-C9C2-110C-EC169B8A13E9}"/>
              </a:ext>
            </a:extLst>
          </p:cNvPr>
          <p:cNvSpPr txBox="1"/>
          <p:nvPr/>
        </p:nvSpPr>
        <p:spPr>
          <a:xfrm>
            <a:off x="153253" y="5504507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unit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…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3623F-F3B4-3453-F491-FF73DE9DFBA8}"/>
              </a:ext>
            </a:extLst>
          </p:cNvPr>
          <p:cNvSpPr txBox="1"/>
          <p:nvPr/>
        </p:nvSpPr>
        <p:spPr>
          <a:xfrm>
            <a:off x="1962150" y="2857330"/>
            <a:ext cx="1419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swagger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DE085-C06D-CF5F-D417-1B7492FE4826}"/>
              </a:ext>
            </a:extLst>
          </p:cNvPr>
          <p:cNvSpPr txBox="1"/>
          <p:nvPr/>
        </p:nvSpPr>
        <p:spPr>
          <a:xfrm>
            <a:off x="6457950" y="518527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favicon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-16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.png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favicon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-32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.png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index.css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index.html</a:t>
            </a: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Makefile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oauth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-redirect.html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swagger-initializer.js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swagger-ui-bundle.js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swagger-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bundle.js.map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swagger-ui.css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swagger-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ui.css.map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swagger-ui-es-bundle-core.js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swagger-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-es-bundle-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core.js.map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swagger-ui-es-bundle.js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swagger-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-es-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bundle.js.map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swagger-ui.js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swagger-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ui.js.map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swagger-ui-standalone-preset.js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swagger-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-standalone-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preset.js.map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test.json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test.yaml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06B776F-BA75-25F2-01C3-2FF9FBEB7956}"/>
              </a:ext>
            </a:extLst>
          </p:cNvPr>
          <p:cNvSpPr/>
          <p:nvPr/>
        </p:nvSpPr>
        <p:spPr>
          <a:xfrm>
            <a:off x="3209926" y="571501"/>
            <a:ext cx="3037756" cy="5715000"/>
          </a:xfrm>
          <a:prstGeom prst="leftBrace">
            <a:avLst>
              <a:gd name="adj1" fmla="val 8333"/>
              <a:gd name="adj2" fmla="val 63333"/>
            </a:avLst>
          </a:prstGeom>
          <a:ln w="25400" cap="flat" cmpd="sng">
            <a:solidFill>
              <a:schemeClr val="bg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37756 w 3037756"/>
                      <a:gd name="connsiteY0" fmla="*/ 5715000 h 5715000"/>
                      <a:gd name="connsiteX1" fmla="*/ 1518878 w 3037756"/>
                      <a:gd name="connsiteY1" fmla="*/ 5461864 h 5715000"/>
                      <a:gd name="connsiteX2" fmla="*/ 1518878 w 3037756"/>
                      <a:gd name="connsiteY2" fmla="*/ 4900330 h 5715000"/>
                      <a:gd name="connsiteX3" fmla="*/ 1518878 w 3037756"/>
                      <a:gd name="connsiteY3" fmla="*/ 4386474 h 5715000"/>
                      <a:gd name="connsiteX4" fmla="*/ 1518878 w 3037756"/>
                      <a:gd name="connsiteY4" fmla="*/ 3872617 h 5715000"/>
                      <a:gd name="connsiteX5" fmla="*/ 0 w 3037756"/>
                      <a:gd name="connsiteY5" fmla="*/ 3619481 h 5715000"/>
                      <a:gd name="connsiteX6" fmla="*/ 1518878 w 3037756"/>
                      <a:gd name="connsiteY6" fmla="*/ 3366345 h 5715000"/>
                      <a:gd name="connsiteX7" fmla="*/ 1518878 w 3037756"/>
                      <a:gd name="connsiteY7" fmla="*/ 2785213 h 5715000"/>
                      <a:gd name="connsiteX8" fmla="*/ 1518878 w 3037756"/>
                      <a:gd name="connsiteY8" fmla="*/ 2328609 h 5715000"/>
                      <a:gd name="connsiteX9" fmla="*/ 1518878 w 3037756"/>
                      <a:gd name="connsiteY9" fmla="*/ 1872005 h 5715000"/>
                      <a:gd name="connsiteX10" fmla="*/ 1518878 w 3037756"/>
                      <a:gd name="connsiteY10" fmla="*/ 1353137 h 5715000"/>
                      <a:gd name="connsiteX11" fmla="*/ 1518878 w 3037756"/>
                      <a:gd name="connsiteY11" fmla="*/ 803136 h 5715000"/>
                      <a:gd name="connsiteX12" fmla="*/ 1518878 w 3037756"/>
                      <a:gd name="connsiteY12" fmla="*/ 253136 h 5715000"/>
                      <a:gd name="connsiteX13" fmla="*/ 3037756 w 3037756"/>
                      <a:gd name="connsiteY13" fmla="*/ 0 h 5715000"/>
                      <a:gd name="connsiteX14" fmla="*/ 3037756 w 3037756"/>
                      <a:gd name="connsiteY14" fmla="*/ 685800 h 5715000"/>
                      <a:gd name="connsiteX15" fmla="*/ 3037756 w 3037756"/>
                      <a:gd name="connsiteY15" fmla="*/ 1314450 h 5715000"/>
                      <a:gd name="connsiteX16" fmla="*/ 3037756 w 3037756"/>
                      <a:gd name="connsiteY16" fmla="*/ 1943100 h 5715000"/>
                      <a:gd name="connsiteX17" fmla="*/ 3037756 w 3037756"/>
                      <a:gd name="connsiteY17" fmla="*/ 2571750 h 5715000"/>
                      <a:gd name="connsiteX18" fmla="*/ 3037756 w 3037756"/>
                      <a:gd name="connsiteY18" fmla="*/ 2971800 h 5715000"/>
                      <a:gd name="connsiteX19" fmla="*/ 3037756 w 3037756"/>
                      <a:gd name="connsiteY19" fmla="*/ 3429000 h 5715000"/>
                      <a:gd name="connsiteX20" fmla="*/ 3037756 w 3037756"/>
                      <a:gd name="connsiteY20" fmla="*/ 4057650 h 5715000"/>
                      <a:gd name="connsiteX21" fmla="*/ 3037756 w 3037756"/>
                      <a:gd name="connsiteY21" fmla="*/ 4572000 h 5715000"/>
                      <a:gd name="connsiteX22" fmla="*/ 3037756 w 3037756"/>
                      <a:gd name="connsiteY22" fmla="*/ 5029200 h 5715000"/>
                      <a:gd name="connsiteX23" fmla="*/ 3037756 w 3037756"/>
                      <a:gd name="connsiteY23" fmla="*/ 5715000 h 5715000"/>
                      <a:gd name="connsiteX0" fmla="*/ 3037756 w 3037756"/>
                      <a:gd name="connsiteY0" fmla="*/ 5715000 h 5715000"/>
                      <a:gd name="connsiteX1" fmla="*/ 1518878 w 3037756"/>
                      <a:gd name="connsiteY1" fmla="*/ 5461864 h 5715000"/>
                      <a:gd name="connsiteX2" fmla="*/ 1518878 w 3037756"/>
                      <a:gd name="connsiteY2" fmla="*/ 4979792 h 5715000"/>
                      <a:gd name="connsiteX3" fmla="*/ 1518878 w 3037756"/>
                      <a:gd name="connsiteY3" fmla="*/ 4434151 h 5715000"/>
                      <a:gd name="connsiteX4" fmla="*/ 1518878 w 3037756"/>
                      <a:gd name="connsiteY4" fmla="*/ 3872617 h 5715000"/>
                      <a:gd name="connsiteX5" fmla="*/ 0 w 3037756"/>
                      <a:gd name="connsiteY5" fmla="*/ 3619481 h 5715000"/>
                      <a:gd name="connsiteX6" fmla="*/ 1518878 w 3037756"/>
                      <a:gd name="connsiteY6" fmla="*/ 3366345 h 5715000"/>
                      <a:gd name="connsiteX7" fmla="*/ 1518878 w 3037756"/>
                      <a:gd name="connsiteY7" fmla="*/ 2816345 h 5715000"/>
                      <a:gd name="connsiteX8" fmla="*/ 1518878 w 3037756"/>
                      <a:gd name="connsiteY8" fmla="*/ 2266344 h 5715000"/>
                      <a:gd name="connsiteX9" fmla="*/ 1518878 w 3037756"/>
                      <a:gd name="connsiteY9" fmla="*/ 1685212 h 5715000"/>
                      <a:gd name="connsiteX10" fmla="*/ 1518878 w 3037756"/>
                      <a:gd name="connsiteY10" fmla="*/ 1197476 h 5715000"/>
                      <a:gd name="connsiteX11" fmla="*/ 1518878 w 3037756"/>
                      <a:gd name="connsiteY11" fmla="*/ 253136 h 5715000"/>
                      <a:gd name="connsiteX12" fmla="*/ 3037756 w 3037756"/>
                      <a:gd name="connsiteY12" fmla="*/ 0 h 5715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037756" h="5715000" stroke="0" extrusionOk="0">
                        <a:moveTo>
                          <a:pt x="3037756" y="5715000"/>
                        </a:moveTo>
                        <a:cubicBezTo>
                          <a:pt x="2180716" y="5703782"/>
                          <a:pt x="1482462" y="5615334"/>
                          <a:pt x="1518878" y="5461864"/>
                        </a:cubicBezTo>
                        <a:cubicBezTo>
                          <a:pt x="1503853" y="5259949"/>
                          <a:pt x="1550290" y="5071748"/>
                          <a:pt x="1518878" y="4900330"/>
                        </a:cubicBezTo>
                        <a:cubicBezTo>
                          <a:pt x="1487466" y="4728912"/>
                          <a:pt x="1562838" y="4546053"/>
                          <a:pt x="1518878" y="4386474"/>
                        </a:cubicBezTo>
                        <a:cubicBezTo>
                          <a:pt x="1474918" y="4226895"/>
                          <a:pt x="1536722" y="4076641"/>
                          <a:pt x="1518878" y="3872617"/>
                        </a:cubicBezTo>
                        <a:cubicBezTo>
                          <a:pt x="1506604" y="3693279"/>
                          <a:pt x="859083" y="3544619"/>
                          <a:pt x="0" y="3619481"/>
                        </a:cubicBezTo>
                        <a:cubicBezTo>
                          <a:pt x="835274" y="3617134"/>
                          <a:pt x="1532063" y="3484692"/>
                          <a:pt x="1518878" y="3366345"/>
                        </a:cubicBezTo>
                        <a:cubicBezTo>
                          <a:pt x="1488435" y="3129684"/>
                          <a:pt x="1567537" y="2994105"/>
                          <a:pt x="1518878" y="2785213"/>
                        </a:cubicBezTo>
                        <a:cubicBezTo>
                          <a:pt x="1470219" y="2576321"/>
                          <a:pt x="1540803" y="2554734"/>
                          <a:pt x="1518878" y="2328609"/>
                        </a:cubicBezTo>
                        <a:cubicBezTo>
                          <a:pt x="1496953" y="2102484"/>
                          <a:pt x="1543973" y="2086027"/>
                          <a:pt x="1518878" y="1872005"/>
                        </a:cubicBezTo>
                        <a:cubicBezTo>
                          <a:pt x="1493783" y="1657983"/>
                          <a:pt x="1532408" y="1462286"/>
                          <a:pt x="1518878" y="1353137"/>
                        </a:cubicBezTo>
                        <a:cubicBezTo>
                          <a:pt x="1505348" y="1243988"/>
                          <a:pt x="1556607" y="921245"/>
                          <a:pt x="1518878" y="803136"/>
                        </a:cubicBezTo>
                        <a:cubicBezTo>
                          <a:pt x="1481149" y="685027"/>
                          <a:pt x="1522615" y="435646"/>
                          <a:pt x="1518878" y="253136"/>
                        </a:cubicBezTo>
                        <a:cubicBezTo>
                          <a:pt x="1378108" y="77315"/>
                          <a:pt x="2249891" y="-63298"/>
                          <a:pt x="3037756" y="0"/>
                        </a:cubicBezTo>
                        <a:cubicBezTo>
                          <a:pt x="3064399" y="141105"/>
                          <a:pt x="3005677" y="411708"/>
                          <a:pt x="3037756" y="685800"/>
                        </a:cubicBezTo>
                        <a:cubicBezTo>
                          <a:pt x="3069835" y="959892"/>
                          <a:pt x="3018857" y="1170336"/>
                          <a:pt x="3037756" y="1314450"/>
                        </a:cubicBezTo>
                        <a:cubicBezTo>
                          <a:pt x="3056655" y="1458564"/>
                          <a:pt x="3031657" y="1779019"/>
                          <a:pt x="3037756" y="1943100"/>
                        </a:cubicBezTo>
                        <a:cubicBezTo>
                          <a:pt x="3043855" y="2107181"/>
                          <a:pt x="3010282" y="2379347"/>
                          <a:pt x="3037756" y="2571750"/>
                        </a:cubicBezTo>
                        <a:cubicBezTo>
                          <a:pt x="3065230" y="2764153"/>
                          <a:pt x="3032475" y="2873538"/>
                          <a:pt x="3037756" y="2971800"/>
                        </a:cubicBezTo>
                        <a:cubicBezTo>
                          <a:pt x="3043037" y="3070062"/>
                          <a:pt x="2984111" y="3253362"/>
                          <a:pt x="3037756" y="3429000"/>
                        </a:cubicBezTo>
                        <a:cubicBezTo>
                          <a:pt x="3091401" y="3604638"/>
                          <a:pt x="2964271" y="3766977"/>
                          <a:pt x="3037756" y="4057650"/>
                        </a:cubicBezTo>
                        <a:cubicBezTo>
                          <a:pt x="3111241" y="4348323"/>
                          <a:pt x="3035427" y="4427176"/>
                          <a:pt x="3037756" y="4572000"/>
                        </a:cubicBezTo>
                        <a:cubicBezTo>
                          <a:pt x="3040085" y="4716824"/>
                          <a:pt x="3001219" y="4853711"/>
                          <a:pt x="3037756" y="5029200"/>
                        </a:cubicBezTo>
                        <a:cubicBezTo>
                          <a:pt x="3074293" y="5204689"/>
                          <a:pt x="3018376" y="5381752"/>
                          <a:pt x="3037756" y="5715000"/>
                        </a:cubicBezTo>
                        <a:close/>
                      </a:path>
                      <a:path w="3037756" h="5715000" fill="none" extrusionOk="0">
                        <a:moveTo>
                          <a:pt x="3037756" y="5715000"/>
                        </a:moveTo>
                        <a:cubicBezTo>
                          <a:pt x="2195603" y="5719114"/>
                          <a:pt x="1527639" y="5574721"/>
                          <a:pt x="1518878" y="5461864"/>
                        </a:cubicBezTo>
                        <a:cubicBezTo>
                          <a:pt x="1488711" y="5241672"/>
                          <a:pt x="1542646" y="5116183"/>
                          <a:pt x="1518878" y="4979792"/>
                        </a:cubicBezTo>
                        <a:cubicBezTo>
                          <a:pt x="1495110" y="4843401"/>
                          <a:pt x="1582274" y="4555347"/>
                          <a:pt x="1518878" y="4434151"/>
                        </a:cubicBezTo>
                        <a:cubicBezTo>
                          <a:pt x="1455482" y="4312955"/>
                          <a:pt x="1571098" y="4050640"/>
                          <a:pt x="1518878" y="3872617"/>
                        </a:cubicBezTo>
                        <a:cubicBezTo>
                          <a:pt x="1341521" y="3771733"/>
                          <a:pt x="806933" y="3718996"/>
                          <a:pt x="0" y="3619481"/>
                        </a:cubicBezTo>
                        <a:cubicBezTo>
                          <a:pt x="832626" y="3599872"/>
                          <a:pt x="1542600" y="3488330"/>
                          <a:pt x="1518878" y="3366345"/>
                        </a:cubicBezTo>
                        <a:cubicBezTo>
                          <a:pt x="1483227" y="3157792"/>
                          <a:pt x="1581862" y="3006610"/>
                          <a:pt x="1518878" y="2816345"/>
                        </a:cubicBezTo>
                        <a:cubicBezTo>
                          <a:pt x="1455894" y="2626080"/>
                          <a:pt x="1528153" y="2434452"/>
                          <a:pt x="1518878" y="2266344"/>
                        </a:cubicBezTo>
                        <a:cubicBezTo>
                          <a:pt x="1509603" y="2098236"/>
                          <a:pt x="1576136" y="1833029"/>
                          <a:pt x="1518878" y="1685212"/>
                        </a:cubicBezTo>
                        <a:cubicBezTo>
                          <a:pt x="1461620" y="1537395"/>
                          <a:pt x="1559219" y="1311010"/>
                          <a:pt x="1518878" y="1197476"/>
                        </a:cubicBezTo>
                        <a:cubicBezTo>
                          <a:pt x="1478537" y="1083942"/>
                          <a:pt x="1578695" y="486084"/>
                          <a:pt x="1518878" y="253136"/>
                        </a:cubicBezTo>
                        <a:cubicBezTo>
                          <a:pt x="1508055" y="188308"/>
                          <a:pt x="2249398" y="133337"/>
                          <a:pt x="3037756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600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EBACE-3225-EC9B-E50D-637C23EB25B1}"/>
              </a:ext>
            </a:extLst>
          </p:cNvPr>
          <p:cNvSpPr txBox="1"/>
          <p:nvPr/>
        </p:nvSpPr>
        <p:spPr>
          <a:xfrm>
            <a:off x="2096219" y="1566067"/>
            <a:ext cx="4104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README.md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reports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sqllib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suplib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F63ED-9AB9-0C67-00D7-94AA9BCCB088}"/>
              </a:ext>
            </a:extLst>
          </p:cNvPr>
          <p:cNvSpPr txBox="1"/>
          <p:nvPr/>
        </p:nvSpPr>
        <p:spPr>
          <a:xfrm>
            <a:off x="2096219" y="170416"/>
            <a:ext cx="25747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~/apps/</a:t>
            </a:r>
            <a:r>
              <a:rPr lang="en-US" dirty="0" err="1">
                <a:solidFill>
                  <a:schemeClr val="bg1"/>
                </a:solidFill>
              </a:rPr>
              <a:t>adm</a:t>
            </a:r>
            <a:r>
              <a:rPr lang="en-US" dirty="0">
                <a:solidFill>
                  <a:schemeClr val="bg1"/>
                </a:solidFill>
              </a:rPr>
              <a:t>/trunk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…</a:t>
            </a:r>
          </a:p>
          <a:p>
            <a:r>
              <a:rPr lang="en-US" dirty="0">
                <a:solidFill>
                  <a:schemeClr val="bg1"/>
                </a:solidFill>
              </a:rPr>
              <a:t>	sup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cart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menu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B41BE-F5FD-C9C2-110C-EC169B8A13E9}"/>
              </a:ext>
            </a:extLst>
          </p:cNvPr>
          <p:cNvSpPr txBox="1"/>
          <p:nvPr/>
        </p:nvSpPr>
        <p:spPr>
          <a:xfrm>
            <a:off x="2172553" y="5618807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unit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…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3623F-F3B4-3453-F491-FF73DE9DFBA8}"/>
              </a:ext>
            </a:extLst>
          </p:cNvPr>
          <p:cNvSpPr txBox="1"/>
          <p:nvPr/>
        </p:nvSpPr>
        <p:spPr>
          <a:xfrm>
            <a:off x="3905250" y="2674063"/>
            <a:ext cx="1419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swagger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DE085-C06D-CF5F-D417-1B7492FE4826}"/>
              </a:ext>
            </a:extLst>
          </p:cNvPr>
          <p:cNvSpPr txBox="1"/>
          <p:nvPr/>
        </p:nvSpPr>
        <p:spPr>
          <a:xfrm>
            <a:off x="5324475" y="3038440"/>
            <a:ext cx="31432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favicon-NxN.png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index.css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index.html</a:t>
            </a:r>
          </a:p>
          <a:p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Makefile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swagger-initializer.js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wagger-ui.*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apidoc.yaml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211F6-23B2-128F-94A8-471619281FC0}"/>
              </a:ext>
            </a:extLst>
          </p:cNvPr>
          <p:cNvSpPr txBox="1"/>
          <p:nvPr/>
        </p:nvSpPr>
        <p:spPr>
          <a:xfrm>
            <a:off x="4867275" y="2717752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– 11M</a:t>
            </a:r>
          </a:p>
        </p:txBody>
      </p:sp>
    </p:spTree>
    <p:extLst>
      <p:ext uri="{BB962C8B-B14F-4D97-AF65-F5344CB8AC3E}">
        <p14:creationId xmlns:p14="http://schemas.microsoft.com/office/powerpoint/2010/main" val="1760417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EBACE-3225-EC9B-E50D-637C23EB25B1}"/>
              </a:ext>
            </a:extLst>
          </p:cNvPr>
          <p:cNvSpPr txBox="1"/>
          <p:nvPr/>
        </p:nvSpPr>
        <p:spPr>
          <a:xfrm>
            <a:off x="2096219" y="1566067"/>
            <a:ext cx="4104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README.md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reports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sqllib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suplib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F63ED-9AB9-0C67-00D7-94AA9BCCB088}"/>
              </a:ext>
            </a:extLst>
          </p:cNvPr>
          <p:cNvSpPr txBox="1"/>
          <p:nvPr/>
        </p:nvSpPr>
        <p:spPr>
          <a:xfrm>
            <a:off x="2096219" y="170416"/>
            <a:ext cx="25747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~/apps/</a:t>
            </a:r>
            <a:r>
              <a:rPr lang="en-US" dirty="0" err="1">
                <a:solidFill>
                  <a:schemeClr val="bg1"/>
                </a:solidFill>
              </a:rPr>
              <a:t>adm</a:t>
            </a:r>
            <a:r>
              <a:rPr lang="en-US" dirty="0">
                <a:solidFill>
                  <a:schemeClr val="bg1"/>
                </a:solidFill>
              </a:rPr>
              <a:t>/trunk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…</a:t>
            </a:r>
          </a:p>
          <a:p>
            <a:r>
              <a:rPr lang="en-US" dirty="0">
                <a:solidFill>
                  <a:schemeClr val="bg1"/>
                </a:solidFill>
              </a:rPr>
              <a:t>	sup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cart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menu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B41BE-F5FD-C9C2-110C-EC169B8A13E9}"/>
              </a:ext>
            </a:extLst>
          </p:cNvPr>
          <p:cNvSpPr txBox="1"/>
          <p:nvPr/>
        </p:nvSpPr>
        <p:spPr>
          <a:xfrm>
            <a:off x="2172553" y="5618807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unit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…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3623F-F3B4-3453-F491-FF73DE9DFBA8}"/>
              </a:ext>
            </a:extLst>
          </p:cNvPr>
          <p:cNvSpPr txBox="1"/>
          <p:nvPr/>
        </p:nvSpPr>
        <p:spPr>
          <a:xfrm>
            <a:off x="3905250" y="2674063"/>
            <a:ext cx="1419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swagger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DE085-C06D-CF5F-D417-1B7492FE4826}"/>
              </a:ext>
            </a:extLst>
          </p:cNvPr>
          <p:cNvSpPr txBox="1"/>
          <p:nvPr/>
        </p:nvSpPr>
        <p:spPr>
          <a:xfrm>
            <a:off x="5324475" y="3038440"/>
            <a:ext cx="31432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favicon-NxN.png</a:t>
            </a: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index.css</a:t>
            </a: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index.html</a:t>
            </a:r>
          </a:p>
          <a:p>
            <a:r>
              <a:rPr lang="en-US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Makefile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swagger-initializer.js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wagger-ui.*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apidoc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.yaml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211F6-23B2-128F-94A8-471619281FC0}"/>
              </a:ext>
            </a:extLst>
          </p:cNvPr>
          <p:cNvSpPr txBox="1"/>
          <p:nvPr/>
        </p:nvSpPr>
        <p:spPr>
          <a:xfrm>
            <a:off x="4867275" y="2717752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– 11M</a:t>
            </a:r>
          </a:p>
        </p:txBody>
      </p:sp>
    </p:spTree>
    <p:extLst>
      <p:ext uri="{BB962C8B-B14F-4D97-AF65-F5344CB8AC3E}">
        <p14:creationId xmlns:p14="http://schemas.microsoft.com/office/powerpoint/2010/main" val="2177341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54EC3-7323-7689-CF16-07BC657A0E49}"/>
              </a:ext>
            </a:extLst>
          </p:cNvPr>
          <p:cNvSpPr txBox="1"/>
          <p:nvPr/>
        </p:nvSpPr>
        <p:spPr>
          <a:xfrm>
            <a:off x="5321808" y="4946904"/>
            <a:ext cx="2327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apidoc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.yaml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29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>
            <a:extLst>
              <a:ext uri="{FF2B5EF4-FFF2-40B4-BE49-F238E27FC236}">
                <a16:creationId xmlns:a16="http://schemas.microsoft.com/office/drawing/2014/main" id="{8A3AAE9C-8D8E-76C0-684B-1E8A596EA24A}"/>
              </a:ext>
            </a:extLst>
          </p:cNvPr>
          <p:cNvSpPr txBox="1"/>
          <p:nvPr/>
        </p:nvSpPr>
        <p:spPr>
          <a:xfrm>
            <a:off x="7327376" y="1457325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6"/>
            <a:r>
              <a:rPr lang="en-US" sz="3200" dirty="0" err="1">
                <a:solidFill>
                  <a:schemeClr val="bg1"/>
                </a:solidFill>
              </a:rPr>
              <a:t>apidoc.yaml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9ABBFD-326A-88AD-FF5E-2EB7ADD18E12}"/>
              </a:ext>
            </a:extLst>
          </p:cNvPr>
          <p:cNvSpPr txBox="1"/>
          <p:nvPr/>
        </p:nvSpPr>
        <p:spPr>
          <a:xfrm>
            <a:off x="10534650" y="2051625"/>
            <a:ext cx="16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-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API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Documentation</a:t>
            </a:r>
          </a:p>
        </p:txBody>
      </p:sp>
      <p:pic>
        <p:nvPicPr>
          <p:cNvPr id="3" name="Picture 2" descr="A green and black 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715E7B0C-73E2-2A6E-F41D-7FCD4560F1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" t="33667" r="69304" b="34478"/>
          <a:stretch/>
        </p:blipFill>
        <p:spPr>
          <a:xfrm>
            <a:off x="10707002" y="-22416"/>
            <a:ext cx="1484997" cy="1470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6BE014-90A6-D063-9E4B-68179C60ED09}"/>
              </a:ext>
            </a:extLst>
          </p:cNvPr>
          <p:cNvSpPr txBox="1"/>
          <p:nvPr/>
        </p:nvSpPr>
        <p:spPr>
          <a:xfrm>
            <a:off x="2" y="366623"/>
            <a:ext cx="10258423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/fetch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Returns a list of 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commmodities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Optional extended description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responses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status code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 JSON array of commodities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application/</a:t>
            </a:r>
            <a:r>
              <a:rPr lang="en-US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array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086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54EC3-7323-7689-CF16-07BC657A0E49}"/>
              </a:ext>
            </a:extLst>
          </p:cNvPr>
          <p:cNvSpPr txBox="1"/>
          <p:nvPr/>
        </p:nvSpPr>
        <p:spPr>
          <a:xfrm>
            <a:off x="5321808" y="4946904"/>
            <a:ext cx="2327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apidoc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.yaml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656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EBACE-3225-EC9B-E50D-637C23EB25B1}"/>
              </a:ext>
            </a:extLst>
          </p:cNvPr>
          <p:cNvSpPr txBox="1"/>
          <p:nvPr/>
        </p:nvSpPr>
        <p:spPr>
          <a:xfrm>
            <a:off x="2096219" y="1566067"/>
            <a:ext cx="4104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README.md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reports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sqllib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suplib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F63ED-9AB9-0C67-00D7-94AA9BCCB088}"/>
              </a:ext>
            </a:extLst>
          </p:cNvPr>
          <p:cNvSpPr txBox="1"/>
          <p:nvPr/>
        </p:nvSpPr>
        <p:spPr>
          <a:xfrm>
            <a:off x="2096219" y="170416"/>
            <a:ext cx="25747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~/apps/</a:t>
            </a:r>
            <a:r>
              <a:rPr lang="en-US" dirty="0" err="1">
                <a:solidFill>
                  <a:schemeClr val="bg1"/>
                </a:solidFill>
              </a:rPr>
              <a:t>adm</a:t>
            </a:r>
            <a:r>
              <a:rPr lang="en-US" dirty="0">
                <a:solidFill>
                  <a:schemeClr val="bg1"/>
                </a:solidFill>
              </a:rPr>
              <a:t>/trunk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…</a:t>
            </a:r>
          </a:p>
          <a:p>
            <a:r>
              <a:rPr lang="en-US" dirty="0">
                <a:solidFill>
                  <a:schemeClr val="bg1"/>
                </a:solidFill>
              </a:rPr>
              <a:t>	sup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cart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menu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B41BE-F5FD-C9C2-110C-EC169B8A13E9}"/>
              </a:ext>
            </a:extLst>
          </p:cNvPr>
          <p:cNvSpPr txBox="1"/>
          <p:nvPr/>
        </p:nvSpPr>
        <p:spPr>
          <a:xfrm>
            <a:off x="2172553" y="5618807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unit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…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3623F-F3B4-3453-F491-FF73DE9DFBA8}"/>
              </a:ext>
            </a:extLst>
          </p:cNvPr>
          <p:cNvSpPr txBox="1"/>
          <p:nvPr/>
        </p:nvSpPr>
        <p:spPr>
          <a:xfrm>
            <a:off x="3905250" y="2674063"/>
            <a:ext cx="1419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swagger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DE085-C06D-CF5F-D417-1B7492FE4826}"/>
              </a:ext>
            </a:extLst>
          </p:cNvPr>
          <p:cNvSpPr txBox="1"/>
          <p:nvPr/>
        </p:nvSpPr>
        <p:spPr>
          <a:xfrm>
            <a:off x="5324475" y="3038440"/>
            <a:ext cx="31432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favicon-NxN.png</a:t>
            </a: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index.css</a:t>
            </a: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index.html</a:t>
            </a:r>
          </a:p>
          <a:p>
            <a:r>
              <a:rPr lang="en-US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Makefile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swagger-initializer.js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wagger-ui.*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apidoc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.yaml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211F6-23B2-128F-94A8-471619281FC0}"/>
              </a:ext>
            </a:extLst>
          </p:cNvPr>
          <p:cNvSpPr txBox="1"/>
          <p:nvPr/>
        </p:nvSpPr>
        <p:spPr>
          <a:xfrm>
            <a:off x="4867275" y="2717752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– 11M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B8F0E-8121-6B5B-1BE4-C48BF2F1831B}"/>
              </a:ext>
            </a:extLst>
          </p:cNvPr>
          <p:cNvSpPr txBox="1"/>
          <p:nvPr/>
        </p:nvSpPr>
        <p:spPr>
          <a:xfrm>
            <a:off x="3990975" y="53904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27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EBACE-3225-EC9B-E50D-637C23EB25B1}"/>
              </a:ext>
            </a:extLst>
          </p:cNvPr>
          <p:cNvSpPr txBox="1"/>
          <p:nvPr/>
        </p:nvSpPr>
        <p:spPr>
          <a:xfrm>
            <a:off x="2096219" y="1566067"/>
            <a:ext cx="4104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README.md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reports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sqllib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suplib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F63ED-9AB9-0C67-00D7-94AA9BCCB088}"/>
              </a:ext>
            </a:extLst>
          </p:cNvPr>
          <p:cNvSpPr txBox="1"/>
          <p:nvPr/>
        </p:nvSpPr>
        <p:spPr>
          <a:xfrm>
            <a:off x="2096219" y="170416"/>
            <a:ext cx="25747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~/apps/</a:t>
            </a:r>
            <a:r>
              <a:rPr lang="en-US" dirty="0" err="1">
                <a:solidFill>
                  <a:schemeClr val="bg1"/>
                </a:solidFill>
              </a:rPr>
              <a:t>adm</a:t>
            </a:r>
            <a:r>
              <a:rPr lang="en-US" dirty="0">
                <a:solidFill>
                  <a:schemeClr val="bg1"/>
                </a:solidFill>
              </a:rPr>
              <a:t>/trunk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…</a:t>
            </a:r>
          </a:p>
          <a:p>
            <a:r>
              <a:rPr lang="en-US" dirty="0">
                <a:solidFill>
                  <a:schemeClr val="bg1"/>
                </a:solidFill>
              </a:rPr>
              <a:t>	sup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cart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menu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B41BE-F5FD-C9C2-110C-EC169B8A13E9}"/>
              </a:ext>
            </a:extLst>
          </p:cNvPr>
          <p:cNvSpPr txBox="1"/>
          <p:nvPr/>
        </p:nvSpPr>
        <p:spPr>
          <a:xfrm>
            <a:off x="2096219" y="4623712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unit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…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3623F-F3B4-3453-F491-FF73DE9DFBA8}"/>
              </a:ext>
            </a:extLst>
          </p:cNvPr>
          <p:cNvSpPr txBox="1"/>
          <p:nvPr/>
        </p:nvSpPr>
        <p:spPr>
          <a:xfrm>
            <a:off x="3905250" y="2674063"/>
            <a:ext cx="1419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swagger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6A134-0036-8C8C-FDEC-ACCC478BCD0C}"/>
              </a:ext>
            </a:extLst>
          </p:cNvPr>
          <p:cNvSpPr txBox="1"/>
          <p:nvPr/>
        </p:nvSpPr>
        <p:spPr>
          <a:xfrm>
            <a:off x="3905250" y="2968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EE95F1-943A-B4C2-DA7F-1560019E04DB}"/>
              </a:ext>
            </a:extLst>
          </p:cNvPr>
          <p:cNvSpPr txBox="1"/>
          <p:nvPr/>
        </p:nvSpPr>
        <p:spPr>
          <a:xfrm>
            <a:off x="5010150" y="342338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/>
              </a:rPr>
              <a:t>api000_test.py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/>
              </a:rPr>
              <a:t>api001_test.py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/>
              </a:rPr>
              <a:t>api002_test.py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66496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pyFile">
            <a:extLst>
              <a:ext uri="{FF2B5EF4-FFF2-40B4-BE49-F238E27FC236}">
                <a16:creationId xmlns:a16="http://schemas.microsoft.com/office/drawing/2014/main" id="{EA0DE73E-E7C1-A622-EEEA-FABD2FDF928C}"/>
              </a:ext>
            </a:extLst>
          </p:cNvPr>
          <p:cNvSpPr txBox="1"/>
          <p:nvPr/>
        </p:nvSpPr>
        <p:spPr>
          <a:xfrm>
            <a:off x="5008578" y="34233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/>
              </a:rPr>
              <a:t>api000_test.py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82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!!pyFile">
            <a:extLst>
              <a:ext uri="{FF2B5EF4-FFF2-40B4-BE49-F238E27FC236}">
                <a16:creationId xmlns:a16="http://schemas.microsoft.com/office/drawing/2014/main" id="{8A3AAE9C-8D8E-76C0-684B-1E8A596EA24A}"/>
              </a:ext>
            </a:extLst>
          </p:cNvPr>
          <p:cNvSpPr txBox="1"/>
          <p:nvPr/>
        </p:nvSpPr>
        <p:spPr>
          <a:xfrm>
            <a:off x="6883928" y="1466850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6"/>
            <a:r>
              <a:rPr lang="en-US" sz="3200" dirty="0">
                <a:solidFill>
                  <a:schemeClr val="bg1"/>
                </a:solidFill>
                <a:latin typeface="Calibri" panose="020F0502020204030204"/>
              </a:rPr>
              <a:t>api000_test.py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9ABBFD-326A-88AD-FF5E-2EB7ADD18E12}"/>
              </a:ext>
            </a:extLst>
          </p:cNvPr>
          <p:cNvSpPr txBox="1"/>
          <p:nvPr/>
        </p:nvSpPr>
        <p:spPr>
          <a:xfrm>
            <a:off x="10534650" y="2051625"/>
            <a:ext cx="16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-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Regression Testing</a:t>
            </a:r>
          </a:p>
        </p:txBody>
      </p:sp>
      <p:pic>
        <p:nvPicPr>
          <p:cNvPr id="2" name="Picture 1" descr="A blue and yellow snake logo&#10;&#10;Description automatically generated">
            <a:extLst>
              <a:ext uri="{FF2B5EF4-FFF2-40B4-BE49-F238E27FC236}">
                <a16:creationId xmlns:a16="http://schemas.microsoft.com/office/drawing/2014/main" id="{83711BF4-B04A-F80A-E2D6-990A0605A9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3" b="16118"/>
          <a:stretch/>
        </p:blipFill>
        <p:spPr>
          <a:xfrm>
            <a:off x="10721784" y="0"/>
            <a:ext cx="1470216" cy="1473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4A0634-F6C9-97BD-30E1-C020DBEEE0BE}"/>
              </a:ext>
            </a:extLst>
          </p:cNvPr>
          <p:cNvSpPr txBox="1"/>
          <p:nvPr/>
        </p:nvSpPr>
        <p:spPr>
          <a:xfrm>
            <a:off x="-219076" y="1305342"/>
            <a:ext cx="107537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test_valid_data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Set environment variables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environ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"REQUEST_METHOD"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"CONTENT_LENGTH"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"code"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"A503"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"subcode"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"quantity"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"unit"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/sup/api000"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"request"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addToCart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"QUERY_STRING"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urlencode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A3E570-475F-F5AB-6C14-BB4992A1E53F}"/>
              </a:ext>
            </a:extLst>
          </p:cNvPr>
          <p:cNvSpPr txBox="1"/>
          <p:nvPr/>
        </p:nvSpPr>
        <p:spPr>
          <a:xfrm>
            <a:off x="-219076" y="4835009"/>
            <a:ext cx="6819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assertEqual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.get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"status"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"OK"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AA1F44-A178-581E-4DF8-5D559A10DAB4}"/>
              </a:ext>
            </a:extLst>
          </p:cNvPr>
          <p:cNvSpPr txBox="1"/>
          <p:nvPr/>
        </p:nvSpPr>
        <p:spPr>
          <a:xfrm>
            <a:off x="-219076" y="3890665"/>
            <a:ext cx="8258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Run the executable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run_test_executable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8326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54EC3-7323-7689-CF16-07BC657A0E49}"/>
              </a:ext>
            </a:extLst>
          </p:cNvPr>
          <p:cNvSpPr txBox="1"/>
          <p:nvPr/>
        </p:nvSpPr>
        <p:spPr>
          <a:xfrm>
            <a:off x="4886396" y="2939597"/>
            <a:ext cx="225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u="sng" dirty="0">
                <a:solidFill>
                  <a:schemeClr val="bg1"/>
                </a:solidFill>
              </a:rPr>
              <a:t>sup000.c</a:t>
            </a:r>
          </a:p>
        </p:txBody>
      </p:sp>
    </p:spTree>
    <p:extLst>
      <p:ext uri="{BB962C8B-B14F-4D97-AF65-F5344CB8AC3E}">
        <p14:creationId xmlns:p14="http://schemas.microsoft.com/office/powerpoint/2010/main" val="1723992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>
            <a:extLst>
              <a:ext uri="{FF2B5EF4-FFF2-40B4-BE49-F238E27FC236}">
                <a16:creationId xmlns:a16="http://schemas.microsoft.com/office/drawing/2014/main" id="{8A3AAE9C-8D8E-76C0-684B-1E8A596EA24A}"/>
              </a:ext>
            </a:extLst>
          </p:cNvPr>
          <p:cNvSpPr txBox="1"/>
          <p:nvPr/>
        </p:nvSpPr>
        <p:spPr>
          <a:xfrm>
            <a:off x="6841601" y="1455650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6"/>
            <a:r>
              <a:rPr lang="en-US" sz="3200" dirty="0">
                <a:solidFill>
                  <a:schemeClr val="bg1"/>
                </a:solidFill>
                <a:latin typeface="Calibri" panose="020F0502020204030204"/>
              </a:rPr>
              <a:t>api000_test.py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9ABBFD-326A-88AD-FF5E-2EB7ADD18E12}"/>
              </a:ext>
            </a:extLst>
          </p:cNvPr>
          <p:cNvSpPr txBox="1"/>
          <p:nvPr/>
        </p:nvSpPr>
        <p:spPr>
          <a:xfrm>
            <a:off x="10534650" y="2051625"/>
            <a:ext cx="16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-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Regression Testing</a:t>
            </a:r>
          </a:p>
        </p:txBody>
      </p:sp>
      <p:pic>
        <p:nvPicPr>
          <p:cNvPr id="2" name="Picture 1" descr="A blue and yellow snake logo&#10;&#10;Description automatically generated">
            <a:extLst>
              <a:ext uri="{FF2B5EF4-FFF2-40B4-BE49-F238E27FC236}">
                <a16:creationId xmlns:a16="http://schemas.microsoft.com/office/drawing/2014/main" id="{83711BF4-B04A-F80A-E2D6-990A0605A9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3" b="16118"/>
          <a:stretch/>
        </p:blipFill>
        <p:spPr>
          <a:xfrm>
            <a:off x="10721784" y="0"/>
            <a:ext cx="1470216" cy="1473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4A0634-F6C9-97BD-30E1-C020DBEEE0BE}"/>
              </a:ext>
            </a:extLst>
          </p:cNvPr>
          <p:cNvSpPr txBox="1"/>
          <p:nvPr/>
        </p:nvSpPr>
        <p:spPr>
          <a:xfrm>
            <a:off x="-219075" y="41552"/>
            <a:ext cx="107537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test_valid_data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Set environment variables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environ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"REQUEST_METHOD"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"CONTENT_LENGTH"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"code"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"A503"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"subcode"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"quantity"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"unit"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/sup/api000"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"request"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addToCart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"QUERY_STRING"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urlencode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A3E570-475F-F5AB-6C14-BB4992A1E53F}"/>
              </a:ext>
            </a:extLst>
          </p:cNvPr>
          <p:cNvSpPr txBox="1"/>
          <p:nvPr/>
        </p:nvSpPr>
        <p:spPr>
          <a:xfrm>
            <a:off x="-219075" y="6277691"/>
            <a:ext cx="6819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assertEqual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.get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"status"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"OK"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96CD5-E07C-1201-0B0A-1A33AD42E819}"/>
              </a:ext>
            </a:extLst>
          </p:cNvPr>
          <p:cNvSpPr txBox="1"/>
          <p:nvPr/>
        </p:nvSpPr>
        <p:spPr>
          <a:xfrm>
            <a:off x="1747836" y="3524726"/>
            <a:ext cx="924401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subprocess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"/var/www/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cgi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-bin/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/sup/api000"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subprocess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subprocess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universal_newlines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0CFA6-E49F-D0F8-8A4F-B2C7E3047AE1}"/>
              </a:ext>
            </a:extLst>
          </p:cNvPr>
          <p:cNvSpPr txBox="1"/>
          <p:nvPr/>
        </p:nvSpPr>
        <p:spPr>
          <a:xfrm>
            <a:off x="-219075" y="2686944"/>
            <a:ext cx="9410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Run the executable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CCCCC">
                  <a:alpha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headers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lang="en-US" dirty="0">
                <a:solidFill>
                  <a:srgbClr val="CCCCCC">
                    <a:alpha val="4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self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run_test_executable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CCCC">
                    <a:alpha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2010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>
            <a:extLst>
              <a:ext uri="{FF2B5EF4-FFF2-40B4-BE49-F238E27FC236}">
                <a16:creationId xmlns:a16="http://schemas.microsoft.com/office/drawing/2014/main" id="{8A3AAE9C-8D8E-76C0-684B-1E8A596EA24A}"/>
              </a:ext>
            </a:extLst>
          </p:cNvPr>
          <p:cNvSpPr txBox="1"/>
          <p:nvPr/>
        </p:nvSpPr>
        <p:spPr>
          <a:xfrm>
            <a:off x="7898876" y="1466850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6"/>
            <a:r>
              <a:rPr lang="en-US" sz="3200" dirty="0" err="1">
                <a:solidFill>
                  <a:schemeClr val="bg1"/>
                </a:solidFill>
                <a:latin typeface="Calibri" panose="020F0502020204030204"/>
              </a:rPr>
              <a:t>Makefile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9ABBFD-326A-88AD-FF5E-2EB7ADD18E12}"/>
              </a:ext>
            </a:extLst>
          </p:cNvPr>
          <p:cNvSpPr txBox="1"/>
          <p:nvPr/>
        </p:nvSpPr>
        <p:spPr>
          <a:xfrm>
            <a:off x="10534650" y="2051625"/>
            <a:ext cx="165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-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Running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Tests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8B8A50-AF88-0501-48DF-9770C38392F8}"/>
              </a:ext>
            </a:extLst>
          </p:cNvPr>
          <p:cNvSpPr txBox="1"/>
          <p:nvPr/>
        </p:nvSpPr>
        <p:spPr>
          <a:xfrm>
            <a:off x="10461703" y="-595253"/>
            <a:ext cx="150083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chemeClr val="accent2"/>
                </a:solidFill>
                <a:latin typeface="Aptos Black" panose="020B0604020202020204" pitchFamily="34" charset="0"/>
              </a:rPr>
              <a:t>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04894-9526-F365-CCB8-1E89E741A4B5}"/>
              </a:ext>
            </a:extLst>
          </p:cNvPr>
          <p:cNvSpPr txBox="1"/>
          <p:nvPr/>
        </p:nvSpPr>
        <p:spPr>
          <a:xfrm>
            <a:off x="902764" y="2695159"/>
            <a:ext cx="69961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[pedrosn@adev2 menu]$ make tests</a:t>
            </a:r>
          </a:p>
          <a:p>
            <a:r>
              <a:rPr lang="en-US" dirty="0">
                <a:solidFill>
                  <a:schemeClr val="bg1"/>
                </a:solidFill>
              </a:rPr>
              <a:t>Running Python regression tests...</a:t>
            </a:r>
          </a:p>
          <a:p>
            <a:r>
              <a:rPr lang="en-US" dirty="0">
                <a:solidFill>
                  <a:schemeClr val="bg1"/>
                </a:solidFill>
              </a:rPr>
              <a:t>python3 -m </a:t>
            </a:r>
            <a:r>
              <a:rPr lang="en-US" dirty="0" err="1">
                <a:solidFill>
                  <a:schemeClr val="bg1"/>
                </a:solidFill>
              </a:rPr>
              <a:t>unittest</a:t>
            </a:r>
            <a:r>
              <a:rPr lang="en-US" dirty="0">
                <a:solidFill>
                  <a:schemeClr val="bg1"/>
                </a:solidFill>
              </a:rPr>
              <a:t> discover -s ../tests -v</a:t>
            </a:r>
          </a:p>
          <a:p>
            <a:r>
              <a:rPr lang="en-US" dirty="0" err="1">
                <a:solidFill>
                  <a:srgbClr val="FFFF00"/>
                </a:solidFill>
              </a:rPr>
              <a:t>test_invalid_data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test_api.TestAPI</a:t>
            </a:r>
            <a:r>
              <a:rPr lang="en-US" dirty="0">
                <a:solidFill>
                  <a:schemeClr val="bg1"/>
                </a:solidFill>
              </a:rPr>
              <a:t>) ... </a:t>
            </a:r>
            <a:r>
              <a:rPr lang="en-US" dirty="0">
                <a:solidFill>
                  <a:srgbClr val="92D050"/>
                </a:solidFill>
              </a:rPr>
              <a:t>ok</a:t>
            </a:r>
          </a:p>
          <a:p>
            <a:r>
              <a:rPr lang="en-US" dirty="0" err="1">
                <a:solidFill>
                  <a:srgbClr val="FFFF00"/>
                </a:solidFill>
              </a:rPr>
              <a:t>test_pagination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test_api.TestAPI</a:t>
            </a:r>
            <a:r>
              <a:rPr lang="en-US" dirty="0">
                <a:solidFill>
                  <a:schemeClr val="bg1"/>
                </a:solidFill>
              </a:rPr>
              <a:t>) ... </a:t>
            </a:r>
            <a:r>
              <a:rPr lang="en-US" dirty="0">
                <a:solidFill>
                  <a:srgbClr val="92D050"/>
                </a:solidFill>
              </a:rPr>
              <a:t>ok</a:t>
            </a:r>
          </a:p>
          <a:p>
            <a:r>
              <a:rPr lang="en-US" dirty="0" err="1">
                <a:solidFill>
                  <a:srgbClr val="FFFF00"/>
                </a:solidFill>
              </a:rPr>
              <a:t>test_valid_data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test_api.TestAPI</a:t>
            </a:r>
            <a:r>
              <a:rPr lang="en-US" dirty="0">
                <a:solidFill>
                  <a:schemeClr val="bg1"/>
                </a:solidFill>
              </a:rPr>
              <a:t>) ... </a:t>
            </a:r>
            <a:r>
              <a:rPr lang="en-US" dirty="0">
                <a:solidFill>
                  <a:srgbClr val="92D050"/>
                </a:solidFill>
              </a:rPr>
              <a:t>ok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----------------------------------------------------------------------</a:t>
            </a:r>
          </a:p>
          <a:p>
            <a:r>
              <a:rPr lang="en-US" dirty="0">
                <a:solidFill>
                  <a:schemeClr val="bg1"/>
                </a:solidFill>
              </a:rPr>
              <a:t>Ran 3 tests in 0.142s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75B97-D2F7-959C-DD65-45C874513BD6}"/>
              </a:ext>
            </a:extLst>
          </p:cNvPr>
          <p:cNvSpPr txBox="1"/>
          <p:nvPr/>
        </p:nvSpPr>
        <p:spPr>
          <a:xfrm>
            <a:off x="335756" y="543520"/>
            <a:ext cx="69961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echo "Running Python regression tests..."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python3 -m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unittest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discover -s ../tests -v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6DFC20-DFA1-EC70-4A52-EB2B58DEECE4}"/>
              </a:ext>
            </a:extLst>
          </p:cNvPr>
          <p:cNvCxnSpPr>
            <a:cxnSpLocks/>
          </p:cNvCxnSpPr>
          <p:nvPr/>
        </p:nvCxnSpPr>
        <p:spPr>
          <a:xfrm>
            <a:off x="2857500" y="1590675"/>
            <a:ext cx="0" cy="9226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510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17281-E326-DA6A-A9D3-0BEC02284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61951"/>
            <a:ext cx="5157787" cy="82391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Supply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6FF97-B323-A696-A1A4-68E399511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185863"/>
            <a:ext cx="5157787" cy="5003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No/minimal page reloads</a:t>
            </a:r>
          </a:p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Less code managing data re-initialization</a:t>
            </a:r>
          </a:p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Easier to understand program flow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Separation of Concerns in Code</a:t>
            </a:r>
          </a:p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Much easier to find where a code change should be made</a:t>
            </a:r>
          </a:p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More confidence that your change won’t have side effects</a:t>
            </a:r>
          </a:p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Simpler Code Reviews + Testing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Modern</a:t>
            </a:r>
          </a:p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Future developers will easily integrate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954C31-CDDE-474F-2F4D-18481981D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361951"/>
            <a:ext cx="5183188" cy="82391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Others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72DF4A-BEA5-C0E1-20E4-D15F460CA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185863"/>
            <a:ext cx="5183188" cy="5003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Reloads on every button click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Leads to strange UX like “Change Year -&gt; Submit”</a:t>
            </a:r>
          </a:p>
          <a:p>
            <a:r>
              <a:rPr lang="en-US" dirty="0">
                <a:solidFill>
                  <a:srgbClr val="FF0000"/>
                </a:solidFill>
              </a:rPr>
              <a:t>Embedded languages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Hard to style consistently and simply = ugly pages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Many lines must change to change a simple feature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Hard to read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Slower bug fix times</a:t>
            </a:r>
          </a:p>
          <a:p>
            <a:r>
              <a:rPr lang="en-US" dirty="0">
                <a:solidFill>
                  <a:srgbClr val="FF0000"/>
                </a:solidFill>
              </a:rPr>
              <a:t>Outdated/Archaic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More time wasted on new developers coming up to speed</a:t>
            </a:r>
          </a:p>
        </p:txBody>
      </p:sp>
    </p:spTree>
    <p:extLst>
      <p:ext uri="{BB962C8B-B14F-4D97-AF65-F5344CB8AC3E}">
        <p14:creationId xmlns:p14="http://schemas.microsoft.com/office/powerpoint/2010/main" val="6965536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EEB8-425F-01D8-2021-61482229A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8273"/>
            <a:ext cx="9144000" cy="1283999"/>
          </a:xfrm>
        </p:spPr>
        <p:txBody>
          <a:bodyPr>
            <a:normAutofit fontScale="90000"/>
          </a:bodyPr>
          <a:lstStyle/>
          <a:p>
            <a:r>
              <a:rPr lang="en-US" sz="14400" dirty="0">
                <a:solidFill>
                  <a:schemeClr val="bg1"/>
                </a:solidFill>
              </a:rPr>
              <a:t>s</a:t>
            </a:r>
            <a:r>
              <a:rPr lang="en-US" sz="10700" dirty="0">
                <a:solidFill>
                  <a:schemeClr val="bg1"/>
                </a:solidFill>
              </a:rPr>
              <a:t>upply</a:t>
            </a:r>
          </a:p>
        </p:txBody>
      </p:sp>
    </p:spTree>
    <p:extLst>
      <p:ext uri="{BB962C8B-B14F-4D97-AF65-F5344CB8AC3E}">
        <p14:creationId xmlns:p14="http://schemas.microsoft.com/office/powerpoint/2010/main" val="24069845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 Logo">
            <a:extLst>
              <a:ext uri="{FF2B5EF4-FFF2-40B4-BE49-F238E27FC236}">
                <a16:creationId xmlns:a16="http://schemas.microsoft.com/office/drawing/2014/main" id="{BFE0AD33-D48F-738D-C90D-7D2247EA4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2372" cy="1474236"/>
          </a:xfrm>
          <a:prstGeom prst="rect">
            <a:avLst/>
          </a:prstGeom>
        </p:spPr>
      </p:pic>
      <p:pic>
        <p:nvPicPr>
          <p:cNvPr id="7" name="Picture 6" descr="A blue and yellow snake logo&#10;&#10;Description automatically generated">
            <a:extLst>
              <a:ext uri="{FF2B5EF4-FFF2-40B4-BE49-F238E27FC236}">
                <a16:creationId xmlns:a16="http://schemas.microsoft.com/office/drawing/2014/main" id="{8CAD32A5-E45D-0344-71A8-DC51F49B05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3" b="16118"/>
          <a:stretch/>
        </p:blipFill>
        <p:spPr>
          <a:xfrm>
            <a:off x="1676935" y="0"/>
            <a:ext cx="1470216" cy="1473152"/>
          </a:xfrm>
          <a:prstGeom prst="rect">
            <a:avLst/>
          </a:prstGeom>
        </p:spPr>
      </p:pic>
      <p:pic>
        <p:nvPicPr>
          <p:cNvPr id="9" name="Picture 8" descr="Javascript Logo">
            <a:extLst>
              <a:ext uri="{FF2B5EF4-FFF2-40B4-BE49-F238E27FC236}">
                <a16:creationId xmlns:a16="http://schemas.microsoft.com/office/drawing/2014/main" id="{4EF8DB2F-2C6D-B5BC-3135-5E193630E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14" y="0"/>
            <a:ext cx="1473152" cy="1473152"/>
          </a:xfrm>
          <a:prstGeom prst="rect">
            <a:avLst/>
          </a:prstGeom>
        </p:spPr>
      </p:pic>
      <p:grpSp>
        <p:nvGrpSpPr>
          <p:cNvPr id="18" name="Group 17" descr="White Text HTML5 Logo">
            <a:extLst>
              <a:ext uri="{FF2B5EF4-FFF2-40B4-BE49-F238E27FC236}">
                <a16:creationId xmlns:a16="http://schemas.microsoft.com/office/drawing/2014/main" id="{B8A6A66F-9A0D-99F2-CD2C-89DD652AC144}"/>
              </a:ext>
            </a:extLst>
          </p:cNvPr>
          <p:cNvGrpSpPr/>
          <p:nvPr/>
        </p:nvGrpSpPr>
        <p:grpSpPr>
          <a:xfrm>
            <a:off x="5303632" y="0"/>
            <a:ext cx="1473152" cy="1473152"/>
            <a:chOff x="5350397" y="0"/>
            <a:chExt cx="1473152" cy="1473152"/>
          </a:xfrm>
          <a:noFill/>
        </p:grpSpPr>
        <p:pic>
          <p:nvPicPr>
            <p:cNvPr id="15" name="Picture 14" descr="A logo of a software developer&#10;&#10;Description automatically generated">
              <a:extLst>
                <a:ext uri="{FF2B5EF4-FFF2-40B4-BE49-F238E27FC236}">
                  <a16:creationId xmlns:a16="http://schemas.microsoft.com/office/drawing/2014/main" id="{9FF544FF-FB11-058C-4BB0-9840A72D6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0397" y="0"/>
              <a:ext cx="1473152" cy="1473152"/>
            </a:xfrm>
            <a:prstGeom prst="rect">
              <a:avLst/>
            </a:prstGeom>
            <a:grpFill/>
          </p:spPr>
        </p:pic>
        <p:pic>
          <p:nvPicPr>
            <p:cNvPr id="17" name="Picture 16" descr="A blue and black logo&#10;&#10;Description automatically generated">
              <a:extLst>
                <a:ext uri="{FF2B5EF4-FFF2-40B4-BE49-F238E27FC236}">
                  <a16:creationId xmlns:a16="http://schemas.microsoft.com/office/drawing/2014/main" id="{2098F0BB-3CAC-E4B9-F286-4FC5CC532B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958"/>
            <a:stretch/>
          </p:blipFill>
          <p:spPr>
            <a:xfrm>
              <a:off x="5350397" y="0"/>
              <a:ext cx="1466850" cy="222070"/>
            </a:xfrm>
            <a:prstGeom prst="rect">
              <a:avLst/>
            </a:prstGeom>
            <a:grpFill/>
          </p:spPr>
        </p:pic>
      </p:grpSp>
      <p:grpSp>
        <p:nvGrpSpPr>
          <p:cNvPr id="23" name="Group 22" descr="White Text CSS3 Logo">
            <a:extLst>
              <a:ext uri="{FF2B5EF4-FFF2-40B4-BE49-F238E27FC236}">
                <a16:creationId xmlns:a16="http://schemas.microsoft.com/office/drawing/2014/main" id="{A5DB57EA-CFC6-5D7D-782C-F7151AAC9AD4}"/>
              </a:ext>
            </a:extLst>
          </p:cNvPr>
          <p:cNvGrpSpPr/>
          <p:nvPr/>
        </p:nvGrpSpPr>
        <p:grpSpPr>
          <a:xfrm>
            <a:off x="7121448" y="0"/>
            <a:ext cx="1047750" cy="1475196"/>
            <a:chOff x="7175466" y="0"/>
            <a:chExt cx="1047750" cy="1475196"/>
          </a:xfrm>
        </p:grpSpPr>
        <p:pic>
          <p:nvPicPr>
            <p:cNvPr id="20" name="Picture 19" descr="CSS3 Logo">
              <a:extLst>
                <a:ext uri="{FF2B5EF4-FFF2-40B4-BE49-F238E27FC236}">
                  <a16:creationId xmlns:a16="http://schemas.microsoft.com/office/drawing/2014/main" id="{B7C34DCD-D9C1-CCD1-0F37-1F407B407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5466" y="0"/>
              <a:ext cx="1045003" cy="1475196"/>
            </a:xfrm>
            <a:prstGeom prst="rect">
              <a:avLst/>
            </a:prstGeom>
          </p:spPr>
        </p:pic>
        <p:pic>
          <p:nvPicPr>
            <p:cNvPr id="22" name="Picture 21" descr="A yellow and black logo&#10;&#10;Description automatically generated">
              <a:extLst>
                <a:ext uri="{FF2B5EF4-FFF2-40B4-BE49-F238E27FC236}">
                  <a16:creationId xmlns:a16="http://schemas.microsoft.com/office/drawing/2014/main" id="{E440F08D-3736-0A31-4ED6-4F1179186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958"/>
            <a:stretch/>
          </p:blipFill>
          <p:spPr>
            <a:xfrm>
              <a:off x="7175466" y="0"/>
              <a:ext cx="1047750" cy="222070"/>
            </a:xfrm>
            <a:prstGeom prst="rect">
              <a:avLst/>
            </a:prstGeom>
          </p:spPr>
        </p:pic>
      </p:grpSp>
      <p:pic>
        <p:nvPicPr>
          <p:cNvPr id="25" name="Picture 24" descr="JSON logo">
            <a:extLst>
              <a:ext uri="{FF2B5EF4-FFF2-40B4-BE49-F238E27FC236}">
                <a16:creationId xmlns:a16="http://schemas.microsoft.com/office/drawing/2014/main" id="{A70A0647-3CAA-96CD-D712-DC7D744AC7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862" y="0"/>
            <a:ext cx="1473152" cy="1473152"/>
          </a:xfrm>
          <a:prstGeom prst="rect">
            <a:avLst/>
          </a:prstGeom>
        </p:spPr>
      </p:pic>
      <p:pic>
        <p:nvPicPr>
          <p:cNvPr id="27" name="Picture 26" descr="Swagger Logo">
            <a:extLst>
              <a:ext uri="{FF2B5EF4-FFF2-40B4-BE49-F238E27FC236}">
                <a16:creationId xmlns:a16="http://schemas.microsoft.com/office/drawing/2014/main" id="{78EDB276-E7F4-B6D7-09A3-146789D289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780" y="2936"/>
            <a:ext cx="1470216" cy="1470216"/>
          </a:xfrm>
          <a:prstGeom prst="rect">
            <a:avLst/>
          </a:prstGeom>
        </p:spPr>
      </p:pic>
      <p:pic>
        <p:nvPicPr>
          <p:cNvPr id="31" name="Picture 30" descr="A green and black logo&#10;&#10;Description automatically generated">
            <a:extLst>
              <a:ext uri="{FF2B5EF4-FFF2-40B4-BE49-F238E27FC236}">
                <a16:creationId xmlns:a16="http://schemas.microsoft.com/office/drawing/2014/main" id="{33AB9E9D-B577-9F66-932C-1655111AE94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" t="33667" r="69304" b="34478"/>
          <a:stretch/>
        </p:blipFill>
        <p:spPr>
          <a:xfrm>
            <a:off x="0" y="1473152"/>
            <a:ext cx="1484997" cy="1470216"/>
          </a:xfrm>
          <a:prstGeom prst="rect">
            <a:avLst/>
          </a:prstGeom>
        </p:spPr>
      </p:pic>
      <p:pic>
        <p:nvPicPr>
          <p:cNvPr id="33" name="Picture 32" descr="NYS Seal">
            <a:extLst>
              <a:ext uri="{FF2B5EF4-FFF2-40B4-BE49-F238E27FC236}">
                <a16:creationId xmlns:a16="http://schemas.microsoft.com/office/drawing/2014/main" id="{713424DF-8C55-D9FD-6503-7653243047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167" y="1473152"/>
            <a:ext cx="1466850" cy="146685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8544478B-2C0D-2FFE-1440-9772761212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47256" y="1473152"/>
            <a:ext cx="1466850" cy="14668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60E0852-0A69-A502-9390-223CBA491E6B}"/>
              </a:ext>
            </a:extLst>
          </p:cNvPr>
          <p:cNvSpPr txBox="1"/>
          <p:nvPr/>
        </p:nvSpPr>
        <p:spPr>
          <a:xfrm>
            <a:off x="5070553" y="883138"/>
            <a:ext cx="150083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chemeClr val="accent2"/>
                </a:solidFill>
                <a:latin typeface="Aptos Black" panose="020B060402020202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16644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54EC3-7323-7689-CF16-07BC657A0E49}"/>
              </a:ext>
            </a:extLst>
          </p:cNvPr>
          <p:cNvSpPr txBox="1"/>
          <p:nvPr/>
        </p:nvSpPr>
        <p:spPr>
          <a:xfrm>
            <a:off x="-2770190" y="1474236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6"/>
            <a:r>
              <a:rPr lang="en-US" sz="3200" dirty="0">
                <a:solidFill>
                  <a:schemeClr val="bg1"/>
                </a:solidFill>
              </a:rPr>
              <a:t>sup000.c</a:t>
            </a:r>
          </a:p>
        </p:txBody>
      </p:sp>
      <p:pic>
        <p:nvPicPr>
          <p:cNvPr id="2" name="Picture 1" descr="C Logo">
            <a:extLst>
              <a:ext uri="{FF2B5EF4-FFF2-40B4-BE49-F238E27FC236}">
                <a16:creationId xmlns:a16="http://schemas.microsoft.com/office/drawing/2014/main" id="{1D283B3F-4ADB-3151-48FE-3B009E0C1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2372" cy="14742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FD522B-271D-CEEF-F74B-F3FB41BA7BAA}"/>
              </a:ext>
            </a:extLst>
          </p:cNvPr>
          <p:cNvSpPr txBox="1"/>
          <p:nvPr/>
        </p:nvSpPr>
        <p:spPr>
          <a:xfrm>
            <a:off x="4830618" y="0"/>
            <a:ext cx="7361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puthtml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    </a:t>
            </a:r>
          </a:p>
        </p:txBody>
      </p:sp>
      <p:sp>
        <p:nvSpPr>
          <p:cNvPr id="8" name="!!Labels">
            <a:extLst>
              <a:ext uri="{FF2B5EF4-FFF2-40B4-BE49-F238E27FC236}">
                <a16:creationId xmlns:a16="http://schemas.microsoft.com/office/drawing/2014/main" id="{B7C0126E-3360-63F1-60DE-AEF2B6094B35}"/>
              </a:ext>
            </a:extLst>
          </p:cNvPr>
          <p:cNvSpPr txBox="1"/>
          <p:nvPr/>
        </p:nvSpPr>
        <p:spPr>
          <a:xfrm>
            <a:off x="1558612" y="266063"/>
            <a:ext cx="33435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adm_pagestart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</a:rPr>
              <a:t>Stylesheets/Scripts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JSEC Form Fields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adm_pagehead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print_html_file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Closing details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D43CEE-E70C-EF5A-7367-6A4CD6EB822C}"/>
              </a:ext>
            </a:extLst>
          </p:cNvPr>
          <p:cNvSpPr txBox="1"/>
          <p:nvPr/>
        </p:nvSpPr>
        <p:spPr>
          <a:xfrm>
            <a:off x="133928" y="2059011"/>
            <a:ext cx="141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  <a:p>
            <a:r>
              <a:rPr lang="en-US" dirty="0">
                <a:solidFill>
                  <a:schemeClr val="bg1"/>
                </a:solidFill>
              </a:rPr>
              <a:t>Starting Program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9D417-86DB-E0E7-ACE5-CBB328426B6B}"/>
              </a:ext>
            </a:extLst>
          </p:cNvPr>
          <p:cNvSpPr txBox="1"/>
          <p:nvPr/>
        </p:nvSpPr>
        <p:spPr>
          <a:xfrm>
            <a:off x="711200" y="4682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025311-1CDB-9D3C-493A-9C5B26BC2AA0}"/>
              </a:ext>
            </a:extLst>
          </p:cNvPr>
          <p:cNvSpPr txBox="1"/>
          <p:nvPr/>
        </p:nvSpPr>
        <p:spPr>
          <a:xfrm>
            <a:off x="4830618" y="266062"/>
            <a:ext cx="24288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adm_pagestart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tab_title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BCA5F2-C9FE-8A00-146E-83522135E081}"/>
              </a:ext>
            </a:extLst>
          </p:cNvPr>
          <p:cNvSpPr txBox="1"/>
          <p:nvPr/>
        </p:nvSpPr>
        <p:spPr>
          <a:xfrm>
            <a:off x="4830618" y="496894"/>
            <a:ext cx="748145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"&lt;script type=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text/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javascript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adm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.js?a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&gt;&lt;/script&gt;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sysid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CGI_NAME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VERSION);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"&lt;script type=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text/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javascript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adm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apiService.js?a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&gt;&lt;/script&gt;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sysid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VERSION);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"&lt;style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text/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css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&gt;@import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url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(/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adm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css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lib.css?a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 &lt;/style&gt;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sysid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sysid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VERSION);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"&lt;/head&gt; &lt;body class='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menu_body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onload=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\"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59304C-DC3B-C736-C358-2CF5A45341FB}"/>
              </a:ext>
            </a:extLst>
          </p:cNvPr>
          <p:cNvSpPr txBox="1"/>
          <p:nvPr/>
        </p:nvSpPr>
        <p:spPr>
          <a:xfrm>
            <a:off x="4830618" y="1558723"/>
            <a:ext cx="75414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"&lt;form id='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myform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name='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myform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method='post' action='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'&gt;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adm_jsec_path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"&lt;input name='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secname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type='hidden' value='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/&gt;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secname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Hidden fields to make JS events work: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"&lt;input name='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xfer_evt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type='hidden'  /&gt;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"&lt;input name='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int_evt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type='hidden'   /&gt;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"&lt;input name='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function_fld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type='hidden'  /&gt;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hidden field to accept alternate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userid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passed in URL from mnu000: REQUIRED for main menu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"&lt;input name='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alt_userid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type='hidden'  value='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/&gt;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alt_userid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hidden field with state info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"&lt;input name='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state_info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type='hidden' value='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'/&gt;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state_info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hidden field to allow the selected unit to passed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inbetween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page reloads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"&lt;input id='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srch_unit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name='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srch_unit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type='hidden' value='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/&gt;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pass_unit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FF98BD-BB65-96B0-AB7B-EDD21BF4AA9C}"/>
              </a:ext>
            </a:extLst>
          </p:cNvPr>
          <p:cNvSpPr txBox="1"/>
          <p:nvPr/>
        </p:nvSpPr>
        <p:spPr>
          <a:xfrm>
            <a:off x="4830618" y="3163616"/>
            <a:ext cx="7569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adm_pagehead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page_title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msg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a_msg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 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secname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help_page_name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userid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login_userid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hostname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 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custom_menu_path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main_menu_name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secname_base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sysid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CGI_NAME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 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backstacktop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menustacktop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cust_menu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 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useridchg_sec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B36AB3-A4CD-F95B-76CA-5BF65DCDE653}"/>
              </a:ext>
            </a:extLst>
          </p:cNvPr>
          <p:cNvSpPr txBox="1"/>
          <p:nvPr/>
        </p:nvSpPr>
        <p:spPr>
          <a:xfrm>
            <a:off x="4830618" y="4086946"/>
            <a:ext cx="758305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"&lt;div id='content' class='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fullscreen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'&gt;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CODE GOES HERE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filepath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sprintf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filepath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.html"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HTML_DIR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CGI_NAME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print_html_file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filepath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CODE ENDS HERE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3F8AA3-6E73-C3D8-C055-936EDB9B058D}"/>
              </a:ext>
            </a:extLst>
          </p:cNvPr>
          <p:cNvSpPr txBox="1"/>
          <p:nvPr/>
        </p:nvSpPr>
        <p:spPr>
          <a:xfrm>
            <a:off x="4830618" y="5286041"/>
            <a:ext cx="7592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"&lt;/div&gt;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// content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"&lt;/form&gt;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"&lt;/body&gt;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"&lt;/html&gt;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1E645-5E4B-46AD-FBB1-D54B95961466}"/>
              </a:ext>
            </a:extLst>
          </p:cNvPr>
          <p:cNvSpPr txBox="1"/>
          <p:nvPr/>
        </p:nvSpPr>
        <p:spPr>
          <a:xfrm>
            <a:off x="4830618" y="6310235"/>
            <a:ext cx="7596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…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92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54EC3-7323-7689-CF16-07BC657A0E49}"/>
              </a:ext>
            </a:extLst>
          </p:cNvPr>
          <p:cNvSpPr txBox="1"/>
          <p:nvPr/>
        </p:nvSpPr>
        <p:spPr>
          <a:xfrm>
            <a:off x="-2770190" y="1474236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6"/>
            <a:r>
              <a:rPr lang="en-US" sz="3200" dirty="0">
                <a:solidFill>
                  <a:schemeClr val="bg1"/>
                </a:solidFill>
              </a:rPr>
              <a:t>sup000.c</a:t>
            </a:r>
          </a:p>
        </p:txBody>
      </p:sp>
      <p:pic>
        <p:nvPicPr>
          <p:cNvPr id="2" name="Picture 1" descr="C Logo">
            <a:extLst>
              <a:ext uri="{FF2B5EF4-FFF2-40B4-BE49-F238E27FC236}">
                <a16:creationId xmlns:a16="http://schemas.microsoft.com/office/drawing/2014/main" id="{1D283B3F-4ADB-3151-48FE-3B009E0C1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2372" cy="14742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FD522B-271D-CEEF-F74B-F3FB41BA7BAA}"/>
              </a:ext>
            </a:extLst>
          </p:cNvPr>
          <p:cNvSpPr txBox="1"/>
          <p:nvPr/>
        </p:nvSpPr>
        <p:spPr>
          <a:xfrm>
            <a:off x="3303814" y="0"/>
            <a:ext cx="770593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puthtml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    </a:t>
            </a:r>
          </a:p>
        </p:txBody>
      </p:sp>
      <p:sp>
        <p:nvSpPr>
          <p:cNvPr id="8" name="!!Labels">
            <a:extLst>
              <a:ext uri="{FF2B5EF4-FFF2-40B4-BE49-F238E27FC236}">
                <a16:creationId xmlns:a16="http://schemas.microsoft.com/office/drawing/2014/main" id="{B7C0126E-3360-63F1-60DE-AEF2B6094B35}"/>
              </a:ext>
            </a:extLst>
          </p:cNvPr>
          <p:cNvSpPr txBox="1"/>
          <p:nvPr/>
        </p:nvSpPr>
        <p:spPr>
          <a:xfrm>
            <a:off x="58149" y="947625"/>
            <a:ext cx="33435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Stylesheets/Scripts</a:t>
            </a:r>
          </a:p>
          <a:p>
            <a:pPr algn="r"/>
            <a:endParaRPr lang="en-US" sz="1800" dirty="0">
              <a:solidFill>
                <a:schemeClr val="bg1"/>
              </a:solidFill>
            </a:endParaRPr>
          </a:p>
          <a:p>
            <a:pPr algn="r"/>
            <a:endParaRPr lang="en-US" sz="1800" dirty="0">
              <a:solidFill>
                <a:schemeClr val="bg1"/>
              </a:solidFill>
            </a:endParaRPr>
          </a:p>
          <a:p>
            <a:pPr algn="r"/>
            <a:endParaRPr lang="en-US" sz="1800" dirty="0">
              <a:solidFill>
                <a:schemeClr val="bg1"/>
              </a:solidFill>
            </a:endParaRPr>
          </a:p>
          <a:p>
            <a:pPr algn="r"/>
            <a:endParaRPr lang="en-US" sz="1800" dirty="0">
              <a:solidFill>
                <a:schemeClr val="bg1"/>
              </a:solidFill>
            </a:endParaRPr>
          </a:p>
          <a:p>
            <a:pPr algn="r"/>
            <a:endParaRPr lang="en-US" sz="1800" dirty="0">
              <a:solidFill>
                <a:schemeClr val="bg1"/>
              </a:solidFill>
            </a:endParaRPr>
          </a:p>
          <a:p>
            <a:pPr algn="r"/>
            <a:endParaRPr lang="en-US" sz="1800" dirty="0">
              <a:solidFill>
                <a:schemeClr val="bg1"/>
              </a:solidFill>
            </a:endParaRPr>
          </a:p>
          <a:p>
            <a:pPr algn="r"/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JSEC Form Fields</a:t>
            </a:r>
            <a:endParaRPr lang="en-US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algn="r"/>
            <a:endParaRPr lang="en-US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algn="r"/>
            <a:endParaRPr lang="en-US" sz="1800" dirty="0">
              <a:solidFill>
                <a:schemeClr val="bg1"/>
              </a:solidFill>
            </a:endParaRPr>
          </a:p>
          <a:p>
            <a:pPr algn="r"/>
            <a:endParaRPr lang="en-US" sz="1800" dirty="0">
              <a:solidFill>
                <a:schemeClr val="bg1"/>
              </a:solidFill>
            </a:endParaRPr>
          </a:p>
          <a:p>
            <a:pPr algn="r"/>
            <a:endParaRPr lang="en-US" sz="1800" dirty="0">
              <a:solidFill>
                <a:schemeClr val="bg1"/>
              </a:solidFill>
            </a:endParaRPr>
          </a:p>
          <a:p>
            <a:pPr algn="r"/>
            <a:endParaRPr lang="en-US" sz="1800" dirty="0">
              <a:solidFill>
                <a:schemeClr val="bg1"/>
              </a:solidFill>
            </a:endParaRPr>
          </a:p>
          <a:p>
            <a:pPr algn="r"/>
            <a:endParaRPr lang="en-US" sz="1800" dirty="0">
              <a:solidFill>
                <a:schemeClr val="bg1"/>
              </a:solidFill>
            </a:endParaRPr>
          </a:p>
          <a:p>
            <a:pPr algn="r"/>
            <a:endParaRPr lang="en-US" sz="1800" dirty="0">
              <a:solidFill>
                <a:schemeClr val="bg1"/>
              </a:solidFill>
            </a:endParaRPr>
          </a:p>
          <a:p>
            <a:pPr algn="r"/>
            <a:endParaRPr lang="en-US" sz="1800" dirty="0">
              <a:solidFill>
                <a:schemeClr val="bg1"/>
              </a:solidFill>
            </a:endParaRPr>
          </a:p>
          <a:p>
            <a:pPr algn="r"/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print_html_file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D43CEE-E70C-EF5A-7367-6A4CD6EB822C}"/>
              </a:ext>
            </a:extLst>
          </p:cNvPr>
          <p:cNvSpPr txBox="1"/>
          <p:nvPr/>
        </p:nvSpPr>
        <p:spPr>
          <a:xfrm>
            <a:off x="133928" y="2059011"/>
            <a:ext cx="141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  <a:p>
            <a:r>
              <a:rPr lang="en-US" dirty="0">
                <a:solidFill>
                  <a:schemeClr val="bg1"/>
                </a:solidFill>
              </a:rPr>
              <a:t>Starting Program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9D417-86DB-E0E7-ACE5-CBB328426B6B}"/>
              </a:ext>
            </a:extLst>
          </p:cNvPr>
          <p:cNvSpPr txBox="1"/>
          <p:nvPr/>
        </p:nvSpPr>
        <p:spPr>
          <a:xfrm>
            <a:off x="711200" y="4682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BCA5F2-C9FE-8A00-146E-83522135E081}"/>
              </a:ext>
            </a:extLst>
          </p:cNvPr>
          <p:cNvSpPr txBox="1"/>
          <p:nvPr/>
        </p:nvSpPr>
        <p:spPr>
          <a:xfrm>
            <a:off x="3244588" y="489351"/>
            <a:ext cx="9030539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"&lt;script type=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\"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text/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javascript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\"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\"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adm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.js?a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\"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&gt;&lt;/script&gt;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sysid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CGI_NAME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VERSION);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"&lt;script type=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\"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text/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javascript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\"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\"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adm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apiService.js?a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\"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&gt;&lt;/script&gt;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sysid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VERSION);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"&lt;style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\"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text/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css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\"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&gt;@import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url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(/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adm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css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lib.css?a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 &lt;/style&gt;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sysid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sysid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VERSION);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"&lt;/head&gt; &lt;body class='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menu_body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onload=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\"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\"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59304C-DC3B-C736-C358-2CF5A45341FB}"/>
              </a:ext>
            </a:extLst>
          </p:cNvPr>
          <p:cNvSpPr txBox="1"/>
          <p:nvPr/>
        </p:nvSpPr>
        <p:spPr>
          <a:xfrm>
            <a:off x="3251200" y="2436420"/>
            <a:ext cx="8882651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"&lt;form id='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myform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name='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myform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method='post' action='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'&gt;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adm_jsec_path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"&lt;input name='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secname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type='hidden' value='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/&gt;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"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secname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Hidden fields to make JS events work: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"&lt;input name='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xfer_evt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type='hidden'  /&gt;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"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"&lt;input name='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int_evt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type='hidden'   /&gt;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"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"&lt;input name='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function_fld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type='hidden'  /&gt;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"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hidden field to accept alternate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userid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passed in URL from mnu000: REQUIRED for main menu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"&lt;input name='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alt_userid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type='hidden'  value='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/&gt;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"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alt_userid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hidden field with state info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"&lt;input name='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state_info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type='hidden' value='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'/&gt;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state_info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hidden field to allow the selected unit to passed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inbetween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page reloads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printf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"&lt;input id='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srch_unit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name='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srch_unit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type='hidden' value='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 /&gt;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D7BA7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\n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state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pass_unit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B36AB3-A4CD-F95B-76CA-5BF65DCDE653}"/>
              </a:ext>
            </a:extLst>
          </p:cNvPr>
          <p:cNvSpPr txBox="1"/>
          <p:nvPr/>
        </p:nvSpPr>
        <p:spPr>
          <a:xfrm>
            <a:off x="3293438" y="5506875"/>
            <a:ext cx="7937979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filepath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sprintf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filepath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%s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.html"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HTML_DIR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CGI_NAME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print_html_file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filepath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1E645-5E4B-46AD-FBB1-D54B95961466}"/>
              </a:ext>
            </a:extLst>
          </p:cNvPr>
          <p:cNvSpPr txBox="1"/>
          <p:nvPr/>
        </p:nvSpPr>
        <p:spPr>
          <a:xfrm>
            <a:off x="3292790" y="6302937"/>
            <a:ext cx="795248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…</a:t>
            </a:r>
            <a:b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905748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54EC3-7323-7689-CF16-07BC657A0E49}"/>
              </a:ext>
            </a:extLst>
          </p:cNvPr>
          <p:cNvSpPr txBox="1"/>
          <p:nvPr/>
        </p:nvSpPr>
        <p:spPr>
          <a:xfrm>
            <a:off x="-2770190" y="1474236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6"/>
            <a:r>
              <a:rPr lang="en-US" sz="3200" dirty="0">
                <a:solidFill>
                  <a:schemeClr val="bg1"/>
                </a:solidFill>
              </a:rPr>
              <a:t>sup000.c</a:t>
            </a:r>
          </a:p>
        </p:txBody>
      </p:sp>
      <p:pic>
        <p:nvPicPr>
          <p:cNvPr id="2" name="Picture 1" descr="C Logo">
            <a:extLst>
              <a:ext uri="{FF2B5EF4-FFF2-40B4-BE49-F238E27FC236}">
                <a16:creationId xmlns:a16="http://schemas.microsoft.com/office/drawing/2014/main" id="{1D283B3F-4ADB-3151-48FE-3B009E0C1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2372" cy="14742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D43CEE-E70C-EF5A-7367-6A4CD6EB822C}"/>
              </a:ext>
            </a:extLst>
          </p:cNvPr>
          <p:cNvSpPr txBox="1"/>
          <p:nvPr/>
        </p:nvSpPr>
        <p:spPr>
          <a:xfrm>
            <a:off x="133928" y="2059011"/>
            <a:ext cx="141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</a:p>
          <a:p>
            <a:r>
              <a:rPr lang="en-US" dirty="0">
                <a:solidFill>
                  <a:schemeClr val="bg1"/>
                </a:solidFill>
              </a:rPr>
              <a:t>Starting Program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9D417-86DB-E0E7-ACE5-CBB328426B6B}"/>
              </a:ext>
            </a:extLst>
          </p:cNvPr>
          <p:cNvSpPr txBox="1"/>
          <p:nvPr/>
        </p:nvSpPr>
        <p:spPr>
          <a:xfrm>
            <a:off x="711200" y="46828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83508-D8ED-27D3-E902-0C17D162A6FC}"/>
              </a:ext>
            </a:extLst>
          </p:cNvPr>
          <p:cNvSpPr txBox="1"/>
          <p:nvPr/>
        </p:nvSpPr>
        <p:spPr>
          <a:xfrm>
            <a:off x="2841182" y="335845"/>
            <a:ext cx="793365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Function to read the contents of an HTML file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print_html_file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logit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debug_fh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"function: </a:t>
            </a:r>
            <a:r>
              <a:rPr lang="en-US" b="0" dirty="0">
                <a:solidFill>
                  <a:srgbClr val="9CDCFE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b="0" dirty="0">
                <a:solidFill>
                  <a:srgbClr val="CE9178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 (entering)</a:t>
            </a:r>
            <a:r>
              <a:rPr lang="en-US" b="0" dirty="0">
                <a:solidFill>
                  <a:srgbClr val="D7BA7D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, __</a:t>
            </a:r>
            <a:r>
              <a:rPr lang="en-US" b="0" dirty="0" err="1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__);</a:t>
            </a:r>
          </a:p>
          <a:p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fflush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debug_fh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9CDCFE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logit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debug_fh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"Error opening file </a:t>
            </a:r>
            <a:r>
              <a:rPr lang="en-US" b="0" dirty="0">
                <a:solidFill>
                  <a:srgbClr val="9CDCFE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b="0" dirty="0">
                <a:solidFill>
                  <a:srgbClr val="D7BA7D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fflush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debug_fh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perror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"Error opening file"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logit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debug_fh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"function: </a:t>
            </a:r>
            <a:r>
              <a:rPr lang="en-US" b="0" dirty="0">
                <a:solidFill>
                  <a:srgbClr val="9CDCFE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b="0" dirty="0">
                <a:solidFill>
                  <a:srgbClr val="CE9178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 (leaving)</a:t>
            </a:r>
            <a:r>
              <a:rPr lang="en-US" b="0" dirty="0">
                <a:solidFill>
                  <a:srgbClr val="D7BA7D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, __</a:t>
            </a:r>
            <a:r>
              <a:rPr lang="en-US" b="0" dirty="0" err="1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__);</a:t>
            </a:r>
          </a:p>
          <a:p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fflush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debug_fh</a:t>
            </a:r>
            <a:r>
              <a:rPr lang="en-US" b="0" dirty="0">
                <a:solidFill>
                  <a:srgbClr val="CCCCCC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7363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54EC3-7323-7689-CF16-07BC657A0E49}"/>
              </a:ext>
            </a:extLst>
          </p:cNvPr>
          <p:cNvSpPr txBox="1"/>
          <p:nvPr/>
        </p:nvSpPr>
        <p:spPr>
          <a:xfrm>
            <a:off x="4886396" y="2939597"/>
            <a:ext cx="2252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u="sng" dirty="0">
                <a:solidFill>
                  <a:schemeClr val="bg1"/>
                </a:solidFill>
              </a:rPr>
              <a:t>sup000.c</a:t>
            </a:r>
          </a:p>
        </p:txBody>
      </p:sp>
    </p:spTree>
    <p:extLst>
      <p:ext uri="{BB962C8B-B14F-4D97-AF65-F5344CB8AC3E}">
        <p14:creationId xmlns:p14="http://schemas.microsoft.com/office/powerpoint/2010/main" val="2635864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50">
        <p159:morph option="byObject"/>
      </p:transition>
    </mc:Choice>
    <mc:Fallback>
      <p:transition spd="slow" advClick="0" advTm="25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5746</TotalTime>
  <Words>8329</Words>
  <Application>Microsoft Office PowerPoint</Application>
  <PresentationFormat>Widescreen</PresentationFormat>
  <Paragraphs>1177</Paragraphs>
  <Slides>54</Slides>
  <Notes>19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Aptos Black</vt:lpstr>
      <vt:lpstr>Arial</vt:lpstr>
      <vt:lpstr>Calibri</vt:lpstr>
      <vt:lpstr>Calibri Light</vt:lpstr>
      <vt:lpstr>Consolas</vt:lpstr>
      <vt:lpstr>Office Theme</vt:lpstr>
      <vt:lpstr>supply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supply</vt:lpstr>
      <vt:lpstr>PowerPoint Presentation</vt:lpstr>
    </vt:vector>
  </TitlesOfParts>
  <Company>New York State Assembly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</dc:title>
  <dc:creator>Noah Pedroso</dc:creator>
  <cp:lastModifiedBy>Noah Pedroso</cp:lastModifiedBy>
  <cp:revision>6</cp:revision>
  <dcterms:created xsi:type="dcterms:W3CDTF">2025-03-21T17:43:52Z</dcterms:created>
  <dcterms:modified xsi:type="dcterms:W3CDTF">2025-03-25T17:30:11Z</dcterms:modified>
</cp:coreProperties>
</file>