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9da1b41d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9da1b41d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775b66e8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775b66e8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775b66e8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775b66e8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9da1b41d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9da1b41d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9da1b41d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9da1b41d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9da1b41d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9da1b41d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9da1b41d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9da1b41d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9da1b41d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9da1b41d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9da1b41d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9da1b41d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b9da1b41d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b9da1b41d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775b66e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775b66e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9da1b41d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9da1b41d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9da1b41d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b9da1b41d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9da1b41d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9da1b41d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9da1b41d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9da1b41d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9da1b41d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9da1b41d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775b66e8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775b66e8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9da1b41d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9da1b41d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775b66e8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b775b66e8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9da1b41d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9da1b41d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9da1b41d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9da1b41d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775b66e8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775b66e8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775b66e8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775b66e8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775b66e8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775b66e8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9da1b41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9da1b41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9da1b41d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9da1b41d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775b66e8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775b66e8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9da1b41d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9da1b41d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Matching Engine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Noah Sivinski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1228203" y="0"/>
            <a:ext cx="6687595"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a:t>
            </a:r>
            <a:endParaRPr/>
          </a:p>
        </p:txBody>
      </p:sp>
      <p:sp>
        <p:nvSpPr>
          <p:cNvPr id="126" name="Google Shape;126;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is another simple algorithm that fills orders randomly. This means that orders are filled in a random order, rather than in the order that they are received.</a:t>
            </a:r>
            <a:endParaRPr/>
          </a:p>
        </p:txBody>
      </p:sp>
      <p:pic>
        <p:nvPicPr>
          <p:cNvPr id="127" name="Google Shape;127;p23"/>
          <p:cNvPicPr preferRelativeResize="0"/>
          <p:nvPr/>
        </p:nvPicPr>
        <p:blipFill>
          <a:blip r:embed="rId3">
            <a:alphaModFix/>
          </a:blip>
          <a:stretch>
            <a:fillRect/>
          </a:stretch>
        </p:blipFill>
        <p:spPr>
          <a:xfrm>
            <a:off x="4572000" y="1152475"/>
            <a:ext cx="4316625" cy="216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Satisfied Customers</a:t>
            </a:r>
            <a:endParaRPr/>
          </a:p>
        </p:txBody>
      </p:sp>
      <p:sp>
        <p:nvSpPr>
          <p:cNvPr id="133" name="Google Shape;133;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satisfied customers is an algorithm that prioritizes filling orders from customers who have had their orders filled the least number of times</a:t>
            </a:r>
            <a:endParaRPr/>
          </a:p>
          <a:p>
            <a:pPr indent="-342900" lvl="0" marL="457200" rtl="0" algn="l">
              <a:spcBef>
                <a:spcPts val="0"/>
              </a:spcBef>
              <a:spcAft>
                <a:spcPts val="0"/>
              </a:spcAft>
              <a:buSzPts val="1800"/>
              <a:buChar char="●"/>
            </a:pPr>
            <a:r>
              <a:rPr lang="en"/>
              <a:t>Can help to ensure that all customers are treated fairly and that orders are filled in a way that maximizes customer satisfaction.</a:t>
            </a:r>
            <a:endParaRPr/>
          </a:p>
        </p:txBody>
      </p:sp>
      <p:pic>
        <p:nvPicPr>
          <p:cNvPr id="134" name="Google Shape;134;p24"/>
          <p:cNvPicPr preferRelativeResize="0"/>
          <p:nvPr/>
        </p:nvPicPr>
        <p:blipFill rotWithShape="1">
          <a:blip r:embed="rId3">
            <a:alphaModFix/>
          </a:blip>
          <a:srcRect b="8750" l="0" r="0" t="0"/>
          <a:stretch/>
        </p:blipFill>
        <p:spPr>
          <a:xfrm>
            <a:off x="4572000" y="1152475"/>
            <a:ext cx="4267201" cy="3049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263769" y="0"/>
            <a:ext cx="8616462"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Engine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1562100" y="238125"/>
            <a:ext cx="6019800" cy="466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8"/>
          <p:cNvPicPr preferRelativeResize="0"/>
          <p:nvPr/>
        </p:nvPicPr>
        <p:blipFill>
          <a:blip r:embed="rId3">
            <a:alphaModFix/>
          </a:blip>
          <a:stretch>
            <a:fillRect/>
          </a:stretch>
        </p:blipFill>
        <p:spPr>
          <a:xfrm>
            <a:off x="310053" y="0"/>
            <a:ext cx="8523894"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737374" y="0"/>
            <a:ext cx="7669252"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0" y="1538339"/>
            <a:ext cx="9144000" cy="26446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a:t>
            </a:r>
            <a:r>
              <a:rPr lang="en"/>
              <a:t> Prices</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1"/>
          <p:cNvPicPr preferRelativeResize="0"/>
          <p:nvPr/>
        </p:nvPicPr>
        <p:blipFill>
          <a:blip r:embed="rId3">
            <a:alphaModFix/>
          </a:blip>
          <a:stretch>
            <a:fillRect/>
          </a:stretch>
        </p:blipFill>
        <p:spPr>
          <a:xfrm>
            <a:off x="0" y="1347881"/>
            <a:ext cx="9144001" cy="30255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matching engine is a software program that matches buy and sell orders for a stock exchange</a:t>
            </a:r>
            <a:endParaRPr/>
          </a:p>
          <a:p>
            <a:pPr indent="-342900" lvl="0" marL="457200" rtl="0" algn="l">
              <a:spcBef>
                <a:spcPts val="0"/>
              </a:spcBef>
              <a:spcAft>
                <a:spcPts val="0"/>
              </a:spcAft>
              <a:buSzPts val="1800"/>
              <a:buChar char="●"/>
            </a:pPr>
            <a:r>
              <a:rPr lang="en"/>
              <a:t>Accepts a series of limit orders and either fills them immediately if there is a matching order, or adds them to the order book if there is not</a:t>
            </a:r>
            <a:endParaRPr/>
          </a:p>
          <a:p>
            <a:pPr indent="-342900" lvl="0" marL="457200" rtl="0" algn="l">
              <a:spcBef>
                <a:spcPts val="0"/>
              </a:spcBef>
              <a:spcAft>
                <a:spcPts val="0"/>
              </a:spcAft>
              <a:buSzPts val="1800"/>
              <a:buChar char="●"/>
            </a:pPr>
            <a:r>
              <a:rPr lang="en"/>
              <a:t>Electronic exchanges use a matching engine to facilitate price discovery and matching of buy and sell orders</a:t>
            </a:r>
            <a:endParaRPr/>
          </a:p>
          <a:p>
            <a:pPr indent="-342900" lvl="0" marL="457200" rtl="0" algn="l">
              <a:spcBef>
                <a:spcPts val="0"/>
              </a:spcBef>
              <a:spcAft>
                <a:spcPts val="0"/>
              </a:spcAft>
              <a:buSzPts val="1800"/>
              <a:buChar char="●"/>
            </a:pPr>
            <a:r>
              <a:rPr lang="en"/>
              <a:t>The matching engine sits at the core of the exchange, maintaining order books for the assets traded on the exchange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Testing the Engine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3"/>
          <p:cNvPicPr preferRelativeResize="0"/>
          <p:nvPr/>
        </p:nvPicPr>
        <p:blipFill>
          <a:blip r:embed="rId3">
            <a:alphaModFix/>
          </a:blip>
          <a:stretch>
            <a:fillRect/>
          </a:stretch>
        </p:blipFill>
        <p:spPr>
          <a:xfrm>
            <a:off x="1527604" y="0"/>
            <a:ext cx="6088793"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Output</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4"/>
          <p:cNvPicPr preferRelativeResize="0"/>
          <p:nvPr/>
        </p:nvPicPr>
        <p:blipFill>
          <a:blip r:embed="rId3">
            <a:alphaModFix/>
          </a:blip>
          <a:stretch>
            <a:fillRect/>
          </a:stretch>
        </p:blipFill>
        <p:spPr>
          <a:xfrm>
            <a:off x="0" y="1408658"/>
            <a:ext cx="9144003" cy="23261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Plots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6"/>
          <p:cNvPicPr preferRelativeResize="0"/>
          <p:nvPr/>
        </p:nvPicPr>
        <p:blipFill>
          <a:blip r:embed="rId3">
            <a:alphaModFix/>
          </a:blip>
          <a:stretch>
            <a:fillRect/>
          </a:stretch>
        </p:blipFill>
        <p:spPr>
          <a:xfrm>
            <a:off x="0" y="1526086"/>
            <a:ext cx="9144002" cy="20913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7"/>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38"/>
          <p:cNvPicPr preferRelativeResize="0"/>
          <p:nvPr/>
        </p:nvPicPr>
        <p:blipFill>
          <a:blip r:embed="rId3">
            <a:alphaModFix/>
          </a:blip>
          <a:stretch>
            <a:fillRect/>
          </a:stretch>
        </p:blipFill>
        <p:spPr>
          <a:xfrm>
            <a:off x="0" y="543774"/>
            <a:ext cx="9144000" cy="40559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9"/>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create a matching engine, we can use a variety of data structures and algorithms to manage the order book and fill orders</a:t>
            </a:r>
            <a:endParaRPr/>
          </a:p>
          <a:p>
            <a:pPr indent="-342900" lvl="0" marL="457200" rtl="0" algn="l">
              <a:spcBef>
                <a:spcPts val="0"/>
              </a:spcBef>
              <a:spcAft>
                <a:spcPts val="0"/>
              </a:spcAft>
              <a:buSzPts val="1800"/>
              <a:buChar char="●"/>
            </a:pPr>
            <a:r>
              <a:rPr lang="en"/>
              <a:t>Some common data structures for managing the order book include linked lists, binary trees, priority queues, heaps, etc. </a:t>
            </a:r>
            <a:endParaRPr/>
          </a:p>
          <a:p>
            <a:pPr indent="-317500" lvl="1" marL="914400" rtl="0" algn="l">
              <a:spcBef>
                <a:spcPts val="0"/>
              </a:spcBef>
              <a:spcAft>
                <a:spcPts val="0"/>
              </a:spcAft>
              <a:buSzPts val="1400"/>
              <a:buChar char="○"/>
            </a:pPr>
            <a:r>
              <a:rPr lang="en"/>
              <a:t>These data structures can be used to efficiently store and retrieve orders from the order book.</a:t>
            </a:r>
            <a:endParaRPr/>
          </a:p>
          <a:p>
            <a:pPr indent="-342900" lvl="0" marL="457200" rtl="0" algn="l">
              <a:spcBef>
                <a:spcPts val="0"/>
              </a:spcBef>
              <a:spcAft>
                <a:spcPts val="0"/>
              </a:spcAft>
              <a:buSzPts val="1800"/>
              <a:buChar char="●"/>
            </a:pPr>
            <a:r>
              <a:rPr lang="en"/>
              <a:t>Additionally, we can use metrics such as average time an order is fulfilled to evaluate the performance of the matching engine</a:t>
            </a:r>
            <a:endParaRPr/>
          </a:p>
          <a:p>
            <a:pPr indent="-342900" lvl="0" marL="457200" rtl="0" algn="l">
              <a:spcBef>
                <a:spcPts val="0"/>
              </a:spcBef>
              <a:spcAft>
                <a:spcPts val="0"/>
              </a:spcAft>
              <a:buSzPts val="1800"/>
              <a:buChar char="●"/>
            </a:pPr>
            <a:r>
              <a:rPr lang="en"/>
              <a:t>By tracking this metric, we can identify areas for improvement and make changes to the algorithm to optimize the engine's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First-in-first-out (FIFO)</a:t>
            </a:r>
            <a:endParaRPr/>
          </a:p>
          <a:p>
            <a:pPr indent="-342900" lvl="0" marL="457200" rtl="0" algn="l">
              <a:spcBef>
                <a:spcPts val="0"/>
              </a:spcBef>
              <a:spcAft>
                <a:spcPts val="0"/>
              </a:spcAft>
              <a:buSzPts val="1800"/>
              <a:buChar char="●"/>
            </a:pPr>
            <a:r>
              <a:rPr lang="en"/>
              <a:t>Pro Rata</a:t>
            </a:r>
            <a:endParaRPr/>
          </a:p>
          <a:p>
            <a:pPr indent="-342900" lvl="0" marL="457200" rtl="0" algn="l">
              <a:spcBef>
                <a:spcPts val="0"/>
              </a:spcBef>
              <a:spcAft>
                <a:spcPts val="0"/>
              </a:spcAft>
              <a:buSzPts val="1800"/>
              <a:buChar char="●"/>
            </a:pPr>
            <a:r>
              <a:rPr lang="en"/>
              <a:t>Random</a:t>
            </a:r>
            <a:endParaRPr/>
          </a:p>
          <a:p>
            <a:pPr indent="-342900" lvl="0" marL="457200" rtl="0" algn="l">
              <a:spcBef>
                <a:spcPts val="0"/>
              </a:spcBef>
              <a:spcAft>
                <a:spcPts val="0"/>
              </a:spcAft>
              <a:buSzPts val="1800"/>
              <a:buChar char="●"/>
            </a:pPr>
            <a:r>
              <a:rPr lang="en"/>
              <a:t>Most satisfied customers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First-In-First-Out</a:t>
            </a:r>
            <a:endParaRPr/>
          </a:p>
        </p:txBody>
      </p:sp>
      <p:sp>
        <p:nvSpPr>
          <p:cNvPr id="84" name="Google Shape;84;p17"/>
          <p:cNvSpPr txBox="1"/>
          <p:nvPr>
            <p:ph idx="1" type="body"/>
          </p:nvPr>
        </p:nvSpPr>
        <p:spPr>
          <a:xfrm>
            <a:off x="311700" y="1152475"/>
            <a:ext cx="4062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First-in-first-out (FIFO) is a simple algorithm that fills orders in the order that they are received. This means that the first order received is the first one to be filled.</a:t>
            </a:r>
            <a:endParaRPr/>
          </a:p>
          <a:p>
            <a:pPr indent="-342900" lvl="0" marL="457200" rtl="0" algn="l">
              <a:spcBef>
                <a:spcPts val="0"/>
              </a:spcBef>
              <a:spcAft>
                <a:spcPts val="0"/>
              </a:spcAft>
              <a:buSzPts val="1800"/>
              <a:buChar char="●"/>
            </a:pPr>
            <a:r>
              <a:rPr lang="en"/>
              <a:t>The limit order, which is posted in the order book earlier than others, takes the highest priority among other orders, which are at the same price level, in the process of matching with the incoming aggressive orders.</a:t>
            </a:r>
            <a:endParaRPr/>
          </a:p>
        </p:txBody>
      </p:sp>
      <p:pic>
        <p:nvPicPr>
          <p:cNvPr id="85" name="Google Shape;85;p17"/>
          <p:cNvPicPr preferRelativeResize="0"/>
          <p:nvPr/>
        </p:nvPicPr>
        <p:blipFill>
          <a:blip r:embed="rId3">
            <a:alphaModFix/>
          </a:blip>
          <a:stretch>
            <a:fillRect/>
          </a:stretch>
        </p:blipFill>
        <p:spPr>
          <a:xfrm>
            <a:off x="4572000" y="566725"/>
            <a:ext cx="4286250" cy="401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9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Order Metho</a:t>
            </a:r>
            <a:r>
              <a:rPr lang="en"/>
              <a:t>d</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0" y="771198"/>
            <a:ext cx="9144000" cy="43723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607623" y="0"/>
            <a:ext cx="7928752"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 Rata</a:t>
            </a:r>
            <a:endParaRPr/>
          </a:p>
        </p:txBody>
      </p:sp>
      <p:sp>
        <p:nvSpPr>
          <p:cNvPr id="105" name="Google Shape;105;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a:t>
            </a:r>
            <a:r>
              <a:rPr lang="en"/>
              <a:t>xecution principle taking into account only the price or, respectively, the limit price of the orders in the order book, and not the usual price/time priority</a:t>
            </a:r>
            <a:endParaRPr/>
          </a:p>
          <a:p>
            <a:pPr indent="-342900" lvl="0" marL="457200" rtl="0" algn="l">
              <a:spcBef>
                <a:spcPts val="0"/>
              </a:spcBef>
              <a:spcAft>
                <a:spcPts val="0"/>
              </a:spcAft>
              <a:buSzPts val="1800"/>
              <a:buChar char="●"/>
            </a:pPr>
            <a:r>
              <a:rPr lang="en"/>
              <a:t>As soon as new orders are entered into the trading system, it searches the order book and automatically executes matching orders in proportion to the orders contained in the order book</a:t>
            </a:r>
            <a:endParaRPr/>
          </a:p>
        </p:txBody>
      </p:sp>
      <p:pic>
        <p:nvPicPr>
          <p:cNvPr id="106" name="Google Shape;106;p20"/>
          <p:cNvPicPr preferRelativeResize="0"/>
          <p:nvPr/>
        </p:nvPicPr>
        <p:blipFill>
          <a:blip r:embed="rId3">
            <a:alphaModFix/>
          </a:blip>
          <a:stretch>
            <a:fillRect/>
          </a:stretch>
        </p:blipFill>
        <p:spPr>
          <a:xfrm>
            <a:off x="4638950" y="1152475"/>
            <a:ext cx="4286250" cy="318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272396" y="0"/>
            <a:ext cx="6599206"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