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25392782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25392782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25392782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25392782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53927823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253927823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25392782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25392782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25392782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25392782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2539278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2539278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25392782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25392782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253927823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253927823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5392782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5392782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53927823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53927823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253927823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253927823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2852a0167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2852a016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25392782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25392782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412825"/>
            <a:ext cx="8520600" cy="114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Phoenix Force</a:t>
            </a:r>
            <a:endParaRPr/>
          </a:p>
        </p:txBody>
      </p:sp>
      <p:sp>
        <p:nvSpPr>
          <p:cNvPr id="129" name="Google Shape;129;p13"/>
          <p:cNvSpPr txBox="1"/>
          <p:nvPr>
            <p:ph idx="1" type="subTitle"/>
          </p:nvPr>
        </p:nvSpPr>
        <p:spPr>
          <a:xfrm>
            <a:off x="311700" y="1925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Student Recreation Center</a:t>
            </a:r>
            <a:endParaRPr/>
          </a:p>
        </p:txBody>
      </p:sp>
      <p:sp>
        <p:nvSpPr>
          <p:cNvPr id="130" name="Google Shape;130;p13"/>
          <p:cNvSpPr txBox="1"/>
          <p:nvPr/>
        </p:nvSpPr>
        <p:spPr>
          <a:xfrm>
            <a:off x="792950" y="2786075"/>
            <a:ext cx="7725900" cy="19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Tierra Binford, Jade Brown, Keith Camp, Noah Smith, Elise Timmons, Levi Walton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a:t>
            </a:r>
            <a:r>
              <a:rPr lang="en"/>
              <a:t>  Considerations</a:t>
            </a:r>
            <a:endParaRPr/>
          </a:p>
        </p:txBody>
      </p:sp>
      <p:sp>
        <p:nvSpPr>
          <p:cNvPr id="188" name="Google Shape;188;p2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If machine wearforms cannot be automated, system that can read reports will be needed.</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If count sheets cannot be automated, system that can read reports will be needed.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If TV’s cannot connect to one universal control, new TV’s that can should be purchased.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57600" y="586250"/>
            <a:ext cx="11391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As-is </a:t>
            </a:r>
            <a:endParaRPr/>
          </a:p>
        </p:txBody>
      </p:sp>
      <p:sp>
        <p:nvSpPr>
          <p:cNvPr id="194" name="Google Shape;194;p23"/>
          <p:cNvSpPr txBox="1"/>
          <p:nvPr>
            <p:ph type="title"/>
          </p:nvPr>
        </p:nvSpPr>
        <p:spPr>
          <a:xfrm>
            <a:off x="7421225" y="586250"/>
            <a:ext cx="12174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To-be</a:t>
            </a:r>
            <a:endParaRPr/>
          </a:p>
        </p:txBody>
      </p:sp>
      <p:grpSp>
        <p:nvGrpSpPr>
          <p:cNvPr id="195" name="Google Shape;195;p23"/>
          <p:cNvGrpSpPr/>
          <p:nvPr/>
        </p:nvGrpSpPr>
        <p:grpSpPr>
          <a:xfrm>
            <a:off x="3260657" y="762423"/>
            <a:ext cx="2571688" cy="4004663"/>
            <a:chOff x="1590250" y="1246300"/>
            <a:chExt cx="1859500" cy="3134275"/>
          </a:xfrm>
        </p:grpSpPr>
        <p:pic>
          <p:nvPicPr>
            <p:cNvPr id="196" name="Google Shape;196;p23"/>
            <p:cNvPicPr preferRelativeResize="0"/>
            <p:nvPr/>
          </p:nvPicPr>
          <p:blipFill rotWithShape="1">
            <a:blip r:embed="rId3">
              <a:alphaModFix/>
            </a:blip>
            <a:srcRect b="0" l="0" r="0" t="53429"/>
            <a:stretch/>
          </p:blipFill>
          <p:spPr>
            <a:xfrm>
              <a:off x="1590250" y="2681949"/>
              <a:ext cx="1859500" cy="1698625"/>
            </a:xfrm>
            <a:prstGeom prst="rect">
              <a:avLst/>
            </a:prstGeom>
            <a:noFill/>
            <a:ln>
              <a:noFill/>
            </a:ln>
          </p:spPr>
        </p:pic>
        <p:pic>
          <p:nvPicPr>
            <p:cNvPr id="197" name="Google Shape;197;p23"/>
            <p:cNvPicPr preferRelativeResize="0"/>
            <p:nvPr/>
          </p:nvPicPr>
          <p:blipFill rotWithShape="1">
            <a:blip r:embed="rId3">
              <a:alphaModFix/>
            </a:blip>
            <a:srcRect b="59483" l="0" r="0" t="0"/>
            <a:stretch/>
          </p:blipFill>
          <p:spPr>
            <a:xfrm>
              <a:off x="1590250" y="1246300"/>
              <a:ext cx="1859500" cy="1477849"/>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a:t>
            </a:r>
            <a:endParaRPr/>
          </a:p>
        </p:txBody>
      </p:sp>
      <p:sp>
        <p:nvSpPr>
          <p:cNvPr id="203" name="Google Shape;203;p24"/>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Possible savings of over $1,000.</a:t>
            </a:r>
            <a:endParaRPr/>
          </a:p>
          <a:p>
            <a:pPr indent="0" lvl="0" marL="0" rtl="0" algn="l">
              <a:spcBef>
                <a:spcPts val="1600"/>
              </a:spcBef>
              <a:spcAft>
                <a:spcPts val="0"/>
              </a:spcAft>
              <a:buNone/>
            </a:pPr>
            <a:r>
              <a:rPr lang="en"/>
              <a:t>Labor: Possible savings of over $2,500.</a:t>
            </a:r>
            <a:endParaRPr/>
          </a:p>
          <a:p>
            <a:pPr indent="0" lvl="0" marL="0" rtl="0" algn="l">
              <a:spcBef>
                <a:spcPts val="1600"/>
              </a:spcBef>
              <a:spcAft>
                <a:spcPts val="1600"/>
              </a:spcAft>
              <a:buNone/>
            </a:pPr>
            <a:r>
              <a:t/>
            </a:r>
            <a:endParaRPr/>
          </a:p>
        </p:txBody>
      </p:sp>
      <p:pic>
        <p:nvPicPr>
          <p:cNvPr id="204" name="Google Shape;204;p24"/>
          <p:cNvPicPr preferRelativeResize="0"/>
          <p:nvPr/>
        </p:nvPicPr>
        <p:blipFill>
          <a:blip r:embed="rId3">
            <a:alphaModFix/>
          </a:blip>
          <a:stretch>
            <a:fillRect/>
          </a:stretch>
        </p:blipFill>
        <p:spPr>
          <a:xfrm rot="-298101">
            <a:off x="677475" y="1579450"/>
            <a:ext cx="3812376" cy="285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are the problems?</a:t>
            </a:r>
            <a:endParaRPr/>
          </a:p>
          <a:p>
            <a:pPr indent="-311150" lvl="0" marL="457200" rtl="0" algn="l">
              <a:spcBef>
                <a:spcPts val="0"/>
              </a:spcBef>
              <a:spcAft>
                <a:spcPts val="0"/>
              </a:spcAft>
              <a:buSzPts val="1300"/>
              <a:buChar char="●"/>
            </a:pPr>
            <a:r>
              <a:rPr lang="en"/>
              <a:t>What are the answers?</a:t>
            </a:r>
            <a:endParaRPr/>
          </a:p>
          <a:p>
            <a:pPr indent="-311150" lvl="0" marL="457200" rtl="0" algn="l">
              <a:spcBef>
                <a:spcPts val="0"/>
              </a:spcBef>
              <a:spcAft>
                <a:spcPts val="0"/>
              </a:spcAft>
              <a:buSzPts val="1300"/>
              <a:buChar char="●"/>
            </a:pPr>
            <a:r>
              <a:rPr lang="en"/>
              <a:t>How will we provide the answers?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216" name="Google Shape;216;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26"/>
          <p:cNvPicPr preferRelativeResize="0"/>
          <p:nvPr/>
        </p:nvPicPr>
        <p:blipFill>
          <a:blip r:embed="rId3">
            <a:alphaModFix/>
          </a:blip>
          <a:stretch>
            <a:fillRect/>
          </a:stretch>
        </p:blipFill>
        <p:spPr>
          <a:xfrm rot="373178">
            <a:off x="4976451" y="529724"/>
            <a:ext cx="4934701" cy="3701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136" name="Google Shape;136;p14"/>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Problem Statement</a:t>
            </a:r>
            <a:endParaRPr sz="1400"/>
          </a:p>
          <a:p>
            <a:pPr indent="-317500" lvl="0" marL="457200" rtl="0" algn="l">
              <a:spcBef>
                <a:spcPts val="0"/>
              </a:spcBef>
              <a:spcAft>
                <a:spcPts val="0"/>
              </a:spcAft>
              <a:buSzPts val="1400"/>
              <a:buChar char="●"/>
            </a:pPr>
            <a:r>
              <a:rPr lang="en" sz="1400"/>
              <a:t>Product Position Statement</a:t>
            </a:r>
            <a:endParaRPr sz="1400"/>
          </a:p>
          <a:p>
            <a:pPr indent="-317500" lvl="0" marL="457200" rtl="0" algn="l">
              <a:spcBef>
                <a:spcPts val="0"/>
              </a:spcBef>
              <a:spcAft>
                <a:spcPts val="0"/>
              </a:spcAft>
              <a:buSzPts val="1400"/>
              <a:buChar char="●"/>
            </a:pPr>
            <a:r>
              <a:rPr lang="en" sz="1400"/>
              <a:t>Product Overview</a:t>
            </a:r>
            <a:endParaRPr sz="1400"/>
          </a:p>
          <a:p>
            <a:pPr indent="-317500" lvl="0" marL="457200" rtl="0" algn="l">
              <a:spcBef>
                <a:spcPts val="0"/>
              </a:spcBef>
              <a:spcAft>
                <a:spcPts val="0"/>
              </a:spcAft>
              <a:buSzPts val="1400"/>
              <a:buChar char="●"/>
            </a:pPr>
            <a:r>
              <a:rPr lang="en" sz="1400"/>
              <a:t>Product Features</a:t>
            </a:r>
            <a:endParaRPr sz="1400"/>
          </a:p>
          <a:p>
            <a:pPr indent="-317500" lvl="0" marL="457200" rtl="0" algn="l">
              <a:spcBef>
                <a:spcPts val="0"/>
              </a:spcBef>
              <a:spcAft>
                <a:spcPts val="0"/>
              </a:spcAft>
              <a:buSzPts val="1400"/>
              <a:buChar char="●"/>
            </a:pPr>
            <a:r>
              <a:rPr lang="en" sz="1400"/>
              <a:t>Product Requirements</a:t>
            </a:r>
            <a:endParaRPr sz="1400"/>
          </a:p>
          <a:p>
            <a:pPr indent="0" lvl="0" marL="457200" rtl="0" algn="l">
              <a:spcBef>
                <a:spcPts val="1600"/>
              </a:spcBef>
              <a:spcAft>
                <a:spcPts val="1600"/>
              </a:spcAft>
              <a:buNone/>
            </a:pPr>
            <a:r>
              <a:t/>
            </a:r>
            <a:endParaRPr sz="1400"/>
          </a:p>
        </p:txBody>
      </p:sp>
      <p:sp>
        <p:nvSpPr>
          <p:cNvPr id="137" name="Google Shape;137;p14"/>
          <p:cNvSpPr txBox="1"/>
          <p:nvPr>
            <p:ph idx="1" type="body"/>
          </p:nvPr>
        </p:nvSpPr>
        <p:spPr>
          <a:xfrm>
            <a:off x="4225150" y="1990725"/>
            <a:ext cx="37530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Stakeholder Analysis</a:t>
            </a:r>
            <a:endParaRPr sz="1400"/>
          </a:p>
          <a:p>
            <a:pPr indent="-317500" lvl="0" marL="457200" rtl="0" algn="l">
              <a:spcBef>
                <a:spcPts val="0"/>
              </a:spcBef>
              <a:spcAft>
                <a:spcPts val="0"/>
              </a:spcAft>
              <a:buSzPts val="1400"/>
              <a:buChar char="●"/>
            </a:pPr>
            <a:r>
              <a:rPr lang="en" sz="1400"/>
              <a:t>Stakeholder Needs</a:t>
            </a:r>
            <a:endParaRPr sz="1400"/>
          </a:p>
          <a:p>
            <a:pPr indent="-317500" lvl="0" marL="457200" rtl="0" algn="l">
              <a:spcBef>
                <a:spcPts val="0"/>
              </a:spcBef>
              <a:spcAft>
                <a:spcPts val="0"/>
              </a:spcAft>
              <a:buSzPts val="1400"/>
              <a:buChar char="●"/>
            </a:pPr>
            <a:r>
              <a:rPr lang="en" sz="1400"/>
              <a:t>Feasibility Considerations</a:t>
            </a:r>
            <a:endParaRPr sz="1400"/>
          </a:p>
          <a:p>
            <a:pPr indent="-317500" lvl="0" marL="457200" rtl="0" algn="l">
              <a:spcBef>
                <a:spcPts val="0"/>
              </a:spcBef>
              <a:spcAft>
                <a:spcPts val="0"/>
              </a:spcAft>
              <a:buSzPts val="1400"/>
              <a:buChar char="●"/>
            </a:pPr>
            <a:r>
              <a:rPr lang="en" sz="1400"/>
              <a:t>As-is and To-be</a:t>
            </a:r>
            <a:endParaRPr sz="1400"/>
          </a:p>
          <a:p>
            <a:pPr indent="-317500" lvl="0" marL="457200" rtl="0" algn="l">
              <a:spcBef>
                <a:spcPts val="0"/>
              </a:spcBef>
              <a:spcAft>
                <a:spcPts val="0"/>
              </a:spcAft>
              <a:buSzPts val="1400"/>
              <a:buChar char="●"/>
            </a:pPr>
            <a:r>
              <a:rPr lang="en" sz="1400"/>
              <a:t>Numbers</a:t>
            </a:r>
            <a:endParaRPr sz="1400"/>
          </a:p>
        </p:txBody>
      </p:sp>
      <p:pic>
        <p:nvPicPr>
          <p:cNvPr id="138" name="Google Shape;138;p14"/>
          <p:cNvPicPr preferRelativeResize="0"/>
          <p:nvPr/>
        </p:nvPicPr>
        <p:blipFill rotWithShape="1">
          <a:blip r:embed="rId3">
            <a:alphaModFix/>
          </a:blip>
          <a:srcRect b="15225" l="0" r="0" t="0"/>
          <a:stretch/>
        </p:blipFill>
        <p:spPr>
          <a:xfrm>
            <a:off x="6649650" y="2854525"/>
            <a:ext cx="2072875" cy="189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4" name="Google Shape;144;p15"/>
          <p:cNvSpPr txBox="1"/>
          <p:nvPr>
            <p:ph idx="1" type="body"/>
          </p:nvPr>
        </p:nvSpPr>
        <p:spPr>
          <a:xfrm>
            <a:off x="606000" y="1604300"/>
            <a:ext cx="79320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This project will help solve the locker, email, and user problems. Currently, email addresses are written on paper and sometimes users emails are entered wrong and they don’t get updates. The new system will allow users to enter their information online.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60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The Problem Of: </a:t>
            </a:r>
            <a:r>
              <a:rPr lang="en" sz="1200">
                <a:solidFill>
                  <a:srgbClr val="000000"/>
                </a:solidFill>
                <a:latin typeface="Times New Roman"/>
                <a:ea typeface="Times New Roman"/>
                <a:cs typeface="Times New Roman"/>
                <a:sym typeface="Times New Roman"/>
              </a:rPr>
              <a:t>The SRC is currently using paper to do most of their documentation.</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Affects: </a:t>
            </a:r>
            <a:r>
              <a:rPr lang="en" sz="1200">
                <a:solidFill>
                  <a:srgbClr val="000000"/>
                </a:solidFill>
                <a:latin typeface="Times New Roman"/>
                <a:ea typeface="Times New Roman"/>
                <a:cs typeface="Times New Roman"/>
                <a:sym typeface="Times New Roman"/>
              </a:rPr>
              <a:t>Expired lockers still have stuff in them.</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The Impact Of Which Is: </a:t>
            </a:r>
            <a:r>
              <a:rPr lang="en" sz="1200">
                <a:solidFill>
                  <a:srgbClr val="000000"/>
                </a:solidFill>
                <a:latin typeface="Times New Roman"/>
                <a:ea typeface="Times New Roman"/>
                <a:cs typeface="Times New Roman"/>
                <a:sym typeface="Times New Roman"/>
              </a:rPr>
              <a:t>Users don’t know when their lockers expire and lose their stuff.</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A Successful Solution Should Be: </a:t>
            </a:r>
            <a:r>
              <a:rPr lang="en" sz="1200">
                <a:solidFill>
                  <a:srgbClr val="000000"/>
                </a:solidFill>
                <a:latin typeface="Times New Roman"/>
                <a:ea typeface="Times New Roman"/>
                <a:cs typeface="Times New Roman"/>
                <a:sym typeface="Times New Roman"/>
              </a:rPr>
              <a:t>Create a registration system that can be used to better notify users of their locker status.</a:t>
            </a:r>
            <a:endParaRPr b="1" sz="1200">
              <a:solidFill>
                <a:srgbClr val="000000"/>
              </a:solidFill>
              <a:latin typeface="Times New Roman"/>
              <a:ea typeface="Times New Roman"/>
              <a:cs typeface="Times New Roman"/>
              <a:sym typeface="Times New Roman"/>
            </a:endParaRPr>
          </a:p>
        </p:txBody>
      </p:sp>
      <p:pic>
        <p:nvPicPr>
          <p:cNvPr id="145" name="Google Shape;145;p15"/>
          <p:cNvPicPr preferRelativeResize="0"/>
          <p:nvPr/>
        </p:nvPicPr>
        <p:blipFill rotWithShape="1">
          <a:blip r:embed="rId3">
            <a:alphaModFix/>
          </a:blip>
          <a:srcRect b="8214" l="0" r="0" t="0"/>
          <a:stretch/>
        </p:blipFill>
        <p:spPr>
          <a:xfrm rot="546960">
            <a:off x="7280058" y="3362913"/>
            <a:ext cx="1375613" cy="13597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Position Statement</a:t>
            </a:r>
            <a:endParaRPr/>
          </a:p>
        </p:txBody>
      </p:sp>
      <p:sp>
        <p:nvSpPr>
          <p:cNvPr id="151" name="Google Shape;151;p16"/>
          <p:cNvSpPr txBox="1"/>
          <p:nvPr>
            <p:ph idx="1" type="body"/>
          </p:nvPr>
        </p:nvSpPr>
        <p:spPr>
          <a:xfrm>
            <a:off x="699750" y="165087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We want our project to improve the workflow of the Student Recreation Center. We strive to provide all of the features needed to bring the workflow to the highest levels possible. Hopefully, by the end our clients are completely satisfied.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60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For: </a:t>
            </a:r>
            <a:r>
              <a:rPr lang="en" sz="1200">
                <a:solidFill>
                  <a:srgbClr val="000000"/>
                </a:solidFill>
                <a:latin typeface="Times New Roman"/>
                <a:ea typeface="Times New Roman"/>
                <a:cs typeface="Times New Roman"/>
                <a:sym typeface="Times New Roman"/>
              </a:rPr>
              <a:t>The Student Recreation Center</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Who: </a:t>
            </a:r>
            <a:r>
              <a:rPr lang="en" sz="1200">
                <a:solidFill>
                  <a:srgbClr val="000000"/>
                </a:solidFill>
                <a:latin typeface="Times New Roman"/>
                <a:ea typeface="Times New Roman"/>
                <a:cs typeface="Times New Roman"/>
                <a:sym typeface="Times New Roman"/>
              </a:rPr>
              <a:t>Improve the user and worker experience.</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The (Product Name): </a:t>
            </a:r>
            <a:r>
              <a:rPr lang="en" sz="1200">
                <a:solidFill>
                  <a:srgbClr val="000000"/>
                </a:solidFill>
                <a:latin typeface="Times New Roman"/>
                <a:ea typeface="Times New Roman"/>
                <a:cs typeface="Times New Roman"/>
                <a:sym typeface="Times New Roman"/>
              </a:rPr>
              <a:t>Is a web application.</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That: </a:t>
            </a:r>
            <a:r>
              <a:rPr lang="en" sz="1200">
                <a:solidFill>
                  <a:srgbClr val="000000"/>
                </a:solidFill>
                <a:latin typeface="Times New Roman"/>
                <a:ea typeface="Times New Roman"/>
                <a:cs typeface="Times New Roman"/>
                <a:sym typeface="Times New Roman"/>
              </a:rPr>
              <a:t>Will make it easier for the SRC to do business.</a:t>
            </a:r>
            <a:endParaRPr sz="1200"/>
          </a:p>
        </p:txBody>
      </p:sp>
      <p:pic>
        <p:nvPicPr>
          <p:cNvPr id="152" name="Google Shape;152;p16"/>
          <p:cNvPicPr preferRelativeResize="0"/>
          <p:nvPr/>
        </p:nvPicPr>
        <p:blipFill>
          <a:blip r:embed="rId3">
            <a:alphaModFix/>
          </a:blip>
          <a:stretch>
            <a:fillRect/>
          </a:stretch>
        </p:blipFill>
        <p:spPr>
          <a:xfrm>
            <a:off x="5833713" y="2571750"/>
            <a:ext cx="2371725" cy="1924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7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Overview</a:t>
            </a:r>
            <a:endParaRPr/>
          </a:p>
        </p:txBody>
      </p:sp>
      <p:pic>
        <p:nvPicPr>
          <p:cNvPr id="158" name="Google Shape;158;p17"/>
          <p:cNvPicPr preferRelativeResize="0"/>
          <p:nvPr/>
        </p:nvPicPr>
        <p:blipFill rotWithShape="1">
          <a:blip r:embed="rId3">
            <a:alphaModFix/>
          </a:blip>
          <a:srcRect b="0" l="0" r="0" t="3025"/>
          <a:stretch/>
        </p:blipFill>
        <p:spPr>
          <a:xfrm>
            <a:off x="2374988" y="1561400"/>
            <a:ext cx="4394015" cy="309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Features</a:t>
            </a:r>
            <a:endParaRPr/>
          </a:p>
        </p:txBody>
      </p:sp>
      <p:sp>
        <p:nvSpPr>
          <p:cNvPr id="164" name="Google Shape;164;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Allow for SRC staff to maintain client locker rental [priority]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Allow for SRC staff to track machine maintenance [priority]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Allow for SRC staff to track machine usage [priority]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Allow for SRC staff to track usage of SRC facilities demographically [priority]</a:t>
            </a:r>
            <a:endParaRPr sz="1200">
              <a:solidFill>
                <a:srgbClr val="000000"/>
              </a:solidFill>
              <a:latin typeface="Times New Roman"/>
              <a:ea typeface="Times New Roman"/>
              <a:cs typeface="Times New Roman"/>
              <a:sym typeface="Times New Roman"/>
            </a:endParaRPr>
          </a:p>
          <a:p>
            <a:pPr indent="0" lvl="0" marL="0" rtl="0" algn="l">
              <a:spcBef>
                <a:spcPts val="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Requirements</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Content management system, used to manage web interface.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Payment management system, used to allow clients to regulate payment for locker rentals.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Database system, used to store locker rental data, machine management and usage data.</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Devices for SRC staff, used to manipulate the data for locker rentals and machine usage and management data.</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Analysis</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Non - user stakeholders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SRC Management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End user stakeholders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Employees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Locker Users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Customers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Potential Customers</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Needs</a:t>
            </a:r>
            <a:endParaRPr/>
          </a:p>
        </p:txBody>
      </p:sp>
      <p:sp>
        <p:nvSpPr>
          <p:cNvPr id="182" name="Google Shape;182;p21"/>
          <p:cNvSpPr txBox="1"/>
          <p:nvPr>
            <p:ph idx="1" type="body"/>
          </p:nvPr>
        </p:nvSpPr>
        <p:spPr>
          <a:xfrm>
            <a:off x="736500" y="1800200"/>
            <a:ext cx="7505700" cy="2448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Locker Rental </a:t>
            </a:r>
            <a:endParaRPr b="1"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Better maintain tracking of locker rentals in a centralized system to each registered member</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Some type of reminder (email) when membership is about to expire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Track Machine Maintenance </a:t>
            </a:r>
            <a:endParaRPr b="1"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 Automate and track the maintenance and repairs on gym equipment (life cycle)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Track Machine Usage </a:t>
            </a:r>
            <a:endParaRPr b="1"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Track how much the machines are being used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Track SRC Facilities Usage demographically </a:t>
            </a:r>
            <a:endParaRPr b="1"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To conduct an analysis on which type of members use the SRC</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Will help the SRC to appeal to their members more based on their demographics</a:t>
            </a:r>
            <a:endParaRPr sz="12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