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Playfair Display"/>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64B4F2D-4E12-4291-9A41-D3A12F711711}">
  <a:tblStyle styleId="{764B4F2D-4E12-4291-9A41-D3A12F71171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bold.fntdata"/><Relationship Id="rId30" Type="http://schemas.openxmlformats.org/officeDocument/2006/relationships/font" Target="fonts/PlayfairDisplay-regular.fntdata"/><Relationship Id="rId11" Type="http://schemas.openxmlformats.org/officeDocument/2006/relationships/slide" Target="slides/slide5.xml"/><Relationship Id="rId33" Type="http://schemas.openxmlformats.org/officeDocument/2006/relationships/font" Target="fonts/PlayfairDisplay-boldItalic.fntdata"/><Relationship Id="rId10" Type="http://schemas.openxmlformats.org/officeDocument/2006/relationships/slide" Target="slides/slide4.xml"/><Relationship Id="rId32" Type="http://schemas.openxmlformats.org/officeDocument/2006/relationships/font" Target="fonts/PlayfairDispl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253927823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253927823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3ac39e7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3ac39e7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3ac39e7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3ac39e7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3ac39e71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3ac39e71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3ac39e71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3ac39e71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3b05269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3b05269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6253927823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253927823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3b0526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3b0526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3ac39e71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3ac39e71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617a2614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17a2614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5392782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5392782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17a2614f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17a2614f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253927823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253927823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253927823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253927823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253927823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25392782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25392782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25392782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253927823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53927823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25392782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25392782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253927823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253927823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253927823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253927823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2852a0167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2852a0167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253927823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25392782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593450" y="5512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Phoenix Force</a:t>
            </a:r>
            <a:endParaRPr/>
          </a:p>
        </p:txBody>
      </p:sp>
      <p:sp>
        <p:nvSpPr>
          <p:cNvPr id="60" name="Google Shape;60;p13"/>
          <p:cNvSpPr txBox="1"/>
          <p:nvPr>
            <p:ph idx="4294967295" type="subTitle"/>
          </p:nvPr>
        </p:nvSpPr>
        <p:spPr>
          <a:xfrm>
            <a:off x="2573225" y="1778350"/>
            <a:ext cx="4911600" cy="645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FFFFFF"/>
                </a:solidFill>
              </a:rPr>
              <a:t>The Student Recreation Center</a:t>
            </a:r>
            <a:endParaRPr sz="2400">
              <a:solidFill>
                <a:srgbClr val="FFFFFF"/>
              </a:solidFill>
            </a:endParaRPr>
          </a:p>
        </p:txBody>
      </p:sp>
      <p:sp>
        <p:nvSpPr>
          <p:cNvPr id="61" name="Google Shape;61;p13"/>
          <p:cNvSpPr txBox="1"/>
          <p:nvPr/>
        </p:nvSpPr>
        <p:spPr>
          <a:xfrm>
            <a:off x="709050" y="2872100"/>
            <a:ext cx="7725900" cy="198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FFFFFF"/>
                </a:solidFill>
              </a:rPr>
              <a:t>Tierra Binford, Jade Brown, Keith Camp, Noah Smith, Elise Timmons, Levi Walton </a:t>
            </a:r>
            <a:endParaRPr sz="16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a:t>
            </a:r>
            <a:r>
              <a:rPr lang="en"/>
              <a:t> Considerations</a:t>
            </a:r>
            <a:endParaRPr/>
          </a:p>
        </p:txBody>
      </p:sp>
      <p:sp>
        <p:nvSpPr>
          <p:cNvPr id="116" name="Google Shape;116;p22"/>
          <p:cNvSpPr txBox="1"/>
          <p:nvPr>
            <p:ph idx="1" type="body"/>
          </p:nvPr>
        </p:nvSpPr>
        <p:spPr>
          <a:xfrm>
            <a:off x="942100" y="2672750"/>
            <a:ext cx="6840900" cy="84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u="sng">
                <a:solidFill>
                  <a:srgbClr val="000000"/>
                </a:solidFill>
              </a:rPr>
              <a:t>Other:</a:t>
            </a:r>
            <a:endParaRPr sz="1400" u="sng">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If machine wearforms cannot be automated, system that can read reports will be needed.</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If count sheets cannot be automated, system that can read reports will be needed. </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If TV’s cannot connect to one universal control, new TV’s that can should be purchased. </a:t>
            </a:r>
            <a:endParaRPr sz="1400"/>
          </a:p>
        </p:txBody>
      </p:sp>
      <p:sp>
        <p:nvSpPr>
          <p:cNvPr id="117" name="Google Shape;117;p22"/>
          <p:cNvSpPr txBox="1"/>
          <p:nvPr/>
        </p:nvSpPr>
        <p:spPr>
          <a:xfrm>
            <a:off x="942100" y="1635000"/>
            <a:ext cx="63075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latin typeface="Lato"/>
                <a:ea typeface="Lato"/>
                <a:cs typeface="Lato"/>
                <a:sym typeface="Lato"/>
              </a:rPr>
              <a:t>Operational:</a:t>
            </a:r>
            <a:endParaRPr u="sng">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The SRC wishes to find ways to make their operations run smoother, this will be done by creating and updating a website.  Our goals are to help enhance the SRC’s website and maximize efficiency. Our aligned goal will allow us to meet the wishes of the SRC.</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idx="1" type="body"/>
          </p:nvPr>
        </p:nvSpPr>
        <p:spPr>
          <a:xfrm>
            <a:off x="819150" y="1238825"/>
            <a:ext cx="7505700" cy="277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Familiarity with function area:</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Understanding the needs of the SRC being familiar with their business function area.</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Familiarity with technology: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Requires some training to use and understand the new system</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The website will be designed to allow novice users to easily navigate the system (User-friendly).</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Project Size: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The project is large in comparison to the system that is currently implemented.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The new site will integrate newer more complex features that will enhance the users experience as well as the SRC’s ability to perform their business functions online.</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Compatibility:  </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The current system used by the SRC is not currently online.</a:t>
            </a:r>
            <a:endParaRPr sz="1400">
              <a:solidFill>
                <a:srgbClr val="000000"/>
              </a:solidFill>
            </a:endParaRPr>
          </a:p>
          <a:p>
            <a:pPr indent="0" lvl="0" marL="0" rtl="0" algn="l">
              <a:lnSpc>
                <a:spcPct val="100000"/>
              </a:lnSpc>
              <a:spcBef>
                <a:spcPts val="0"/>
              </a:spcBef>
              <a:spcAft>
                <a:spcPts val="0"/>
              </a:spcAft>
              <a:buNone/>
            </a:pPr>
            <a:r>
              <a:rPr lang="en" sz="1400">
                <a:solidFill>
                  <a:srgbClr val="000000"/>
                </a:solidFill>
              </a:rPr>
              <a:t>The new system will be incompatible with the old system.</a:t>
            </a:r>
            <a:endParaRPr sz="1400">
              <a:solidFill>
                <a:srgbClr val="000000"/>
              </a:solidFill>
            </a:endParaRPr>
          </a:p>
        </p:txBody>
      </p:sp>
      <p:sp>
        <p:nvSpPr>
          <p:cNvPr id="123" name="Google Shape;123;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Feasibility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Economic Costs and Benefits</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a:p>
          <a:p>
            <a:pPr indent="0" lvl="0" marL="0" rtl="0" algn="l">
              <a:spcBef>
                <a:spcPts val="1600"/>
              </a:spcBef>
              <a:spcAft>
                <a:spcPts val="0"/>
              </a:spcAft>
              <a:buNone/>
            </a:pPr>
            <a:r>
              <a:rPr b="1" lang="en" sz="1400"/>
              <a:t>Development Costs:</a:t>
            </a:r>
            <a:r>
              <a:rPr lang="en" sz="1400"/>
              <a:t> Hardware, CMS, Developmental Labor</a:t>
            </a:r>
            <a:endParaRPr sz="1400"/>
          </a:p>
          <a:p>
            <a:pPr indent="0" lvl="0" marL="0" rtl="0" algn="l">
              <a:spcBef>
                <a:spcPts val="1600"/>
              </a:spcBef>
              <a:spcAft>
                <a:spcPts val="0"/>
              </a:spcAft>
              <a:buNone/>
            </a:pPr>
            <a:r>
              <a:rPr b="1" lang="en" sz="1400"/>
              <a:t>Operational Costs:</a:t>
            </a:r>
            <a:r>
              <a:rPr lang="en" sz="1400"/>
              <a:t> Software, </a:t>
            </a:r>
            <a:r>
              <a:rPr lang="en" sz="1400"/>
              <a:t>Operational</a:t>
            </a:r>
            <a:r>
              <a:rPr lang="en" sz="1400"/>
              <a:t> labor</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b="1" lang="en" sz="1400"/>
              <a:t>Tangible Benefits:</a:t>
            </a:r>
            <a:r>
              <a:rPr lang="en" sz="1400"/>
              <a:t> Increased Members, </a:t>
            </a:r>
            <a:r>
              <a:rPr lang="en" sz="1400"/>
              <a:t>Increased</a:t>
            </a:r>
            <a:r>
              <a:rPr lang="en" sz="1400"/>
              <a:t> Revenue, Increased Productivity</a:t>
            </a:r>
            <a:endParaRPr sz="1400"/>
          </a:p>
          <a:p>
            <a:pPr indent="0" lvl="0" marL="0" rtl="0" algn="l">
              <a:spcBef>
                <a:spcPts val="1600"/>
              </a:spcBef>
              <a:spcAft>
                <a:spcPts val="1600"/>
              </a:spcAft>
              <a:buNone/>
            </a:pPr>
            <a:r>
              <a:rPr b="1" lang="en" sz="1400"/>
              <a:t>Intangible</a:t>
            </a:r>
            <a:r>
              <a:rPr b="1" lang="en" sz="1400"/>
              <a:t> Benefits: </a:t>
            </a:r>
            <a:r>
              <a:rPr lang="en" sz="1400"/>
              <a:t>Name Recognition, Customer Satisfaction</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Operational Feasibility</a:t>
            </a:r>
            <a:endParaRPr/>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For smoother operations, create and update website in order to </a:t>
            </a:r>
            <a:endParaRPr>
              <a:solidFill>
                <a:srgbClr val="000000"/>
              </a:solidFill>
            </a:endParaRPr>
          </a:p>
          <a:p>
            <a:pPr indent="0" lvl="0" marL="0" rtl="0" algn="l">
              <a:lnSpc>
                <a:spcPct val="100000"/>
              </a:lnSpc>
              <a:spcBef>
                <a:spcPts val="0"/>
              </a:spcBef>
              <a:spcAft>
                <a:spcPts val="0"/>
              </a:spcAft>
              <a:buNone/>
            </a:pPr>
            <a:r>
              <a:rPr lang="en">
                <a:solidFill>
                  <a:srgbClr val="000000"/>
                </a:solidFill>
              </a:rPr>
              <a:t>The SRC wishes to find ways to make their operations run smoother, this will be done by creating and updating a website.  Our goals are to help enhance the SRC’s website and maximize efficiency. Our aligned goal will allow us to meet the wishes of the SRC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Considerations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WordPress</a:t>
            </a:r>
            <a:r>
              <a:rPr b="1" lang="en" sz="1400"/>
              <a:t> - </a:t>
            </a:r>
            <a:r>
              <a:rPr lang="en" sz="1400"/>
              <a:t>s</a:t>
            </a:r>
            <a:r>
              <a:rPr lang="en" sz="1400">
                <a:solidFill>
                  <a:srgbClr val="000000"/>
                </a:solidFill>
              </a:rPr>
              <a:t>ystem allows for lots of different content to be modified. WordPress also gives many different templates that can be used to create websites. An effective design will also help to make the system more efficient.</a:t>
            </a:r>
            <a:endParaRPr sz="1400">
              <a:solidFill>
                <a:srgbClr val="000000"/>
              </a:solidFill>
            </a:endParaRPr>
          </a:p>
          <a:p>
            <a:pPr indent="0" lvl="0" marL="0" rtl="0" algn="l">
              <a:spcBef>
                <a:spcPts val="1600"/>
              </a:spcBef>
              <a:spcAft>
                <a:spcPts val="0"/>
              </a:spcAft>
              <a:buNone/>
            </a:pPr>
            <a:r>
              <a:rPr b="1" lang="en" sz="1400">
                <a:solidFill>
                  <a:srgbClr val="000000"/>
                </a:solidFill>
              </a:rPr>
              <a:t>PayPal: </a:t>
            </a:r>
            <a:r>
              <a:rPr lang="en" sz="1400">
                <a:solidFill>
                  <a:srgbClr val="000000"/>
                </a:solidFill>
              </a:rPr>
              <a:t>system to process payments. Safe and secure site.Gives records of all </a:t>
            </a:r>
            <a:r>
              <a:rPr lang="en" sz="1400">
                <a:solidFill>
                  <a:srgbClr val="000000"/>
                </a:solidFill>
              </a:rPr>
              <a:t>processed</a:t>
            </a:r>
            <a:r>
              <a:rPr lang="en" sz="1400">
                <a:solidFill>
                  <a:srgbClr val="000000"/>
                </a:solidFill>
              </a:rPr>
              <a:t> payments. </a:t>
            </a:r>
            <a:r>
              <a:rPr lang="en" sz="1400">
                <a:solidFill>
                  <a:srgbClr val="000000"/>
                </a:solidFill>
              </a:rPr>
              <a:t>$30 a month to add PayPal to website, or an additional 2.9% charge per transaction.</a:t>
            </a:r>
            <a:endParaRPr sz="1400">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819150" y="582375"/>
            <a:ext cx="7505700" cy="6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Requirements</a:t>
            </a:r>
            <a:endParaRPr/>
          </a:p>
        </p:txBody>
      </p:sp>
      <p:sp>
        <p:nvSpPr>
          <p:cNvPr id="147" name="Google Shape;147;p27"/>
          <p:cNvSpPr txBox="1"/>
          <p:nvPr>
            <p:ph idx="1" type="body"/>
          </p:nvPr>
        </p:nvSpPr>
        <p:spPr>
          <a:xfrm>
            <a:off x="785450" y="1336113"/>
            <a:ext cx="3231600" cy="425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800"/>
              <a:t>Functional</a:t>
            </a:r>
            <a:endParaRPr b="1" sz="1800"/>
          </a:p>
          <a:p>
            <a:pPr indent="0" lvl="0" marL="0" rtl="0" algn="ctr">
              <a:lnSpc>
                <a:spcPct val="100000"/>
              </a:lnSpc>
              <a:spcBef>
                <a:spcPts val="1600"/>
              </a:spcBef>
              <a:spcAft>
                <a:spcPts val="0"/>
              </a:spcAft>
              <a:buNone/>
            </a:pPr>
            <a:r>
              <a:t/>
            </a:r>
            <a:endParaRPr/>
          </a:p>
          <a:p>
            <a:pPr indent="0" lvl="0" marL="0" rtl="0" algn="ctr">
              <a:lnSpc>
                <a:spcPct val="100000"/>
              </a:lnSpc>
              <a:spcBef>
                <a:spcPts val="1600"/>
              </a:spcBef>
              <a:spcAft>
                <a:spcPts val="1600"/>
              </a:spcAft>
              <a:buNone/>
            </a:pPr>
            <a:r>
              <a:t/>
            </a:r>
            <a:endParaRPr/>
          </a:p>
        </p:txBody>
      </p:sp>
      <p:sp>
        <p:nvSpPr>
          <p:cNvPr id="148" name="Google Shape;148;p27"/>
          <p:cNvSpPr txBox="1"/>
          <p:nvPr>
            <p:ph idx="1" type="body"/>
          </p:nvPr>
        </p:nvSpPr>
        <p:spPr>
          <a:xfrm>
            <a:off x="5082350" y="1150275"/>
            <a:ext cx="2908500" cy="797100"/>
          </a:xfrm>
          <a:prstGeom prst="rect">
            <a:avLst/>
          </a:prstGeom>
        </p:spPr>
        <p:txBody>
          <a:bodyPr anchorCtr="0" anchor="b" bIns="91425" lIns="91425" spcFirstLastPara="1" rIns="91425" wrap="square" tIns="91425">
            <a:noAutofit/>
          </a:bodyPr>
          <a:lstStyle/>
          <a:p>
            <a:pPr indent="0" lvl="0" marL="0" rtl="0" algn="ctr">
              <a:spcBef>
                <a:spcPts val="0"/>
              </a:spcBef>
              <a:spcAft>
                <a:spcPts val="1600"/>
              </a:spcAft>
              <a:buNone/>
            </a:pPr>
            <a:r>
              <a:rPr b="1" lang="en" sz="1800"/>
              <a:t>Non-</a:t>
            </a:r>
            <a:r>
              <a:rPr b="1" lang="en" sz="1800"/>
              <a:t>Functional</a:t>
            </a:r>
            <a:endParaRPr b="1" sz="1800"/>
          </a:p>
        </p:txBody>
      </p:sp>
      <p:sp>
        <p:nvSpPr>
          <p:cNvPr id="149" name="Google Shape;149;p27"/>
          <p:cNvSpPr txBox="1"/>
          <p:nvPr/>
        </p:nvSpPr>
        <p:spPr>
          <a:xfrm>
            <a:off x="1894975" y="1928625"/>
            <a:ext cx="9252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alibri"/>
                <a:ea typeface="Calibri"/>
                <a:cs typeface="Calibri"/>
                <a:sym typeface="Calibri"/>
              </a:rPr>
              <a:t>Customers</a:t>
            </a:r>
            <a:endParaRPr sz="1200">
              <a:latin typeface="Calibri"/>
              <a:ea typeface="Calibri"/>
              <a:cs typeface="Calibri"/>
              <a:sym typeface="Calibri"/>
            </a:endParaRPr>
          </a:p>
        </p:txBody>
      </p:sp>
      <p:sp>
        <p:nvSpPr>
          <p:cNvPr id="150" name="Google Shape;150;p27"/>
          <p:cNvSpPr txBox="1"/>
          <p:nvPr/>
        </p:nvSpPr>
        <p:spPr>
          <a:xfrm>
            <a:off x="1769000" y="2711625"/>
            <a:ext cx="1178700" cy="35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Memberships</a:t>
            </a:r>
            <a:endParaRPr>
              <a:latin typeface="Calibri"/>
              <a:ea typeface="Calibri"/>
              <a:cs typeface="Calibri"/>
              <a:sym typeface="Calibri"/>
            </a:endParaRPr>
          </a:p>
        </p:txBody>
      </p:sp>
      <p:sp>
        <p:nvSpPr>
          <p:cNvPr id="151" name="Google Shape;151;p27"/>
          <p:cNvSpPr txBox="1"/>
          <p:nvPr/>
        </p:nvSpPr>
        <p:spPr>
          <a:xfrm>
            <a:off x="1020500" y="3293250"/>
            <a:ext cx="12645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Workout Machine Maintenance</a:t>
            </a:r>
            <a:endParaRPr sz="1100">
              <a:latin typeface="Calibri"/>
              <a:ea typeface="Calibri"/>
              <a:cs typeface="Calibri"/>
              <a:sym typeface="Calibri"/>
            </a:endParaRPr>
          </a:p>
        </p:txBody>
      </p:sp>
      <p:sp>
        <p:nvSpPr>
          <p:cNvPr id="152" name="Google Shape;152;p27"/>
          <p:cNvSpPr txBox="1"/>
          <p:nvPr/>
        </p:nvSpPr>
        <p:spPr>
          <a:xfrm>
            <a:off x="2016963" y="3270825"/>
            <a:ext cx="13233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Demographic Surveying</a:t>
            </a:r>
            <a:endParaRPr sz="1100">
              <a:latin typeface="Calibri"/>
              <a:ea typeface="Calibri"/>
              <a:cs typeface="Calibri"/>
              <a:sym typeface="Calibri"/>
            </a:endParaRPr>
          </a:p>
        </p:txBody>
      </p:sp>
      <p:sp>
        <p:nvSpPr>
          <p:cNvPr id="153" name="Google Shape;153;p27"/>
          <p:cNvSpPr txBox="1"/>
          <p:nvPr/>
        </p:nvSpPr>
        <p:spPr>
          <a:xfrm>
            <a:off x="271388" y="3346638"/>
            <a:ext cx="749100" cy="50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Locker Rentals</a:t>
            </a:r>
            <a:endParaRPr>
              <a:latin typeface="Calibri"/>
              <a:ea typeface="Calibri"/>
              <a:cs typeface="Calibri"/>
              <a:sym typeface="Calibri"/>
            </a:endParaRPr>
          </a:p>
        </p:txBody>
      </p:sp>
      <p:sp>
        <p:nvSpPr>
          <p:cNvPr id="154" name="Google Shape;154;p27"/>
          <p:cNvSpPr txBox="1"/>
          <p:nvPr/>
        </p:nvSpPr>
        <p:spPr>
          <a:xfrm>
            <a:off x="141650" y="4472325"/>
            <a:ext cx="1008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Email Blast</a:t>
            </a:r>
            <a:endParaRPr>
              <a:latin typeface="Calibri"/>
              <a:ea typeface="Calibri"/>
              <a:cs typeface="Calibri"/>
              <a:sym typeface="Calibri"/>
            </a:endParaRPr>
          </a:p>
        </p:txBody>
      </p:sp>
      <p:cxnSp>
        <p:nvCxnSpPr>
          <p:cNvPr id="155" name="Google Shape;155;p27"/>
          <p:cNvCxnSpPr>
            <a:stCxn id="149" idx="2"/>
            <a:endCxn id="150" idx="0"/>
          </p:cNvCxnSpPr>
          <p:nvPr/>
        </p:nvCxnSpPr>
        <p:spPr>
          <a:xfrm>
            <a:off x="2357575" y="2279625"/>
            <a:ext cx="900" cy="4320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27"/>
          <p:cNvCxnSpPr>
            <a:stCxn id="150" idx="1"/>
            <a:endCxn id="153" idx="0"/>
          </p:cNvCxnSpPr>
          <p:nvPr/>
        </p:nvCxnSpPr>
        <p:spPr>
          <a:xfrm flipH="1">
            <a:off x="645800" y="2887125"/>
            <a:ext cx="1123200" cy="4596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27"/>
          <p:cNvCxnSpPr/>
          <p:nvPr/>
        </p:nvCxnSpPr>
        <p:spPr>
          <a:xfrm>
            <a:off x="1839700" y="3017763"/>
            <a:ext cx="11700" cy="2703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27"/>
          <p:cNvCxnSpPr>
            <a:stCxn id="150" idx="3"/>
            <a:endCxn id="159" idx="0"/>
          </p:cNvCxnSpPr>
          <p:nvPr/>
        </p:nvCxnSpPr>
        <p:spPr>
          <a:xfrm>
            <a:off x="2947700" y="2887125"/>
            <a:ext cx="1116300" cy="3384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27"/>
          <p:cNvCxnSpPr>
            <a:endCxn id="161" idx="0"/>
          </p:cNvCxnSpPr>
          <p:nvPr/>
        </p:nvCxnSpPr>
        <p:spPr>
          <a:xfrm>
            <a:off x="785600" y="3894825"/>
            <a:ext cx="1403100" cy="6120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7"/>
          <p:cNvCxnSpPr>
            <a:endCxn id="161" idx="0"/>
          </p:cNvCxnSpPr>
          <p:nvPr/>
        </p:nvCxnSpPr>
        <p:spPr>
          <a:xfrm flipH="1">
            <a:off x="2188700" y="3804525"/>
            <a:ext cx="1715400" cy="70230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27"/>
          <p:cNvSpPr txBox="1"/>
          <p:nvPr/>
        </p:nvSpPr>
        <p:spPr>
          <a:xfrm>
            <a:off x="4622125" y="1761525"/>
            <a:ext cx="4271100" cy="30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Operational: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Handheld devices will be needed to survey demographics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PCs - Windows</a:t>
            </a:r>
            <a:endParaRPr>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Performance: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Tablet app for surveying will need to be collaborative</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PCs will be able to support multiple users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Security:</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Employees should not be able to access complete customer account information</a:t>
            </a:r>
            <a:endParaRPr>
              <a:latin typeface="Lato"/>
              <a:ea typeface="Lato"/>
              <a:cs typeface="Lato"/>
              <a:sym typeface="Lato"/>
            </a:endParaRPr>
          </a:p>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27"/>
          <p:cNvSpPr txBox="1"/>
          <p:nvPr/>
        </p:nvSpPr>
        <p:spPr>
          <a:xfrm>
            <a:off x="1684400" y="4506825"/>
            <a:ext cx="1008600" cy="30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Reporting</a:t>
            </a:r>
            <a:endParaRPr>
              <a:latin typeface="Calibri"/>
              <a:ea typeface="Calibri"/>
              <a:cs typeface="Calibri"/>
              <a:sym typeface="Calibri"/>
            </a:endParaRPr>
          </a:p>
        </p:txBody>
      </p:sp>
      <p:sp>
        <p:nvSpPr>
          <p:cNvPr id="159" name="Google Shape;159;p27"/>
          <p:cNvSpPr txBox="1"/>
          <p:nvPr/>
        </p:nvSpPr>
        <p:spPr>
          <a:xfrm>
            <a:off x="3505850" y="3225525"/>
            <a:ext cx="11163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Member Registration</a:t>
            </a:r>
            <a:endParaRPr>
              <a:latin typeface="Calibri"/>
              <a:ea typeface="Calibri"/>
              <a:cs typeface="Calibri"/>
              <a:sym typeface="Calibri"/>
            </a:endParaRPr>
          </a:p>
        </p:txBody>
      </p:sp>
      <p:cxnSp>
        <p:nvCxnSpPr>
          <p:cNvPr id="164" name="Google Shape;164;p27"/>
          <p:cNvCxnSpPr/>
          <p:nvPr/>
        </p:nvCxnSpPr>
        <p:spPr>
          <a:xfrm>
            <a:off x="2571975" y="3017763"/>
            <a:ext cx="11700" cy="2703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p27"/>
          <p:cNvCxnSpPr>
            <a:endCxn id="161" idx="0"/>
          </p:cNvCxnSpPr>
          <p:nvPr/>
        </p:nvCxnSpPr>
        <p:spPr>
          <a:xfrm>
            <a:off x="1684400" y="3749325"/>
            <a:ext cx="504300" cy="757500"/>
          </a:xfrm>
          <a:prstGeom prst="straightConnector1">
            <a:avLst/>
          </a:prstGeom>
          <a:noFill/>
          <a:ln cap="flat" cmpd="sng" w="9525">
            <a:solidFill>
              <a:schemeClr val="dk2"/>
            </a:solidFill>
            <a:prstDash val="solid"/>
            <a:round/>
            <a:headEnd len="med" w="med" type="none"/>
            <a:tailEnd len="med" w="med" type="none"/>
          </a:ln>
        </p:spPr>
      </p:cxnSp>
      <p:cxnSp>
        <p:nvCxnSpPr>
          <p:cNvPr id="166" name="Google Shape;166;p27"/>
          <p:cNvCxnSpPr>
            <a:endCxn id="161" idx="0"/>
          </p:cNvCxnSpPr>
          <p:nvPr/>
        </p:nvCxnSpPr>
        <p:spPr>
          <a:xfrm flipH="1">
            <a:off x="2188700" y="3731625"/>
            <a:ext cx="440100" cy="775200"/>
          </a:xfrm>
          <a:prstGeom prst="straightConnector1">
            <a:avLst/>
          </a:prstGeom>
          <a:noFill/>
          <a:ln cap="flat" cmpd="sng" w="9525">
            <a:solidFill>
              <a:schemeClr val="dk2"/>
            </a:solidFill>
            <a:prstDash val="solid"/>
            <a:round/>
            <a:headEnd len="med" w="med" type="none"/>
            <a:tailEnd len="med" w="med" type="none"/>
          </a:ln>
        </p:spPr>
      </p:cxnSp>
      <p:cxnSp>
        <p:nvCxnSpPr>
          <p:cNvPr id="167" name="Google Shape;167;p27"/>
          <p:cNvCxnSpPr>
            <a:stCxn id="153" idx="2"/>
            <a:endCxn id="154" idx="0"/>
          </p:cNvCxnSpPr>
          <p:nvPr/>
        </p:nvCxnSpPr>
        <p:spPr>
          <a:xfrm>
            <a:off x="645938" y="3852738"/>
            <a:ext cx="0" cy="619500"/>
          </a:xfrm>
          <a:prstGeom prst="straightConnector1">
            <a:avLst/>
          </a:prstGeom>
          <a:noFill/>
          <a:ln cap="flat" cmpd="sng" w="9525">
            <a:solidFill>
              <a:schemeClr val="dk2"/>
            </a:solidFill>
            <a:prstDash val="solid"/>
            <a:round/>
            <a:headEnd len="med" w="med" type="none"/>
            <a:tailEnd len="med" w="med" type="none"/>
          </a:ln>
        </p:spPr>
      </p:cxnSp>
      <p:cxnSp>
        <p:nvCxnSpPr>
          <p:cNvPr id="168" name="Google Shape;168;p27"/>
          <p:cNvCxnSpPr/>
          <p:nvPr/>
        </p:nvCxnSpPr>
        <p:spPr>
          <a:xfrm>
            <a:off x="4127088" y="3809463"/>
            <a:ext cx="0" cy="619500"/>
          </a:xfrm>
          <a:prstGeom prst="straightConnector1">
            <a:avLst/>
          </a:prstGeom>
          <a:noFill/>
          <a:ln cap="flat" cmpd="sng" w="9525">
            <a:solidFill>
              <a:schemeClr val="dk2"/>
            </a:solidFill>
            <a:prstDash val="solid"/>
            <a:round/>
            <a:headEnd len="med" w="med" type="none"/>
            <a:tailEnd len="med" w="med" type="none"/>
          </a:ln>
        </p:spPr>
      </p:cxnSp>
      <p:sp>
        <p:nvSpPr>
          <p:cNvPr id="169" name="Google Shape;169;p27"/>
          <p:cNvSpPr txBox="1"/>
          <p:nvPr/>
        </p:nvSpPr>
        <p:spPr>
          <a:xfrm>
            <a:off x="3622800" y="4472325"/>
            <a:ext cx="1008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Email Blast</a:t>
            </a:r>
            <a:endParaRPr>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57600" y="586250"/>
            <a:ext cx="13704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As-is </a:t>
            </a:r>
            <a:endParaRPr/>
          </a:p>
        </p:txBody>
      </p:sp>
      <p:sp>
        <p:nvSpPr>
          <p:cNvPr id="175" name="Google Shape;175;p28"/>
          <p:cNvSpPr txBox="1"/>
          <p:nvPr>
            <p:ph type="title"/>
          </p:nvPr>
        </p:nvSpPr>
        <p:spPr>
          <a:xfrm>
            <a:off x="7421225" y="586250"/>
            <a:ext cx="12174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To-be</a:t>
            </a:r>
            <a:endParaRPr/>
          </a:p>
        </p:txBody>
      </p:sp>
      <p:grpSp>
        <p:nvGrpSpPr>
          <p:cNvPr id="176" name="Google Shape;176;p28"/>
          <p:cNvGrpSpPr/>
          <p:nvPr/>
        </p:nvGrpSpPr>
        <p:grpSpPr>
          <a:xfrm>
            <a:off x="3260657" y="762423"/>
            <a:ext cx="2571688" cy="4004663"/>
            <a:chOff x="1590250" y="1246300"/>
            <a:chExt cx="1859500" cy="3134275"/>
          </a:xfrm>
        </p:grpSpPr>
        <p:pic>
          <p:nvPicPr>
            <p:cNvPr id="177" name="Google Shape;177;p28"/>
            <p:cNvPicPr preferRelativeResize="0"/>
            <p:nvPr/>
          </p:nvPicPr>
          <p:blipFill rotWithShape="1">
            <a:blip r:embed="rId3">
              <a:alphaModFix/>
            </a:blip>
            <a:srcRect b="0" l="0" r="0" t="53429"/>
            <a:stretch/>
          </p:blipFill>
          <p:spPr>
            <a:xfrm>
              <a:off x="1590250" y="2681949"/>
              <a:ext cx="1859500" cy="1698625"/>
            </a:xfrm>
            <a:prstGeom prst="rect">
              <a:avLst/>
            </a:prstGeom>
            <a:noFill/>
            <a:ln>
              <a:noFill/>
            </a:ln>
          </p:spPr>
        </p:pic>
        <p:pic>
          <p:nvPicPr>
            <p:cNvPr id="178" name="Google Shape;178;p28"/>
            <p:cNvPicPr preferRelativeResize="0"/>
            <p:nvPr/>
          </p:nvPicPr>
          <p:blipFill rotWithShape="1">
            <a:blip r:embed="rId3">
              <a:alphaModFix/>
            </a:blip>
            <a:srcRect b="59483" l="0" r="0" t="0"/>
            <a:stretch/>
          </p:blipFill>
          <p:spPr>
            <a:xfrm>
              <a:off x="1590250" y="1246300"/>
              <a:ext cx="1859500" cy="1477849"/>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84" name="Google Shape;184;p29"/>
          <p:cNvSpPr txBox="1"/>
          <p:nvPr>
            <p:ph idx="1" type="body"/>
          </p:nvPr>
        </p:nvSpPr>
        <p:spPr>
          <a:xfrm>
            <a:off x="311700" y="1321825"/>
            <a:ext cx="7640100" cy="354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Use Case Name</a:t>
            </a:r>
            <a:r>
              <a:rPr lang="en" sz="1400"/>
              <a:t>: Member Registration</a:t>
            </a:r>
            <a:br>
              <a:rPr lang="en" sz="1400"/>
            </a:br>
            <a:r>
              <a:rPr b="1" lang="en" sz="1400"/>
              <a:t>Primary Actor</a:t>
            </a:r>
            <a:r>
              <a:rPr lang="en" sz="1400"/>
              <a:t>: Member</a:t>
            </a:r>
            <a:br>
              <a:rPr lang="en" sz="1400"/>
            </a:br>
            <a:r>
              <a:rPr b="1" lang="en" sz="1400"/>
              <a:t>Description</a:t>
            </a:r>
            <a:r>
              <a:rPr lang="en" sz="1400"/>
              <a:t>: This use case describes how users can go on the site and register to be a member.</a:t>
            </a:r>
            <a:endParaRPr sz="1400"/>
          </a:p>
          <a:p>
            <a:pPr indent="0" lvl="0" marL="0" rtl="0" algn="l">
              <a:spcBef>
                <a:spcPts val="1600"/>
              </a:spcBef>
              <a:spcAft>
                <a:spcPts val="0"/>
              </a:spcAft>
              <a:buNone/>
            </a:pPr>
            <a:r>
              <a:rPr b="1" lang="en" sz="1400"/>
              <a:t>Use Case Name</a:t>
            </a:r>
            <a:r>
              <a:rPr lang="en" sz="1400"/>
              <a:t>: System Reporting</a:t>
            </a:r>
            <a:br>
              <a:rPr lang="en" sz="1400"/>
            </a:br>
            <a:r>
              <a:rPr b="1" lang="en" sz="1400"/>
              <a:t>Primary Actor</a:t>
            </a:r>
            <a:r>
              <a:rPr lang="en" sz="1400"/>
              <a:t>: SRC staff</a:t>
            </a:r>
            <a:br>
              <a:rPr lang="en" sz="1400"/>
            </a:br>
            <a:r>
              <a:rPr b="1" lang="en" sz="1400"/>
              <a:t>Description</a:t>
            </a:r>
            <a:r>
              <a:rPr lang="en" sz="1400"/>
              <a:t>: This use case describes how the SRC staff can use the CMS to export a monthly report of active memberships and filter out ones that are about to expire.</a:t>
            </a:r>
            <a:endParaRPr sz="1400"/>
          </a:p>
          <a:p>
            <a:pPr indent="0" lvl="0" marL="0" rtl="0" algn="l">
              <a:spcBef>
                <a:spcPts val="1600"/>
              </a:spcBef>
              <a:spcAft>
                <a:spcPts val="0"/>
              </a:spcAft>
              <a:buNone/>
            </a:pPr>
            <a:r>
              <a:rPr b="1" lang="en" sz="1400"/>
              <a:t>Use Case Name</a:t>
            </a:r>
            <a:r>
              <a:rPr lang="en" sz="1400"/>
              <a:t>: Email Blast</a:t>
            </a:r>
            <a:br>
              <a:rPr lang="en" sz="1400"/>
            </a:br>
            <a:r>
              <a:rPr b="1" lang="en" sz="1400"/>
              <a:t>Primary Actor</a:t>
            </a:r>
            <a:r>
              <a:rPr lang="en" sz="1400"/>
              <a:t>: SRC Staff</a:t>
            </a:r>
            <a:br>
              <a:rPr lang="en" sz="1400"/>
            </a:br>
            <a:r>
              <a:rPr b="1" lang="en" sz="1400"/>
              <a:t>Description</a:t>
            </a:r>
            <a:r>
              <a:rPr lang="en" sz="1400"/>
              <a:t>: This use case describes how the SRC employee will be able to use the CMS to initiate and send out Email Blasts to members (i.e. locker rental &amp; membership dues).</a:t>
            </a:r>
            <a:endParaRPr sz="14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 Analysis</a:t>
            </a:r>
            <a:endParaRPr/>
          </a:p>
        </p:txBody>
      </p:sp>
      <p:sp>
        <p:nvSpPr>
          <p:cNvPr id="190" name="Google Shape;190;p30"/>
          <p:cNvSpPr txBox="1"/>
          <p:nvPr>
            <p:ph idx="1" type="body"/>
          </p:nvPr>
        </p:nvSpPr>
        <p:spPr>
          <a:xfrm>
            <a:off x="311700" y="1337475"/>
            <a:ext cx="6751500" cy="9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rPr>
              <a:t>High Risk Cases:</a:t>
            </a:r>
            <a:r>
              <a:rPr lang="en" sz="1400">
                <a:solidFill>
                  <a:srgbClr val="000000"/>
                </a:solidFill>
              </a:rPr>
              <a:t> Students, Locker Rentals, System Reporting</a:t>
            </a:r>
            <a:endParaRPr sz="1400">
              <a:solidFill>
                <a:srgbClr val="000000"/>
              </a:solidFill>
            </a:endParaRPr>
          </a:p>
          <a:p>
            <a:pPr indent="0" lvl="0" marL="0" rtl="0" algn="l">
              <a:spcBef>
                <a:spcPts val="1600"/>
              </a:spcBef>
              <a:spcAft>
                <a:spcPts val="1600"/>
              </a:spcAft>
              <a:buNone/>
            </a:pPr>
            <a:r>
              <a:rPr b="1" lang="en" sz="1400">
                <a:solidFill>
                  <a:srgbClr val="000000"/>
                </a:solidFill>
              </a:rPr>
              <a:t>Low Risk Cases:</a:t>
            </a:r>
            <a:r>
              <a:rPr lang="en" sz="1400">
                <a:solidFill>
                  <a:srgbClr val="000000"/>
                </a:solidFill>
              </a:rPr>
              <a:t> </a:t>
            </a:r>
            <a:r>
              <a:rPr lang="en" sz="1400">
                <a:solidFill>
                  <a:srgbClr val="000000"/>
                </a:solidFill>
              </a:rPr>
              <a:t>Television</a:t>
            </a:r>
            <a:r>
              <a:rPr lang="en" sz="1400">
                <a:solidFill>
                  <a:srgbClr val="000000"/>
                </a:solidFill>
              </a:rPr>
              <a:t> Timer, </a:t>
            </a:r>
            <a:r>
              <a:rPr lang="en" sz="1400">
                <a:solidFill>
                  <a:srgbClr val="000000"/>
                </a:solidFill>
              </a:rPr>
              <a:t>Reclaimed</a:t>
            </a:r>
            <a:r>
              <a:rPr lang="en" sz="1400">
                <a:solidFill>
                  <a:srgbClr val="000000"/>
                </a:solidFill>
              </a:rPr>
              <a:t> Lockers</a:t>
            </a:r>
            <a:endParaRPr sz="1400">
              <a:solidFill>
                <a:srgbClr val="000000"/>
              </a:solidFill>
            </a:endParaRPr>
          </a:p>
        </p:txBody>
      </p:sp>
      <p:sp>
        <p:nvSpPr>
          <p:cNvPr id="191" name="Google Shape;191;p30"/>
          <p:cNvSpPr txBox="1"/>
          <p:nvPr/>
        </p:nvSpPr>
        <p:spPr>
          <a:xfrm>
            <a:off x="311700" y="2406425"/>
            <a:ext cx="6813300" cy="17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Lato"/>
                <a:ea typeface="Lato"/>
                <a:cs typeface="Lato"/>
                <a:sym typeface="Lato"/>
              </a:rPr>
              <a:t>Criteria: </a:t>
            </a:r>
            <a:br>
              <a:rPr lang="en">
                <a:latin typeface="Lato"/>
                <a:ea typeface="Lato"/>
                <a:cs typeface="Lato"/>
                <a:sym typeface="Lato"/>
              </a:rPr>
            </a:br>
            <a:r>
              <a:rPr lang="en">
                <a:latin typeface="Lato"/>
                <a:ea typeface="Lato"/>
                <a:cs typeface="Lato"/>
                <a:sym typeface="Lato"/>
              </a:rPr>
              <a:t>Based on most </a:t>
            </a:r>
            <a:r>
              <a:rPr b="1" lang="en">
                <a:latin typeface="Lato"/>
                <a:ea typeface="Lato"/>
                <a:cs typeface="Lato"/>
                <a:sym typeface="Lato"/>
              </a:rPr>
              <a:t>economic benefit</a:t>
            </a:r>
            <a:r>
              <a:rPr lang="en">
                <a:latin typeface="Lato"/>
                <a:ea typeface="Lato"/>
                <a:cs typeface="Lato"/>
                <a:sym typeface="Lato"/>
              </a:rPr>
              <a:t>.</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High risk - saves more money, increased productivity &amp; is </a:t>
            </a:r>
            <a:r>
              <a:rPr lang="en" u="sng">
                <a:latin typeface="Lato"/>
                <a:ea typeface="Lato"/>
                <a:cs typeface="Lato"/>
                <a:sym typeface="Lato"/>
              </a:rPr>
              <a:t>higher priority</a:t>
            </a:r>
            <a:r>
              <a:rPr lang="en">
                <a:latin typeface="Lato"/>
                <a:ea typeface="Lato"/>
                <a:cs typeface="Lato"/>
                <a:sym typeface="Lato"/>
              </a:rPr>
              <a:t>.</a:t>
            </a:r>
            <a:br>
              <a:rPr lang="en">
                <a:latin typeface="Lato"/>
                <a:ea typeface="Lato"/>
                <a:cs typeface="Lato"/>
                <a:sym typeface="Lato"/>
              </a:rPr>
            </a:br>
            <a:r>
              <a:rPr lang="en">
                <a:latin typeface="Lato"/>
                <a:ea typeface="Lato"/>
                <a:cs typeface="Lato"/>
                <a:sym typeface="Lato"/>
              </a:rPr>
              <a:t>Low risk - still saves money and productivity just not as much as high-risk.</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Risk can be used during the elaboration phase by considering the use case(s) that are high risk that would contribute the most to the system.</a:t>
            </a:r>
            <a:endParaRPr>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4289700" y="0"/>
            <a:ext cx="2353650" cy="5017699"/>
          </a:xfrm>
          <a:prstGeom prst="rect">
            <a:avLst/>
          </a:prstGeom>
          <a:noFill/>
          <a:ln>
            <a:noFill/>
          </a:ln>
        </p:spPr>
      </p:pic>
      <p:sp>
        <p:nvSpPr>
          <p:cNvPr id="197" name="Google Shape;197;p31"/>
          <p:cNvSpPr txBox="1"/>
          <p:nvPr/>
        </p:nvSpPr>
        <p:spPr>
          <a:xfrm>
            <a:off x="349425" y="419300"/>
            <a:ext cx="2353500" cy="7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1"/>
                </a:solidFill>
                <a:latin typeface="Playfair Display"/>
                <a:ea typeface="Playfair Display"/>
                <a:cs typeface="Playfair Display"/>
                <a:sym typeface="Playfair Display"/>
              </a:rPr>
              <a:t>Prototype</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67" name="Google Shape;67;p14"/>
          <p:cNvSpPr txBox="1"/>
          <p:nvPr>
            <p:ph idx="1" type="body"/>
          </p:nvPr>
        </p:nvSpPr>
        <p:spPr>
          <a:xfrm>
            <a:off x="819150" y="1990725"/>
            <a:ext cx="37530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Problem Statement</a:t>
            </a:r>
            <a:endParaRPr sz="1400"/>
          </a:p>
          <a:p>
            <a:pPr indent="-317500" lvl="0" marL="457200" rtl="0" algn="l">
              <a:spcBef>
                <a:spcPts val="0"/>
              </a:spcBef>
              <a:spcAft>
                <a:spcPts val="0"/>
              </a:spcAft>
              <a:buSzPts val="1400"/>
              <a:buChar char="●"/>
            </a:pPr>
            <a:r>
              <a:rPr lang="en" sz="1400"/>
              <a:t>Stakeholder Analysis</a:t>
            </a:r>
            <a:endParaRPr sz="1400"/>
          </a:p>
          <a:p>
            <a:pPr indent="-317500" lvl="0" marL="457200" rtl="0" algn="l">
              <a:spcBef>
                <a:spcPts val="0"/>
              </a:spcBef>
              <a:spcAft>
                <a:spcPts val="0"/>
              </a:spcAft>
              <a:buSzPts val="1400"/>
              <a:buChar char="●"/>
            </a:pPr>
            <a:r>
              <a:rPr lang="en" sz="1400"/>
              <a:t>Feasibility Considerations</a:t>
            </a:r>
            <a:endParaRPr sz="1400"/>
          </a:p>
          <a:p>
            <a:pPr indent="-317500" lvl="0" marL="457200" rtl="0" algn="l">
              <a:spcBef>
                <a:spcPts val="0"/>
              </a:spcBef>
              <a:spcAft>
                <a:spcPts val="0"/>
              </a:spcAft>
              <a:buSzPts val="1400"/>
              <a:buChar char="●"/>
            </a:pPr>
            <a:r>
              <a:rPr lang="en" sz="1400"/>
              <a:t>Technical </a:t>
            </a:r>
            <a:r>
              <a:rPr lang="en" sz="1400"/>
              <a:t>Feasibility</a:t>
            </a:r>
            <a:endParaRPr sz="1400"/>
          </a:p>
          <a:p>
            <a:pPr indent="-317500" lvl="0" marL="457200" rtl="0" algn="l">
              <a:spcBef>
                <a:spcPts val="0"/>
              </a:spcBef>
              <a:spcAft>
                <a:spcPts val="0"/>
              </a:spcAft>
              <a:buSzPts val="1400"/>
              <a:buChar char="●"/>
            </a:pPr>
            <a:r>
              <a:rPr lang="en" sz="1400"/>
              <a:t>Benefits</a:t>
            </a:r>
            <a:endParaRPr sz="1400"/>
          </a:p>
          <a:p>
            <a:pPr indent="-317500" lvl="0" marL="457200" rtl="0" algn="l">
              <a:spcBef>
                <a:spcPts val="0"/>
              </a:spcBef>
              <a:spcAft>
                <a:spcPts val="0"/>
              </a:spcAft>
              <a:buSzPts val="1400"/>
              <a:buChar char="●"/>
            </a:pPr>
            <a:r>
              <a:rPr lang="en" sz="1400"/>
              <a:t>Architecture</a:t>
            </a:r>
            <a:r>
              <a:rPr lang="en" sz="1400"/>
              <a:t> Considerations</a:t>
            </a:r>
            <a:endParaRPr sz="1400"/>
          </a:p>
          <a:p>
            <a:pPr indent="0" lvl="0" marL="457200" rtl="0" algn="l">
              <a:spcBef>
                <a:spcPts val="1600"/>
              </a:spcBef>
              <a:spcAft>
                <a:spcPts val="1600"/>
              </a:spcAft>
              <a:buNone/>
            </a:pPr>
            <a:r>
              <a:t/>
            </a:r>
            <a:endParaRPr sz="1400"/>
          </a:p>
        </p:txBody>
      </p:sp>
      <p:sp>
        <p:nvSpPr>
          <p:cNvPr id="68" name="Google Shape;68;p14"/>
          <p:cNvSpPr txBox="1"/>
          <p:nvPr>
            <p:ph idx="1" type="body"/>
          </p:nvPr>
        </p:nvSpPr>
        <p:spPr>
          <a:xfrm>
            <a:off x="4225150" y="1990725"/>
            <a:ext cx="37530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System Requirements</a:t>
            </a:r>
            <a:endParaRPr sz="1400"/>
          </a:p>
          <a:p>
            <a:pPr indent="-317500" lvl="0" marL="457200" rtl="0" algn="l">
              <a:spcBef>
                <a:spcPts val="0"/>
              </a:spcBef>
              <a:spcAft>
                <a:spcPts val="0"/>
              </a:spcAft>
              <a:buSzPts val="1400"/>
              <a:buChar char="●"/>
            </a:pPr>
            <a:r>
              <a:rPr lang="en" sz="1400"/>
              <a:t>Risk Analysis</a:t>
            </a:r>
            <a:endParaRPr sz="1400"/>
          </a:p>
          <a:p>
            <a:pPr indent="-317500" lvl="0" marL="457200" rtl="0" algn="l">
              <a:spcBef>
                <a:spcPts val="0"/>
              </a:spcBef>
              <a:spcAft>
                <a:spcPts val="0"/>
              </a:spcAft>
              <a:buSzPts val="1400"/>
              <a:buChar char="●"/>
            </a:pPr>
            <a:r>
              <a:rPr lang="en" sz="1400"/>
              <a:t>Use Cases</a:t>
            </a:r>
            <a:endParaRPr sz="1400"/>
          </a:p>
          <a:p>
            <a:pPr indent="-317500" lvl="0" marL="457200" rtl="0" algn="l">
              <a:spcBef>
                <a:spcPts val="0"/>
              </a:spcBef>
              <a:spcAft>
                <a:spcPts val="0"/>
              </a:spcAft>
              <a:buSzPts val="1400"/>
              <a:buChar char="●"/>
            </a:pPr>
            <a:r>
              <a:rPr lang="en" sz="1400"/>
              <a:t>Prototypes</a:t>
            </a:r>
            <a:endParaRPr sz="1400"/>
          </a:p>
          <a:p>
            <a:pPr indent="-317500" lvl="0" marL="457200" rtl="0" algn="l">
              <a:spcBef>
                <a:spcPts val="0"/>
              </a:spcBef>
              <a:spcAft>
                <a:spcPts val="0"/>
              </a:spcAft>
              <a:buSzPts val="1400"/>
              <a:buChar char="●"/>
            </a:pPr>
            <a:r>
              <a:rPr lang="en" sz="1400"/>
              <a:t>Numbers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Prototype</a:t>
            </a:r>
            <a:endParaRPr/>
          </a:p>
        </p:txBody>
      </p:sp>
      <p:pic>
        <p:nvPicPr>
          <p:cNvPr id="203" name="Google Shape;203;p32"/>
          <p:cNvPicPr preferRelativeResize="0"/>
          <p:nvPr/>
        </p:nvPicPr>
        <p:blipFill>
          <a:blip r:embed="rId3">
            <a:alphaModFix/>
          </a:blip>
          <a:stretch>
            <a:fillRect/>
          </a:stretch>
        </p:blipFill>
        <p:spPr>
          <a:xfrm>
            <a:off x="2842700" y="0"/>
            <a:ext cx="5751537" cy="5017699"/>
          </a:xfrm>
          <a:prstGeom prst="rect">
            <a:avLst/>
          </a:prstGeom>
          <a:noFill/>
          <a:ln>
            <a:noFill/>
          </a:ln>
        </p:spPr>
      </p:pic>
      <p:pic>
        <p:nvPicPr>
          <p:cNvPr id="204" name="Google Shape;204;p32"/>
          <p:cNvPicPr preferRelativeResize="0"/>
          <p:nvPr/>
        </p:nvPicPr>
        <p:blipFill>
          <a:blip r:embed="rId4">
            <a:alphaModFix/>
          </a:blip>
          <a:stretch>
            <a:fillRect/>
          </a:stretch>
        </p:blipFill>
        <p:spPr>
          <a:xfrm>
            <a:off x="3458875" y="2299925"/>
            <a:ext cx="405128" cy="271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584075" y="5694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Numbers</a:t>
            </a:r>
            <a:endParaRPr/>
          </a:p>
        </p:txBody>
      </p:sp>
      <p:sp>
        <p:nvSpPr>
          <p:cNvPr id="210" name="Google Shape;210;p33"/>
          <p:cNvSpPr txBox="1"/>
          <p:nvPr>
            <p:ph idx="2" type="body"/>
          </p:nvPr>
        </p:nvSpPr>
        <p:spPr>
          <a:xfrm>
            <a:off x="4572000" y="1994600"/>
            <a:ext cx="3035700" cy="22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Total Benefits: $258,645.73</a:t>
            </a:r>
            <a:endParaRPr/>
          </a:p>
          <a:p>
            <a:pPr indent="0" lvl="0" marL="0" rtl="0" algn="l">
              <a:spcBef>
                <a:spcPts val="1600"/>
              </a:spcBef>
              <a:spcAft>
                <a:spcPts val="0"/>
              </a:spcAft>
              <a:buNone/>
            </a:pPr>
            <a:r>
              <a:rPr b="1" lang="en"/>
              <a:t>Total Dev Cost:</a:t>
            </a:r>
            <a:r>
              <a:rPr lang="en"/>
              <a:t> $122,212.48</a:t>
            </a:r>
            <a:endParaRPr/>
          </a:p>
          <a:p>
            <a:pPr indent="0" lvl="0" marL="0" rtl="0" algn="l">
              <a:spcBef>
                <a:spcPts val="1600"/>
              </a:spcBef>
              <a:spcAft>
                <a:spcPts val="0"/>
              </a:spcAft>
              <a:buNone/>
            </a:pPr>
            <a:r>
              <a:rPr b="1" lang="en"/>
              <a:t>Total </a:t>
            </a:r>
            <a:r>
              <a:rPr b="1" lang="en"/>
              <a:t>Annual</a:t>
            </a:r>
            <a:r>
              <a:rPr b="1" lang="en"/>
              <a:t> Cost: </a:t>
            </a:r>
            <a:r>
              <a:rPr lang="en"/>
              <a:t>$45,542.15</a:t>
            </a:r>
            <a:endParaRPr/>
          </a:p>
          <a:p>
            <a:pPr indent="0" lvl="0" marL="0" rtl="0" algn="l">
              <a:spcBef>
                <a:spcPts val="1600"/>
              </a:spcBef>
              <a:spcAft>
                <a:spcPts val="0"/>
              </a:spcAft>
              <a:buNone/>
            </a:pPr>
            <a:r>
              <a:rPr b="1" lang="en" u="sng"/>
              <a:t>Total Cost: $167,754.63</a:t>
            </a:r>
            <a:endParaRPr b="1" u="sng"/>
          </a:p>
          <a:p>
            <a:pPr indent="0" lvl="0" marL="0" rtl="0" algn="l">
              <a:spcBef>
                <a:spcPts val="1600"/>
              </a:spcBef>
              <a:spcAft>
                <a:spcPts val="0"/>
              </a:spcAft>
              <a:buNone/>
            </a:pPr>
            <a:r>
              <a:rPr b="1" lang="en" u="sng"/>
              <a:t>ROI: 0.54</a:t>
            </a:r>
            <a:endParaRPr b="1" u="sng"/>
          </a:p>
          <a:p>
            <a:pPr indent="0" lvl="0" marL="0" rtl="0" algn="l">
              <a:spcBef>
                <a:spcPts val="1600"/>
              </a:spcBef>
              <a:spcAft>
                <a:spcPts val="1600"/>
              </a:spcAft>
              <a:buNone/>
            </a:pPr>
            <a:r>
              <a:t/>
            </a:r>
            <a:endParaRPr/>
          </a:p>
        </p:txBody>
      </p:sp>
      <p:graphicFrame>
        <p:nvGraphicFramePr>
          <p:cNvPr id="211" name="Google Shape;211;p33"/>
          <p:cNvGraphicFramePr/>
          <p:nvPr/>
        </p:nvGraphicFramePr>
        <p:xfrm>
          <a:off x="584075" y="1312750"/>
          <a:ext cx="3000000" cy="3000000"/>
        </p:xfrm>
        <a:graphic>
          <a:graphicData uri="http://schemas.openxmlformats.org/drawingml/2006/table">
            <a:tbl>
              <a:tblPr>
                <a:noFill/>
                <a:tableStyleId>{764B4F2D-4E12-4291-9A41-D3A12F711711}</a:tableStyleId>
              </a:tblPr>
              <a:tblGrid>
                <a:gridCol w="1906150"/>
                <a:gridCol w="978700"/>
              </a:tblGrid>
              <a:tr h="220625">
                <a:tc>
                  <a:txBody>
                    <a:bodyPr/>
                    <a:lstStyle/>
                    <a:p>
                      <a:pPr indent="0" lvl="0" marL="0" rtl="0" algn="l">
                        <a:lnSpc>
                          <a:spcPct val="115000"/>
                        </a:lnSpc>
                        <a:spcBef>
                          <a:spcPts val="0"/>
                        </a:spcBef>
                        <a:spcAft>
                          <a:spcPts val="0"/>
                        </a:spcAft>
                        <a:buNone/>
                      </a:pPr>
                      <a:r>
                        <a:rPr lang="en" sz="1000"/>
                        <a:t>Business Analyst (2)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33,446.40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0625">
                <a:tc>
                  <a:txBody>
                    <a:bodyPr/>
                    <a:lstStyle/>
                    <a:p>
                      <a:pPr indent="0" lvl="0" marL="0" rtl="0" algn="l">
                        <a:lnSpc>
                          <a:spcPct val="115000"/>
                        </a:lnSpc>
                        <a:spcBef>
                          <a:spcPts val="0"/>
                        </a:spcBef>
                        <a:spcAft>
                          <a:spcPts val="0"/>
                        </a:spcAft>
                        <a:buNone/>
                      </a:pPr>
                      <a:r>
                        <a:rPr lang="en" sz="1000"/>
                        <a:t>Project Manager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28,508.48</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0625">
                <a:tc>
                  <a:txBody>
                    <a:bodyPr/>
                    <a:lstStyle/>
                    <a:p>
                      <a:pPr indent="0" lvl="0" marL="0" rtl="0" algn="l">
                        <a:lnSpc>
                          <a:spcPct val="115000"/>
                        </a:lnSpc>
                        <a:spcBef>
                          <a:spcPts val="0"/>
                        </a:spcBef>
                        <a:spcAft>
                          <a:spcPts val="0"/>
                        </a:spcAft>
                        <a:buNone/>
                      </a:pPr>
                      <a:r>
                        <a:rPr lang="en" sz="1000"/>
                        <a:t>Dev Employee (2)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42,240.64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0625">
                <a:tc>
                  <a:txBody>
                    <a:bodyPr/>
                    <a:lstStyle/>
                    <a:p>
                      <a:pPr indent="0" lvl="0" marL="0" rtl="0" algn="l">
                        <a:lnSpc>
                          <a:spcPct val="115000"/>
                        </a:lnSpc>
                        <a:spcBef>
                          <a:spcPts val="0"/>
                        </a:spcBef>
                        <a:spcAft>
                          <a:spcPts val="0"/>
                        </a:spcAft>
                        <a:buNone/>
                      </a:pPr>
                      <a:r>
                        <a:rPr lang="en" sz="1000"/>
                        <a:t>Database Administrator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18,016.96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0625">
                <a:tc>
                  <a:txBody>
                    <a:bodyPr/>
                    <a:lstStyle/>
                    <a:p>
                      <a:pPr indent="0" lvl="0" marL="0" rtl="0" algn="l">
                        <a:lnSpc>
                          <a:spcPct val="115000"/>
                        </a:lnSpc>
                        <a:spcBef>
                          <a:spcPts val="0"/>
                        </a:spcBef>
                        <a:spcAft>
                          <a:spcPts val="0"/>
                        </a:spcAft>
                        <a:buNone/>
                      </a:pPr>
                      <a:r>
                        <a:rPr b="1" lang="en" sz="1000"/>
                        <a:t>Total Dev Costs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$122,212.48</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graphicFrame>
        <p:nvGraphicFramePr>
          <p:cNvPr id="212" name="Google Shape;212;p33"/>
          <p:cNvGraphicFramePr/>
          <p:nvPr/>
        </p:nvGraphicFramePr>
        <p:xfrm>
          <a:off x="584075" y="2513600"/>
          <a:ext cx="3000000" cy="3000000"/>
        </p:xfrm>
        <a:graphic>
          <a:graphicData uri="http://schemas.openxmlformats.org/drawingml/2006/table">
            <a:tbl>
              <a:tblPr>
                <a:noFill/>
                <a:tableStyleId>{764B4F2D-4E12-4291-9A41-D3A12F711711}</a:tableStyleId>
              </a:tblPr>
              <a:tblGrid>
                <a:gridCol w="1850850"/>
                <a:gridCol w="1034000"/>
              </a:tblGrid>
              <a:tr h="242725">
                <a:tc>
                  <a:txBody>
                    <a:bodyPr/>
                    <a:lstStyle/>
                    <a:p>
                      <a:pPr indent="0" lvl="0" marL="0" rtl="0" algn="l">
                        <a:lnSpc>
                          <a:spcPct val="115000"/>
                        </a:lnSpc>
                        <a:spcBef>
                          <a:spcPts val="0"/>
                        </a:spcBef>
                        <a:spcAft>
                          <a:spcPts val="0"/>
                        </a:spcAft>
                        <a:buNone/>
                      </a:pPr>
                      <a:r>
                        <a:rPr lang="en" sz="1000"/>
                        <a:t>Paper</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566.32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725">
                <a:tc>
                  <a:txBody>
                    <a:bodyPr/>
                    <a:lstStyle/>
                    <a:p>
                      <a:pPr indent="0" lvl="0" marL="0" rtl="0" algn="l">
                        <a:lnSpc>
                          <a:spcPct val="115000"/>
                        </a:lnSpc>
                        <a:spcBef>
                          <a:spcPts val="0"/>
                        </a:spcBef>
                        <a:spcAft>
                          <a:spcPts val="0"/>
                        </a:spcAft>
                        <a:buNone/>
                      </a:pPr>
                      <a:r>
                        <a:rPr lang="en" sz="1000"/>
                        <a:t>Ink</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77.20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725">
                <a:tc>
                  <a:txBody>
                    <a:bodyPr/>
                    <a:lstStyle/>
                    <a:p>
                      <a:pPr indent="0" lvl="0" marL="0" rtl="0" algn="l">
                        <a:lnSpc>
                          <a:spcPct val="115000"/>
                        </a:lnSpc>
                        <a:spcBef>
                          <a:spcPts val="0"/>
                        </a:spcBef>
                        <a:spcAft>
                          <a:spcPts val="0"/>
                        </a:spcAft>
                        <a:buNone/>
                      </a:pPr>
                      <a:r>
                        <a:rPr lang="en" sz="1000"/>
                        <a:t>Printer Maintenance</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1,907.06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725">
                <a:tc>
                  <a:txBody>
                    <a:bodyPr/>
                    <a:lstStyle/>
                    <a:p>
                      <a:pPr indent="0" lvl="0" marL="0" rtl="0" algn="l">
                        <a:lnSpc>
                          <a:spcPct val="115000"/>
                        </a:lnSpc>
                        <a:spcBef>
                          <a:spcPts val="0"/>
                        </a:spcBef>
                        <a:spcAft>
                          <a:spcPts val="0"/>
                        </a:spcAft>
                        <a:buNone/>
                      </a:pPr>
                      <a:r>
                        <a:rPr lang="en" sz="1000"/>
                        <a:t>Database System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18,105.20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41325">
                <a:tc>
                  <a:txBody>
                    <a:bodyPr/>
                    <a:lstStyle/>
                    <a:p>
                      <a:pPr indent="0" lvl="0" marL="0" rtl="0" algn="l">
                        <a:lnSpc>
                          <a:spcPct val="115000"/>
                        </a:lnSpc>
                        <a:spcBef>
                          <a:spcPts val="0"/>
                        </a:spcBef>
                        <a:spcAft>
                          <a:spcPts val="0"/>
                        </a:spcAft>
                        <a:buNone/>
                      </a:pPr>
                      <a:r>
                        <a:rPr lang="en" sz="1000"/>
                        <a:t>Content Management System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12,415.00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725">
                <a:tc>
                  <a:txBody>
                    <a:bodyPr/>
                    <a:lstStyle/>
                    <a:p>
                      <a:pPr indent="0" lvl="0" marL="0" rtl="0" algn="l">
                        <a:lnSpc>
                          <a:spcPct val="115000"/>
                        </a:lnSpc>
                        <a:spcBef>
                          <a:spcPts val="0"/>
                        </a:spcBef>
                        <a:spcAft>
                          <a:spcPts val="0"/>
                        </a:spcAft>
                        <a:buNone/>
                      </a:pPr>
                      <a:r>
                        <a:rPr lang="en" sz="1000"/>
                        <a:t>Payment System</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170.19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725">
                <a:tc>
                  <a:txBody>
                    <a:bodyPr/>
                    <a:lstStyle/>
                    <a:p>
                      <a:pPr indent="0" lvl="0" marL="0" rtl="0" algn="l">
                        <a:lnSpc>
                          <a:spcPct val="115000"/>
                        </a:lnSpc>
                        <a:spcBef>
                          <a:spcPts val="0"/>
                        </a:spcBef>
                        <a:spcAft>
                          <a:spcPts val="0"/>
                        </a:spcAft>
                        <a:buNone/>
                      </a:pPr>
                      <a:r>
                        <a:rPr lang="en" sz="1000"/>
                        <a:t>Domain</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56.90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725">
                <a:tc>
                  <a:txBody>
                    <a:bodyPr/>
                    <a:lstStyle/>
                    <a:p>
                      <a:pPr indent="0" lvl="0" marL="0" rtl="0" algn="l">
                        <a:lnSpc>
                          <a:spcPct val="115000"/>
                        </a:lnSpc>
                        <a:spcBef>
                          <a:spcPts val="0"/>
                        </a:spcBef>
                        <a:spcAft>
                          <a:spcPts val="0"/>
                        </a:spcAft>
                        <a:buNone/>
                      </a:pPr>
                      <a:r>
                        <a:rPr lang="en" sz="1000"/>
                        <a:t>Cloud</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12,244.29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42725">
                <a:tc>
                  <a:txBody>
                    <a:bodyPr/>
                    <a:lstStyle/>
                    <a:p>
                      <a:pPr indent="0" lvl="0" marL="0" rtl="0" algn="l">
                        <a:lnSpc>
                          <a:spcPct val="115000"/>
                        </a:lnSpc>
                        <a:spcBef>
                          <a:spcPts val="0"/>
                        </a:spcBef>
                        <a:spcAft>
                          <a:spcPts val="0"/>
                        </a:spcAft>
                        <a:buNone/>
                      </a:pPr>
                      <a:r>
                        <a:rPr b="1" lang="en" sz="1000"/>
                        <a:t>Total Annual Costs</a:t>
                      </a:r>
                      <a:endParaRPr b="1"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t>$45,542.15</a:t>
                      </a:r>
                      <a:endParaRPr sz="1000" u="sng"/>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a:t>
            </a:r>
            <a:endParaRPr/>
          </a:p>
        </p:txBody>
      </p:sp>
      <p:sp>
        <p:nvSpPr>
          <p:cNvPr id="218" name="Google Shape;218;p34"/>
          <p:cNvSpPr txBox="1"/>
          <p:nvPr>
            <p:ph idx="1" type="body"/>
          </p:nvPr>
        </p:nvSpPr>
        <p:spPr>
          <a:xfrm>
            <a:off x="311700" y="11229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What are the problems?</a:t>
            </a:r>
            <a:endParaRPr sz="1400"/>
          </a:p>
          <a:p>
            <a:pPr indent="-317500" lvl="0" marL="457200" rtl="0" algn="l">
              <a:spcBef>
                <a:spcPts val="0"/>
              </a:spcBef>
              <a:spcAft>
                <a:spcPts val="0"/>
              </a:spcAft>
              <a:buSzPts val="1400"/>
              <a:buChar char="●"/>
            </a:pPr>
            <a:r>
              <a:rPr lang="en" sz="1400"/>
              <a:t>What are the answers?</a:t>
            </a:r>
            <a:endParaRPr sz="1400"/>
          </a:p>
          <a:p>
            <a:pPr indent="-317500" lvl="0" marL="457200" rtl="0" algn="l">
              <a:spcBef>
                <a:spcPts val="0"/>
              </a:spcBef>
              <a:spcAft>
                <a:spcPts val="0"/>
              </a:spcAft>
              <a:buSzPts val="1400"/>
              <a:buChar char="●"/>
            </a:pPr>
            <a:r>
              <a:rPr lang="en" sz="1400"/>
              <a:t>How will we provide the answers?</a:t>
            </a:r>
            <a:endParaRPr sz="1400"/>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 Questions?</a:t>
            </a:r>
            <a:endParaRPr/>
          </a:p>
        </p:txBody>
      </p:sp>
      <p:sp>
        <p:nvSpPr>
          <p:cNvPr id="224" name="Google Shape;22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74" name="Google Shape;74;p15"/>
          <p:cNvSpPr txBox="1"/>
          <p:nvPr>
            <p:ph idx="1" type="body"/>
          </p:nvPr>
        </p:nvSpPr>
        <p:spPr>
          <a:xfrm>
            <a:off x="606000" y="1604300"/>
            <a:ext cx="79320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This project will help solve the locker, email, and user problems. Currently, email addresses are written on paper and sometimes users emails are entered wrong and they don’t get updates. The new system will allow users to enter their information online.</a:t>
            </a:r>
            <a:endParaRPr sz="14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317500" lvl="0" marL="457200" rtl="0" algn="l">
              <a:lnSpc>
                <a:spcPct val="100000"/>
              </a:lnSpc>
              <a:spcBef>
                <a:spcPts val="600"/>
              </a:spcBef>
              <a:spcAft>
                <a:spcPts val="0"/>
              </a:spcAft>
              <a:buClr>
                <a:srgbClr val="000000"/>
              </a:buClr>
              <a:buSzPts val="1400"/>
              <a:buFont typeface="Times New Roman"/>
              <a:buAutoNum type="arabicPeriod"/>
            </a:pPr>
            <a:r>
              <a:rPr lang="en" sz="1400">
                <a:solidFill>
                  <a:srgbClr val="000000"/>
                </a:solidFill>
              </a:rPr>
              <a:t>The Problem Of: The SRC is currently using paper to do most of their documentation.</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rPr>
              <a:t>Affects: Expired lockers still have customer items in them.</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rPr>
              <a:t>The Impact Of Which Is: Users don’t know when their lockers expire and lose their personal items.</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rPr>
              <a:t>A Successful Solution Should Be: Create a registration system that can be used to better notify users of their locker status.</a:t>
            </a:r>
            <a:endParaRPr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Position Statement</a:t>
            </a:r>
            <a:endParaRPr/>
          </a:p>
        </p:txBody>
      </p:sp>
      <p:sp>
        <p:nvSpPr>
          <p:cNvPr id="80" name="Google Shape;80;p16"/>
          <p:cNvSpPr txBox="1"/>
          <p:nvPr>
            <p:ph idx="1" type="body"/>
          </p:nvPr>
        </p:nvSpPr>
        <p:spPr>
          <a:xfrm>
            <a:off x="699750" y="1650875"/>
            <a:ext cx="75057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000000"/>
                </a:solidFill>
              </a:rPr>
              <a:t>We want our project to improve the workflow of the Student Recreation Center. We strive to provide all of the features needed to bring the workflow to the highest levels possible. Hopefully, by the end our clients are completely satisfied.</a:t>
            </a:r>
            <a:endParaRPr sz="1400">
              <a:solidFill>
                <a:srgbClr val="000000"/>
              </a:solidFill>
            </a:endParaRPr>
          </a:p>
          <a:p>
            <a:pPr indent="0" lvl="0" marL="0" rtl="0" algn="l">
              <a:lnSpc>
                <a:spcPct val="100000"/>
              </a:lnSpc>
              <a:spcBef>
                <a:spcPts val="600"/>
              </a:spcBef>
              <a:spcAft>
                <a:spcPts val="0"/>
              </a:spcAft>
              <a:buNone/>
            </a:pPr>
            <a:r>
              <a:t/>
            </a:r>
            <a:endParaRPr sz="1400">
              <a:solidFill>
                <a:srgbClr val="000000"/>
              </a:solidFill>
            </a:endParaRPr>
          </a:p>
          <a:p>
            <a:pPr indent="-317500" lvl="0" marL="457200" rtl="0" algn="l">
              <a:lnSpc>
                <a:spcPct val="100000"/>
              </a:lnSpc>
              <a:spcBef>
                <a:spcPts val="600"/>
              </a:spcBef>
              <a:spcAft>
                <a:spcPts val="0"/>
              </a:spcAft>
              <a:buClr>
                <a:srgbClr val="000000"/>
              </a:buClr>
              <a:buSzPts val="1400"/>
              <a:buFont typeface="Times New Roman"/>
              <a:buAutoNum type="arabicPeriod"/>
            </a:pPr>
            <a:r>
              <a:rPr lang="en" sz="1400">
                <a:solidFill>
                  <a:srgbClr val="000000"/>
                </a:solidFill>
              </a:rPr>
              <a:t>For: The Student Recreation Center</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rPr>
              <a:t>Who: Improve the user and worker experience.</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rPr>
              <a:t>The (Product Name): Is a web application.</a:t>
            </a:r>
            <a:endParaRPr sz="1400">
              <a:solidFill>
                <a:srgbClr val="000000"/>
              </a:solidFill>
            </a:endParaRPr>
          </a:p>
          <a:p>
            <a:pPr indent="-317500" lvl="0" marL="457200" rtl="0" algn="l">
              <a:lnSpc>
                <a:spcPct val="100000"/>
              </a:lnSpc>
              <a:spcBef>
                <a:spcPts val="0"/>
              </a:spcBef>
              <a:spcAft>
                <a:spcPts val="0"/>
              </a:spcAft>
              <a:buClr>
                <a:srgbClr val="000000"/>
              </a:buClr>
              <a:buSzPts val="1400"/>
              <a:buFont typeface="Times New Roman"/>
              <a:buAutoNum type="arabicPeriod"/>
            </a:pPr>
            <a:r>
              <a:rPr lang="en" sz="1400">
                <a:solidFill>
                  <a:srgbClr val="000000"/>
                </a:solidFill>
              </a:rPr>
              <a:t>That: Will make it easier for the SRC to do business.</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4" name="Shape 84"/>
        <p:cNvGrpSpPr/>
        <p:nvPr/>
      </p:nvGrpSpPr>
      <p:grpSpPr>
        <a:xfrm>
          <a:off x="0" y="0"/>
          <a:ext cx="0" cy="0"/>
          <a:chOff x="0" y="0"/>
          <a:chExt cx="0" cy="0"/>
        </a:xfrm>
      </p:grpSpPr>
      <p:sp>
        <p:nvSpPr>
          <p:cNvPr id="85" name="Google Shape;85;p17"/>
          <p:cNvSpPr txBox="1"/>
          <p:nvPr>
            <p:ph type="title"/>
          </p:nvPr>
        </p:nvSpPr>
        <p:spPr>
          <a:xfrm>
            <a:off x="819150" y="845600"/>
            <a:ext cx="7505700" cy="71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Overview</a:t>
            </a:r>
            <a:endParaRPr/>
          </a:p>
        </p:txBody>
      </p:sp>
      <p:pic>
        <p:nvPicPr>
          <p:cNvPr id="86" name="Google Shape;86;p17"/>
          <p:cNvPicPr preferRelativeResize="0"/>
          <p:nvPr/>
        </p:nvPicPr>
        <p:blipFill rotWithShape="1">
          <a:blip r:embed="rId3">
            <a:alphaModFix/>
          </a:blip>
          <a:srcRect b="0" l="0" r="0" t="3025"/>
          <a:stretch/>
        </p:blipFill>
        <p:spPr>
          <a:xfrm>
            <a:off x="2374988" y="1561400"/>
            <a:ext cx="4394015" cy="309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Features</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Allow for SRC staff to maintain client locker rental [priority]</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Allow for SRC staff to track machine maintenance [priority]</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Allow for SRC staff to track machine usage [priority]</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Allow for SRC staff to track usage of SRC facilities demographically [priority]</a:t>
            </a:r>
            <a:endParaRPr sz="1400">
              <a:solidFill>
                <a:srgbClr val="000000"/>
              </a:solidFill>
            </a:endParaRPr>
          </a:p>
          <a:p>
            <a:pPr indent="0" lvl="0" marL="0" rtl="0" algn="l">
              <a:spcBef>
                <a:spcPts val="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Product Requirements</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Content management system, used to manage web interface.</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Payment management system, used to allow clients to regulate payment for locker rentals.</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Database system, used to store locker rental data, machine management and usage data.</a:t>
            </a:r>
            <a:endParaRPr sz="1200">
              <a:solidFill>
                <a:srgbClr val="000000"/>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Devices for SRC staff, used to manipulate the data for locker rentals and machine usage and management data.</a:t>
            </a:r>
            <a:endParaRPr sz="12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Analysis</a:t>
            </a:r>
            <a:endParaRPr/>
          </a:p>
        </p:txBody>
      </p:sp>
      <p:sp>
        <p:nvSpPr>
          <p:cNvPr id="104" name="Google Shape;104;p20"/>
          <p:cNvSpPr txBox="1"/>
          <p:nvPr>
            <p:ph idx="1" type="body"/>
          </p:nvPr>
        </p:nvSpPr>
        <p:spPr>
          <a:xfrm>
            <a:off x="311700" y="1152475"/>
            <a:ext cx="82875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a:t>Non - user stakeholders</a:t>
            </a:r>
            <a:endParaRPr b="1" sz="1400"/>
          </a:p>
          <a:p>
            <a:pPr indent="-317500" lvl="1" marL="914400" rtl="0" algn="l">
              <a:spcBef>
                <a:spcPts val="1600"/>
              </a:spcBef>
              <a:spcAft>
                <a:spcPts val="0"/>
              </a:spcAft>
              <a:buSzPts val="1400"/>
              <a:buChar char="○"/>
            </a:pPr>
            <a:r>
              <a:rPr lang="en"/>
              <a:t>SRC Top Management - the stakeholders that realized there is an issue and are expecting a solution  </a:t>
            </a:r>
            <a:endParaRPr/>
          </a:p>
          <a:p>
            <a:pPr indent="0" lvl="0" marL="457200" rtl="0" algn="l">
              <a:spcBef>
                <a:spcPts val="1600"/>
              </a:spcBef>
              <a:spcAft>
                <a:spcPts val="0"/>
              </a:spcAft>
              <a:buNone/>
            </a:pPr>
            <a:r>
              <a:rPr b="1" lang="en" sz="1400"/>
              <a:t>User stakeholders</a:t>
            </a:r>
            <a:endParaRPr b="1" sz="1400"/>
          </a:p>
          <a:p>
            <a:pPr indent="-317500" lvl="1" marL="914400" rtl="0" algn="l">
              <a:spcBef>
                <a:spcPts val="1600"/>
              </a:spcBef>
              <a:spcAft>
                <a:spcPts val="0"/>
              </a:spcAft>
              <a:buSzPts val="1400"/>
              <a:buChar char="○"/>
            </a:pPr>
            <a:r>
              <a:rPr lang="en"/>
              <a:t>Employees - the stakeholders that will be actually using the system</a:t>
            </a:r>
            <a:endParaRPr/>
          </a:p>
          <a:p>
            <a:pPr indent="-317500" lvl="1" marL="914400" rtl="0" algn="l">
              <a:spcBef>
                <a:spcPts val="0"/>
              </a:spcBef>
              <a:spcAft>
                <a:spcPts val="0"/>
              </a:spcAft>
              <a:buSzPts val="1400"/>
              <a:buChar char="○"/>
            </a:pPr>
            <a:r>
              <a:rPr lang="en"/>
              <a:t>Locker Users - the stakeholders that will benefit from the proposed locker solution</a:t>
            </a:r>
            <a:endParaRPr/>
          </a:p>
          <a:p>
            <a:pPr indent="-317500" lvl="1" marL="914400" rtl="0" algn="l">
              <a:spcBef>
                <a:spcPts val="0"/>
              </a:spcBef>
              <a:spcAft>
                <a:spcPts val="0"/>
              </a:spcAft>
              <a:buSzPts val="1400"/>
              <a:buChar char="○"/>
            </a:pPr>
            <a:r>
              <a:rPr lang="en"/>
              <a:t>Customers - the stakeholders that are expecting the most for their money’s worth</a:t>
            </a:r>
            <a:endParaRPr/>
          </a:p>
          <a:p>
            <a:pPr indent="-317500" lvl="1" marL="914400" rtl="0" algn="l">
              <a:spcBef>
                <a:spcPts val="0"/>
              </a:spcBef>
              <a:spcAft>
                <a:spcPts val="0"/>
              </a:spcAft>
              <a:buSzPts val="1400"/>
              <a:buChar char="○"/>
            </a:pPr>
            <a:r>
              <a:rPr lang="en"/>
              <a:t>Potential Customers - the stakeholders that are seeing what they could potentially get for their money</a:t>
            </a:r>
            <a:endParaRPr/>
          </a:p>
          <a:p>
            <a:pPr indent="0" lvl="0" marL="457200" marR="0" rtl="0" algn="l">
              <a:lnSpc>
                <a:spcPct val="115000"/>
              </a:lnSpc>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Stakeholder Needs</a:t>
            </a:r>
            <a:endParaRPr/>
          </a:p>
        </p:txBody>
      </p:sp>
      <p:sp>
        <p:nvSpPr>
          <p:cNvPr id="110" name="Google Shape;110;p21"/>
          <p:cNvSpPr txBox="1"/>
          <p:nvPr>
            <p:ph idx="1" type="body"/>
          </p:nvPr>
        </p:nvSpPr>
        <p:spPr>
          <a:xfrm>
            <a:off x="736500" y="1800200"/>
            <a:ext cx="7505700" cy="24480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Locker Rental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Better maintain tracking of locker rentals in a centralized system to each registered member</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Some type of reminder (email) when membership is about to expire</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Track Machine Maintenance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 Automate and track the maintenance and repairs on gym equipment (life cycle)</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Track Machine Usage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Track how much the machines are being used </a:t>
            </a:r>
            <a:endParaRPr>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Track SRC Facilities Usage demographically </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To conduct an analysis on which type of members use the SRC</a:t>
            </a:r>
            <a:endParaRPr>
              <a:solidFill>
                <a:srgbClr val="000000"/>
              </a:solidFill>
            </a:endParaRPr>
          </a:p>
          <a:p>
            <a:pPr indent="-317500" lvl="1" marL="914400" rtl="0" algn="l">
              <a:lnSpc>
                <a:spcPct val="100000"/>
              </a:lnSpc>
              <a:spcBef>
                <a:spcPts val="0"/>
              </a:spcBef>
              <a:spcAft>
                <a:spcPts val="0"/>
              </a:spcAft>
              <a:buClr>
                <a:srgbClr val="000000"/>
              </a:buClr>
              <a:buSzPts val="1400"/>
              <a:buChar char="○"/>
            </a:pPr>
            <a:r>
              <a:rPr lang="en">
                <a:solidFill>
                  <a:srgbClr val="000000"/>
                </a:solidFill>
              </a:rPr>
              <a:t>Will help the SRC to appeal to their members more based on their demographics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