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89" r:id="rId4"/>
    <p:sldId id="290" r:id="rId5"/>
    <p:sldId id="293" r:id="rId6"/>
    <p:sldId id="294" r:id="rId7"/>
    <p:sldId id="296" r:id="rId8"/>
    <p:sldId id="291" r:id="rId9"/>
    <p:sldId id="292" r:id="rId10"/>
    <p:sldId id="298" r:id="rId11"/>
    <p:sldId id="297" r:id="rId12"/>
    <p:sldId id="295" r:id="rId13"/>
    <p:sldId id="302" r:id="rId14"/>
    <p:sldId id="303" r:id="rId15"/>
    <p:sldId id="304" r:id="rId16"/>
    <p:sldId id="300" r:id="rId17"/>
    <p:sldId id="299" r:id="rId18"/>
    <p:sldId id="301" r:id="rId19"/>
    <p:sldId id="274" r:id="rId20"/>
  </p:sldIdLst>
  <p:sldSz cx="12192000" cy="6858000"/>
  <p:notesSz cx="6858000" cy="9144000"/>
  <p:embeddedFontLst>
    <p:embeddedFont>
      <p:font typeface="Malgun Gothic" panose="020B0503020000020004" pitchFamily="50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Rko+3695EtxuNNeam2WfcCtD1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9" autoAdjust="0"/>
    <p:restoredTop sz="93326" autoAdjust="0"/>
  </p:normalViewPr>
  <p:slideViewPr>
    <p:cSldViewPr snapToGrid="0">
      <p:cViewPr varScale="1">
        <p:scale>
          <a:sx n="89" d="100"/>
          <a:sy n="89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6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distribution mismatch</a:t>
            </a:r>
          </a:p>
          <a:p>
            <a:r>
              <a:rPr lang="en-US" altLang="ko-KR" dirty="0"/>
              <a:t>	ANN</a:t>
            </a:r>
            <a:r>
              <a:rPr lang="ko-KR" altLang="en-US" dirty="0"/>
              <a:t>은 채널이 매우 많아서 괜찮은데 </a:t>
            </a:r>
            <a:r>
              <a:rPr lang="en-US" altLang="ko-KR" dirty="0"/>
              <a:t>SNN</a:t>
            </a:r>
            <a:r>
              <a:rPr lang="ko-KR" altLang="en-US" dirty="0"/>
              <a:t>은 채널이 적어서 값이 망가짐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스파이크의 타이밍 </a:t>
            </a:r>
            <a:r>
              <a:rPr lang="en-US" altLang="ko-KR" dirty="0"/>
              <a:t>-&gt; </a:t>
            </a:r>
            <a:r>
              <a:rPr lang="ko-KR" altLang="en-US" dirty="0"/>
              <a:t>스파이크의 패턴 </a:t>
            </a:r>
            <a:r>
              <a:rPr lang="en-US" altLang="ko-KR" dirty="0"/>
              <a:t>**</a:t>
            </a:r>
          </a:p>
          <a:p>
            <a:r>
              <a:rPr lang="en-US" altLang="ko-KR" dirty="0"/>
              <a:t>			GN</a:t>
            </a:r>
            <a:r>
              <a:rPr lang="ko-KR" altLang="en-US" dirty="0"/>
              <a:t>은 이 패턴을 단순화 시킬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스파이크를 </a:t>
            </a:r>
            <a:r>
              <a:rPr lang="en-US" altLang="ko-KR" dirty="0"/>
              <a:t>convolution layer</a:t>
            </a:r>
            <a:r>
              <a:rPr lang="ko-KR" altLang="en-US" dirty="0"/>
              <a:t>에 넣는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- time window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스파이크 인코딩</a:t>
            </a:r>
            <a:endParaRPr lang="en-US" altLang="ko-KR" dirty="0"/>
          </a:p>
          <a:p>
            <a:r>
              <a:rPr lang="en-US" altLang="ko-KR" dirty="0"/>
              <a:t>	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11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75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1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06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46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979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191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08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56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603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4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69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35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82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90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488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1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  <a:defRPr sz="24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두 개의 내용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arxiv.org/abs/2306.1704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altLang="ko-KR" b="1" dirty="0"/>
              <a:t>Spiking Denoising Diffusion Probabilistic Models </a:t>
            </a:r>
            <a:endParaRPr lang="en-US" b="1" dirty="0"/>
          </a:p>
        </p:txBody>
      </p:sp>
      <p:pic>
        <p:nvPicPr>
          <p:cNvPr id="99" name="Google Shape;99;p1" descr="우산, 대형, 파란색, 그룹이(가) 표시된 사진&#10;&#10;자동 생성된 설명"/>
          <p:cNvPicPr preferRelativeResize="0"/>
          <p:nvPr/>
        </p:nvPicPr>
        <p:blipFill rotWithShape="1">
          <a:blip r:embed="rId3">
            <a:alphaModFix amt="70000"/>
          </a:blip>
          <a:srcRect t="41115" r="-1" b="4988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329174" y="5349409"/>
            <a:ext cx="9868681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>
              <a:lnSpc>
                <a:spcPct val="110000"/>
              </a:lnSpc>
              <a:spcBef>
                <a:spcPts val="0"/>
              </a:spcBef>
              <a:buSzPts val="1472"/>
            </a:pPr>
            <a:r>
              <a:rPr lang="en-US" altLang="ko-KR" sz="1600" dirty="0" err="1"/>
              <a:t>Jiahang</a:t>
            </a:r>
            <a:r>
              <a:rPr lang="en-US" altLang="ko-KR" sz="1600" dirty="0"/>
              <a:t> Cao1* </a:t>
            </a:r>
            <a:r>
              <a:rPr lang="en-US" altLang="ko-KR" sz="1600" dirty="0" err="1"/>
              <a:t>Ziqing</a:t>
            </a:r>
            <a:r>
              <a:rPr lang="en-US" altLang="ko-KR" sz="1600" dirty="0"/>
              <a:t> Wang2* </a:t>
            </a:r>
            <a:r>
              <a:rPr lang="en-US" altLang="ko-KR" sz="1600" dirty="0" err="1"/>
              <a:t>Hanzhong</a:t>
            </a:r>
            <a:r>
              <a:rPr lang="en-US" altLang="ko-KR" sz="1600" dirty="0"/>
              <a:t> Guo3 4* Hao Cheng1 </a:t>
            </a:r>
            <a:r>
              <a:rPr lang="en-US" altLang="ko-KR" sz="1600" dirty="0" err="1"/>
              <a:t>Qiang</a:t>
            </a:r>
            <a:r>
              <a:rPr lang="en-US" altLang="ko-KR" sz="1600" dirty="0"/>
              <a:t> Zhang1 </a:t>
            </a:r>
            <a:r>
              <a:rPr lang="en-US" altLang="ko-KR" sz="1600" dirty="0" err="1"/>
              <a:t>Renjing</a:t>
            </a:r>
            <a:r>
              <a:rPr lang="en-US" altLang="ko-KR" sz="1600" dirty="0"/>
              <a:t> Xu1†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1472"/>
            </a:pPr>
            <a:r>
              <a:rPr lang="en-US" altLang="ko-KR" sz="1600" dirty="0"/>
              <a:t>From </a:t>
            </a:r>
            <a:r>
              <a:rPr lang="en-US" altLang="ko-KR" sz="1600" dirty="0">
                <a:hlinkClick r:id="rId4"/>
              </a:rPr>
              <a:t>https://arxiv.org/abs/2306.17046</a:t>
            </a:r>
            <a:r>
              <a:rPr lang="en-US" altLang="ko-KR" sz="1600" dirty="0"/>
              <a:t>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1472"/>
            </a:pPr>
            <a:r>
              <a:rPr lang="en-US" altLang="ko-KR" sz="1400" b="1" dirty="0"/>
              <a:t>[Submitted on 29 Jun 2023]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1472"/>
            </a:pPr>
            <a:endParaRPr lang="en-US" altLang="ko-KR"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ftr" idx="11"/>
          </p:nvPr>
        </p:nvSpPr>
        <p:spPr>
          <a:xfrm>
            <a:off x="8657037" y="6409190"/>
            <a:ext cx="3081639" cy="3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BIO COMPUTING &amp; MACHINE LEARNING LAB (BCML)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6096000" y="6423914"/>
            <a:ext cx="338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57036" y="6498472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C562A8-04DB-72A3-6BB7-3C56682D1E7C}"/>
              </a:ext>
            </a:extLst>
          </p:cNvPr>
          <p:cNvSpPr txBox="1"/>
          <p:nvPr/>
        </p:nvSpPr>
        <p:spPr>
          <a:xfrm>
            <a:off x="9677400" y="5632234"/>
            <a:ext cx="201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1800" dirty="0"/>
              <a:t>Aug 25, 2023</a:t>
            </a:r>
          </a:p>
          <a:p>
            <a:pPr algn="r"/>
            <a:r>
              <a:rPr lang="en-US" altLang="ko-KR" sz="1800" dirty="0"/>
              <a:t>Sungmin Yoon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b="1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2000" dirty="0"/>
              <a:t>Pre-spike residual structure </a:t>
            </a:r>
          </a:p>
          <a:p>
            <a:r>
              <a:rPr lang="en-US" altLang="ko-KR" sz="2000" dirty="0"/>
              <a:t>Training-free threshold guidance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25DB9F-5A25-2A98-86BC-A050C1BE1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74" y="2390412"/>
            <a:ext cx="7445333" cy="41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7F9572-99CE-0084-E166-79F92963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99" y="1894320"/>
            <a:ext cx="2775470" cy="46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b="1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2000" dirty="0"/>
              <a:t>Pre-spike residual structure </a:t>
            </a:r>
          </a:p>
          <a:p>
            <a:r>
              <a:rPr lang="en-US" altLang="ko-KR" sz="2000" dirty="0"/>
              <a:t>Training-free threshold guidance</a:t>
            </a:r>
          </a:p>
        </p:txBody>
      </p:sp>
      <p:pic>
        <p:nvPicPr>
          <p:cNvPr id="2050" name="Picture 2" descr="U-Net Explained: Understanding its Image Segmentation Architecture | by  Conor O'Sullivan | Towards Data Science">
            <a:extLst>
              <a:ext uri="{FF2B5EF4-FFF2-40B4-BE49-F238E27FC236}">
                <a16:creationId xmlns:a16="http://schemas.microsoft.com/office/drawing/2014/main" id="{AECF576D-8D22-89F6-C3A9-CB977FF8A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1" y="1882299"/>
            <a:ext cx="3261319" cy="16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27D3B7-F2E4-66BF-04FA-E779EC9037A8}"/>
              </a:ext>
            </a:extLst>
          </p:cNvPr>
          <p:cNvSpPr txBox="1"/>
          <p:nvPr/>
        </p:nvSpPr>
        <p:spPr>
          <a:xfrm>
            <a:off x="1623477" y="188229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07458-0EE1-9501-1FC0-9E869E3EA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583" y="2239923"/>
            <a:ext cx="5482658" cy="1169975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71BDA82-2834-A428-60E1-8D55EAD2266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976030" y="3183779"/>
            <a:ext cx="244540" cy="6967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F16F35-02C0-7307-6653-26B201A79E89}"/>
              </a:ext>
            </a:extLst>
          </p:cNvPr>
          <p:cNvSpPr txBox="1"/>
          <p:nvPr/>
        </p:nvSpPr>
        <p:spPr>
          <a:xfrm>
            <a:off x="7446689" y="3518102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Distribution Mismatch in SNN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CE1598-4F5C-88BA-B7DE-D7DE8FD28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100" y="4268370"/>
            <a:ext cx="7500096" cy="25000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5DDD02-1022-0B60-3841-384C2434044C}"/>
              </a:ext>
            </a:extLst>
          </p:cNvPr>
          <p:cNvSpPr txBox="1"/>
          <p:nvPr/>
        </p:nvSpPr>
        <p:spPr>
          <a:xfrm>
            <a:off x="4617756" y="4016398"/>
            <a:ext cx="426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So, they use BN -&gt; better capture spatial feature</a:t>
            </a:r>
            <a:endParaRPr lang="ko-KR" altLang="en-US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4984A1-4D3F-F628-6773-CFDC6A3C7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1" y="4031452"/>
            <a:ext cx="3906554" cy="2718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0A6AA1-C3D3-B913-6B67-516BCB6EEDA7}"/>
              </a:ext>
            </a:extLst>
          </p:cNvPr>
          <p:cNvSpPr txBox="1"/>
          <p:nvPr/>
        </p:nvSpPr>
        <p:spPr>
          <a:xfrm>
            <a:off x="409969" y="3921652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From [42] Masked</a:t>
            </a:r>
            <a:r>
              <a:rPr lang="ko-KR" altLang="en-US" b="1" dirty="0"/>
              <a:t> </a:t>
            </a:r>
            <a:r>
              <a:rPr lang="en-US" altLang="ko-KR" b="1" dirty="0"/>
              <a:t>Spiking</a:t>
            </a:r>
            <a:r>
              <a:rPr lang="ko-KR" altLang="en-US" b="1" dirty="0"/>
              <a:t> </a:t>
            </a:r>
            <a:r>
              <a:rPr lang="en-US" altLang="ko-KR" b="1" dirty="0"/>
              <a:t>Transformer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87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Pre-spike residual structure </a:t>
            </a:r>
          </a:p>
          <a:p>
            <a:r>
              <a:rPr lang="en-US" altLang="ko-KR" sz="2000" dirty="0"/>
              <a:t>Training-free threshold guidance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549E0-3D1B-18B8-B178-6EF9A4F09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2"/>
          <a:stretch/>
        </p:blipFill>
        <p:spPr>
          <a:xfrm>
            <a:off x="330719" y="2139680"/>
            <a:ext cx="6881241" cy="4131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A613C0-9548-CCC0-A07F-2B3350C0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399" y="2482156"/>
            <a:ext cx="4656882" cy="1561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A411C3-4764-8360-DFA3-CA559165A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815" y="4538816"/>
            <a:ext cx="4541804" cy="6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2000" b="1" dirty="0">
                <a:solidFill>
                  <a:schemeClr val="accent2"/>
                </a:solidFill>
              </a:rPr>
              <a:t>Pre-spike residual structure </a:t>
            </a:r>
          </a:p>
          <a:p>
            <a:r>
              <a:rPr lang="en-US" altLang="ko-KR" sz="2000" dirty="0"/>
              <a:t>Training-free threshold guidance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549E0-3D1B-18B8-B178-6EF9A4F09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2"/>
          <a:stretch/>
        </p:blipFill>
        <p:spPr>
          <a:xfrm>
            <a:off x="330719" y="2527315"/>
            <a:ext cx="5546024" cy="3329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FE5BE5-E5D2-EFC7-A854-EDA10451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617" y="2787118"/>
            <a:ext cx="5883924" cy="3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7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chemeClr val="accent2"/>
                </a:solidFill>
              </a:rPr>
              <a:t>Pre-spike residual structure </a:t>
            </a:r>
          </a:p>
          <a:p>
            <a:r>
              <a:rPr lang="en-US" altLang="ko-KR" sz="2000" b="1" dirty="0">
                <a:solidFill>
                  <a:schemeClr val="bg2"/>
                </a:solidFill>
              </a:rPr>
              <a:t>Training-free threshold guidance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2C4B0E-D41F-641E-5CC4-30A2AF81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7" y="2493752"/>
            <a:ext cx="5448772" cy="35664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193CEB-9459-3CDA-9772-CB053B81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62" y="2333717"/>
            <a:ext cx="5364945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r>
              <a:rPr lang="en-US" altLang="ko-KR" sz="2000" dirty="0">
                <a:solidFill>
                  <a:schemeClr val="accent2"/>
                </a:solidFill>
              </a:rPr>
              <a:t>Pre-spike residual structure </a:t>
            </a:r>
          </a:p>
          <a:p>
            <a:r>
              <a:rPr lang="en-US" altLang="ko-KR" sz="2000" b="1" dirty="0">
                <a:solidFill>
                  <a:schemeClr val="bg2"/>
                </a:solidFill>
              </a:rPr>
              <a:t>Training-free threshold guidance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BFB109-F460-AE3D-EC8B-4DFD51D9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1" y="2536931"/>
            <a:ext cx="5959622" cy="25375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0706C6-0A06-A7F5-2596-B0945312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04" y="2558688"/>
            <a:ext cx="5235394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Experiment &amp; Result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D24B9-7EE1-67C1-6773-CB791998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71" y="2150445"/>
            <a:ext cx="12213671" cy="37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Experiment &amp; Result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5018BD-711E-FB38-1B79-4068F168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56" y="797779"/>
            <a:ext cx="6765124" cy="58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Experiment &amp; Result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D0287-7575-458E-7945-51792667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52" y="1719126"/>
            <a:ext cx="9907303" cy="48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8CA5-9A95-0787-C62F-C8EFA0BA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14757"/>
            <a:ext cx="11029616" cy="988332"/>
          </a:xfrm>
        </p:spPr>
        <p:txBody>
          <a:bodyPr>
            <a:noAutofit/>
          </a:bodyPr>
          <a:lstStyle/>
          <a:p>
            <a:br>
              <a:rPr lang="en-US" altLang="ko-KR" sz="3200" dirty="0"/>
            </a:br>
            <a:r>
              <a:rPr lang="en-US" altLang="ko-KR" sz="3200" b="1" dirty="0"/>
              <a:t>Discussion</a:t>
            </a:r>
            <a:br>
              <a:rPr lang="en-US" altLang="ko-KR" sz="3200" b="1" dirty="0"/>
            </a:br>
            <a:endParaRPr lang="ko-KR" altLang="en-US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20543-3151-E55E-D765-C1185079AB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558297" y="6492875"/>
            <a:ext cx="105251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B10EB-77FD-4629-B6DC-8BDF96CB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88189"/>
            <a:ext cx="11029615" cy="363448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200" dirty="0"/>
              <a:t>Good point</a:t>
            </a:r>
          </a:p>
          <a:p>
            <a:pPr lvl="1"/>
            <a:r>
              <a:rPr lang="en-US" altLang="ko-KR" sz="2900" dirty="0"/>
              <a:t>Novel and good attempts</a:t>
            </a:r>
          </a:p>
          <a:p>
            <a:pPr lvl="2"/>
            <a:r>
              <a:rPr lang="en-US" altLang="ko-KR" sz="2800" dirty="0"/>
              <a:t>First time to use diffusion model in SNN, TG, pre-spike residual</a:t>
            </a:r>
          </a:p>
          <a:p>
            <a:pPr lvl="2"/>
            <a:endParaRPr lang="en-US" altLang="ko-KR" sz="2800" dirty="0"/>
          </a:p>
          <a:p>
            <a:pPr lvl="1"/>
            <a:r>
              <a:rPr lang="en-US" altLang="ko-KR" sz="2900" dirty="0"/>
              <a:t>Good performance with few steps</a:t>
            </a:r>
          </a:p>
          <a:p>
            <a:pPr marL="604013" lvl="1" indent="0">
              <a:buNone/>
            </a:pPr>
            <a:endParaRPr lang="en-US" altLang="ko-KR" sz="2900" dirty="0"/>
          </a:p>
          <a:p>
            <a:r>
              <a:rPr lang="en-US" altLang="ko-KR" sz="3200" dirty="0"/>
              <a:t>Weak point</a:t>
            </a:r>
          </a:p>
          <a:p>
            <a:pPr lvl="1"/>
            <a:r>
              <a:rPr lang="en-US" altLang="ko-KR" sz="2900" dirty="0"/>
              <a:t>Only low resolution-datasets</a:t>
            </a:r>
          </a:p>
          <a:p>
            <a:pPr lvl="1"/>
            <a:r>
              <a:rPr lang="en-US" altLang="ko-KR" sz="2900" dirty="0"/>
              <a:t>What about DDIM, Analytic-DPM</a:t>
            </a:r>
          </a:p>
          <a:p>
            <a:pPr lvl="2"/>
            <a:r>
              <a:rPr lang="en-US" altLang="ko-KR" sz="2500" dirty="0"/>
              <a:t>-&gt; They plan to…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694A11-E7E4-CF58-63E0-4E441B06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95" y="1054038"/>
            <a:ext cx="4514401" cy="1033494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56358F98-0F06-888D-B777-1843E7821453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8567243" y="2374786"/>
            <a:ext cx="748265" cy="1737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6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767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Index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C7C2B-35B3-79AB-5992-DE763D15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546758"/>
            <a:ext cx="11029615" cy="363448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Background</a:t>
            </a:r>
          </a:p>
          <a:p>
            <a:pPr marL="129286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Review of Attention mechanism</a:t>
            </a:r>
          </a:p>
          <a:p>
            <a:endParaRPr lang="en-US" altLang="ko-KR" sz="2400" dirty="0"/>
          </a:p>
          <a:p>
            <a:r>
              <a:rPr lang="en-US" altLang="ko-KR" sz="2400" dirty="0"/>
              <a:t>Model Architecture</a:t>
            </a:r>
          </a:p>
          <a:p>
            <a:endParaRPr lang="en-US" altLang="ko-KR" sz="2400" dirty="0"/>
          </a:p>
          <a:p>
            <a:r>
              <a:rPr lang="en-US" altLang="ko-KR" sz="2400" dirty="0"/>
              <a:t>(Experiment &amp; Result)</a:t>
            </a:r>
          </a:p>
          <a:p>
            <a:endParaRPr lang="en-US" altLang="ko-KR" sz="2400" dirty="0"/>
          </a:p>
          <a:p>
            <a:r>
              <a:rPr lang="en-US" altLang="ko-KR" sz="2400" dirty="0"/>
              <a:t>Discussion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767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Introduction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341A52-2B0F-44BB-CFC5-71E578F8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260" y="766603"/>
            <a:ext cx="4385548" cy="5673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C38A2C-C66F-0290-F76D-265472BA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087685"/>
            <a:ext cx="5594947" cy="41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Why they choose diffusion model?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B472FFA-53F0-0370-5BA5-CB9EBE39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546758"/>
            <a:ext cx="11029615" cy="363448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generative potential of SNNs remains relatively unexplored.</a:t>
            </a:r>
          </a:p>
          <a:p>
            <a:endParaRPr lang="en-US" altLang="ko-KR" sz="2400" dirty="0"/>
          </a:p>
          <a:p>
            <a:r>
              <a:rPr lang="en-US" altLang="ko-KR" sz="2400" dirty="0"/>
              <a:t>vs GAN</a:t>
            </a:r>
          </a:p>
          <a:p>
            <a:pPr lvl="1"/>
            <a:r>
              <a:rPr lang="en-US" altLang="ko-KR" sz="2100" dirty="0"/>
              <a:t>Diffusion model is more stable</a:t>
            </a:r>
          </a:p>
          <a:p>
            <a:pPr lvl="1"/>
            <a:r>
              <a:rPr lang="en-US" altLang="ko-KR" sz="2100" dirty="0"/>
              <a:t>Easier to optimize</a:t>
            </a:r>
          </a:p>
          <a:p>
            <a:endParaRPr lang="en-US" altLang="ko-KR" dirty="0"/>
          </a:p>
          <a:p>
            <a:r>
              <a:rPr lang="en-US" altLang="ko-KR" dirty="0"/>
              <a:t>They said SDDPM is the first work that employs SNNs on diffusion models.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65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Two ways to obtain deep SNN models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B472FFA-53F0-0370-5BA5-CB9EBE39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719512"/>
            <a:ext cx="11029615" cy="363448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ANN-to-SNN conversion</a:t>
            </a:r>
          </a:p>
          <a:p>
            <a:pPr lvl="1"/>
            <a:r>
              <a:rPr lang="en-US" altLang="ko-KR" sz="2100" dirty="0"/>
              <a:t>Replacing the </a:t>
            </a:r>
            <a:r>
              <a:rPr lang="en-US" altLang="ko-KR" sz="2100" dirty="0" err="1"/>
              <a:t>ReLU</a:t>
            </a:r>
            <a:r>
              <a:rPr lang="en-US" altLang="ko-KR" sz="2100" dirty="0"/>
              <a:t> with spiking neurons</a:t>
            </a:r>
          </a:p>
          <a:p>
            <a:pPr lvl="1"/>
            <a:endParaRPr lang="en-US" altLang="ko-KR" sz="2100" dirty="0"/>
          </a:p>
          <a:p>
            <a:r>
              <a:rPr lang="en-US" altLang="ko-KR" sz="2400" dirty="0"/>
              <a:t>Direct training</a:t>
            </a:r>
            <a:endParaRPr lang="en-US" altLang="ko-KR" dirty="0"/>
          </a:p>
          <a:p>
            <a:pPr lvl="1"/>
            <a:r>
              <a:rPr lang="en-US" altLang="ko-KR" sz="2000" dirty="0"/>
              <a:t>Surrogate gradients for backprop.</a:t>
            </a:r>
          </a:p>
          <a:p>
            <a:endParaRPr lang="en-US" altLang="ko-KR" dirty="0"/>
          </a:p>
        </p:txBody>
      </p:sp>
      <p:pic>
        <p:nvPicPr>
          <p:cNvPr id="1030" name="Picture 6" descr="FIGURE E Diierent surrogate gradient functions to approximate the... |  Download Scientific Diagram">
            <a:extLst>
              <a:ext uri="{FF2B5EF4-FFF2-40B4-BE49-F238E27FC236}">
                <a16:creationId xmlns:a16="http://schemas.microsoft.com/office/drawing/2014/main" id="{E2ABEE9A-AA93-538A-BD51-CB0CD19DF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"/>
          <a:stretch/>
        </p:blipFill>
        <p:spPr bwMode="auto">
          <a:xfrm>
            <a:off x="6804212" y="1983011"/>
            <a:ext cx="5387788" cy="4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80C3154F-9E3C-4BB5-7FE1-FDF8391E10B6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5741894" y="4021616"/>
            <a:ext cx="1062318" cy="29489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B472FFA-53F0-0370-5BA5-CB9EBE39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091329"/>
            <a:ext cx="11029615" cy="3634486"/>
          </a:xfrm>
        </p:spPr>
        <p:txBody>
          <a:bodyPr>
            <a:normAutofit/>
          </a:bodyPr>
          <a:lstStyle/>
          <a:p>
            <a:pPr marL="604013" lvl="1" indent="0">
              <a:buNone/>
            </a:pPr>
            <a:r>
              <a:rPr lang="en-US" altLang="ko-KR" sz="2400" b="1" dirty="0"/>
              <a:t>Ann-to-SNN usually achieve higher accuracy.</a:t>
            </a:r>
          </a:p>
          <a:p>
            <a:pPr marL="604013" lvl="1" indent="0">
              <a:buNone/>
            </a:pPr>
            <a:r>
              <a:rPr lang="en-US" altLang="ko-KR" sz="2400" b="1" dirty="0"/>
              <a:t>	But they choose Direct Training. Why?</a:t>
            </a:r>
          </a:p>
          <a:p>
            <a:pPr marL="604013" lvl="1" indent="0">
              <a:buNone/>
            </a:pPr>
            <a:endParaRPr lang="en-US" altLang="ko-KR" sz="2100" dirty="0"/>
          </a:p>
          <a:p>
            <a:r>
              <a:rPr lang="en-US" altLang="ko-KR" sz="2400" dirty="0"/>
              <a:t>Ann-to-SNN conversion require a longer time to train.</a:t>
            </a:r>
          </a:p>
          <a:p>
            <a:pPr marL="604013" lvl="1" indent="0">
              <a:buNone/>
            </a:pPr>
            <a:endParaRPr lang="en-US" altLang="ko-KR" sz="2100" dirty="0"/>
          </a:p>
          <a:p>
            <a:r>
              <a:rPr lang="en-US" altLang="ko-KR" sz="2400" dirty="0"/>
              <a:t>Ann-to-SNN conversion could not be fully deployed on neuromorphic hardware.</a:t>
            </a:r>
          </a:p>
          <a:p>
            <a:pPr lvl="1"/>
            <a:r>
              <a:rPr lang="en-US" altLang="ko-KR" sz="2100" dirty="0"/>
              <a:t>(i.e. to reduce power consumption)</a:t>
            </a:r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44FE6-954A-42AA-0993-AFB6171C84EB}"/>
              </a:ext>
            </a:extLst>
          </p:cNvPr>
          <p:cNvSpPr/>
          <p:nvPr/>
        </p:nvSpPr>
        <p:spPr>
          <a:xfrm>
            <a:off x="914399" y="1498060"/>
            <a:ext cx="7382435" cy="10623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Discretize LIF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7D3CFC-1098-1481-26F8-BC2CA28E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6" y="1769718"/>
            <a:ext cx="6631582" cy="13966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0981AB-5DE2-B671-8D1C-07C047AFC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502" y="3352668"/>
            <a:ext cx="8259039" cy="3037667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4BB6729-4906-299D-10E0-AA7CCB3529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05819" y="4535236"/>
            <a:ext cx="2025445" cy="488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6B0C6E-E122-CBBD-EEF7-E9D707989AA7}"/>
              </a:ext>
            </a:extLst>
          </p:cNvPr>
          <p:cNvSpPr txBox="1"/>
          <p:nvPr/>
        </p:nvSpPr>
        <p:spPr>
          <a:xfrm>
            <a:off x="599903" y="4273626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Membrain</a:t>
            </a:r>
            <a:r>
              <a:rPr lang="en-US" altLang="ko-KR" dirty="0"/>
              <a:t> potential</a:t>
            </a:r>
          </a:p>
          <a:p>
            <a:r>
              <a:rPr lang="en-US" altLang="ko-KR" dirty="0"/>
              <a:t>Before reset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E9864-181E-6098-B15B-DD9D01468F96}"/>
              </a:ext>
            </a:extLst>
          </p:cNvPr>
          <p:cNvSpPr txBox="1"/>
          <p:nvPr/>
        </p:nvSpPr>
        <p:spPr>
          <a:xfrm>
            <a:off x="599903" y="4992906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spike</a:t>
            </a:r>
          </a:p>
          <a:p>
            <a:r>
              <a:rPr lang="en-US" altLang="ko-KR" dirty="0"/>
              <a:t>(formed with step </a:t>
            </a:r>
            <a:r>
              <a:rPr lang="en-US" altLang="ko-KR" dirty="0" err="1"/>
              <a:t>func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BCE509C-37CE-CC88-289F-ED3EF6716EE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603978" y="5254516"/>
            <a:ext cx="1727286" cy="232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C24AE6-4879-6629-7134-6C850F23523D}"/>
              </a:ext>
            </a:extLst>
          </p:cNvPr>
          <p:cNvSpPr txBox="1"/>
          <p:nvPr/>
        </p:nvSpPr>
        <p:spPr>
          <a:xfrm>
            <a:off x="581191" y="5727137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Membrain</a:t>
            </a:r>
            <a:r>
              <a:rPr lang="en-US" altLang="ko-KR" dirty="0"/>
              <a:t> potential</a:t>
            </a:r>
          </a:p>
          <a:p>
            <a:r>
              <a:rPr lang="en-US" altLang="ko-KR" dirty="0"/>
              <a:t>After triggering spike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8823B9C-9127-31DD-925E-41845BFB47AF}"/>
              </a:ext>
            </a:extLst>
          </p:cNvPr>
          <p:cNvCxnSpPr>
            <a:stCxn id="29" idx="3"/>
          </p:cNvCxnSpPr>
          <p:nvPr/>
        </p:nvCxnSpPr>
        <p:spPr>
          <a:xfrm flipV="1">
            <a:off x="2407332" y="5932699"/>
            <a:ext cx="1923932" cy="56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4FB1C-311E-0613-29CB-F44D5245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871976"/>
            <a:ext cx="11029615" cy="36344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Spiking U-Net architecture</a:t>
            </a:r>
          </a:p>
          <a:p>
            <a:pPr lvl="1"/>
            <a:r>
              <a:rPr lang="en-US" altLang="ko-KR" sz="1700" dirty="0"/>
              <a:t>purely</a:t>
            </a:r>
          </a:p>
          <a:p>
            <a:pPr marL="604013" lvl="1" indent="0">
              <a:buNone/>
            </a:pPr>
            <a:endParaRPr lang="en-US" altLang="ko-KR" sz="1800" dirty="0"/>
          </a:p>
          <a:p>
            <a:r>
              <a:rPr lang="en-US" altLang="ko-KR" sz="2000" dirty="0"/>
              <a:t>Pre-spike residual structure </a:t>
            </a:r>
          </a:p>
          <a:p>
            <a:pPr marL="129286" indent="0">
              <a:buNone/>
            </a:pPr>
            <a:r>
              <a:rPr lang="en-US" altLang="ko-KR" sz="2000" dirty="0"/>
              <a:t>	</a:t>
            </a:r>
            <a:r>
              <a:rPr lang="en-US" altLang="ko-KR" sz="1600" dirty="0"/>
              <a:t>(first time)</a:t>
            </a:r>
            <a:endParaRPr lang="en-US" altLang="ko-KR" sz="2000" dirty="0"/>
          </a:p>
          <a:p>
            <a:r>
              <a:rPr lang="en-US" altLang="ko-KR" sz="2000" dirty="0"/>
              <a:t>Training-free </a:t>
            </a:r>
          </a:p>
          <a:p>
            <a:pPr marL="129286" indent="0">
              <a:buNone/>
            </a:pPr>
            <a:r>
              <a:rPr lang="en-US" altLang="ko-KR" sz="2000" dirty="0"/>
              <a:t>	threshold guidance</a:t>
            </a:r>
          </a:p>
          <a:p>
            <a:pPr lvl="2"/>
            <a:r>
              <a:rPr lang="en-US" altLang="ko-KR" sz="1600" dirty="0"/>
              <a:t>(first time)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EF4EE2-734B-24DC-17FE-18F9FDF0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7"/>
          <a:stretch/>
        </p:blipFill>
        <p:spPr>
          <a:xfrm>
            <a:off x="4612339" y="2132195"/>
            <a:ext cx="7388431" cy="31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B7E2-BC6B-AFF6-C409-67CB8B26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7779"/>
            <a:ext cx="11029616" cy="1188720"/>
          </a:xfrm>
        </p:spPr>
        <p:txBody>
          <a:bodyPr>
            <a:noAutofit/>
          </a:bodyPr>
          <a:lstStyle/>
          <a:p>
            <a:r>
              <a:rPr lang="en-US" altLang="ko-KR" b="1" dirty="0"/>
              <a:t>Introduction :</a:t>
            </a:r>
            <a:br>
              <a:rPr lang="en-US" altLang="ko-KR" b="1" dirty="0"/>
            </a:br>
            <a:r>
              <a:rPr lang="en-US" altLang="ko-KR" b="1" dirty="0"/>
              <a:t>	What technics they use?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9779B-4722-81B9-D004-678E735D81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046A406E-D470-F9F3-1B9A-216737BF6721}"/>
              </a:ext>
            </a:extLst>
          </p:cNvPr>
          <p:cNvSpPr txBox="1">
            <a:spLocks/>
          </p:cNvSpPr>
          <p:nvPr/>
        </p:nvSpPr>
        <p:spPr>
          <a:xfrm>
            <a:off x="7342094" y="523345"/>
            <a:ext cx="4948518" cy="146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altLang="ko-KR" sz="2000" b="1" dirty="0">
                <a:solidFill>
                  <a:schemeClr val="accent2"/>
                </a:solidFill>
              </a:rPr>
              <a:t>Spiking U-Net architecture</a:t>
            </a:r>
            <a:endParaRPr lang="en-US" altLang="ko-KR" sz="1800" b="1" dirty="0">
              <a:solidFill>
                <a:schemeClr val="accent2"/>
              </a:solidFill>
            </a:endParaRPr>
          </a:p>
          <a:p>
            <a:r>
              <a:rPr lang="en-US" altLang="ko-KR" sz="2000" dirty="0"/>
              <a:t>Pre-spike residual structure </a:t>
            </a:r>
          </a:p>
          <a:p>
            <a:r>
              <a:rPr lang="en-US" altLang="ko-KR" sz="2000" dirty="0"/>
              <a:t>Training-free threshold guidance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C051E7F-DBA2-5AA2-043A-5E1B4A87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" y="1784554"/>
            <a:ext cx="7711402" cy="5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4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545</Words>
  <Application>Microsoft Office PowerPoint</Application>
  <PresentationFormat>와이드스크린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 Sans Symbols</vt:lpstr>
      <vt:lpstr>Malgun Gothic</vt:lpstr>
      <vt:lpstr>Libre Franklin</vt:lpstr>
      <vt:lpstr>Arial</vt:lpstr>
      <vt:lpstr>Calibri</vt:lpstr>
      <vt:lpstr>DividendVTI</vt:lpstr>
      <vt:lpstr>Spiking Denoising Diffusion Probabilistic Models </vt:lpstr>
      <vt:lpstr>Index </vt:lpstr>
      <vt:lpstr>Introduction </vt:lpstr>
      <vt:lpstr>Introduction :  Why they choose diffusion model? </vt:lpstr>
      <vt:lpstr>Introduction :  Two ways to obtain deep SNN models </vt:lpstr>
      <vt:lpstr>Introduction :   </vt:lpstr>
      <vt:lpstr>Introduction :  Discretize LIF </vt:lpstr>
      <vt:lpstr>Introduction :  What technics they use? </vt:lpstr>
      <vt:lpstr>Introduction :  What technics they use? </vt:lpstr>
      <vt:lpstr>Introduction :  What technics they use? </vt:lpstr>
      <vt:lpstr>Introduction :  What technics they use? </vt:lpstr>
      <vt:lpstr>Introduction :  What technics they use? </vt:lpstr>
      <vt:lpstr>Introduction :  What technics they use? </vt:lpstr>
      <vt:lpstr>Introduction :  What technics they use? </vt:lpstr>
      <vt:lpstr>Introduction :  What technics they use? </vt:lpstr>
      <vt:lpstr>Experiment &amp; Result </vt:lpstr>
      <vt:lpstr>Experiment &amp; Result </vt:lpstr>
      <vt:lpstr>Experiment &amp; Result </vt:lpstr>
      <vt:lpstr>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Architecture</dc:title>
  <cp:lastModifiedBy>윤 성민</cp:lastModifiedBy>
  <cp:revision>6</cp:revision>
  <dcterms:created xsi:type="dcterms:W3CDTF">2020-04-01T03:49:42Z</dcterms:created>
  <dcterms:modified xsi:type="dcterms:W3CDTF">2023-08-25T03:40:20Z</dcterms:modified>
</cp:coreProperties>
</file>