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</p:sldIdLst>
  <p:sldSz cy="5143500" cx="9144000"/>
  <p:notesSz cx="6858000" cy="9144000"/>
  <p:embeddedFontLst>
    <p:embeddedFont>
      <p:font typeface="Average"/>
      <p:regular r:id="rId77"/>
    </p:embeddedFont>
    <p:embeddedFont>
      <p:font typeface="Oswald"/>
      <p:regular r:id="rId78"/>
      <p:bold r:id="rId7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None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9E17719F-7910-4112-9F6C-7C758634483F}">
  <a:tblStyle styleId="{9E17719F-7910-4112-9F6C-7C758634483F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F9FCD05F-1668-43FB-9DAE-7EE724D39BAB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EACCC8C9-F6C6-4C07-8F08-B84DDE7B11B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med" w="med" type="none"/>
              <a:tailEnd len="med" w="med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font" Target="fonts/Average-regular.fntdata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font" Target="fonts/Oswald-bold.fntdata"/><Relationship Id="rId34" Type="http://schemas.openxmlformats.org/officeDocument/2006/relationships/slide" Target="slides/slide29.xml"/><Relationship Id="rId78" Type="http://schemas.openxmlformats.org/officeDocument/2006/relationships/font" Target="fonts/Oswald-regular.fntdata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" name="Shape 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100"/>
              <a:buChar char="●"/>
              <a:defRPr sz="1100"/>
            </a:lvl1pPr>
            <a:lvl2pPr lvl="1">
              <a:spcBef>
                <a:spcPts val="0"/>
              </a:spcBef>
              <a:buSzPts val="1100"/>
              <a:buChar char="○"/>
              <a:defRPr sz="1100"/>
            </a:lvl2pPr>
            <a:lvl3pPr lvl="2">
              <a:spcBef>
                <a:spcPts val="0"/>
              </a:spcBef>
              <a:buSzPts val="1100"/>
              <a:buChar char="■"/>
              <a:defRPr sz="1100"/>
            </a:lvl3pPr>
            <a:lvl4pPr lvl="3">
              <a:spcBef>
                <a:spcPts val="0"/>
              </a:spcBef>
              <a:buSzPts val="1100"/>
              <a:buChar char="●"/>
              <a:defRPr sz="1100"/>
            </a:lvl4pPr>
            <a:lvl5pPr lvl="4">
              <a:spcBef>
                <a:spcPts val="0"/>
              </a:spcBef>
              <a:buSzPts val="1100"/>
              <a:buChar char="○"/>
              <a:defRPr sz="1100"/>
            </a:lvl5pPr>
            <a:lvl6pPr lvl="5">
              <a:spcBef>
                <a:spcPts val="0"/>
              </a:spcBef>
              <a:buSzPts val="1100"/>
              <a:buChar char="■"/>
              <a:defRPr sz="1100"/>
            </a:lvl6pPr>
            <a:lvl7pPr lvl="6">
              <a:spcBef>
                <a:spcPts val="0"/>
              </a:spcBef>
              <a:buSzPts val="1100"/>
              <a:buChar char="●"/>
              <a:defRPr sz="1100"/>
            </a:lvl7pPr>
            <a:lvl8pPr lvl="7">
              <a:spcBef>
                <a:spcPts val="0"/>
              </a:spcBef>
              <a:buSzPts val="1100"/>
              <a:buChar char="○"/>
              <a:defRPr sz="1100"/>
            </a:lvl8pPr>
            <a:lvl9pPr lvl="8">
              <a:spcBef>
                <a:spcPts val="0"/>
              </a:spcBef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Shape 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Introduce ourselves, Adam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Shape 11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Shape 11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Mitch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Shape 12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Tim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Shape 13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Tim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Used to buy, sell, and trade home-grown produce or otherwise.</a:t>
            </a:r>
          </a:p>
          <a:p>
            <a:pPr indent="-298450" lvl="0" marL="457200">
              <a:spcBef>
                <a:spcPts val="0"/>
              </a:spcBef>
              <a:buSzPts val="1100"/>
              <a:buAutoNum type="arabicPeriod"/>
            </a:pPr>
            <a:r>
              <a:rPr lang="en"/>
              <a:t>Simple, intuitive, and easy to use.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Shape 13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Mitch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Brandon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Brandon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Shape 1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Tim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hape 1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Shape 1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Tim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Meets requirements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Special opportunity with no dev costs</a:t>
            </a:r>
          </a:p>
          <a:p>
            <a:pPr indent="-298450" lvl="0" marL="457200">
              <a:spcBef>
                <a:spcPts val="0"/>
              </a:spcBef>
              <a:buSzPts val="1100"/>
              <a:buAutoNum type="arabicPeriod"/>
            </a:pPr>
            <a:r>
              <a:rPr lang="en"/>
              <a:t>Customers can be involved in dev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Shape 16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Shape 17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Tim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Shape 1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Shape 1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Tim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"/>
              <a:t>Users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"/>
              <a:t>Unregistered User/Guests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"/>
              <a:t>Customer</a:t>
            </a:r>
          </a:p>
          <a:p>
            <a:pPr indent="-298450" lvl="0" marL="457200" rtl="0">
              <a:spcBef>
                <a:spcPts val="0"/>
              </a:spcBef>
              <a:buSzPts val="1100"/>
              <a:buChar char="●"/>
            </a:pPr>
            <a:r>
              <a:rPr lang="en"/>
              <a:t>Seller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Shape 1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Shape 1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Brandon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Shape 1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Shape 1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Noah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Shape 19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Shape 19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Shape 20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Shape 20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Shape 2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Adam + Brandon</a:t>
            </a: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hape 2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Shape 2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Shape 22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Shape 22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Shape 22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Shape 22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Shape 23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Shape 23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Shape 2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Shape 2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Shape 24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Noah</a:t>
            </a: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Shape 25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Shape 25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Noah</a:t>
            </a: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Shape 25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Shape 25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Noah</a:t>
            </a: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Shape 2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Shape 2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Noah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Shape 2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Shape 2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Brandon</a:t>
            </a: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Shape 2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Shape 2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BRANDON</a:t>
            </a: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Shape 2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Shape 2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Tim</a:t>
            </a: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Shape 2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Shape 2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Tim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user -zip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item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order -order_item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trade -trade_item</a:t>
            </a: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Shape 2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Tim</a:t>
            </a: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Shape 2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Tim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Entering App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Brandon</a:t>
            </a: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Shape 30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Shape 30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Tim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Changing Distance</a:t>
            </a: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Shape 31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Shape 31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Tim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Buying</a:t>
            </a: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Shape 3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Shape 3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Tim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Item Information Page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Shape 33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Shape 33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Tim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Offering trade</a:t>
            </a: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Shape 33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Shape 33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Tim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Accepting trade</a:t>
            </a: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Shape 3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Tim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Listing item</a:t>
            </a: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Shape 35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Shape 35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Tim</a:t>
            </a:r>
          </a:p>
          <a:p>
            <a:pPr indent="0" lvl="0" marL="0">
              <a:spcBef>
                <a:spcPts val="0"/>
              </a:spcBef>
              <a:buNone/>
            </a:pPr>
            <a:r>
              <a:rPr lang="en"/>
              <a:t>Trade Offers Page</a:t>
            </a: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Shape 36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Shape 36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Brandon</a:t>
            </a: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Shape 36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Shape 36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Brandon</a:t>
            </a: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Shape 3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Shape 3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Brandon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u="sng"/>
              <a:t>Tim</a:t>
            </a: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Three concerns: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Mindset of making money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Injures initial growth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Not pressing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No focus on encouragement (Biggest selling point)</a:t>
            </a:r>
          </a:p>
          <a:p>
            <a: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n"/>
              <a:t>Biggest selling point to overcome initial growth problem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AutoNum type="arabicPeriod"/>
            </a:pPr>
            <a:r>
              <a:rPr lang="en"/>
              <a:t>Only needs to be used to initialize relations</a:t>
            </a:r>
          </a:p>
          <a:p>
            <a:pPr indent="-298450" lvl="1" marL="914400">
              <a:spcBef>
                <a:spcPts val="0"/>
              </a:spcBef>
              <a:buSzPts val="1100"/>
              <a:buAutoNum type="alphaLcPeriod"/>
            </a:pPr>
            <a:r>
              <a:rPr lang="en"/>
              <a:t>Biggest obstacle to </a:t>
            </a:r>
            <a:r>
              <a:rPr lang="en"/>
              <a:t>continued</a:t>
            </a:r>
            <a:r>
              <a:rPr lang="en"/>
              <a:t> growth</a:t>
            </a: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Shape 3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Shape 3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Brandon</a:t>
            </a: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Shape 38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Shape 38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Shape 39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Shape 39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Shape 39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Shape 39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Shape 40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Shape 40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Mitch</a:t>
            </a: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Shape 4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Shape 4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Mitch</a:t>
            </a: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Shape 41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Shape 41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Shape 422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Shape 423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Shape 42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Shape 42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Adam</a:t>
            </a: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Shape 43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Shape 43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Mitch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Shape 90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Noah</a:t>
            </a: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Shape 44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Shape 44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Shape 446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Shape 447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Shape 45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Noah</a:t>
            </a: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Shape 46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Shape 46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Noah</a:t>
            </a: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Shape 46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Shape 46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Noah</a:t>
            </a: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Shape 47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Shape 47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Mitch</a:t>
            </a: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Shape 48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Shape 48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Mitch</a:t>
            </a: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Shape 487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Shape 488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Brandon</a:t>
            </a: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Shape 494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Shape 495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u="sng"/>
              <a:t>Tim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Access Control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Limited sessions</a:t>
            </a:r>
          </a:p>
          <a:p>
            <a:pPr indent="-298450" lvl="0" marL="457200" rtl="0"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/>
              <a:t>Passwords stored as hash and length</a:t>
            </a:r>
          </a:p>
          <a:p>
            <a:pPr indent="-298450" lvl="0" marL="457200">
              <a:spcBef>
                <a:spcPts val="0"/>
              </a:spcBef>
              <a:buSzPts val="1100"/>
              <a:buChar char="●"/>
            </a:pPr>
            <a:r>
              <a:rPr lang="en"/>
              <a:t>SQL injection protection</a:t>
            </a: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Shape 501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Shape 502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Mitch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Shape 9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Noah</a:t>
            </a:r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Shape 508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9" name="Shape 509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Mitch</a:t>
            </a: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Shape 515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Shape 516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Open questions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Shape 104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Mitch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Shape 111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Chris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">
  <p:cSld name="Title slid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Shape 11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2" name="Shape 1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  <p:sp>
          <p:nvSpPr>
            <p:cNvPr id="13" name="Shape 13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rIns="91425" wrap="square" tIns="91425">
              <a:noAutofit/>
            </a:bodyPr>
            <a:lstStyle/>
            <a:p>
              <a:pPr indent="0" lvl="0" marL="0">
                <a:spcBef>
                  <a:spcPts val="0"/>
                </a:spcBef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Shape 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800"/>
              <a:buNone/>
              <a:defRPr sz="4800"/>
            </a:lvl1pPr>
            <a:lvl2pPr lvl="1" algn="ctr">
              <a:spcBef>
                <a:spcPts val="0"/>
              </a:spcBef>
              <a:buSzPts val="4800"/>
              <a:buNone/>
              <a:defRPr sz="4800"/>
            </a:lvl2pPr>
            <a:lvl3pPr lvl="2" algn="ctr">
              <a:spcBef>
                <a:spcPts val="0"/>
              </a:spcBef>
              <a:buSzPts val="4800"/>
              <a:buNone/>
              <a:defRPr sz="4800"/>
            </a:lvl3pPr>
            <a:lvl4pPr lvl="3" algn="ctr">
              <a:spcBef>
                <a:spcPts val="0"/>
              </a:spcBef>
              <a:buSzPts val="4800"/>
              <a:buNone/>
              <a:defRPr sz="4800"/>
            </a:lvl4pPr>
            <a:lvl5pPr lvl="4" algn="ctr">
              <a:spcBef>
                <a:spcPts val="0"/>
              </a:spcBef>
              <a:buSzPts val="4800"/>
              <a:buNone/>
              <a:defRPr sz="4800"/>
            </a:lvl5pPr>
            <a:lvl6pPr lvl="5" algn="ctr">
              <a:spcBef>
                <a:spcPts val="0"/>
              </a:spcBef>
              <a:buSzPts val="4800"/>
              <a:buNone/>
              <a:defRPr sz="4800"/>
            </a:lvl6pPr>
            <a:lvl7pPr lvl="6" algn="ctr">
              <a:spcBef>
                <a:spcPts val="0"/>
              </a:spcBef>
              <a:buSzPts val="4800"/>
              <a:buNone/>
              <a:defRPr sz="4800"/>
            </a:lvl7pPr>
            <a:lvl8pPr lvl="7" algn="ctr">
              <a:spcBef>
                <a:spcPts val="0"/>
              </a:spcBef>
              <a:buSzPts val="4800"/>
              <a:buNone/>
              <a:defRPr sz="4800"/>
            </a:lvl8pPr>
            <a:lvl9pPr lvl="8" algn="ctr">
              <a:spcBef>
                <a:spcPts val="0"/>
              </a:spcBef>
              <a:buSzPts val="4800"/>
              <a:buNone/>
              <a:defRPr sz="4800"/>
            </a:lvl9pPr>
          </a:lstStyle>
          <a:p/>
        </p:txBody>
      </p:sp>
      <p:sp>
        <p:nvSpPr>
          <p:cNvPr id="15" name="Shape 1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Shape 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Big 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 txBox="1"/>
          <p:nvPr>
            <p:ph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12000"/>
              <a:buNone/>
              <a:defRPr sz="12000"/>
            </a:lvl1pPr>
            <a:lvl2pPr lvl="1" algn="ctr">
              <a:spcBef>
                <a:spcPts val="0"/>
              </a:spcBef>
              <a:buSzPts val="12000"/>
              <a:buNone/>
              <a:defRPr sz="12000"/>
            </a:lvl2pPr>
            <a:lvl3pPr lvl="2" algn="ctr">
              <a:spcBef>
                <a:spcPts val="0"/>
              </a:spcBef>
              <a:buSzPts val="12000"/>
              <a:buNone/>
              <a:defRPr sz="12000"/>
            </a:lvl3pPr>
            <a:lvl4pPr lvl="3" algn="ctr">
              <a:spcBef>
                <a:spcPts val="0"/>
              </a:spcBef>
              <a:buSzPts val="12000"/>
              <a:buNone/>
              <a:defRPr sz="12000"/>
            </a:lvl4pPr>
            <a:lvl5pPr lvl="4" algn="ctr">
              <a:spcBef>
                <a:spcPts val="0"/>
              </a:spcBef>
              <a:buSzPts val="12000"/>
              <a:buNone/>
              <a:defRPr sz="12000"/>
            </a:lvl5pPr>
            <a:lvl6pPr lvl="5" algn="ctr">
              <a:spcBef>
                <a:spcPts val="0"/>
              </a:spcBef>
              <a:buSzPts val="12000"/>
              <a:buNone/>
              <a:defRPr sz="12000"/>
            </a:lvl6pPr>
            <a:lvl7pPr lvl="6" algn="ctr">
              <a:spcBef>
                <a:spcPts val="0"/>
              </a:spcBef>
              <a:buSzPts val="12000"/>
              <a:buNone/>
              <a:defRPr sz="12000"/>
            </a:lvl7pPr>
            <a:lvl8pPr lvl="7" algn="ctr">
              <a:spcBef>
                <a:spcPts val="0"/>
              </a:spcBef>
              <a:buSzPts val="12000"/>
              <a:buNone/>
              <a:defRPr sz="12000"/>
            </a:lvl8pPr>
            <a:lvl9pPr lvl="8" algn="ctr">
              <a:spcBef>
                <a:spcPts val="0"/>
              </a:spcBef>
              <a:buSzPts val="12000"/>
              <a:buNone/>
              <a:defRPr sz="12000"/>
            </a:lvl9pPr>
          </a:lstStyle>
          <a:p/>
        </p:txBody>
      </p:sp>
      <p:sp>
        <p:nvSpPr>
          <p:cNvPr id="51" name="Shape 5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spcBef>
                <a:spcPts val="0"/>
              </a:spcBef>
              <a:buSzPts val="1800"/>
              <a:buChar char="●"/>
              <a:defRPr/>
            </a:lvl1pPr>
            <a:lvl2pPr lvl="1" algn="ctr">
              <a:spcBef>
                <a:spcPts val="0"/>
              </a:spcBef>
              <a:buSzPts val="1400"/>
              <a:buChar char="○"/>
              <a:defRPr/>
            </a:lvl2pPr>
            <a:lvl3pPr lvl="2" algn="ctr">
              <a:spcBef>
                <a:spcPts val="0"/>
              </a:spcBef>
              <a:buSzPts val="1400"/>
              <a:buChar char="■"/>
              <a:defRPr/>
            </a:lvl3pPr>
            <a:lvl4pPr lvl="3" algn="ctr">
              <a:spcBef>
                <a:spcPts val="0"/>
              </a:spcBef>
              <a:buSzPts val="1400"/>
              <a:buChar char="●"/>
              <a:defRPr/>
            </a:lvl4pPr>
            <a:lvl5pPr lvl="4" algn="ctr">
              <a:spcBef>
                <a:spcPts val="0"/>
              </a:spcBef>
              <a:buSzPts val="1400"/>
              <a:buChar char="○"/>
              <a:defRPr/>
            </a:lvl5pPr>
            <a:lvl6pPr lvl="5" algn="ctr">
              <a:spcBef>
                <a:spcPts val="0"/>
              </a:spcBef>
              <a:buSzPts val="1400"/>
              <a:buChar char="■"/>
              <a:defRPr/>
            </a:lvl6pPr>
            <a:lvl7pPr lvl="6" algn="ctr">
              <a:spcBef>
                <a:spcPts val="0"/>
              </a:spcBef>
              <a:buSzPts val="1400"/>
              <a:buChar char="●"/>
              <a:defRPr/>
            </a:lvl7pPr>
            <a:lvl8pPr lvl="7" algn="ctr">
              <a:spcBef>
                <a:spcPts val="0"/>
              </a:spcBef>
              <a:buSzPts val="1400"/>
              <a:buChar char="○"/>
              <a:defRPr/>
            </a:lvl8pPr>
            <a:lvl9pPr lvl="8" algn="ctr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52" name="Shape 5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secHead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 algn="ctr">
              <a:spcBef>
                <a:spcPts val="0"/>
              </a:spcBef>
              <a:buSzPts val="3600"/>
              <a:buNone/>
              <a:defRPr sz="3600"/>
            </a:lvl1pPr>
            <a:lvl2pPr lvl="1" algn="ctr">
              <a:spcBef>
                <a:spcPts val="0"/>
              </a:spcBef>
              <a:buSzPts val="3600"/>
              <a:buNone/>
              <a:defRPr sz="3600"/>
            </a:lvl2pPr>
            <a:lvl3pPr lvl="2" algn="ctr">
              <a:spcBef>
                <a:spcPts val="0"/>
              </a:spcBef>
              <a:buSzPts val="3600"/>
              <a:buNone/>
              <a:defRPr sz="3600"/>
            </a:lvl3pPr>
            <a:lvl4pPr lvl="3" algn="ctr">
              <a:spcBef>
                <a:spcPts val="0"/>
              </a:spcBef>
              <a:buSzPts val="3600"/>
              <a:buNone/>
              <a:defRPr sz="3600"/>
            </a:lvl4pPr>
            <a:lvl5pPr lvl="4" algn="ctr">
              <a:spcBef>
                <a:spcPts val="0"/>
              </a:spcBef>
              <a:buSzPts val="3600"/>
              <a:buNone/>
              <a:defRPr sz="3600"/>
            </a:lvl5pPr>
            <a:lvl6pPr lvl="5" algn="ctr">
              <a:spcBef>
                <a:spcPts val="0"/>
              </a:spcBef>
              <a:buSzPts val="3600"/>
              <a:buNone/>
              <a:defRPr sz="3600"/>
            </a:lvl6pPr>
            <a:lvl7pPr lvl="6" algn="ctr">
              <a:spcBef>
                <a:spcPts val="0"/>
              </a:spcBef>
              <a:buSzPts val="3600"/>
              <a:buNone/>
              <a:defRPr sz="3600"/>
            </a:lvl7pPr>
            <a:lvl8pPr lvl="7" algn="ctr">
              <a:spcBef>
                <a:spcPts val="0"/>
              </a:spcBef>
              <a:buSzPts val="3600"/>
              <a:buNone/>
              <a:defRPr sz="3600"/>
            </a:lvl8pPr>
            <a:lvl9pPr lvl="8" algn="ctr">
              <a:spcBef>
                <a:spcPts val="0"/>
              </a:spcBef>
              <a:buSzPts val="3600"/>
              <a:buNone/>
              <a:defRPr sz="3600"/>
            </a:lvl9pPr>
          </a:lstStyle>
          <a:p/>
        </p:txBody>
      </p:sp>
      <p:sp>
        <p:nvSpPr>
          <p:cNvPr id="19" name="Shape 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x">
  <p:cSld name="Title and 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800"/>
              <a:buChar char="●"/>
              <a:defRPr/>
            </a:lvl1pPr>
            <a:lvl2pPr lvl="1">
              <a:spcBef>
                <a:spcPts val="0"/>
              </a:spcBef>
              <a:buSzPts val="1400"/>
              <a:buChar char="○"/>
              <a:defRPr/>
            </a:lvl2pPr>
            <a:lvl3pPr lvl="2">
              <a:spcBef>
                <a:spcPts val="0"/>
              </a:spcBef>
              <a:buSzPts val="1400"/>
              <a:buChar char="■"/>
              <a:defRPr/>
            </a:lvl3pPr>
            <a:lvl4pPr lvl="3">
              <a:spcBef>
                <a:spcPts val="0"/>
              </a:spcBef>
              <a:buSzPts val="1400"/>
              <a:buChar char="●"/>
              <a:defRPr/>
            </a:lvl4pPr>
            <a:lvl5pPr lvl="4">
              <a:spcBef>
                <a:spcPts val="0"/>
              </a:spcBef>
              <a:buSzPts val="1400"/>
              <a:buChar char="○"/>
              <a:defRPr/>
            </a:lvl5pPr>
            <a:lvl6pPr lvl="5">
              <a:spcBef>
                <a:spcPts val="0"/>
              </a:spcBef>
              <a:buSzPts val="1400"/>
              <a:buChar char="■"/>
              <a:defRPr/>
            </a:lvl6pPr>
            <a:lvl7pPr lvl="6">
              <a:spcBef>
                <a:spcPts val="0"/>
              </a:spcBef>
              <a:buSzPts val="1400"/>
              <a:buChar char="●"/>
              <a:defRPr/>
            </a:lvl7pPr>
            <a:lvl8pPr lvl="7">
              <a:spcBef>
                <a:spcPts val="0"/>
              </a:spcBef>
              <a:buSzPts val="1400"/>
              <a:buChar char="○"/>
              <a:defRPr/>
            </a:lvl8pPr>
            <a:lvl9pPr lvl="8">
              <a:spcBef>
                <a:spcPts val="0"/>
              </a:spcBef>
              <a:buSzPts val="1400"/>
              <a:buChar char="■"/>
              <a:defRPr/>
            </a:lvl9pPr>
          </a:lstStyle>
          <a:p/>
        </p:txBody>
      </p:sp>
      <p:sp>
        <p:nvSpPr>
          <p:cNvPr id="23" name="Shape 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woColTx">
  <p:cSld name="Title and two 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26" name="Shape 2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7" name="Shape 2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400"/>
              <a:buChar char="●"/>
              <a:defRPr sz="14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28" name="Shape 2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type="titleOnly">
  <p:cSld name="Title 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3000"/>
              <a:buNone/>
              <a:defRPr/>
            </a:lvl1pPr>
            <a:lvl2pPr lvl="1">
              <a:spcBef>
                <a:spcPts val="0"/>
              </a:spcBef>
              <a:buSzPts val="3000"/>
              <a:buNone/>
              <a:defRPr/>
            </a:lvl2pPr>
            <a:lvl3pPr lvl="2">
              <a:spcBef>
                <a:spcPts val="0"/>
              </a:spcBef>
              <a:buSzPts val="3000"/>
              <a:buNone/>
              <a:defRPr/>
            </a:lvl3pPr>
            <a:lvl4pPr lvl="3">
              <a:spcBef>
                <a:spcPts val="0"/>
              </a:spcBef>
              <a:buSzPts val="3000"/>
              <a:buNone/>
              <a:defRPr/>
            </a:lvl4pPr>
            <a:lvl5pPr lvl="4">
              <a:spcBef>
                <a:spcPts val="0"/>
              </a:spcBef>
              <a:buSzPts val="3000"/>
              <a:buNone/>
              <a:defRPr/>
            </a:lvl5pPr>
            <a:lvl6pPr lvl="5">
              <a:spcBef>
                <a:spcPts val="0"/>
              </a:spcBef>
              <a:buSzPts val="3000"/>
              <a:buNone/>
              <a:defRPr/>
            </a:lvl6pPr>
            <a:lvl7pPr lvl="6">
              <a:spcBef>
                <a:spcPts val="0"/>
              </a:spcBef>
              <a:buSzPts val="3000"/>
              <a:buNone/>
              <a:defRPr/>
            </a:lvl7pPr>
            <a:lvl8pPr lvl="7">
              <a:spcBef>
                <a:spcPts val="0"/>
              </a:spcBef>
              <a:buSzPts val="3000"/>
              <a:buNone/>
              <a:defRPr/>
            </a:lvl8pPr>
            <a:lvl9pPr lvl="8">
              <a:spcBef>
                <a:spcPts val="0"/>
              </a:spcBef>
              <a:buSzPts val="3000"/>
              <a:buNone/>
              <a:defRPr/>
            </a:lvl9pPr>
          </a:lstStyle>
          <a:p/>
        </p:txBody>
      </p:sp>
      <p:sp>
        <p:nvSpPr>
          <p:cNvPr id="31" name="Shape 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One column 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>
              <a:spcBef>
                <a:spcPts val="0"/>
              </a:spcBef>
              <a:buSzPts val="2400"/>
              <a:buNone/>
              <a:defRPr sz="2400"/>
            </a:lvl1pPr>
            <a:lvl2pPr lvl="1">
              <a:spcBef>
                <a:spcPts val="0"/>
              </a:spcBef>
              <a:buSzPts val="2400"/>
              <a:buNone/>
              <a:defRPr sz="2400"/>
            </a:lvl2pPr>
            <a:lvl3pPr lvl="2">
              <a:spcBef>
                <a:spcPts val="0"/>
              </a:spcBef>
              <a:buSzPts val="2400"/>
              <a:buNone/>
              <a:defRPr sz="2400"/>
            </a:lvl3pPr>
            <a:lvl4pPr lvl="3">
              <a:spcBef>
                <a:spcPts val="0"/>
              </a:spcBef>
              <a:buSzPts val="2400"/>
              <a:buNone/>
              <a:defRPr sz="2400"/>
            </a:lvl4pPr>
            <a:lvl5pPr lvl="4">
              <a:spcBef>
                <a:spcPts val="0"/>
              </a:spcBef>
              <a:buSzPts val="2400"/>
              <a:buNone/>
              <a:defRPr sz="2400"/>
            </a:lvl5pPr>
            <a:lvl6pPr lvl="5">
              <a:spcBef>
                <a:spcPts val="0"/>
              </a:spcBef>
              <a:buSzPts val="2400"/>
              <a:buNone/>
              <a:defRPr sz="2400"/>
            </a:lvl6pPr>
            <a:lvl7pPr lvl="6">
              <a:spcBef>
                <a:spcPts val="0"/>
              </a:spcBef>
              <a:buSzPts val="2400"/>
              <a:buNone/>
              <a:defRPr sz="2400"/>
            </a:lvl7pPr>
            <a:lvl8pPr lvl="7">
              <a:spcBef>
                <a:spcPts val="0"/>
              </a:spcBef>
              <a:buSzPts val="2400"/>
              <a:buNone/>
              <a:defRPr sz="2400"/>
            </a:lvl8pPr>
            <a:lvl9pPr lvl="8">
              <a:spcBef>
                <a:spcPts val="0"/>
              </a:spcBef>
              <a:buSzPts val="2400"/>
              <a:buNone/>
              <a:defRPr sz="2400"/>
            </a:lvl9pPr>
          </a:lstStyle>
          <a:p/>
        </p:txBody>
      </p:sp>
      <p:sp>
        <p:nvSpPr>
          <p:cNvPr id="34" name="Shape 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SzPts val="1200"/>
              <a:buChar char="●"/>
              <a:defRPr sz="1200"/>
            </a:lvl1pPr>
            <a:lvl2pPr lvl="1">
              <a:spcBef>
                <a:spcPts val="0"/>
              </a:spcBef>
              <a:buSzPts val="1200"/>
              <a:buChar char="○"/>
              <a:defRPr sz="1200"/>
            </a:lvl2pPr>
            <a:lvl3pPr lvl="2">
              <a:spcBef>
                <a:spcPts val="0"/>
              </a:spcBef>
              <a:buSzPts val="1200"/>
              <a:buChar char="■"/>
              <a:defRPr sz="1200"/>
            </a:lvl3pPr>
            <a:lvl4pPr lvl="3">
              <a:spcBef>
                <a:spcPts val="0"/>
              </a:spcBef>
              <a:buSzPts val="1200"/>
              <a:buChar char="●"/>
              <a:defRPr sz="1200"/>
            </a:lvl4pPr>
            <a:lvl5pPr lvl="4">
              <a:spcBef>
                <a:spcPts val="0"/>
              </a:spcBef>
              <a:buSzPts val="1200"/>
              <a:buChar char="○"/>
              <a:defRPr sz="1200"/>
            </a:lvl5pPr>
            <a:lvl6pPr lvl="5">
              <a:spcBef>
                <a:spcPts val="0"/>
              </a:spcBef>
              <a:buSzPts val="1200"/>
              <a:buChar char="■"/>
              <a:defRPr sz="1200"/>
            </a:lvl6pPr>
            <a:lvl7pPr lvl="6">
              <a:spcBef>
                <a:spcPts val="0"/>
              </a:spcBef>
              <a:buSzPts val="1200"/>
              <a:buChar char="●"/>
              <a:defRPr sz="1200"/>
            </a:lvl7pPr>
            <a:lvl8pPr lvl="7">
              <a:spcBef>
                <a:spcPts val="0"/>
              </a:spcBef>
              <a:buSzPts val="1200"/>
              <a:buChar char="○"/>
              <a:defRPr sz="1200"/>
            </a:lvl8pPr>
            <a:lvl9pPr lvl="8">
              <a:spcBef>
                <a:spcPts val="0"/>
              </a:spcBef>
              <a:buSzPts val="1200"/>
              <a:buChar char="■"/>
              <a:defRPr sz="1200"/>
            </a:lvl9pPr>
          </a:lstStyle>
          <a:p/>
        </p:txBody>
      </p:sp>
      <p:sp>
        <p:nvSpPr>
          <p:cNvPr id="35" name="Shape 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Main 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Shape 3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ection title and 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41" name="Shape 4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Shape 42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rIns="91425" wrap="square" tIns="91425"/>
          <a:lstStyle>
            <a:lvl1pPr lvl="0" algn="ctr">
              <a:spcBef>
                <a:spcPts val="0"/>
              </a:spcBef>
              <a:buSzPts val="4200"/>
              <a:buNone/>
              <a:defRPr sz="4200"/>
            </a:lvl1pPr>
            <a:lvl2pPr lvl="1" algn="ctr">
              <a:spcBef>
                <a:spcPts val="0"/>
              </a:spcBef>
              <a:buSzPts val="4200"/>
              <a:buNone/>
              <a:defRPr sz="4200"/>
            </a:lvl2pPr>
            <a:lvl3pPr lvl="2" algn="ctr">
              <a:spcBef>
                <a:spcPts val="0"/>
              </a:spcBef>
              <a:buSzPts val="4200"/>
              <a:buNone/>
              <a:defRPr sz="4200"/>
            </a:lvl3pPr>
            <a:lvl4pPr lvl="3" algn="ctr">
              <a:spcBef>
                <a:spcPts val="0"/>
              </a:spcBef>
              <a:buSzPts val="4200"/>
              <a:buNone/>
              <a:defRPr sz="4200"/>
            </a:lvl4pPr>
            <a:lvl5pPr lvl="4" algn="ctr">
              <a:spcBef>
                <a:spcPts val="0"/>
              </a:spcBef>
              <a:buSzPts val="4200"/>
              <a:buNone/>
              <a:defRPr sz="4200"/>
            </a:lvl5pPr>
            <a:lvl6pPr lvl="5" algn="ctr">
              <a:spcBef>
                <a:spcPts val="0"/>
              </a:spcBef>
              <a:buSzPts val="4200"/>
              <a:buNone/>
              <a:defRPr sz="4200"/>
            </a:lvl6pPr>
            <a:lvl7pPr lvl="6" algn="ctr">
              <a:spcBef>
                <a:spcPts val="0"/>
              </a:spcBef>
              <a:buSzPts val="4200"/>
              <a:buNone/>
              <a:defRPr sz="4200"/>
            </a:lvl7pPr>
            <a:lvl8pPr lvl="7" algn="ctr">
              <a:spcBef>
                <a:spcPts val="0"/>
              </a:spcBef>
              <a:buSzPts val="4200"/>
              <a:buNone/>
              <a:defRPr sz="4200"/>
            </a:lvl8pPr>
            <a:lvl9pPr lvl="8" algn="ctr">
              <a:spcBef>
                <a:spcPts val="0"/>
              </a:spcBef>
              <a:buSzPts val="4200"/>
              <a:buNone/>
              <a:defRPr sz="4200"/>
            </a:lvl9pPr>
          </a:lstStyle>
          <a:p/>
        </p:txBody>
      </p:sp>
      <p:sp>
        <p:nvSpPr>
          <p:cNvPr id="43" name="Shape 43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rIns="91425" wrap="square" tIns="91425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Shape 44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spcBef>
                <a:spcPts val="0"/>
              </a:spcBef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Shape 4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Ca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rIns="91425" wrap="square" tIns="91425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Shape 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Shape 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Shape 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algn="r">
              <a:spcBef>
                <a:spcPts val="0"/>
              </a:spcBef>
              <a:buNone/>
            </a:pPr>
            <a:fld id="{00000000-1234-1234-1234-123412341234}" type="slidenum">
              <a:rPr lang="en"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7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9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5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2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20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1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18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9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2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21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1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Gardener’s Exchange</a:t>
            </a:r>
          </a:p>
        </p:txBody>
      </p:sp>
      <p:sp>
        <p:nvSpPr>
          <p:cNvPr id="60" name="Shape 60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000"/>
              <a:t>By: Chris Arpin, Brandon George, Adam Hursey, Noah Lindsey, Tim Ours, and Mitch Whedon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69850" lvl="0" marL="0">
              <a:spcBef>
                <a:spcPts val="0"/>
              </a:spcBef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Budget/Cost-Benefit Analysis</a:t>
            </a:r>
          </a:p>
          <a:p>
            <a:pPr indent="0" lvl="0" mar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21" name="Shape 1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to use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NPV = $0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No income charge per transaction</a:t>
            </a:r>
          </a:p>
        </p:txBody>
      </p:sp>
      <p:sp>
        <p:nvSpPr>
          <p:cNvPr id="122" name="Shape 1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 txBox="1"/>
          <p:nvPr>
            <p:ph type="ctrTitle"/>
          </p:nvPr>
        </p:nvSpPr>
        <p:spPr>
          <a:xfrm>
            <a:off x="311700" y="2048875"/>
            <a:ext cx="8520600" cy="748200"/>
          </a:xfrm>
          <a:prstGeom prst="rect">
            <a:avLst/>
          </a:prstGeom>
        </p:spPr>
        <p:txBody>
          <a:bodyPr anchorCtr="0" anchor="b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/>
              <a:t>Custom Build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Shape 1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Gardener’s Exchange</a:t>
            </a:r>
          </a:p>
        </p:txBody>
      </p:sp>
      <p:sp>
        <p:nvSpPr>
          <p:cNvPr id="133" name="Shape 1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Mobile application for buying/selling/trading home-grown foods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Home Feed of listings in a default search radius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Card listing style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Easy to use interface</a:t>
            </a:r>
          </a:p>
        </p:txBody>
      </p:sp>
      <p:sp>
        <p:nvSpPr>
          <p:cNvPr id="134" name="Shape 13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Shape 1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Budget/Cost-Benefit Analysis</a:t>
            </a:r>
          </a:p>
        </p:txBody>
      </p:sp>
      <p:sp>
        <p:nvSpPr>
          <p:cNvPr id="140" name="Shape 1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Initial investment: $540 maintenance, $25 publishing on Google Play Store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$540 yearly maintenance cost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NPV &gt; 0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Benefits based off of a small charge per transaction</a:t>
            </a:r>
          </a:p>
        </p:txBody>
      </p:sp>
      <p:sp>
        <p:nvSpPr>
          <p:cNvPr id="141" name="Shape 1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graphicFrame>
        <p:nvGraphicFramePr>
          <p:cNvPr id="142" name="Shape 142"/>
          <p:cNvGraphicFramePr/>
          <p:nvPr/>
        </p:nvGraphicFramePr>
        <p:xfrm>
          <a:off x="1824925" y="2539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{F9FCD05F-1668-43FB-9DAE-7EE724D39BAB}</a:tableStyleId>
              </a:tblPr>
              <a:tblGrid>
                <a:gridCol w="1984675"/>
                <a:gridCol w="1092050"/>
                <a:gridCol w="702700"/>
                <a:gridCol w="702700"/>
                <a:gridCol w="702700"/>
                <a:gridCol w="702700"/>
              </a:tblGrid>
              <a:tr h="25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Year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0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1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2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3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4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</a:tr>
              <a:tr h="25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Discount Rate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4%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Costs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Initial Investment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-$565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Maintenance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-$540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-$540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-$540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-$540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Benefits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$0.00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$700.00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$700.00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$700.00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$700.00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Future Value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-$565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$160.00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$160.00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$160.00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$160.00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Present Value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-$565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$153.85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$147.93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$142.24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$136.77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Cash Flow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-$565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-$411.15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-$263.22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rgbClr val="FF0000"/>
                          </a:solidFill>
                        </a:rPr>
                        <a:t>-$120.99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$15.78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17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/>
                        <a:t>NPV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$15.78</a:t>
                      </a:r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25400" marB="25400" marR="25400" marL="25400" anchor="b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KT Decision Analysis</a:t>
            </a:r>
          </a:p>
        </p:txBody>
      </p:sp>
      <p:sp>
        <p:nvSpPr>
          <p:cNvPr id="148" name="Shape 14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3" name="Shape 153"/>
          <p:cNvGraphicFramePr/>
          <p:nvPr/>
        </p:nvGraphicFramePr>
        <p:xfrm>
          <a:off x="311700" y="113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{9E17719F-7910-4112-9F6C-7C758634483F}</a:tableStyleId>
              </a:tblPr>
              <a:tblGrid>
                <a:gridCol w="1248225"/>
                <a:gridCol w="841200"/>
                <a:gridCol w="1071900"/>
                <a:gridCol w="529150"/>
                <a:gridCol w="583400"/>
                <a:gridCol w="1004025"/>
                <a:gridCol w="529150"/>
                <a:gridCol w="583400"/>
                <a:gridCol w="1017600"/>
                <a:gridCol w="529150"/>
                <a:gridCol w="583400"/>
              </a:tblGrid>
              <a:tr h="2521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Gardener’s Exchange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RipeNear.Me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Farmer’s Garden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</a:tr>
              <a:tr h="2521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Musts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Y/N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Y/N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Y/N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21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Posted Content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post items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Users post items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2100"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Buying and Selling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Buying and selling from user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Buying and selling from user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6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Wants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Wgt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Score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Wgt’d Score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Score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Wgt’d Score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Score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Wgt’d Score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6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Offer and Accept Trades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25%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trading within the app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Yes, barter transaction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2.5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6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Charge per transaction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No, the app is owned by someone else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254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Stream is the home page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 Homepage is given after typing in the ZIP code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1.2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Yes, home page lists item for sale with default search parameters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6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 by Keyword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No, able to filter after ZIP search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0.75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 by transaction type and category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1.35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6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Filter between closeness and proximity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15%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Search by ZIP code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Yes, ZIP and search radius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1.5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52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Transaction History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57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Buyer can look at items without setting up an account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65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Simple layout according to material design standards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5%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Yes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.5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Simple and easy to use website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0.45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400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7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well put together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4.75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Simple web app for finding other foods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7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7.3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154" name="Shape 154"/>
          <p:cNvSpPr txBox="1"/>
          <p:nvPr>
            <p:ph idx="12" type="sldNum"/>
          </p:nvPr>
        </p:nvSpPr>
        <p:spPr>
          <a:xfrm>
            <a:off x="8472448" y="4663225"/>
            <a:ext cx="671700" cy="393600"/>
          </a:xfrm>
          <a:prstGeom prst="rect">
            <a:avLst/>
          </a:prstGeom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Our </a:t>
            </a:r>
            <a:r>
              <a:rPr lang="en"/>
              <a:t>Recommendation</a:t>
            </a:r>
          </a:p>
        </p:txBody>
      </p:sp>
      <p:sp>
        <p:nvSpPr>
          <p:cNvPr id="160" name="Shape 16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We recommend the Gardener’s Exchange</a:t>
            </a:r>
          </a:p>
        </p:txBody>
      </p:sp>
      <p:sp>
        <p:nvSpPr>
          <p:cNvPr id="166" name="Shape 16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Meets all requirements without sacrificing highly weighted wants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development costs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Involvement through development</a:t>
            </a:r>
          </a:p>
        </p:txBody>
      </p:sp>
      <p:sp>
        <p:nvSpPr>
          <p:cNvPr id="167" name="Shape 16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hape 17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Software Requirements Specification</a:t>
            </a:r>
          </a:p>
        </p:txBody>
      </p:sp>
      <p:sp>
        <p:nvSpPr>
          <p:cNvPr id="173" name="Shape 1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hape 1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User Roles</a:t>
            </a:r>
          </a:p>
        </p:txBody>
      </p:sp>
      <p:sp>
        <p:nvSpPr>
          <p:cNvPr id="179" name="Shape 1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Unregistered User/Guests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Customer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Seller</a:t>
            </a:r>
          </a:p>
        </p:txBody>
      </p:sp>
      <p:sp>
        <p:nvSpPr>
          <p:cNvPr id="180" name="Shape 1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3600"/>
              <a:t>Business Proposal</a:t>
            </a:r>
          </a:p>
        </p:txBody>
      </p:sp>
      <p:sp>
        <p:nvSpPr>
          <p:cNvPr id="66" name="Shape 6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Collaborating Systems/Software</a:t>
            </a:r>
          </a:p>
        </p:txBody>
      </p:sp>
      <p:sp>
        <p:nvSpPr>
          <p:cNvPr id="186" name="Shape 1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PayPal Expresses Services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Amazon Web Services S3</a:t>
            </a:r>
          </a:p>
        </p:txBody>
      </p:sp>
      <p:sp>
        <p:nvSpPr>
          <p:cNvPr id="187" name="Shape 18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Schedule</a:t>
            </a:r>
          </a:p>
        </p:txBody>
      </p:sp>
      <p:sp>
        <p:nvSpPr>
          <p:cNvPr id="193" name="Shape 1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graphicFrame>
        <p:nvGraphicFramePr>
          <p:cNvPr id="194" name="Shape 194"/>
          <p:cNvGraphicFramePr/>
          <p:nvPr/>
        </p:nvGraphicFramePr>
        <p:xfrm>
          <a:off x="1600200" y="119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{EACCC8C9-F6C6-4C07-8F08-B84DDE7B11BA}</a:tableStyleId>
              </a:tblPr>
              <a:tblGrid>
                <a:gridCol w="2971800"/>
                <a:gridCol w="2971800"/>
              </a:tblGrid>
              <a:tr h="44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Date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Milestone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</a:tr>
              <a:tr h="44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January 30th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Start product development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February 15th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Backend complete, app development begin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March 15th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External systems integrated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March 30th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Start testing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April 20th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Polish product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May 5th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Documentation and preparation for app release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63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May 17th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App released on App Store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Shape 19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Functional System Requirements</a:t>
            </a:r>
          </a:p>
        </p:txBody>
      </p:sp>
      <p:sp>
        <p:nvSpPr>
          <p:cNvPr id="200" name="Shape 20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Shape 20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System Response Table</a:t>
            </a:r>
          </a:p>
        </p:txBody>
      </p:sp>
      <p:sp>
        <p:nvSpPr>
          <p:cNvPr id="206" name="Shape 20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graphicFrame>
        <p:nvGraphicFramePr>
          <p:cNvPr id="212" name="Shape 212"/>
          <p:cNvGraphicFramePr/>
          <p:nvPr/>
        </p:nvGraphicFramePr>
        <p:xfrm>
          <a:off x="1171575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{EACCC8C9-F6C6-4C07-8F08-B84DDE7B11BA}</a:tableStyleId>
              </a:tblPr>
              <a:tblGrid>
                <a:gridCol w="523875"/>
                <a:gridCol w="762000"/>
                <a:gridCol w="1047750"/>
                <a:gridCol w="1971675"/>
                <a:gridCol w="1257300"/>
                <a:gridCol w="1238250"/>
              </a:tblGrid>
              <a:tr h="43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Event 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Source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Trigger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Response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Major Outputs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External Destinations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</a:tr>
              <a:tr h="43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Guest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Enters the app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Shows a list of items within 25 miles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Home feed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None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496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L8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User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Pressing the Distance Button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Pop up box where customer can edit the distance that the app looks for items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Changes searching distance to the set amount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None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91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Customer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Buys items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Adds an order to the database and notifies the seller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Order data, Email to seller, Home Feed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Project database, seller email</a:t>
                      </a:r>
                    </a:p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91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User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Views the details of a listing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Generates page with more information about the item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Item page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None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Customer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Offers Trade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Adds a trade to the database, notifies seller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Trade data, email to seller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Project database, seller email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91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Seller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Accepted Trade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Update trade data to close trade and email offering customer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Trade data, email to offering customer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Project database, offering customer email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334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Seller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Lists an item for sale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Adds new listing to database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Listing data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Project database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91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Seller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Clicks button to view trade offers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Sent to trade offers page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Trade offers page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None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Shape 21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 Cases</a:t>
            </a:r>
          </a:p>
        </p:txBody>
      </p:sp>
      <p:sp>
        <p:nvSpPr>
          <p:cNvPr id="218" name="Shape 2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hape 2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graphicFrame>
        <p:nvGraphicFramePr>
          <p:cNvPr id="224" name="Shape 224"/>
          <p:cNvGraphicFramePr/>
          <p:nvPr/>
        </p:nvGraphicFramePr>
        <p:xfrm>
          <a:off x="76188" y="460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{EACCC8C9-F6C6-4C07-8F08-B84DDE7B11BA}</a:tableStyleId>
              </a:tblPr>
              <a:tblGrid>
                <a:gridCol w="1934725"/>
                <a:gridCol w="1753775"/>
                <a:gridCol w="1962575"/>
                <a:gridCol w="1558925"/>
                <a:gridCol w="1781625"/>
              </a:tblGrid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NAME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Enters the App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Primary Actor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Guest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Other Actors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None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Description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Guest enters app without a login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2667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Actor Action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System Response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hMerge="1"/>
              </a:tr>
              <a:tr h="2667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Typical Event Flow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Guest opens app on smartphone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2. System opens app to the home feed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Alternate Event Flows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Guest opens app on smartphone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2. System crashes on opening the app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Business Focus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System Focus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Before event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Trigger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Enters the App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Preconditions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App installed on smartphone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After event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Conclusion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Shows listing of items within 25 miles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Postconditions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Display the home feed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Shape 22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graphicFrame>
        <p:nvGraphicFramePr>
          <p:cNvPr id="230" name="Shape 230"/>
          <p:cNvGraphicFramePr/>
          <p:nvPr/>
        </p:nvGraphicFramePr>
        <p:xfrm>
          <a:off x="137613" y="609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{EACCC8C9-F6C6-4C07-8F08-B84DDE7B11BA}</a:tableStyleId>
              </a:tblPr>
              <a:tblGrid>
                <a:gridCol w="1908300"/>
                <a:gridCol w="1729825"/>
                <a:gridCol w="1935750"/>
                <a:gridCol w="1537625"/>
                <a:gridCol w="1757275"/>
              </a:tblGrid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L8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NAME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Search by distance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Primary Actor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Guest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Other Actors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None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Description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User changes the distance parameter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2667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Actor Action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System Response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hMerge="1"/>
              </a:tr>
              <a:tr h="266700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Typical Event Flow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User presses the Distance button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2. User enters a new distance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3. System refreshes Home Feed with new listings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667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Business Focus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System Focus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 hMerge="1"/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Before event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Trigger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Pressing the Distance button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Preconditions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Application running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2667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After event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Conclusion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Pop up box where user can edit the distance that the app looks for items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Postconditions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Home feed updated with new distance parameter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Shape 23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graphicFrame>
        <p:nvGraphicFramePr>
          <p:cNvPr id="236" name="Shape 236"/>
          <p:cNvGraphicFramePr/>
          <p:nvPr/>
        </p:nvGraphicFramePr>
        <p:xfrm>
          <a:off x="137613" y="76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{EACCC8C9-F6C6-4C07-8F08-B84DDE7B11BA}</a:tableStyleId>
              </a:tblPr>
              <a:tblGrid>
                <a:gridCol w="1908300"/>
                <a:gridCol w="1729825"/>
                <a:gridCol w="1935750"/>
                <a:gridCol w="1537625"/>
                <a:gridCol w="1757275"/>
              </a:tblGrid>
              <a:tr h="2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2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NAME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Buying items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2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Primary Actor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Customer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2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Other Actors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None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2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Description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Customer buys the items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2465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Actor Action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System Response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hMerge="1"/>
              </a:tr>
              <a:tr h="246575">
                <a:tc rowSpan="5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Typical Event Flow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Customer presses the Buy button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46575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2. System asks for confirmation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46575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3. Customer confirms buy order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46575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4. System create a new order entry in database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46575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5. System notifies seller of buy order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46575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Alternate Event Flows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-28575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900"/>
                        <a:buAutoNum type="arabicPeriod"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Customer presses the Buy button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46575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2. System asks for confirmation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46575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3. Customer cancels buy order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46575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9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4. System loads item details page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465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Business Focus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System Focus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 hMerge="1"/>
              </a:tr>
              <a:tr h="2465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Before event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Trigger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Buys items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Preconditions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Customer logged in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529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After event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Conclusion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Adds an order to the database and notifies the seller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/>
                        <a:t>Postconditions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900">
                          <a:solidFill>
                            <a:schemeClr val="dk1"/>
                          </a:solidFill>
                        </a:rPr>
                        <a:t>New order entry in database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Shape 2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graphicFrame>
        <p:nvGraphicFramePr>
          <p:cNvPr id="242" name="Shape 242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{EACCC8C9-F6C6-4C07-8F08-B84DDE7B11BA}</a:tableStyleId>
              </a:tblPr>
              <a:tblGrid>
                <a:gridCol w="1908300"/>
                <a:gridCol w="1729825"/>
                <a:gridCol w="1935750"/>
                <a:gridCol w="1537625"/>
                <a:gridCol w="1757275"/>
              </a:tblGrid>
              <a:tr h="423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423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NAME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View listing details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423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Primary Actor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Customer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423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Other Actors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None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423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Description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Customer views the details of a particular listing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4237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Actor Action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System Response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hMerge="1"/>
              </a:tr>
              <a:tr h="423725">
                <a:tc row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Typical Event Flow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Customer presses on a listing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423725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2. System loads the item details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4237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Business Focus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System Focus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 hMerge="1"/>
              </a:tr>
              <a:tr h="4237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Before event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Trigger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Views the details of a listing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Preconditions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Customer logged in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6671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After event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Conclusion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Generates page with more information about the item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Postconditions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Item details displayed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Motivation</a:t>
            </a:r>
          </a:p>
        </p:txBody>
      </p:sp>
      <p:sp>
        <p:nvSpPr>
          <p:cNvPr id="72" name="Shape 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Most people buy from local stores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Connected, local communities through gardening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Improved health, less waste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More interest in gardening</a:t>
            </a:r>
          </a:p>
        </p:txBody>
      </p:sp>
      <p:sp>
        <p:nvSpPr>
          <p:cNvPr id="73" name="Shape 7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Shape 24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graphicFrame>
        <p:nvGraphicFramePr>
          <p:cNvPr id="248" name="Shape 248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{EACCC8C9-F6C6-4C07-8F08-B84DDE7B11BA}</a:tableStyleId>
              </a:tblPr>
              <a:tblGrid>
                <a:gridCol w="1908300"/>
                <a:gridCol w="1729825"/>
                <a:gridCol w="1935750"/>
                <a:gridCol w="1537625"/>
                <a:gridCol w="1757275"/>
              </a:tblGrid>
              <a:tr h="286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286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NAME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Offer a trade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286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Primary Actor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Customer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286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Other Actors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Seller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286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Description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Customer offers to trade their item for seller’s item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2865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Actor Action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System Response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hMerge="1"/>
              </a:tr>
              <a:tr h="286525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Typical Event Flow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-2921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Customer presses the Trade button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86525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2. Customer enters items to trade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446475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3. System confirms trade offer, adds trade entry to database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86525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4. System notifies seller of trade offer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86525">
                <a:tc row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Alternate Event Flows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-29210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000"/>
                        <a:buAutoNum type="arabicPeriod"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Customer presses the Trade button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86525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2. Customer enters items to trade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86525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3. Customer cancels trade offer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28652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Business Focus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System Focus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 hMerge="1"/>
              </a:tr>
              <a:tr h="2865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Before event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Trigger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Offers trade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Preconditions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Customer logged in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4464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After event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Conclusion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Adds a trade to the database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/>
                        <a:t>Postconditions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Trade entry added to database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Shape 25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graphicFrame>
        <p:nvGraphicFramePr>
          <p:cNvPr id="254" name="Shape 254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{EACCC8C9-F6C6-4C07-8F08-B84DDE7B11BA}</a:tableStyleId>
              </a:tblPr>
              <a:tblGrid>
                <a:gridCol w="1908300"/>
                <a:gridCol w="1729825"/>
                <a:gridCol w="1935750"/>
                <a:gridCol w="1537625"/>
                <a:gridCol w="1757275"/>
              </a:tblGrid>
              <a:tr h="33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T2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33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NAME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Accept trade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33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Primary Actor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Seller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33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Other Actors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Customer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33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Description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Seller accepts Customer’s trade offer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3331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Actor Action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System Response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hMerge="1"/>
              </a:tr>
              <a:tr h="333100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Typical Event Flow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Seller accepts a trade offer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33100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2. System confirms trade entry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33100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3. System marks trade entry as completed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524450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4. System notifies Customer of payment information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331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Business Focus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System Focus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 hMerge="1"/>
              </a:tr>
              <a:tr h="3331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Before event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Trigger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Accepted trade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Preconditions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Seller logged in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71582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After event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Conclusion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Update trade data to close trade and email offering customer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Postconditions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Trade entry completed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Shape 25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graphicFrame>
        <p:nvGraphicFramePr>
          <p:cNvPr id="260" name="Shape 260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{EACCC8C9-F6C6-4C07-8F08-B84DDE7B11BA}</a:tableStyleId>
              </a:tblPr>
              <a:tblGrid>
                <a:gridCol w="1908300"/>
                <a:gridCol w="1729825"/>
                <a:gridCol w="1935750"/>
                <a:gridCol w="1537625"/>
                <a:gridCol w="1757275"/>
              </a:tblGrid>
              <a:tr h="37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S1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37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NAME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List an item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37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Primary Actor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Seller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37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Other Actors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None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37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Description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Seller posts an item for sale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3772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Actor Action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System Response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hMerge="1"/>
              </a:tr>
              <a:tr h="377275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Typical Event Flow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Seller submits form with item information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77275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2. System adds item to database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77275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3. System generates Home Feed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77275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4. Returns to Home Feed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77275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Business Focus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System Focus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 hMerge="1"/>
              </a:tr>
              <a:tr h="37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Before event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Trigger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Lists an item for sale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Preconditions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Seller logged in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772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After event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Conclusion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Adds new listing to database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Postconditions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Item listed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hape 26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graphicFrame>
        <p:nvGraphicFramePr>
          <p:cNvPr id="266" name="Shape 266"/>
          <p:cNvGraphicFramePr/>
          <p:nvPr/>
        </p:nvGraphicFramePr>
        <p:xfrm>
          <a:off x="152400" y="152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{EACCC8C9-F6C6-4C07-8F08-B84DDE7B11BA}</a:tableStyleId>
              </a:tblPr>
              <a:tblGrid>
                <a:gridCol w="1908300"/>
                <a:gridCol w="1729825"/>
                <a:gridCol w="1935750"/>
                <a:gridCol w="1537625"/>
                <a:gridCol w="1757275"/>
              </a:tblGrid>
              <a:tr h="361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ID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S4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361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NAME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View trade offers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361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Primary Actor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Seller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361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Other Actors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None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361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Description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FF9900"/>
                    </a:solidFill>
                  </a:tcPr>
                </a:tc>
                <a:tc gridSpan="4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Seller views current trade offers from customers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hMerge="1"/>
                <a:tc hMerge="1"/>
              </a:tr>
              <a:tr h="3613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Actor Action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System Response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hMerge="1"/>
              </a:tr>
              <a:tr h="361300">
                <a:tc rowSpan="4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Typical Event Flow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FF"/>
                    </a:solidFill>
                  </a:tcPr>
                </a:tc>
                <a:tc gridSpan="2">
                  <a:txBody>
                    <a:bodyPr>
                      <a:noAutofit/>
                    </a:bodyPr>
                    <a:lstStyle/>
                    <a:p>
                      <a:pPr indent="-298450" lvl="0" marL="457200" rtl="0">
                        <a:spcBef>
                          <a:spcPts val="0"/>
                        </a:spcBef>
                        <a:buClr>
                          <a:schemeClr val="dk1"/>
                        </a:buClr>
                        <a:buSzPts val="1100"/>
                        <a:buAutoNum type="arabicPeriod"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Seller presses the Post tab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61300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2. System loads the Post page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61300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3. Seller presses the View Trades button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61300">
                <a:tc v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t/>
                      </a:r>
                      <a:endParaRPr sz="1100">
                        <a:solidFill>
                          <a:schemeClr val="dk1"/>
                        </a:solidFill>
                      </a:endParaRP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4. System loads trade offers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 hMerge="1"/>
              </a:tr>
              <a:tr h="361300">
                <a:tc gridSpan="3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Business Focus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 hMerge="1"/>
                <a:tc hMerge="1"/>
                <a:tc gridSpan="2"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System Focus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 hMerge="1"/>
              </a:tr>
              <a:tr h="56885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Before event 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Trigger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Clicks button to view trade offers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Preconditions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Seller logged in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3613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After event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Conclusion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Sent to trade offers page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/>
                        <a:t>Postconditions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None</a:t>
                      </a:r>
                    </a:p>
                  </a:txBody>
                  <a:tcPr marT="63500" marB="63500" marR="63500" marL="63500">
                    <a:lnL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70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272" name="Shape 27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Cross Functional Map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Shape 27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pic>
        <p:nvPicPr>
          <p:cNvPr descr="\\fileshare\nlindsey\Downloads\Cross Functional Map.png" id="278" name="Shape 278"/>
          <p:cNvPicPr preferRelativeResize="0"/>
          <p:nvPr/>
        </p:nvPicPr>
        <p:blipFill rotWithShape="1">
          <a:blip r:embed="rId3">
            <a:alphaModFix/>
          </a:blip>
          <a:srcRect b="0" l="0" r="17763" t="0"/>
          <a:stretch/>
        </p:blipFill>
        <p:spPr>
          <a:xfrm>
            <a:off x="1534650" y="-562075"/>
            <a:ext cx="6378426" cy="598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Shape 2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284" name="Shape 284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Logical Data Model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Shape 28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pic>
        <p:nvPicPr>
          <p:cNvPr id="290" name="Shape 290"/>
          <p:cNvPicPr preferRelativeResize="0"/>
          <p:nvPr/>
        </p:nvPicPr>
        <p:blipFill rotWithShape="1">
          <a:blip r:embed="rId3">
            <a:alphaModFix/>
          </a:blip>
          <a:srcRect b="8900" l="0" r="43107" t="0"/>
          <a:stretch/>
        </p:blipFill>
        <p:spPr>
          <a:xfrm>
            <a:off x="2135175" y="0"/>
            <a:ext cx="488952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Shape 29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296" name="Shape 29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Logical Process Models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302" name="Shape 302"/>
          <p:cNvSpPr txBox="1"/>
          <p:nvPr/>
        </p:nvSpPr>
        <p:spPr>
          <a:xfrm>
            <a:off x="1179025" y="2143500"/>
            <a:ext cx="6235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#Enter App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Request Home Feed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Get items within distance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Get item pictures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Generate page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Return page</a:t>
            </a:r>
          </a:p>
        </p:txBody>
      </p:sp>
      <p:sp>
        <p:nvSpPr>
          <p:cNvPr id="303" name="Shape 303"/>
          <p:cNvSpPr txBox="1"/>
          <p:nvPr/>
        </p:nvSpPr>
        <p:spPr>
          <a:xfrm>
            <a:off x="1120475" y="608250"/>
            <a:ext cx="63492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 sz="2400"/>
              <a:t>Entering the App</a:t>
            </a:r>
          </a:p>
        </p:txBody>
      </p:sp>
      <p:pic>
        <p:nvPicPr>
          <p:cNvPr id="304" name="Shape 304"/>
          <p:cNvPicPr preferRelativeResize="0"/>
          <p:nvPr/>
        </p:nvPicPr>
        <p:blipFill rotWithShape="1">
          <a:blip r:embed="rId3">
            <a:alphaModFix/>
          </a:blip>
          <a:srcRect b="72396" l="3474" r="38704" t="2950"/>
          <a:stretch/>
        </p:blipFill>
        <p:spPr>
          <a:xfrm>
            <a:off x="1722599" y="1302449"/>
            <a:ext cx="6830150" cy="22502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Non-Customer Stakeholders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Sellers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 listings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Accept/decline Trade offers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Buyers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Buy from listings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Offer trades to sellers</a:t>
            </a:r>
          </a:p>
        </p:txBody>
      </p:sp>
      <p:sp>
        <p:nvSpPr>
          <p:cNvPr id="80" name="Shape 8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310" name="Shape 310"/>
          <p:cNvSpPr txBox="1"/>
          <p:nvPr/>
        </p:nvSpPr>
        <p:spPr>
          <a:xfrm>
            <a:off x="1008725" y="2143500"/>
            <a:ext cx="46113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#Changing Distance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Get new distance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Generate Home Feed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Return Home Feed</a:t>
            </a:r>
          </a:p>
        </p:txBody>
      </p:sp>
      <p:sp>
        <p:nvSpPr>
          <p:cNvPr id="311" name="Shape 311"/>
          <p:cNvSpPr txBox="1"/>
          <p:nvPr/>
        </p:nvSpPr>
        <p:spPr>
          <a:xfrm>
            <a:off x="1120475" y="608250"/>
            <a:ext cx="63492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Changing Distance</a:t>
            </a:r>
          </a:p>
        </p:txBody>
      </p:sp>
      <p:pic>
        <p:nvPicPr>
          <p:cNvPr id="312" name="Shape 312"/>
          <p:cNvPicPr preferRelativeResize="0"/>
          <p:nvPr/>
        </p:nvPicPr>
        <p:blipFill rotWithShape="1">
          <a:blip r:embed="rId3">
            <a:alphaModFix/>
          </a:blip>
          <a:srcRect b="72221" l="2688" r="38995" t="3299"/>
          <a:stretch/>
        </p:blipFill>
        <p:spPr>
          <a:xfrm>
            <a:off x="1263349" y="1302450"/>
            <a:ext cx="7185321" cy="233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Shape 3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318" name="Shape 318"/>
          <p:cNvSpPr txBox="1"/>
          <p:nvPr/>
        </p:nvSpPr>
        <p:spPr>
          <a:xfrm>
            <a:off x="157200" y="107175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#Buying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Get order info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Create new order in order table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Get new order_id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Create associations of items to new order in order_item table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Email the seller of the item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Generate Home Feed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Return Home Feed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1120475" y="377550"/>
            <a:ext cx="63492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Buying an Item</a:t>
            </a:r>
          </a:p>
        </p:txBody>
      </p:sp>
      <p:pic>
        <p:nvPicPr>
          <p:cNvPr id="320" name="Shape 320"/>
          <p:cNvPicPr preferRelativeResize="0"/>
          <p:nvPr/>
        </p:nvPicPr>
        <p:blipFill rotWithShape="1">
          <a:blip r:embed="rId3">
            <a:alphaModFix/>
          </a:blip>
          <a:srcRect b="48783" l="3850" r="38329" t="4340"/>
          <a:stretch/>
        </p:blipFill>
        <p:spPr>
          <a:xfrm>
            <a:off x="3157200" y="901925"/>
            <a:ext cx="5502197" cy="3446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Shape 3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326" name="Shape 326"/>
          <p:cNvSpPr txBox="1"/>
          <p:nvPr/>
        </p:nvSpPr>
        <p:spPr>
          <a:xfrm>
            <a:off x="694300" y="2143500"/>
            <a:ext cx="68448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#Item Page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Get item_id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Get item data from item table using item_id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Generate Item Page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Return Item Page</a:t>
            </a:r>
          </a:p>
        </p:txBody>
      </p:sp>
      <p:sp>
        <p:nvSpPr>
          <p:cNvPr id="327" name="Shape 327"/>
          <p:cNvSpPr txBox="1"/>
          <p:nvPr/>
        </p:nvSpPr>
        <p:spPr>
          <a:xfrm>
            <a:off x="1120475" y="608250"/>
            <a:ext cx="63492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Viewing Item Information</a:t>
            </a:r>
          </a:p>
        </p:txBody>
      </p:sp>
      <p:pic>
        <p:nvPicPr>
          <p:cNvPr id="328" name="Shape 328"/>
          <p:cNvPicPr preferRelativeResize="0"/>
          <p:nvPr/>
        </p:nvPicPr>
        <p:blipFill rotWithShape="1">
          <a:blip r:embed="rId3">
            <a:alphaModFix/>
          </a:blip>
          <a:srcRect b="71526" l="3449" r="39534" t="4168"/>
          <a:stretch/>
        </p:blipFill>
        <p:spPr>
          <a:xfrm>
            <a:off x="2027025" y="1302450"/>
            <a:ext cx="6641423" cy="21877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334" name="Shape 334"/>
          <p:cNvSpPr txBox="1"/>
          <p:nvPr/>
        </p:nvSpPr>
        <p:spPr>
          <a:xfrm>
            <a:off x="160750" y="1071738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#Setting Up a Trade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Get trade info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Create new trade in trade table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Get new trade_id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Create associations of items to new trade in trade_item table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Email the seller of the item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Generate Item Page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Return Item Page</a:t>
            </a:r>
          </a:p>
        </p:txBody>
      </p:sp>
      <p:sp>
        <p:nvSpPr>
          <p:cNvPr id="335" name="Shape 335"/>
          <p:cNvSpPr txBox="1"/>
          <p:nvPr/>
        </p:nvSpPr>
        <p:spPr>
          <a:xfrm>
            <a:off x="629275" y="585800"/>
            <a:ext cx="63492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Offering a Trade</a:t>
            </a:r>
          </a:p>
        </p:txBody>
      </p:sp>
      <p:pic>
        <p:nvPicPr>
          <p:cNvPr id="336" name="Shape 336"/>
          <p:cNvPicPr preferRelativeResize="0"/>
          <p:nvPr/>
        </p:nvPicPr>
        <p:blipFill rotWithShape="1">
          <a:blip r:embed="rId3">
            <a:alphaModFix/>
          </a:blip>
          <a:srcRect b="48913" l="3291" r="38344" t="2909"/>
          <a:stretch/>
        </p:blipFill>
        <p:spPr>
          <a:xfrm>
            <a:off x="3000000" y="973525"/>
            <a:ext cx="5725178" cy="3652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Shape 34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342" name="Shape 342"/>
          <p:cNvSpPr txBox="1"/>
          <p:nvPr/>
        </p:nvSpPr>
        <p:spPr>
          <a:xfrm>
            <a:off x="969425" y="2143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 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#Accepting Trades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Get trade data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Change status of trade in trade table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Email trading customer</a:t>
            </a:r>
          </a:p>
        </p:txBody>
      </p:sp>
      <p:sp>
        <p:nvSpPr>
          <p:cNvPr id="343" name="Shape 343"/>
          <p:cNvSpPr txBox="1"/>
          <p:nvPr/>
        </p:nvSpPr>
        <p:spPr>
          <a:xfrm>
            <a:off x="1120475" y="608250"/>
            <a:ext cx="63492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Accepting a Trade</a:t>
            </a:r>
          </a:p>
        </p:txBody>
      </p:sp>
      <p:pic>
        <p:nvPicPr>
          <p:cNvPr id="344" name="Shape 344"/>
          <p:cNvPicPr preferRelativeResize="0"/>
          <p:nvPr/>
        </p:nvPicPr>
        <p:blipFill rotWithShape="1">
          <a:blip r:embed="rId3">
            <a:alphaModFix/>
          </a:blip>
          <a:srcRect b="74761" l="2840" r="38703" t="3929"/>
          <a:stretch/>
        </p:blipFill>
        <p:spPr>
          <a:xfrm>
            <a:off x="1500175" y="1302450"/>
            <a:ext cx="6934678" cy="195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Shape 34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350" name="Shape 350"/>
          <p:cNvSpPr txBox="1"/>
          <p:nvPr/>
        </p:nvSpPr>
        <p:spPr>
          <a:xfrm>
            <a:off x="104800" y="1071750"/>
            <a:ext cx="34977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#New Listing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Get item info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if(info is valid):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        	Add new item to item table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        	Add item pictures to picture table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        	Generate Home Feed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        	Return Home Feed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else: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        	Return error message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 sz="1200"/>
              <a:t>        	Request valid information</a:t>
            </a:r>
          </a:p>
        </p:txBody>
      </p:sp>
      <p:sp>
        <p:nvSpPr>
          <p:cNvPr id="351" name="Shape 351"/>
          <p:cNvSpPr txBox="1"/>
          <p:nvPr/>
        </p:nvSpPr>
        <p:spPr>
          <a:xfrm>
            <a:off x="1120475" y="608250"/>
            <a:ext cx="63492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Listing an item</a:t>
            </a:r>
          </a:p>
        </p:txBody>
      </p:sp>
      <p:pic>
        <p:nvPicPr>
          <p:cNvPr id="352" name="Shape 352"/>
          <p:cNvPicPr preferRelativeResize="0"/>
          <p:nvPr/>
        </p:nvPicPr>
        <p:blipFill rotWithShape="1">
          <a:blip r:embed="rId3">
            <a:alphaModFix/>
          </a:blip>
          <a:srcRect b="56824" l="3217" r="39218" t="3781"/>
          <a:stretch/>
        </p:blipFill>
        <p:spPr>
          <a:xfrm>
            <a:off x="2652125" y="1071750"/>
            <a:ext cx="5838129" cy="30873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Shape 3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358" name="Shape 358"/>
          <p:cNvSpPr txBox="1"/>
          <p:nvPr/>
        </p:nvSpPr>
        <p:spPr>
          <a:xfrm>
            <a:off x="864625" y="21435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#Trade Offers Page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Get user_id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Get trade_ids for user_id from trade table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Get item_ids associated with trades from trade_item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Get item data of item_ids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Generate Trade Offers Page</a:t>
            </a:r>
          </a:p>
          <a:p>
            <a:pPr indent="0" lvl="0" marL="0" rtl="0">
              <a:spcBef>
                <a:spcPts val="0"/>
              </a:spcBef>
              <a:buNone/>
            </a:pPr>
            <a:r>
              <a:rPr lang="en"/>
              <a:t>Return Trade Offers Page</a:t>
            </a:r>
          </a:p>
        </p:txBody>
      </p:sp>
      <p:sp>
        <p:nvSpPr>
          <p:cNvPr id="359" name="Shape 359"/>
          <p:cNvSpPr txBox="1"/>
          <p:nvPr/>
        </p:nvSpPr>
        <p:spPr>
          <a:xfrm>
            <a:off x="1120475" y="608250"/>
            <a:ext cx="6349200" cy="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 sz="2400"/>
              <a:t>Viewing Trade Offers</a:t>
            </a:r>
          </a:p>
        </p:txBody>
      </p:sp>
      <p:pic>
        <p:nvPicPr>
          <p:cNvPr id="360" name="Shape 360"/>
          <p:cNvPicPr preferRelativeResize="0"/>
          <p:nvPr/>
        </p:nvPicPr>
        <p:blipFill rotWithShape="1">
          <a:blip r:embed="rId3">
            <a:alphaModFix/>
          </a:blip>
          <a:srcRect b="68936" l="3339" r="38588" t="3248"/>
          <a:stretch/>
        </p:blipFill>
        <p:spPr>
          <a:xfrm>
            <a:off x="1779250" y="1302450"/>
            <a:ext cx="6711004" cy="2483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Shape 36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User Experience Diagram</a:t>
            </a:r>
          </a:p>
        </p:txBody>
      </p:sp>
      <p:sp>
        <p:nvSpPr>
          <p:cNvPr id="366" name="Shape 36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Shape 37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pic>
        <p:nvPicPr>
          <p:cNvPr id="372" name="Shape 3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1075" y="151700"/>
            <a:ext cx="7702927" cy="63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Shape 37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pic>
        <p:nvPicPr>
          <p:cNvPr id="378" name="Shape 3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175" y="151700"/>
            <a:ext cx="6261852" cy="5337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/>
          <p:nvPr>
            <p:ph type="title"/>
          </p:nvPr>
        </p:nvSpPr>
        <p:spPr>
          <a:xfrm>
            <a:off x="311700" y="252950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KT Situation Appraisal</a:t>
            </a:r>
          </a:p>
        </p:txBody>
      </p:sp>
      <p:graphicFrame>
        <p:nvGraphicFramePr>
          <p:cNvPr id="86" name="Shape 86"/>
          <p:cNvGraphicFramePr/>
          <p:nvPr/>
        </p:nvGraphicFramePr>
        <p:xfrm>
          <a:off x="311700" y="879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{9E17719F-7910-4112-9F6C-7C758634483F}</a:tableStyleId>
              </a:tblPr>
              <a:tblGrid>
                <a:gridCol w="1299300"/>
                <a:gridCol w="1819000"/>
                <a:gridCol w="1969475"/>
                <a:gridCol w="2092525"/>
                <a:gridCol w="1340300"/>
              </a:tblGrid>
              <a:tr h="3918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List Concerns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Clarify Concerns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Severity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Urgency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</a:rPr>
                        <a:t>Growth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399600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Mindset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 Their mindset of income might hurt the start</a:t>
                      </a: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 The location of Upland would be harder to start an app than a larger setting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High - Still early, but with could affect the way that the app brings in revenue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Low - we haven’t started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Low - their minds are set on what they want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12796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Encouraging for other to grow crops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 This is not currently the focus of the application</a:t>
                      </a:r>
                    </a:p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 User interaction and user experience would be what would guide this encouragement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Medium - If the app doesn't launch well, it won’t grow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Low - again, we haven’t started, but also we don’t have much influence over potential crop growers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Low - this is early and something that would be added on later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  <a:tr h="899975"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Loss of buyer interaction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- Customers are what the application needs to grow and produce profit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High - Once there is a connection between the buyer and the seller they won’t require the app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High - This is an obstacle for the app growing initially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  <a:tc>
                  <a:txBody>
                    <a:bodyPr>
                      <a:noAutofit/>
                    </a:bodyPr>
                    <a:lstStyle/>
                    <a:p>
                      <a:pPr indent="0" lvl="0" marL="0" rtl="0">
                        <a:lnSpc>
                          <a:spcPct val="115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" sz="1100">
                          <a:solidFill>
                            <a:schemeClr val="dk1"/>
                          </a:solidFill>
                        </a:rPr>
                        <a:t>Low - This is a static issues</a:t>
                      </a:r>
                    </a:p>
                  </a:txBody>
                  <a:tcPr marT="63500" marB="63500" marR="63500" marL="63500">
                    <a:lnL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L>
                    <a:lnR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R>
                    <a:lnT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T>
                    <a:lnB cap="flat" cmpd="sng" w="12650">
                      <a:solidFill>
                        <a:srgbClr val="FFFFFF"/>
                      </a:solidFill>
                      <a:prstDash val="solid"/>
                      <a:round/>
                      <a:headEnd len="med" w="med" type="none"/>
                      <a:tailEnd len="med" w="med" type="none"/>
                    </a:lnB>
                  </a:tcPr>
                </a:tc>
              </a:tr>
            </a:tbl>
          </a:graphicData>
        </a:graphic>
      </p:graphicFrame>
      <p:sp>
        <p:nvSpPr>
          <p:cNvPr id="87" name="Shape 8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hape 38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pic>
        <p:nvPicPr>
          <p:cNvPr id="384" name="Shape 3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4425" y="217200"/>
            <a:ext cx="9144003" cy="70678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Wireframes</a:t>
            </a:r>
          </a:p>
        </p:txBody>
      </p:sp>
      <p:sp>
        <p:nvSpPr>
          <p:cNvPr id="390" name="Shape 39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Shape 39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pic>
        <p:nvPicPr>
          <p:cNvPr id="396" name="Shape 39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625" y="-279900"/>
            <a:ext cx="7860173" cy="6075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Shape 40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pic>
        <p:nvPicPr>
          <p:cNvPr id="402" name="Shape 40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275" y="-176725"/>
            <a:ext cx="7363948" cy="5691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Shape 40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pic>
        <p:nvPicPr>
          <p:cNvPr id="408" name="Shape 40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67650" y="628827"/>
            <a:ext cx="6999726" cy="541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Shape 4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pic>
        <p:nvPicPr>
          <p:cNvPr id="414" name="Shape 4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500" y="453700"/>
            <a:ext cx="6654372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Shape 4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pic>
        <p:nvPicPr>
          <p:cNvPr id="420" name="Shape 4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1675" y="322700"/>
            <a:ext cx="7799475" cy="6028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Shape 42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pic>
        <p:nvPicPr>
          <p:cNvPr id="426" name="Shape 4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9250" y="-72000"/>
            <a:ext cx="7431823" cy="574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Shape 43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pic>
        <p:nvPicPr>
          <p:cNvPr id="432" name="Shape 4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21825" y="414400"/>
            <a:ext cx="8153175" cy="63019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Shape 43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pic>
        <p:nvPicPr>
          <p:cNvPr id="438" name="Shape 4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551" y="0"/>
            <a:ext cx="7666898" cy="5926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Solution Alternatives</a:t>
            </a:r>
          </a:p>
        </p:txBody>
      </p:sp>
      <p:sp>
        <p:nvSpPr>
          <p:cNvPr id="93" name="Shape 9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Shape 44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 rtl="0">
              <a:spcBef>
                <a:spcPts val="0"/>
              </a:spcBef>
              <a:buNone/>
            </a:pPr>
            <a:r>
              <a:rPr lang="en"/>
              <a:t>Non-Functional User Requirements</a:t>
            </a:r>
          </a:p>
        </p:txBody>
      </p:sp>
      <p:sp>
        <p:nvSpPr>
          <p:cNvPr id="444" name="Shape 44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Shape 4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Usability</a:t>
            </a:r>
          </a:p>
        </p:txBody>
      </p:sp>
      <p:sp>
        <p:nvSpPr>
          <p:cNvPr id="450" name="Shape 45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451" name="Shape 4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Buy items from other users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sell items on the app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Simple trading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Easy browsing for unregistered users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Shape 4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Accessibility</a:t>
            </a:r>
          </a:p>
        </p:txBody>
      </p:sp>
      <p:sp>
        <p:nvSpPr>
          <p:cNvPr id="457" name="Shape 45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458" name="Shape 4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English language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Usable for ‘non-technical“ users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User friendly to colorblind users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Shape 4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Availability</a:t>
            </a:r>
          </a:p>
        </p:txBody>
      </p:sp>
      <p:sp>
        <p:nvSpPr>
          <p:cNvPr id="464" name="Shape 46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465" name="Shape 4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at all times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Notification emails sent if system is down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Page Error alerts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Shape 4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Documentation and Training</a:t>
            </a:r>
          </a:p>
        </p:txBody>
      </p:sp>
      <p:sp>
        <p:nvSpPr>
          <p:cNvPr id="471" name="Shape 47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472" name="Shape 47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Basic user manual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Minimal training for the average user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Database administrator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Shape 477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Non-Functional System Requirements</a:t>
            </a:r>
          </a:p>
        </p:txBody>
      </p:sp>
      <p:sp>
        <p:nvSpPr>
          <p:cNvPr id="478" name="Shape 47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Shape 4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Performance</a:t>
            </a:r>
          </a:p>
        </p:txBody>
      </p:sp>
      <p:sp>
        <p:nvSpPr>
          <p:cNvPr id="484" name="Shape 48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485" name="Shape 4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intended to use a large amount of resources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sluggish or slow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Little battery life usage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Shape 4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Capacity</a:t>
            </a:r>
          </a:p>
        </p:txBody>
      </p:sp>
      <p:sp>
        <p:nvSpPr>
          <p:cNvPr id="491" name="Shape 49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492" name="Shape 4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Small server to start with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5GB standard storage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GET and PUT requests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Future upgradability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Shape 4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Security</a:t>
            </a:r>
          </a:p>
        </p:txBody>
      </p:sp>
      <p:sp>
        <p:nvSpPr>
          <p:cNvPr id="498" name="Shape 49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499" name="Shape 4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 must be logged in to do certain tasks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Limited session timers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 passwords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SQL sanitization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Shape 5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Longevity</a:t>
            </a:r>
          </a:p>
        </p:txBody>
      </p:sp>
      <p:sp>
        <p:nvSpPr>
          <p:cNvPr id="505" name="Shape 50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506" name="Shape 506"/>
          <p:cNvSpPr txBox="1"/>
          <p:nvPr>
            <p:ph idx="1" type="body"/>
          </p:nvPr>
        </p:nvSpPr>
        <p:spPr>
          <a:xfrm>
            <a:off x="311700" y="1152475"/>
            <a:ext cx="8520600" cy="19422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growing in the local area, hopefully much larger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Limited by small budget and server prices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RipeNear.Me</a:t>
            </a:r>
          </a:p>
        </p:txBody>
      </p:sp>
      <p:sp>
        <p:nvSpPr>
          <p:cNvPr id="99" name="Shape 9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application for buying/selling home-grown foods online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“Growing” and “Ripe” statuses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“Friend” other users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Interactive map area</a:t>
            </a:r>
          </a:p>
        </p:txBody>
      </p:sp>
      <p:sp>
        <p:nvSpPr>
          <p:cNvPr id="100" name="Shape 10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pic>
        <p:nvPicPr>
          <p:cNvPr id="101" name="Shape 10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625" y="2301000"/>
            <a:ext cx="5560974" cy="277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Shape 5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Conclusion</a:t>
            </a:r>
          </a:p>
        </p:txBody>
      </p:sp>
      <p:sp>
        <p:nvSpPr>
          <p:cNvPr id="512" name="Shape 5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  <p:sp>
        <p:nvSpPr>
          <p:cNvPr id="513" name="Shape 5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Custom Build - </a:t>
            </a:r>
            <a:r>
              <a:rPr lang="en"/>
              <a:t>Gardener's</a:t>
            </a:r>
            <a:r>
              <a:rPr lang="en"/>
              <a:t> Exchange</a:t>
            </a:r>
          </a:p>
          <a:p>
            <a:pPr indent="-342900" lvl="0" marL="457200" rtl="0">
              <a:spcBef>
                <a:spcPts val="0"/>
              </a:spcBef>
              <a:buSzPts val="1800"/>
              <a:buChar char="●"/>
            </a:pPr>
            <a:r>
              <a:rPr lang="en"/>
              <a:t>Meets all customer requirements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Shape 5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Budget/Cost-Benefit Analysis</a:t>
            </a:r>
          </a:p>
        </p:txBody>
      </p:sp>
      <p:sp>
        <p:nvSpPr>
          <p:cNvPr id="107" name="Shape 10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Free to use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NPV = $0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No income from a charge per transaction</a:t>
            </a:r>
          </a:p>
        </p:txBody>
      </p:sp>
      <p:sp>
        <p:nvSpPr>
          <p:cNvPr id="108" name="Shape 10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r>
              <a:rPr lang="en"/>
              <a:t>The Farmer’s Garden</a:t>
            </a:r>
          </a:p>
        </p:txBody>
      </p:sp>
      <p:sp>
        <p:nvSpPr>
          <p:cNvPr id="114" name="Shape 1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rIns="91425" wrap="square" tIns="91425">
            <a:noAutofit/>
          </a:bodyPr>
          <a:lstStyle/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Web application for buying/selling/swapping home-grown foods</a:t>
            </a:r>
          </a:p>
          <a:p>
            <a: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Requests foods, offer free items</a:t>
            </a:r>
          </a:p>
          <a:p>
            <a:pPr indent="-342900" lvl="0" marL="457200">
              <a:spcBef>
                <a:spcPts val="0"/>
              </a:spcBef>
              <a:buSzPts val="1800"/>
              <a:buChar char="●"/>
            </a:pPr>
            <a:r>
              <a:rPr lang="en"/>
              <a:t>Minimal clicks to get tasks done, easy to use</a:t>
            </a:r>
          </a:p>
        </p:txBody>
      </p:sp>
      <p:sp>
        <p:nvSpPr>
          <p:cNvPr id="115" name="Shape 1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rIns="91425" wrap="square" tIns="91425">
            <a:noAutofit/>
          </a:bodyPr>
          <a:lstStyle/>
          <a:p>
            <a:pPr indent="0" lvl="0" marL="0">
              <a:spcBef>
                <a:spcPts val="0"/>
              </a:spcBef>
              <a:buNone/>
            </a:pPr>
            <a:fld id="{00000000-1234-1234-1234-123412341234}" type="slidenum">
              <a:rPr lang="en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rPr>
              <a:t>‹#›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