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layfair Displ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layfairDisplay-regular.fntdata"/><Relationship Id="rId10" Type="http://schemas.openxmlformats.org/officeDocument/2006/relationships/slide" Target="slides/slide5.xml"/><Relationship Id="rId13" Type="http://schemas.openxmlformats.org/officeDocument/2006/relationships/font" Target="fonts/PlayfairDisplay-italic.fntdata"/><Relationship Id="rId12"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PlayfairDispl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e308120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e308120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e308120c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e308120c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e308120c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e308120c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b6ba62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b6ba62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5.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nl"/>
              <a:t>Dashboard design</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nl"/>
              <a:t>Noah Menschaert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Probleem</a:t>
            </a:r>
            <a:endParaRPr/>
          </a:p>
        </p:txBody>
      </p:sp>
      <p:sp>
        <p:nvSpPr>
          <p:cNvPr id="75" name="Google Shape;75;p14"/>
          <p:cNvSpPr txBox="1"/>
          <p:nvPr/>
        </p:nvSpPr>
        <p:spPr>
          <a:xfrm rot="-732962">
            <a:off x="997768" y="969680"/>
            <a:ext cx="3880466" cy="26643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2000">
                <a:solidFill>
                  <a:schemeClr val="dk1"/>
                </a:solidFill>
                <a:latin typeface="Lato"/>
                <a:ea typeface="Lato"/>
                <a:cs typeface="Lato"/>
                <a:sym typeface="Lato"/>
              </a:rPr>
              <a:t>Leen: “veiligheid primeert”</a:t>
            </a:r>
            <a:endParaRPr sz="2000">
              <a:solidFill>
                <a:schemeClr val="dk1"/>
              </a:solidFill>
              <a:latin typeface="Lato"/>
              <a:ea typeface="Lato"/>
              <a:cs typeface="Lato"/>
              <a:sym typeface="Lato"/>
            </a:endParaRPr>
          </a:p>
        </p:txBody>
      </p:sp>
      <p:pic>
        <p:nvPicPr>
          <p:cNvPr id="76" name="Google Shape;76;p14"/>
          <p:cNvPicPr preferRelativeResize="0"/>
          <p:nvPr/>
        </p:nvPicPr>
        <p:blipFill rotWithShape="1">
          <a:blip r:embed="rId3">
            <a:alphaModFix/>
          </a:blip>
          <a:srcRect b="0" l="0" r="0" t="53742"/>
          <a:stretch/>
        </p:blipFill>
        <p:spPr>
          <a:xfrm rot="198756">
            <a:off x="4641784" y="1282171"/>
            <a:ext cx="2912861" cy="2499587"/>
          </a:xfrm>
          <a:prstGeom prst="rect">
            <a:avLst/>
          </a:prstGeom>
          <a:noFill/>
          <a:ln>
            <a:noFill/>
          </a:ln>
        </p:spPr>
      </p:pic>
      <p:sp>
        <p:nvSpPr>
          <p:cNvPr id="77" name="Google Shape;77;p14"/>
          <p:cNvSpPr txBox="1"/>
          <p:nvPr/>
        </p:nvSpPr>
        <p:spPr>
          <a:xfrm rot="195822">
            <a:off x="4791088" y="556660"/>
            <a:ext cx="3251273" cy="48859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800">
                <a:solidFill>
                  <a:schemeClr val="dk1"/>
                </a:solidFill>
                <a:latin typeface="Lato"/>
                <a:ea typeface="Lato"/>
                <a:cs typeface="Lato"/>
                <a:sym typeface="Lato"/>
              </a:rPr>
              <a:t>Waarom we trager reageren op een gevaar in het verkeer.</a:t>
            </a:r>
            <a:endParaRPr sz="1800">
              <a:solidFill>
                <a:schemeClr val="dk1"/>
              </a:solidFill>
              <a:latin typeface="Lato"/>
              <a:ea typeface="Lato"/>
              <a:cs typeface="Lato"/>
              <a:sym typeface="Lato"/>
            </a:endParaRPr>
          </a:p>
        </p:txBody>
      </p:sp>
      <p:pic>
        <p:nvPicPr>
          <p:cNvPr id="78" name="Google Shape;78;p14"/>
          <p:cNvPicPr preferRelativeResize="0"/>
          <p:nvPr/>
        </p:nvPicPr>
        <p:blipFill>
          <a:blip r:embed="rId4">
            <a:alphaModFix/>
          </a:blip>
          <a:stretch>
            <a:fillRect/>
          </a:stretch>
        </p:blipFill>
        <p:spPr>
          <a:xfrm rot="-136326">
            <a:off x="519225" y="2444499"/>
            <a:ext cx="3453335" cy="1942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292750"/>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Oplossing</a:t>
            </a:r>
            <a:endParaRPr/>
          </a:p>
        </p:txBody>
      </p:sp>
      <p:pic>
        <p:nvPicPr>
          <p:cNvPr id="84" name="Google Shape;84;p15"/>
          <p:cNvPicPr preferRelativeResize="0"/>
          <p:nvPr/>
        </p:nvPicPr>
        <p:blipFill>
          <a:blip r:embed="rId3">
            <a:alphaModFix/>
          </a:blip>
          <a:stretch>
            <a:fillRect/>
          </a:stretch>
        </p:blipFill>
        <p:spPr>
          <a:xfrm>
            <a:off x="5189300" y="672675"/>
            <a:ext cx="2441925" cy="2131550"/>
          </a:xfrm>
          <a:prstGeom prst="rect">
            <a:avLst/>
          </a:prstGeom>
          <a:noFill/>
          <a:ln>
            <a:noFill/>
          </a:ln>
        </p:spPr>
      </p:pic>
      <p:pic>
        <p:nvPicPr>
          <p:cNvPr id="85" name="Google Shape;85;p15"/>
          <p:cNvPicPr preferRelativeResize="0"/>
          <p:nvPr/>
        </p:nvPicPr>
        <p:blipFill>
          <a:blip r:embed="rId4">
            <a:alphaModFix/>
          </a:blip>
          <a:stretch>
            <a:fillRect/>
          </a:stretch>
        </p:blipFill>
        <p:spPr>
          <a:xfrm>
            <a:off x="1510559" y="1062125"/>
            <a:ext cx="3289490" cy="2131550"/>
          </a:xfrm>
          <a:prstGeom prst="rect">
            <a:avLst/>
          </a:prstGeom>
          <a:noFill/>
          <a:ln>
            <a:noFill/>
          </a:ln>
        </p:spPr>
      </p:pic>
      <p:cxnSp>
        <p:nvCxnSpPr>
          <p:cNvPr id="86" name="Google Shape;86;p15"/>
          <p:cNvCxnSpPr/>
          <p:nvPr/>
        </p:nvCxnSpPr>
        <p:spPr>
          <a:xfrm flipH="1" rot="10800000">
            <a:off x="3386100" y="2482950"/>
            <a:ext cx="1749900" cy="88800"/>
          </a:xfrm>
          <a:prstGeom prst="straightConnector1">
            <a:avLst/>
          </a:prstGeom>
          <a:noFill/>
          <a:ln cap="flat" cmpd="sng" w="9525">
            <a:solidFill>
              <a:schemeClr val="dk2"/>
            </a:solidFill>
            <a:prstDash val="solid"/>
            <a:round/>
            <a:headEnd len="med" w="med" type="none"/>
            <a:tailEnd len="med" w="med" type="triangle"/>
          </a:ln>
        </p:spPr>
      </p:cxnSp>
      <p:pic>
        <p:nvPicPr>
          <p:cNvPr id="87" name="Google Shape;87;p15"/>
          <p:cNvPicPr preferRelativeResize="0"/>
          <p:nvPr/>
        </p:nvPicPr>
        <p:blipFill>
          <a:blip r:embed="rId5">
            <a:alphaModFix/>
          </a:blip>
          <a:stretch>
            <a:fillRect/>
          </a:stretch>
        </p:blipFill>
        <p:spPr>
          <a:xfrm>
            <a:off x="5633449" y="3418100"/>
            <a:ext cx="2719925" cy="1530925"/>
          </a:xfrm>
          <a:prstGeom prst="rect">
            <a:avLst/>
          </a:prstGeom>
          <a:noFill/>
          <a:ln>
            <a:noFill/>
          </a:ln>
        </p:spPr>
      </p:pic>
      <p:pic>
        <p:nvPicPr>
          <p:cNvPr id="88" name="Google Shape;88;p15"/>
          <p:cNvPicPr preferRelativeResize="0"/>
          <p:nvPr/>
        </p:nvPicPr>
        <p:blipFill>
          <a:blip r:embed="rId6">
            <a:alphaModFix/>
          </a:blip>
          <a:stretch>
            <a:fillRect/>
          </a:stretch>
        </p:blipFill>
        <p:spPr>
          <a:xfrm>
            <a:off x="2019325" y="3465299"/>
            <a:ext cx="1483724" cy="1483724"/>
          </a:xfrm>
          <a:prstGeom prst="rect">
            <a:avLst/>
          </a:prstGeom>
          <a:noFill/>
          <a:ln>
            <a:noFill/>
          </a:ln>
        </p:spPr>
      </p:pic>
      <p:sp>
        <p:nvSpPr>
          <p:cNvPr id="89" name="Google Shape;89;p15"/>
          <p:cNvSpPr txBox="1"/>
          <p:nvPr/>
        </p:nvSpPr>
        <p:spPr>
          <a:xfrm>
            <a:off x="408925" y="3648125"/>
            <a:ext cx="1610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800">
                <a:solidFill>
                  <a:schemeClr val="dk1"/>
                </a:solidFill>
                <a:latin typeface="Lato"/>
                <a:ea typeface="Lato"/>
                <a:cs typeface="Lato"/>
                <a:sym typeface="Lato"/>
              </a:rPr>
              <a:t>Voice control</a:t>
            </a:r>
            <a:endParaRPr sz="1800">
              <a:solidFill>
                <a:schemeClr val="dk1"/>
              </a:solidFill>
              <a:latin typeface="Lato"/>
              <a:ea typeface="Lato"/>
              <a:cs typeface="Lato"/>
              <a:sym typeface="Lato"/>
            </a:endParaRPr>
          </a:p>
        </p:txBody>
      </p:sp>
      <p:sp>
        <p:nvSpPr>
          <p:cNvPr id="90" name="Google Shape;90;p15"/>
          <p:cNvSpPr txBox="1"/>
          <p:nvPr/>
        </p:nvSpPr>
        <p:spPr>
          <a:xfrm>
            <a:off x="3600275" y="3648125"/>
            <a:ext cx="382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800">
                <a:solidFill>
                  <a:schemeClr val="dk1"/>
                </a:solidFill>
                <a:latin typeface="Lato"/>
                <a:ea typeface="Lato"/>
                <a:cs typeface="Lato"/>
                <a:sym typeface="Lato"/>
              </a:rPr>
              <a:t>Heads Up Display</a:t>
            </a:r>
            <a:endParaRPr sz="1800">
              <a:solidFill>
                <a:schemeClr val="dk1"/>
              </a:solidFill>
              <a:latin typeface="Lato"/>
              <a:ea typeface="Lato"/>
              <a:cs typeface="Lato"/>
              <a:sym typeface="Lato"/>
            </a:endParaRPr>
          </a:p>
        </p:txBody>
      </p:sp>
      <p:sp>
        <p:nvSpPr>
          <p:cNvPr id="91" name="Google Shape;91;p15"/>
          <p:cNvSpPr txBox="1"/>
          <p:nvPr/>
        </p:nvSpPr>
        <p:spPr>
          <a:xfrm>
            <a:off x="7855900" y="912025"/>
            <a:ext cx="959400" cy="20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000">
                <a:solidFill>
                  <a:schemeClr val="dk1"/>
                </a:solidFill>
                <a:latin typeface="Lato"/>
                <a:ea typeface="Lato"/>
                <a:cs typeface="Lato"/>
                <a:sym typeface="Lato"/>
              </a:rPr>
              <a:t>Sluit tijdens het rijden zodat het niet voor afleiding kan zorgen.</a:t>
            </a:r>
            <a:endParaRPr sz="1000">
              <a:solidFill>
                <a:schemeClr val="dk1"/>
              </a:solidFill>
              <a:latin typeface="Lato"/>
              <a:ea typeface="Lato"/>
              <a:cs typeface="Lato"/>
              <a:sym typeface="Lato"/>
            </a:endParaRPr>
          </a:p>
        </p:txBody>
      </p:sp>
      <p:sp>
        <p:nvSpPr>
          <p:cNvPr id="92" name="Google Shape;92;p15"/>
          <p:cNvSpPr txBox="1"/>
          <p:nvPr/>
        </p:nvSpPr>
        <p:spPr>
          <a:xfrm>
            <a:off x="207275" y="1542750"/>
            <a:ext cx="914100" cy="14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000">
                <a:solidFill>
                  <a:schemeClr val="dk1"/>
                </a:solidFill>
                <a:latin typeface="Lato"/>
                <a:ea typeface="Lato"/>
                <a:cs typeface="Lato"/>
                <a:sym typeface="Lato"/>
              </a:rPr>
              <a:t>Indicatoren voor onder andere pinkers in benzine op de HUD.</a:t>
            </a:r>
            <a:endParaRPr sz="10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Oplossing</a:t>
            </a:r>
            <a:endParaRPr/>
          </a:p>
          <a:p>
            <a:pPr indent="0" lvl="0" marL="0" rtl="0" algn="l">
              <a:spcBef>
                <a:spcPts val="0"/>
              </a:spcBef>
              <a:spcAft>
                <a:spcPts val="0"/>
              </a:spcAft>
              <a:buNone/>
            </a:pPr>
            <a:r>
              <a:t/>
            </a:r>
            <a:endParaRPr/>
          </a:p>
        </p:txBody>
      </p:sp>
      <p:sp>
        <p:nvSpPr>
          <p:cNvPr id="98" name="Google Shape;98;p16"/>
          <p:cNvSpPr txBox="1"/>
          <p:nvPr/>
        </p:nvSpPr>
        <p:spPr>
          <a:xfrm rot="-230515">
            <a:off x="649128" y="1966630"/>
            <a:ext cx="4517652" cy="59533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800">
                <a:solidFill>
                  <a:schemeClr val="dk1"/>
                </a:solidFill>
                <a:latin typeface="Lato"/>
                <a:ea typeface="Lato"/>
                <a:cs typeface="Lato"/>
                <a:sym typeface="Lato"/>
              </a:rPr>
              <a:t>Knoppen met basisfuncties zouden er ook zijn maar niet te veel alleen de </a:t>
            </a:r>
            <a:r>
              <a:rPr lang="nl" sz="1800">
                <a:solidFill>
                  <a:schemeClr val="dk1"/>
                </a:solidFill>
                <a:latin typeface="Lato"/>
                <a:ea typeface="Lato"/>
                <a:cs typeface="Lato"/>
                <a:sym typeface="Lato"/>
              </a:rPr>
              <a:t>essentiële</a:t>
            </a:r>
            <a:r>
              <a:rPr lang="nl" sz="1800">
                <a:solidFill>
                  <a:schemeClr val="dk1"/>
                </a:solidFill>
                <a:latin typeface="Lato"/>
                <a:ea typeface="Lato"/>
                <a:cs typeface="Lato"/>
                <a:sym typeface="Lato"/>
              </a:rPr>
              <a:t>. Ze zouden duidelijk en makkelijk te gebruiken zijn met een duidelijke fysieke feedback. </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rPr lang="nl" sz="1800">
                <a:solidFill>
                  <a:schemeClr val="dk1"/>
                </a:solidFill>
                <a:latin typeface="Lato"/>
                <a:ea typeface="Lato"/>
                <a:cs typeface="Lato"/>
                <a:sym typeface="Lato"/>
              </a:rPr>
              <a:t>Leen:”Een knop voor de </a:t>
            </a:r>
            <a:r>
              <a:rPr lang="nl" sz="1800">
                <a:solidFill>
                  <a:schemeClr val="dk1"/>
                </a:solidFill>
                <a:latin typeface="Lato"/>
                <a:ea typeface="Lato"/>
                <a:cs typeface="Lato"/>
                <a:sym typeface="Lato"/>
              </a:rPr>
              <a:t>chauffage</a:t>
            </a:r>
            <a:r>
              <a:rPr lang="nl" sz="1800">
                <a:solidFill>
                  <a:schemeClr val="dk1"/>
                </a:solidFill>
                <a:latin typeface="Lato"/>
                <a:ea typeface="Lato"/>
                <a:cs typeface="Lato"/>
                <a:sym typeface="Lato"/>
              </a:rPr>
              <a:t> kan ik blindelings besturen”.</a:t>
            </a:r>
            <a:endParaRPr sz="1800">
              <a:solidFill>
                <a:schemeClr val="dk1"/>
              </a:solidFill>
              <a:latin typeface="Lato"/>
              <a:ea typeface="Lato"/>
              <a:cs typeface="Lato"/>
              <a:sym typeface="Lato"/>
            </a:endParaRPr>
          </a:p>
        </p:txBody>
      </p:sp>
      <p:pic>
        <p:nvPicPr>
          <p:cNvPr id="99" name="Google Shape;99;p16"/>
          <p:cNvPicPr preferRelativeResize="0"/>
          <p:nvPr/>
        </p:nvPicPr>
        <p:blipFill>
          <a:blip r:embed="rId3">
            <a:alphaModFix/>
          </a:blip>
          <a:stretch>
            <a:fillRect/>
          </a:stretch>
        </p:blipFill>
        <p:spPr>
          <a:xfrm>
            <a:off x="5211000" y="1815950"/>
            <a:ext cx="3029250" cy="2017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Waarom deze oplossing</a:t>
            </a:r>
            <a:endParaRPr/>
          </a:p>
        </p:txBody>
      </p:sp>
      <p:sp>
        <p:nvSpPr>
          <p:cNvPr id="105" name="Google Shape;105;p17"/>
          <p:cNvSpPr txBox="1"/>
          <p:nvPr/>
        </p:nvSpPr>
        <p:spPr>
          <a:xfrm rot="-769667">
            <a:off x="488623" y="3198020"/>
            <a:ext cx="4471193" cy="73875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800">
                <a:solidFill>
                  <a:schemeClr val="dk1"/>
                </a:solidFill>
                <a:latin typeface="Lato"/>
                <a:ea typeface="Lato"/>
                <a:cs typeface="Lato"/>
                <a:sym typeface="Lato"/>
              </a:rPr>
              <a:t>T</a:t>
            </a:r>
            <a:r>
              <a:rPr lang="nl" sz="1800">
                <a:solidFill>
                  <a:schemeClr val="dk1"/>
                </a:solidFill>
                <a:latin typeface="Lato"/>
                <a:ea typeface="Lato"/>
                <a:cs typeface="Lato"/>
                <a:sym typeface="Lato"/>
              </a:rPr>
              <a:t>om Brijs, universiteit Hasselt:</a:t>
            </a:r>
            <a:endParaRPr sz="1800">
              <a:solidFill>
                <a:schemeClr val="dk1"/>
              </a:solidFill>
              <a:latin typeface="Lato"/>
              <a:ea typeface="Lato"/>
              <a:cs typeface="Lato"/>
              <a:sym typeface="Lato"/>
            </a:endParaRPr>
          </a:p>
          <a:p>
            <a:pPr indent="0" lvl="0" marL="0" rtl="0" algn="l">
              <a:spcBef>
                <a:spcPts val="0"/>
              </a:spcBef>
              <a:spcAft>
                <a:spcPts val="0"/>
              </a:spcAft>
              <a:buNone/>
            </a:pPr>
            <a:r>
              <a:rPr lang="nl" sz="1800">
                <a:solidFill>
                  <a:schemeClr val="dk1"/>
                </a:solidFill>
                <a:latin typeface="Lato"/>
                <a:ea typeface="Lato"/>
                <a:cs typeface="Lato"/>
                <a:sym typeface="Lato"/>
              </a:rPr>
              <a:t>”Alleen bediening met je stem is veilig”.</a:t>
            </a:r>
            <a:endParaRPr sz="1800">
              <a:solidFill>
                <a:schemeClr val="dk1"/>
              </a:solidFill>
              <a:latin typeface="Lato"/>
              <a:ea typeface="Lato"/>
              <a:cs typeface="Lato"/>
              <a:sym typeface="Lato"/>
            </a:endParaRPr>
          </a:p>
        </p:txBody>
      </p:sp>
      <p:sp>
        <p:nvSpPr>
          <p:cNvPr id="106" name="Google Shape;106;p17"/>
          <p:cNvSpPr txBox="1"/>
          <p:nvPr/>
        </p:nvSpPr>
        <p:spPr>
          <a:xfrm>
            <a:off x="5436650" y="1901050"/>
            <a:ext cx="3000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800">
                <a:solidFill>
                  <a:schemeClr val="dk1"/>
                </a:solidFill>
                <a:latin typeface="Lato"/>
                <a:ea typeface="Lato"/>
                <a:cs typeface="Lato"/>
                <a:sym typeface="Lato"/>
              </a:rPr>
              <a:t>GPS is niet duidelijk genoeg      met gewoon een stem. Het zien is heel belangrijk daarom dat het veiliger is dat je het recht voor je ziet op een HUD dan dat je naar beneden op een klein gsm schermpje moet kijken.</a:t>
            </a:r>
            <a:endParaRPr sz="1800">
              <a:solidFill>
                <a:schemeClr val="dk1"/>
              </a:solidFill>
              <a:latin typeface="Lato"/>
              <a:ea typeface="Lato"/>
              <a:cs typeface="Lato"/>
              <a:sym typeface="Lato"/>
            </a:endParaRPr>
          </a:p>
        </p:txBody>
      </p:sp>
      <p:sp>
        <p:nvSpPr>
          <p:cNvPr id="107" name="Google Shape;107;p17"/>
          <p:cNvSpPr txBox="1"/>
          <p:nvPr/>
        </p:nvSpPr>
        <p:spPr>
          <a:xfrm>
            <a:off x="633675" y="1240725"/>
            <a:ext cx="2611800" cy="9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solidFill>
                  <a:schemeClr val="dk1"/>
                </a:solidFill>
                <a:latin typeface="Lato"/>
                <a:ea typeface="Lato"/>
                <a:cs typeface="Lato"/>
                <a:sym typeface="Lato"/>
              </a:rPr>
              <a:t>Uit onderzoek </a:t>
            </a:r>
            <a:r>
              <a:rPr lang="nl">
                <a:solidFill>
                  <a:schemeClr val="dk1"/>
                </a:solidFill>
                <a:latin typeface="Lato"/>
                <a:ea typeface="Lato"/>
                <a:cs typeface="Lato"/>
                <a:sym typeface="Lato"/>
              </a:rPr>
              <a:t>literatuuronderzoek</a:t>
            </a:r>
            <a:r>
              <a:rPr lang="nl">
                <a:solidFill>
                  <a:schemeClr val="dk1"/>
                </a:solidFill>
                <a:latin typeface="Lato"/>
                <a:ea typeface="Lato"/>
                <a:cs typeface="Lato"/>
                <a:sym typeface="Lato"/>
              </a:rPr>
              <a:t> blijkt dat voice control momenteel het veiligste alternatief is voor de aanraakschermen. Deze functie </a:t>
            </a:r>
            <a:r>
              <a:rPr lang="nl">
                <a:solidFill>
                  <a:schemeClr val="dk1"/>
                </a:solidFill>
                <a:latin typeface="Lato"/>
                <a:ea typeface="Lato"/>
                <a:cs typeface="Lato"/>
                <a:sym typeface="Lato"/>
              </a:rPr>
              <a:t>wordt</a:t>
            </a:r>
            <a:r>
              <a:rPr lang="nl">
                <a:solidFill>
                  <a:schemeClr val="dk1"/>
                </a:solidFill>
                <a:latin typeface="Lato"/>
                <a:ea typeface="Lato"/>
                <a:cs typeface="Lato"/>
                <a:sym typeface="Lato"/>
              </a:rPr>
              <a:t> </a:t>
            </a:r>
            <a:r>
              <a:rPr lang="nl">
                <a:solidFill>
                  <a:schemeClr val="dk1"/>
                </a:solidFill>
                <a:latin typeface="Lato"/>
                <a:ea typeface="Lato"/>
                <a:cs typeface="Lato"/>
                <a:sym typeface="Lato"/>
              </a:rPr>
              <a:t>tijdens</a:t>
            </a:r>
            <a:r>
              <a:rPr lang="nl">
                <a:solidFill>
                  <a:schemeClr val="dk1"/>
                </a:solidFill>
                <a:latin typeface="Lato"/>
                <a:ea typeface="Lato"/>
                <a:cs typeface="Lato"/>
                <a:sym typeface="Lato"/>
              </a:rPr>
              <a:t> het rijden dan ook zo veel mogelijk gebruikt. </a:t>
            </a:r>
            <a:endParaRPr>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