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6" r:id="rId7"/>
    <p:sldId id="268" r:id="rId8"/>
    <p:sldId id="307" r:id="rId9"/>
    <p:sldId id="309" r:id="rId10"/>
    <p:sldId id="314" r:id="rId11"/>
    <p:sldId id="310" r:id="rId12"/>
    <p:sldId id="315" r:id="rId13"/>
    <p:sldId id="316" r:id="rId14"/>
    <p:sldId id="317" r:id="rId15"/>
    <p:sldId id="318" r:id="rId16"/>
    <p:sldId id="319" r:id="rId17"/>
    <p:sldId id="320" r:id="rId18"/>
    <p:sldId id="323" r:id="rId19"/>
    <p:sldId id="324" r:id="rId20"/>
    <p:sldId id="311" r:id="rId21"/>
    <p:sldId id="312" r:id="rId22"/>
    <p:sldId id="325" r:id="rId23"/>
    <p:sldId id="278" r:id="rId24"/>
    <p:sldId id="279" r:id="rId25"/>
    <p:sldId id="286" r:id="rId26"/>
    <p:sldId id="285" r:id="rId27"/>
    <p:sldId id="306" r:id="rId28"/>
    <p:sldId id="281" r:id="rId29"/>
    <p:sldId id="280" r:id="rId30"/>
    <p:sldId id="282" r:id="rId31"/>
    <p:sldId id="283" r:id="rId32"/>
    <p:sldId id="284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6" r:id="rId53"/>
    <p:sldId id="258" r:id="rId54"/>
    <p:sldId id="269" r:id="rId55"/>
    <p:sldId id="270" r:id="rId56"/>
    <p:sldId id="267" r:id="rId57"/>
    <p:sldId id="271" r:id="rId58"/>
    <p:sldId id="272" r:id="rId59"/>
    <p:sldId id="274" r:id="rId60"/>
    <p:sldId id="273" r:id="rId61"/>
    <p:sldId id="276" r:id="rId62"/>
    <p:sldId id="275" r:id="rId63"/>
    <p:sldId id="27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 Lam" initials="DL" lastIdx="1" clrIdx="0">
    <p:extLst>
      <p:ext uri="{19B8F6BF-5375-455C-9EA6-DF929625EA0E}">
        <p15:presenceInfo xmlns:p15="http://schemas.microsoft.com/office/powerpoint/2012/main" userId="1452fc6c884dd2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1.wmf"/><Relationship Id="rId1" Type="http://schemas.openxmlformats.org/officeDocument/2006/relationships/image" Target="../media/image72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32.wmf"/><Relationship Id="rId1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61.wmf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NULL"/><Relationship Id="rId11" Type="http://schemas.openxmlformats.org/officeDocument/2006/relationships/image" Target="../media/image60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3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69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8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7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79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4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84.png"/><Relationship Id="rId4" Type="http://schemas.openxmlformats.org/officeDocument/2006/relationships/image" Target="../media/image8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oleObject" Target="../embeddings/oleObject54.bin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91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9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97.wmf"/><Relationship Id="rId9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68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07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175" y="1538287"/>
            <a:ext cx="8173807" cy="2387600"/>
          </a:xfrm>
        </p:spPr>
        <p:txBody>
          <a:bodyPr>
            <a:normAutofit fontScale="90000"/>
          </a:bodyPr>
          <a:lstStyle/>
          <a:p>
            <a:r>
              <a:rPr lang="en-US"/>
              <a:t>NHẬN DẠNG HỆ THỐNG VÀ GIỌNG NÓI</a:t>
            </a:r>
            <a:br>
              <a:rPr lang="en-US"/>
            </a:br>
            <a:r>
              <a:rPr lang="en-US"/>
              <a:t>SỬ DỤNG MẠNG NEURAL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6983" y="4491832"/>
            <a:ext cx="6858000" cy="1655762"/>
          </a:xfrm>
        </p:spPr>
        <p:txBody>
          <a:bodyPr/>
          <a:lstStyle/>
          <a:p>
            <a:pPr algn="just"/>
            <a:r>
              <a:rPr lang="en-US"/>
              <a:t>Nhóm sinh viên: Dương Bá Hải Đăng</a:t>
            </a:r>
          </a:p>
          <a:p>
            <a:pPr algn="just"/>
            <a:r>
              <a:rPr lang="en-US"/>
              <a:t>			     Đỗ Sơn Lâm</a:t>
            </a:r>
          </a:p>
          <a:p>
            <a:pPr algn="just"/>
            <a:r>
              <a:rPr lang="en-US"/>
              <a:t>Hướng dẫn        : TS. Nguyễn Hoài Nam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Dữ liệu huấn luyện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3FB99C-B2B6-48FD-AEA4-8ADE0C6DE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602870"/>
            <a:ext cx="8026400" cy="39128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76728-2078-400C-8CD2-B8EB1E815C52}"/>
              </a:ext>
            </a:extLst>
          </p:cNvPr>
          <p:cNvSpPr txBox="1"/>
          <p:nvPr/>
        </p:nvSpPr>
        <p:spPr>
          <a:xfrm>
            <a:off x="1847461" y="5708066"/>
            <a:ext cx="54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Một mẫu huấn luyện lệnh “Tiến”</a:t>
            </a:r>
          </a:p>
        </p:txBody>
      </p:sp>
    </p:spTree>
    <p:extLst>
      <p:ext uri="{BB962C8B-B14F-4D97-AF65-F5344CB8AC3E}">
        <p14:creationId xmlns:p14="http://schemas.microsoft.com/office/powerpoint/2010/main" val="5925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316847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Tiền xử lý dữ liệu mẫu âm thanh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2.1. Bộ lọc hiệu chỉnh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2.2. Phân khung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2.3. Áp dụng hàm cửa sổ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2.4. Biến đổi Fourier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2.5. Ngân hàng bộ lọc theo thang đo Mel</a:t>
            </a:r>
          </a:p>
        </p:txBody>
      </p:sp>
    </p:spTree>
    <p:extLst>
      <p:ext uri="{BB962C8B-B14F-4D97-AF65-F5344CB8AC3E}">
        <p14:creationId xmlns:p14="http://schemas.microsoft.com/office/powerpoint/2010/main" val="358112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316847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2.1. Bộ lọc hiệu chỉnh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Tín hiệu tiếng nói s(n) đ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ợc đưa qua bộ lọc số bậc thấp để phổ đồng đề 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n, giảm ảnh 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ởng gây ra có các xử lý tín hiệu sau này, giữ lại đ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ợc những giá trị quan trọng, tránh đ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ợc các vấn đề về tính toán trong khâu biến đổi Fourier sau này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63BF99-A950-44FE-9565-259B828AA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7A0C402-18A3-4E8F-8681-06DDF8558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70916"/>
              </p:ext>
            </p:extLst>
          </p:nvPr>
        </p:nvGraphicFramePr>
        <p:xfrm>
          <a:off x="3062614" y="3709618"/>
          <a:ext cx="3018772" cy="47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1625600" imgH="254000" progId="Equation.DSMT4">
                  <p:embed/>
                </p:oleObj>
              </mc:Choice>
              <mc:Fallback>
                <p:oleObj name="Equation" r:id="rId3" imgW="16256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614" y="3709618"/>
                        <a:ext cx="3018772" cy="479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45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316847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2.1. Bộ lọc hiệu chỉnh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B258E7-748D-4817-A8A8-30C93C97A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0" b="5972"/>
          <a:stretch/>
        </p:blipFill>
        <p:spPr>
          <a:xfrm>
            <a:off x="1828800" y="1431415"/>
            <a:ext cx="5486400" cy="2364837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039237-B23B-4FB6-B38D-44240C77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" b="6045"/>
          <a:stretch/>
        </p:blipFill>
        <p:spPr>
          <a:xfrm>
            <a:off x="1828800" y="4085546"/>
            <a:ext cx="5486400" cy="23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4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316847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 Phân khung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Chọn thời gian cho mỗi khung nhỏ là 30ms, b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ớc nhảy là 10ms.</a:t>
            </a:r>
          </a:p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Khi đó tổng số khung có đ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ợc trong mỗi 1s là 98 khung, với mỗi khung           chứa                                       giá trị.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283295-A9B5-436E-831A-BD5508D5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1D3270-BEDD-4752-B255-A60F0FDF1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59003"/>
              </p:ext>
            </p:extLst>
          </p:nvPr>
        </p:nvGraphicFramePr>
        <p:xfrm>
          <a:off x="2141950" y="3034990"/>
          <a:ext cx="676406" cy="36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3" imgW="508000" imgH="279400" progId="Equation.DSMT4">
                  <p:embed/>
                </p:oleObj>
              </mc:Choice>
              <mc:Fallback>
                <p:oleObj name="Equation" r:id="rId3" imgW="5080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50" y="3034990"/>
                        <a:ext cx="676406" cy="369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ED273067-1261-4BF7-AA53-040D6C3D5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4FA99C-0D5B-4EBB-B45A-ACC499FA3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90498"/>
              </p:ext>
            </p:extLst>
          </p:nvPr>
        </p:nvGraphicFramePr>
        <p:xfrm>
          <a:off x="3507287" y="3029114"/>
          <a:ext cx="2536149" cy="36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5" imgW="1600200" imgH="228600" progId="Equation.DSMT4">
                  <p:embed/>
                </p:oleObj>
              </mc:Choice>
              <mc:Fallback>
                <p:oleObj name="Equation" r:id="rId5" imgW="1600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287" y="3029114"/>
                        <a:ext cx="2536149" cy="362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81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316847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 Áp dụng hàm cửa sổ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Hàm cửa sổ Hamming:</a:t>
            </a:r>
          </a:p>
          <a:p>
            <a:pPr algn="just"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Với </a:t>
            </a:r>
          </a:p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Ta đ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ợc tín hiệu mới là: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EEDB2F-BB99-4BF2-A16B-79BBFED8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FBA7046-FB39-4FF2-806A-E5BC01E43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01536"/>
              </p:ext>
            </p:extLst>
          </p:nvPr>
        </p:nvGraphicFramePr>
        <p:xfrm>
          <a:off x="3248563" y="1916482"/>
          <a:ext cx="2769166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3" imgW="1993900" imgH="520700" progId="Equation.DSMT4">
                  <p:embed/>
                </p:oleObj>
              </mc:Choice>
              <mc:Fallback>
                <p:oleObj name="Equation" r:id="rId3" imgW="1993900" imgH="520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563" y="1916482"/>
                        <a:ext cx="2769166" cy="731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0645BB05-2111-41A9-9F64-25E60562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BFB25DF-240F-4D6B-8E7C-DD5824BDB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58044"/>
              </p:ext>
            </p:extLst>
          </p:nvPr>
        </p:nvGraphicFramePr>
        <p:xfrm>
          <a:off x="1089765" y="2655518"/>
          <a:ext cx="1415441" cy="35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765" y="2655518"/>
                        <a:ext cx="1415441" cy="353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83D63ACF-235C-42D2-B3CB-F7536CFF6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453BAD8-9104-4807-BAAE-7B640635B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182895"/>
              </p:ext>
            </p:extLst>
          </p:nvPr>
        </p:nvGraphicFramePr>
        <p:xfrm>
          <a:off x="3322054" y="3990477"/>
          <a:ext cx="2499891" cy="46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7" imgW="1612900" imgH="292100" progId="Equation.DSMT4">
                  <p:embed/>
                </p:oleObj>
              </mc:Choice>
              <mc:Fallback>
                <p:oleObj name="Equation" r:id="rId7" imgW="16129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054" y="3990477"/>
                        <a:ext cx="2499891" cy="461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30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316847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Biến đổi Fourier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Sử dụng biến đổi Fourier rời rạc cho dãy có độ dài hữu hạn:</a:t>
            </a:r>
          </a:p>
          <a:p>
            <a:pPr algn="just"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Với              . Chọn N = 512 và đặt                    với   </a:t>
            </a:r>
          </a:p>
          <a:p>
            <a:pPr algn="just"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ECB7CB-380D-40EB-8757-922137B2D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DD17DD-825D-436E-8582-0E098A17C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53727"/>
              </p:ext>
            </p:extLst>
          </p:nvPr>
        </p:nvGraphicFramePr>
        <p:xfrm>
          <a:off x="3190682" y="2185665"/>
          <a:ext cx="291338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3" imgW="1816100" imgH="457200" progId="Equation.DSMT4">
                  <p:embed/>
                </p:oleObj>
              </mc:Choice>
              <mc:Fallback>
                <p:oleObj name="Equation" r:id="rId3" imgW="18161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682" y="2185665"/>
                        <a:ext cx="2913380" cy="73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DAF1F982-FDA0-4953-A1AF-C941665A7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066955B-F675-4179-A157-4060B47C3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212728"/>
              </p:ext>
            </p:extLst>
          </p:nvPr>
        </p:nvGraphicFramePr>
        <p:xfrm>
          <a:off x="1027132" y="3081936"/>
          <a:ext cx="921307" cy="678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5" imgW="583947" imgH="431613" progId="Equation.DSMT4">
                  <p:embed/>
                </p:oleObj>
              </mc:Choice>
              <mc:Fallback>
                <p:oleObj name="Equation" r:id="rId5" imgW="583947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32" y="3081936"/>
                        <a:ext cx="921307" cy="678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40AFF014-808F-4891-A127-45B9BD574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BFB03B-145E-4EFA-9FDC-B0FC23EF4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090360"/>
              </p:ext>
            </p:extLst>
          </p:nvPr>
        </p:nvGraphicFramePr>
        <p:xfrm>
          <a:off x="4672424" y="3199681"/>
          <a:ext cx="1181572" cy="44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7" imgW="787400" imgH="292100" progId="Equation.DSMT4">
                  <p:embed/>
                </p:oleObj>
              </mc:Choice>
              <mc:Fallback>
                <p:oleObj name="Equation" r:id="rId7" imgW="7874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424" y="3199681"/>
                        <a:ext cx="1181572" cy="442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EC30EBC2-AF7B-46EE-A918-10318077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18E8090-B7F9-4D74-8DF2-B41299FEC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508361"/>
              </p:ext>
            </p:extLst>
          </p:nvPr>
        </p:nvGraphicFramePr>
        <p:xfrm>
          <a:off x="6450904" y="3261151"/>
          <a:ext cx="1443032" cy="335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9" imgW="977900" imgH="228600" progId="Equation.DSMT4">
                  <p:embed/>
                </p:oleObj>
              </mc:Choice>
              <mc:Fallback>
                <p:oleObj name="Equation" r:id="rId9" imgW="9779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904" y="3261151"/>
                        <a:ext cx="1443032" cy="335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69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316847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2.5. Ngân hàng bộ lọc theo thang đo Mel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Chuyển đổi giữa thang đo Hertz (f) và Mel (m) sử dụng các ph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ơng trình sau:</a:t>
            </a:r>
          </a:p>
          <a:p>
            <a:pPr algn="just"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Ta sử dụng 40 băng lọc để chuyển đổi sang thang Mel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62F58F-EA5B-45D5-BB3F-CE53636C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03FDD7D-B5EF-4965-8964-C100D67E3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767721"/>
              </p:ext>
            </p:extLst>
          </p:nvPr>
        </p:nvGraphicFramePr>
        <p:xfrm>
          <a:off x="3277890" y="2430047"/>
          <a:ext cx="2588219" cy="731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3" imgW="1651000" imgH="469900" progId="Equation.DSMT4">
                  <p:embed/>
                </p:oleObj>
              </mc:Choice>
              <mc:Fallback>
                <p:oleObj name="Equation" r:id="rId3" imgW="1651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890" y="2430047"/>
                        <a:ext cx="2588219" cy="731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E0DAB300-802D-4ECE-B414-06512BCF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62793CA-3720-465D-BDB0-E6210F98B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633847"/>
              </p:ext>
            </p:extLst>
          </p:nvPr>
        </p:nvGraphicFramePr>
        <p:xfrm>
          <a:off x="3610863" y="3380381"/>
          <a:ext cx="1922272" cy="75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5" imgW="1333500" imgH="520700" progId="Equation.DSMT4">
                  <p:embed/>
                </p:oleObj>
              </mc:Choice>
              <mc:Fallback>
                <p:oleObj name="Equation" r:id="rId5" imgW="13335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863" y="3380381"/>
                        <a:ext cx="1922272" cy="757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54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316847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2.5. Ngân hàng bộ lọc theo thang đo Mel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Biểu diễn 40 bộ lọc theo tần số Hz</a:t>
            </a:r>
          </a:p>
          <a:p>
            <a:pPr algn="just"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62F58F-EA5B-45D5-BB3F-CE53636C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0DAB300-802D-4ECE-B414-06512BCF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AEA59E7-EF72-4423-8E64-B17CDCE3D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651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4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316847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2.5. Ngân hàng bộ lọc theo thang đo Mel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Kết quả cuối sau khi xử lý giọng nói</a:t>
            </a:r>
          </a:p>
          <a:p>
            <a:pPr algn="just"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62F58F-EA5B-45D5-BB3F-CE53636C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0DAB300-802D-4ECE-B414-06512BCF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4ED5D-3967-4873-A49C-432AAFDCA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" y="2026868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ơng 1: Cơ sở lý thuyết về mạng nơ-ron và mạng n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-ron tích chập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ơng 2: Ứng dụng mạng CNN vào nhận dạng giọng nói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ơng 3: Ứng dụng mạng CNN và mạng Hồi quy vào nhận dạng hệ thống</a:t>
            </a:r>
          </a:p>
          <a:p>
            <a:pPr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554843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Thiết kế và huấn luyện mạng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199"/>
            <a:ext cx="8026400" cy="5305121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Đầu vào là ảnh quang phổ đã xử lý, kích th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ớc [98 40]</a:t>
            </a:r>
          </a:p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Tổng mẫu đưa vào mạng là 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 8000 mẫu:	</a:t>
            </a:r>
          </a:p>
          <a:p>
            <a:pPr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500 mẫu 5 lệnh cần nhận dạng</a:t>
            </a:r>
          </a:p>
          <a:p>
            <a:pPr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1500 mẫu âm thanh môi tr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ờng</a:t>
            </a:r>
          </a:p>
          <a:p>
            <a:pPr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4000 mẫu tiếng Anh từ TensorFlow</a:t>
            </a:r>
          </a:p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Chia thành 2 tập:</a:t>
            </a:r>
          </a:p>
          <a:p>
            <a:pPr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Tập huấn luyện: 80% mẫu mỗi th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mục, chọn ngẫu nhiên</a:t>
            </a:r>
          </a:p>
          <a:p>
            <a:pPr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Tập xác nhận: 20% mẫu mỗi th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mục, chọn ngẫu nhiên</a:t>
            </a:r>
          </a:p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Sử dụng ph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ơng pháp tối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 Adam, tốc độ học 3e-5.</a:t>
            </a:r>
          </a:p>
        </p:txBody>
      </p:sp>
    </p:spTree>
    <p:extLst>
      <p:ext uri="{BB962C8B-B14F-4D97-AF65-F5344CB8AC3E}">
        <p14:creationId xmlns:p14="http://schemas.microsoft.com/office/powerpoint/2010/main" val="273271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554843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Kết quả huấn luyện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BCC621B6-0F5E-4A52-B448-422EF8529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703639"/>
            <a:ext cx="8026400" cy="4187322"/>
          </a:xfrm>
        </p:spPr>
      </p:pic>
    </p:spTree>
    <p:extLst>
      <p:ext uri="{BB962C8B-B14F-4D97-AF65-F5344CB8AC3E}">
        <p14:creationId xmlns:p14="http://schemas.microsoft.com/office/powerpoint/2010/main" val="520597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554843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Kết quả huấn luyện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87649B-36B1-4A75-B7AF-1225867F5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02" y="1346200"/>
            <a:ext cx="6166895" cy="4902200"/>
          </a:xfrm>
        </p:spPr>
      </p:pic>
    </p:spTree>
    <p:extLst>
      <p:ext uri="{BB962C8B-B14F-4D97-AF65-F5344CB8AC3E}">
        <p14:creationId xmlns:p14="http://schemas.microsoft.com/office/powerpoint/2010/main" val="3362115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8" y="-162471"/>
            <a:ext cx="8026400" cy="1325563"/>
          </a:xfrm>
        </p:spPr>
        <p:txBody>
          <a:bodyPr>
            <a:norm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ỨNG DỤNG MẠNG CNN VÀ HỒI QUY VÀO NHẬN DẠNG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346200"/>
            <a:ext cx="8026399" cy="490219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Xác định bậc hệ thống bằng mạng CNN</a:t>
            </a: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Xác định tham số mô hình ARMA bằng mạng hồi quy</a:t>
            </a: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Một số kết quả nhận dạng bậc và tham số</a:t>
            </a:r>
          </a:p>
        </p:txBody>
      </p:sp>
    </p:spTree>
    <p:extLst>
      <p:ext uri="{BB962C8B-B14F-4D97-AF65-F5344CB8AC3E}">
        <p14:creationId xmlns:p14="http://schemas.microsoft.com/office/powerpoint/2010/main" val="147745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Xác định bậc hệ thống bằng mạng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346200"/>
            <a:ext cx="8026399" cy="49021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2400"/>
              <a:t>1.1. Dữ liệu huấn luyện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/>
              <a:t>1.2. Thiết kế và huấn luyện mạng CNN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400"/>
              <a:t>1.3. Kết quả huấn luyện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1AB22C-9899-4AB6-B076-E8500E30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Xác định bậc hệ thống bằng mạng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10 khâu động học sẽ nhận dạng:</a:t>
            </a:r>
          </a:p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Quán tính bậc nhất:</a:t>
            </a:r>
          </a:p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Quán tính bậc hai:  </a:t>
            </a:r>
          </a:p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Dao động bậc hai:</a:t>
            </a:r>
          </a:p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Quán tính bậc ba:</a:t>
            </a:r>
          </a:p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Dao động bậc ba: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5E6E54-0523-4954-BF89-F678C6038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547" y="2004163"/>
            <a:ext cx="134538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D9B0B2-AB95-4D88-B466-C1D835A3F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000934"/>
              </p:ext>
            </p:extLst>
          </p:nvPr>
        </p:nvGraphicFramePr>
        <p:xfrm>
          <a:off x="3945640" y="2004163"/>
          <a:ext cx="1302823" cy="59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3" imgW="837836" imgH="393529" progId="Equation.DSMT4">
                  <p:embed/>
                </p:oleObj>
              </mc:Choice>
              <mc:Fallback>
                <p:oleObj name="Equation" r:id="rId3" imgW="837836" imgH="393529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3D9B0B2-AB95-4D88-B466-C1D835A3F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640" y="2004163"/>
                        <a:ext cx="1302823" cy="595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F3DC9549-4580-4D4B-9782-1A68BFA7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3497E4F-EB1F-4552-AB81-2A59690E4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20334"/>
              </p:ext>
            </p:extLst>
          </p:nvPr>
        </p:nvGraphicFramePr>
        <p:xfrm>
          <a:off x="3945640" y="2703003"/>
          <a:ext cx="3229539" cy="59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5" imgW="2311400" imgH="431800" progId="Equation.DSMT4">
                  <p:embed/>
                </p:oleObj>
              </mc:Choice>
              <mc:Fallback>
                <p:oleObj name="Equation" r:id="rId5" imgW="2311400" imgH="431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3497E4F-EB1F-4552-AB81-2A59690E4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640" y="2703003"/>
                        <a:ext cx="3229539" cy="595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1433EB9C-CA45-4D11-954A-25BA6104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EAEE3DD-7F00-4C75-A12F-E1F8A5B5F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5039"/>
              </p:ext>
            </p:extLst>
          </p:nvPr>
        </p:nvGraphicFramePr>
        <p:xfrm>
          <a:off x="3945640" y="3407866"/>
          <a:ext cx="3770335" cy="59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7" imgW="2463800" imgH="393700" progId="Equation.DSMT4">
                  <p:embed/>
                </p:oleObj>
              </mc:Choice>
              <mc:Fallback>
                <p:oleObj name="Equation" r:id="rId7" imgW="2463800" imgH="3937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EAEE3DD-7F00-4C75-A12F-E1F8A5B5F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640" y="3407866"/>
                        <a:ext cx="3770335" cy="594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6C0FFDD2-BBD5-4F39-950B-5AB0198A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D97636E-E80B-4A0C-814E-6650E0A04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99843"/>
              </p:ext>
            </p:extLst>
          </p:nvPr>
        </p:nvGraphicFramePr>
        <p:xfrm>
          <a:off x="3945640" y="4113583"/>
          <a:ext cx="4242235" cy="59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9" imgW="3060360" imgH="431640" progId="Equation.DSMT4">
                  <p:embed/>
                </p:oleObj>
              </mc:Choice>
              <mc:Fallback>
                <p:oleObj name="Equation" r:id="rId9" imgW="306036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D97636E-E80B-4A0C-814E-6650E0A04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640" y="4113583"/>
                        <a:ext cx="4242235" cy="592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>
            <a:extLst>
              <a:ext uri="{FF2B5EF4-FFF2-40B4-BE49-F238E27FC236}">
                <a16:creationId xmlns:a16="http://schemas.microsoft.com/office/drawing/2014/main" id="{72D3168E-BAF7-4CE3-B133-A6D60047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0E856C6-5A7D-4E83-B9EC-21DCFE0C1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454805"/>
              </p:ext>
            </p:extLst>
          </p:nvPr>
        </p:nvGraphicFramePr>
        <p:xfrm>
          <a:off x="3945640" y="4814346"/>
          <a:ext cx="4220193" cy="59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11" imgW="3035300" imgH="431800" progId="Equation.DSMT4">
                  <p:embed/>
                </p:oleObj>
              </mc:Choice>
              <mc:Fallback>
                <p:oleObj name="Equation" r:id="rId11" imgW="3035300" imgH="431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0E856C6-5A7D-4E83-B9EC-21DCFE0C1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640" y="4814346"/>
                        <a:ext cx="4220193" cy="592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599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Xác định bậc hệ thống bằng mạng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Quán tính bậc nhất có trễ:</a:t>
            </a:r>
          </a:p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Quán tính bậc hai có trễ:  </a:t>
            </a:r>
          </a:p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Dao động bậc hai có trễ:</a:t>
            </a:r>
          </a:p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Quán tính bậc ba có trễ:</a:t>
            </a:r>
          </a:p>
          <a:p>
            <a:pPr marL="514350" indent="-285750">
              <a:lnSpc>
                <a:spcPct val="165000"/>
              </a:lnSpc>
              <a:buFont typeface="Courier New" panose="02070309020205020404" pitchFamily="49" charset="0"/>
              <a:buChar char="o"/>
            </a:pPr>
            <a:r>
              <a:rPr lang="en-US" sz="2400"/>
              <a:t>Dao động bậc ba có trễ: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5E6E54-0523-4954-BF89-F678C6038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547" y="2004163"/>
            <a:ext cx="134538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D9B0B2-AB95-4D88-B466-C1D835A3F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223516"/>
              </p:ext>
            </p:extLst>
          </p:nvPr>
        </p:nvGraphicFramePr>
        <p:xfrm>
          <a:off x="4422253" y="1492620"/>
          <a:ext cx="16779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3" imgW="1079280" imgH="393480" progId="Equation.DSMT4">
                  <p:embed/>
                </p:oleObj>
              </mc:Choice>
              <mc:Fallback>
                <p:oleObj name="Equation" r:id="rId3" imgW="107928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253" y="1492620"/>
                        <a:ext cx="1677988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F3DC9549-4580-4D4B-9782-1A68BFA7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3497E4F-EB1F-4552-AB81-2A59690E4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425763"/>
              </p:ext>
            </p:extLst>
          </p:nvPr>
        </p:nvGraphicFramePr>
        <p:xfrm>
          <a:off x="4441303" y="2191120"/>
          <a:ext cx="35655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5" imgW="2552400" imgH="431640" progId="Equation.DSMT4">
                  <p:embed/>
                </p:oleObj>
              </mc:Choice>
              <mc:Fallback>
                <p:oleObj name="Equation" r:id="rId5" imgW="2552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303" y="2191120"/>
                        <a:ext cx="3565525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1433EB9C-CA45-4D11-954A-25BA6104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EAEE3DD-7F00-4C75-A12F-E1F8A5B5F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638891"/>
              </p:ext>
            </p:extLst>
          </p:nvPr>
        </p:nvGraphicFramePr>
        <p:xfrm>
          <a:off x="4425428" y="2895970"/>
          <a:ext cx="41402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7" imgW="2705040" imgH="393480" progId="Equation.DSMT4">
                  <p:embed/>
                </p:oleObj>
              </mc:Choice>
              <mc:Fallback>
                <p:oleObj name="Equation" r:id="rId7" imgW="27050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428" y="2895970"/>
                        <a:ext cx="4140200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6C0FFDD2-BBD5-4F39-950B-5AB0198A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D97636E-E80B-4A0C-814E-6650E0A04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98090"/>
              </p:ext>
            </p:extLst>
          </p:nvPr>
        </p:nvGraphicFramePr>
        <p:xfrm>
          <a:off x="4442891" y="3602407"/>
          <a:ext cx="45767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9" imgW="3301920" imgH="431640" progId="Equation.DSMT4">
                  <p:embed/>
                </p:oleObj>
              </mc:Choice>
              <mc:Fallback>
                <p:oleObj name="Equation" r:id="rId9" imgW="33019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891" y="3602407"/>
                        <a:ext cx="4576762" cy="59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>
            <a:extLst>
              <a:ext uri="{FF2B5EF4-FFF2-40B4-BE49-F238E27FC236}">
                <a16:creationId xmlns:a16="http://schemas.microsoft.com/office/drawing/2014/main" id="{72D3168E-BAF7-4CE3-B133-A6D60047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0E856C6-5A7D-4E83-B9EC-21DCFE0C1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77899"/>
              </p:ext>
            </p:extLst>
          </p:nvPr>
        </p:nvGraphicFramePr>
        <p:xfrm>
          <a:off x="4442891" y="4302495"/>
          <a:ext cx="45545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11" imgW="3276360" imgH="431640" progId="Equation.DSMT4">
                  <p:embed/>
                </p:oleObj>
              </mc:Choice>
              <mc:Fallback>
                <p:oleObj name="Equation" r:id="rId11" imgW="327636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891" y="4302495"/>
                        <a:ext cx="4554537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59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1.1. Dữ liệu huấn luyện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346200"/>
            <a:ext cx="8026399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Đầu vào: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1AB22C-9899-4AB6-B076-E8500E30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BDFADC-FD74-4A5A-91AB-A333E0443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13226"/>
              </p:ext>
            </p:extLst>
          </p:nvPr>
        </p:nvGraphicFramePr>
        <p:xfrm>
          <a:off x="1223963" y="3313113"/>
          <a:ext cx="2813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1333440" imgH="457200" progId="Equation.DSMT4">
                  <p:embed/>
                </p:oleObj>
              </mc:Choice>
              <mc:Fallback>
                <p:oleObj name="Equation" r:id="rId3" imgW="133344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4BDFADC-FD74-4A5A-91AB-A333E0443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313113"/>
                        <a:ext cx="2813050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1D5F0251-33C8-496D-9855-967D8237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7" y="2435295"/>
            <a:ext cx="4083051" cy="27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6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1.1. Dữ liệu huấn luyện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346200"/>
            <a:ext cx="8026399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</a:t>
            </a:r>
          </a:p>
          <a:p>
            <a:pPr marL="514350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 </a:t>
            </a:r>
            <a:r>
              <a:rPr lang="en-US" dirty="0" err="1"/>
              <a:t>đầu</a:t>
            </a:r>
            <a:endParaRPr lang="en-US" dirty="0"/>
          </a:p>
          <a:p>
            <a:pPr marL="514350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1x1</a:t>
            </a:r>
          </a:p>
          <a:p>
            <a:pPr marL="514350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‘</a:t>
            </a:r>
            <a:r>
              <a:rPr lang="en-US" dirty="0" err="1"/>
              <a:t>png</a:t>
            </a:r>
            <a:r>
              <a:rPr lang="en-US" dirty="0"/>
              <a:t>’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96x96x3</a:t>
            </a:r>
          </a:p>
          <a:p>
            <a:pPr marL="514350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2500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chia </a:t>
            </a:r>
            <a:r>
              <a:rPr lang="en-US" dirty="0" err="1"/>
              <a:t>ra</a:t>
            </a:r>
            <a:r>
              <a:rPr lang="en-US" dirty="0"/>
              <a:t> 20%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pPr marL="514350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1AB22C-9899-4AB6-B076-E8500E30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187C2E-F5AB-40D2-B278-885A5624D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36405E5-3647-486F-BA64-38BFFFE34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37166"/>
              </p:ext>
            </p:extLst>
          </p:nvPr>
        </p:nvGraphicFramePr>
        <p:xfrm>
          <a:off x="1709803" y="5511800"/>
          <a:ext cx="5724394" cy="38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3" imgW="3924300" imgH="266700" progId="Equation.DSMT4">
                  <p:embed/>
                </p:oleObj>
              </mc:Choice>
              <mc:Fallback>
                <p:oleObj name="Equation" r:id="rId3" imgW="39243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803" y="5511800"/>
                        <a:ext cx="5724394" cy="389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97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1.1. Dữ liệu huấn luyện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346200"/>
            <a:ext cx="8026399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/>
              <a:t>Ảnh tín hiệu ra: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1AB22C-9899-4AB6-B076-E8500E30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A54AFE7D-CB4D-4FDE-8090-E5E0EAAC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9" y="2192148"/>
            <a:ext cx="1291082" cy="1291082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1554ECDD-772A-4B8F-9C1B-0F44244D9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74" y="2192690"/>
            <a:ext cx="1291082" cy="1291082"/>
          </a:xfrm>
          <a:prstGeom prst="rect">
            <a:avLst/>
          </a:prstGeom>
        </p:spPr>
      </p:pic>
      <p:pic>
        <p:nvPicPr>
          <p:cNvPr id="12" name="Picture 11" descr="A picture containing sky, object&#10;&#10;Description automatically generated">
            <a:extLst>
              <a:ext uri="{FF2B5EF4-FFF2-40B4-BE49-F238E27FC236}">
                <a16:creationId xmlns:a16="http://schemas.microsoft.com/office/drawing/2014/main" id="{0329D5F1-69FD-47A1-A45E-4D4DB17C4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82" y="2188846"/>
            <a:ext cx="1291082" cy="1291082"/>
          </a:xfrm>
          <a:prstGeom prst="rect">
            <a:avLst/>
          </a:prstGeom>
        </p:spPr>
      </p:pic>
      <p:pic>
        <p:nvPicPr>
          <p:cNvPr id="14" name="Picture 13" descr="A picture containing sky, object, mirror&#10;&#10;Description automatically generated">
            <a:extLst>
              <a:ext uri="{FF2B5EF4-FFF2-40B4-BE49-F238E27FC236}">
                <a16:creationId xmlns:a16="http://schemas.microsoft.com/office/drawing/2014/main" id="{D75C7CD5-9B59-425B-9652-BBF410214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90" y="2188846"/>
            <a:ext cx="1291082" cy="1291082"/>
          </a:xfrm>
          <a:prstGeom prst="rect">
            <a:avLst/>
          </a:prstGeom>
        </p:spPr>
      </p:pic>
      <p:pic>
        <p:nvPicPr>
          <p:cNvPr id="16" name="Picture 15" descr="A picture containing sky, object&#10;&#10;Description automatically generated">
            <a:extLst>
              <a:ext uri="{FF2B5EF4-FFF2-40B4-BE49-F238E27FC236}">
                <a16:creationId xmlns:a16="http://schemas.microsoft.com/office/drawing/2014/main" id="{EB397ED2-6966-4D3B-91DD-058512A87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18" y="2180817"/>
            <a:ext cx="1257029" cy="1257029"/>
          </a:xfrm>
          <a:prstGeom prst="rect">
            <a:avLst/>
          </a:prstGeom>
        </p:spPr>
      </p:pic>
      <p:pic>
        <p:nvPicPr>
          <p:cNvPr id="18" name="Picture 17" descr="A picture containing sky, object&#10;&#10;Description automatically generated">
            <a:extLst>
              <a:ext uri="{FF2B5EF4-FFF2-40B4-BE49-F238E27FC236}">
                <a16:creationId xmlns:a16="http://schemas.microsoft.com/office/drawing/2014/main" id="{86DFEA8C-FC75-41EE-9C59-4C67CB2B6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2" y="4257933"/>
            <a:ext cx="1291082" cy="1291082"/>
          </a:xfrm>
          <a:prstGeom prst="rect">
            <a:avLst/>
          </a:prstGeom>
        </p:spPr>
      </p:pic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FC546DCA-0EEC-4239-ADBC-0220B2356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74" y="4257933"/>
            <a:ext cx="1291082" cy="1291082"/>
          </a:xfrm>
          <a:prstGeom prst="rect">
            <a:avLst/>
          </a:prstGeom>
        </p:spPr>
      </p:pic>
      <p:pic>
        <p:nvPicPr>
          <p:cNvPr id="22" name="Picture 21" descr="A picture containing table&#10;&#10;Description automatically generated">
            <a:extLst>
              <a:ext uri="{FF2B5EF4-FFF2-40B4-BE49-F238E27FC236}">
                <a16:creationId xmlns:a16="http://schemas.microsoft.com/office/drawing/2014/main" id="{6034FB1C-5A90-4113-863B-8C5861D8E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2" y="4257933"/>
            <a:ext cx="1291082" cy="1291082"/>
          </a:xfrm>
          <a:prstGeom prst="rect">
            <a:avLst/>
          </a:prstGeom>
        </p:spPr>
      </p:pic>
      <p:pic>
        <p:nvPicPr>
          <p:cNvPr id="24" name="Picture 23" descr="A close up of a hanger&#10;&#10;Description automatically generated">
            <a:extLst>
              <a:ext uri="{FF2B5EF4-FFF2-40B4-BE49-F238E27FC236}">
                <a16:creationId xmlns:a16="http://schemas.microsoft.com/office/drawing/2014/main" id="{07C2AB64-8433-47B2-84D9-480BCA4BDF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90" y="4257933"/>
            <a:ext cx="1291082" cy="1291082"/>
          </a:xfrm>
          <a:prstGeom prst="rect">
            <a:avLst/>
          </a:prstGeom>
        </p:spPr>
      </p:pic>
      <p:pic>
        <p:nvPicPr>
          <p:cNvPr id="26" name="Picture 25" descr="A close up of a person&#10;&#10;Description automatically generated">
            <a:extLst>
              <a:ext uri="{FF2B5EF4-FFF2-40B4-BE49-F238E27FC236}">
                <a16:creationId xmlns:a16="http://schemas.microsoft.com/office/drawing/2014/main" id="{9C12E783-F732-4D25-82F9-AC4B210996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58" y="4255234"/>
            <a:ext cx="1291082" cy="12910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5888F54-4113-479F-BF2F-F0C0A0315514}"/>
              </a:ext>
            </a:extLst>
          </p:cNvPr>
          <p:cNvSpPr txBox="1"/>
          <p:nvPr/>
        </p:nvSpPr>
        <p:spPr>
          <a:xfrm>
            <a:off x="1043198" y="3480323"/>
            <a:ext cx="105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Bậc nhất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344DC6-8EAE-4ED1-999F-63B9DD6C6437}"/>
              </a:ext>
            </a:extLst>
          </p:cNvPr>
          <p:cNvSpPr txBox="1"/>
          <p:nvPr/>
        </p:nvSpPr>
        <p:spPr>
          <a:xfrm>
            <a:off x="2492542" y="3395549"/>
            <a:ext cx="99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Bậc nhất có trễ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995B7-83B1-4E90-AB37-D2524AA8E19C}"/>
              </a:ext>
            </a:extLst>
          </p:cNvPr>
          <p:cNvSpPr txBox="1"/>
          <p:nvPr/>
        </p:nvSpPr>
        <p:spPr>
          <a:xfrm>
            <a:off x="3943034" y="3429000"/>
            <a:ext cx="86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Bậc hai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BC55E-73D2-4492-9F73-6A007372AD8D}"/>
              </a:ext>
            </a:extLst>
          </p:cNvPr>
          <p:cNvSpPr txBox="1"/>
          <p:nvPr/>
        </p:nvSpPr>
        <p:spPr>
          <a:xfrm>
            <a:off x="5274310" y="3341823"/>
            <a:ext cx="8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Bậc hai có trễ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2D0B1-F497-4778-B716-A5CB3153157A}"/>
              </a:ext>
            </a:extLst>
          </p:cNvPr>
          <p:cNvSpPr txBox="1"/>
          <p:nvPr/>
        </p:nvSpPr>
        <p:spPr>
          <a:xfrm>
            <a:off x="6853350" y="3395549"/>
            <a:ext cx="86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Bậc ba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2895B-A28E-42A1-8F54-D2285A020DB9}"/>
              </a:ext>
            </a:extLst>
          </p:cNvPr>
          <p:cNvSpPr txBox="1"/>
          <p:nvPr/>
        </p:nvSpPr>
        <p:spPr>
          <a:xfrm>
            <a:off x="1043198" y="5630895"/>
            <a:ext cx="84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Bậc ba có trễ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03F97-FB2D-4E81-8165-2766E868FFF4}"/>
              </a:ext>
            </a:extLst>
          </p:cNvPr>
          <p:cNvSpPr txBox="1"/>
          <p:nvPr/>
        </p:nvSpPr>
        <p:spPr>
          <a:xfrm>
            <a:off x="2412632" y="5665983"/>
            <a:ext cx="115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Dao động bậc hai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0860F2-8F3D-46A8-8AE8-E61A17C586DF}"/>
              </a:ext>
            </a:extLst>
          </p:cNvPr>
          <p:cNvSpPr txBox="1"/>
          <p:nvPr/>
        </p:nvSpPr>
        <p:spPr>
          <a:xfrm>
            <a:off x="3783653" y="5628594"/>
            <a:ext cx="111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Dao động bậc hai có trễ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B35792-E824-483F-A73B-77BA314596A5}"/>
              </a:ext>
            </a:extLst>
          </p:cNvPr>
          <p:cNvSpPr txBox="1"/>
          <p:nvPr/>
        </p:nvSpPr>
        <p:spPr>
          <a:xfrm>
            <a:off x="5156376" y="5628594"/>
            <a:ext cx="114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Dao động bậc ba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818639-39E2-460D-9261-7F127F11D18E}"/>
              </a:ext>
            </a:extLst>
          </p:cNvPr>
          <p:cNvSpPr txBox="1"/>
          <p:nvPr/>
        </p:nvSpPr>
        <p:spPr>
          <a:xfrm>
            <a:off x="6692349" y="5628594"/>
            <a:ext cx="114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Dao động bậc ba </a:t>
            </a:r>
          </a:p>
          <a:p>
            <a:pPr algn="ctr"/>
            <a:r>
              <a:rPr lang="en-US"/>
              <a:t>có trễ</a:t>
            </a:r>
          </a:p>
        </p:txBody>
      </p:sp>
    </p:spTree>
    <p:extLst>
      <p:ext uri="{BB962C8B-B14F-4D97-AF65-F5344CB8AC3E}">
        <p14:creationId xmlns:p14="http://schemas.microsoft.com/office/powerpoint/2010/main" val="35538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CƠ SỞ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Giới thiệu về mạng neural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Giới thiệu về mạng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018576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1.2. Thiết kế và huấn luyện mạng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EDA2DE-E289-49A5-8F97-8DD84BC3D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42" y="1315233"/>
            <a:ext cx="6600115" cy="5363336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11AB22C-9899-4AB6-B076-E8500E30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9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1.3. Kết quả huấn luyện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1AB22C-9899-4AB6-B076-E8500E30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92FFCF1-57D4-4784-81D9-25F79225A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0" y="1624134"/>
            <a:ext cx="8635399" cy="4325720"/>
          </a:xfrm>
        </p:spPr>
      </p:pic>
    </p:spTree>
    <p:extLst>
      <p:ext uri="{BB962C8B-B14F-4D97-AF65-F5344CB8AC3E}">
        <p14:creationId xmlns:p14="http://schemas.microsoft.com/office/powerpoint/2010/main" val="2711389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1.3. Kết quả huấn luyện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1AB22C-9899-4AB6-B076-E8500E30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81F01-EE9F-4A74-B876-507ED7451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9" r="26344"/>
          <a:stretch/>
        </p:blipFill>
        <p:spPr>
          <a:xfrm>
            <a:off x="1082351" y="1165399"/>
            <a:ext cx="5915608" cy="5569285"/>
          </a:xfrm>
        </p:spPr>
      </p:pic>
    </p:spTree>
    <p:extLst>
      <p:ext uri="{BB962C8B-B14F-4D97-AF65-F5344CB8AC3E}">
        <p14:creationId xmlns:p14="http://schemas.microsoft.com/office/powerpoint/2010/main" val="2107527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Xác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:                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với</a:t>
            </a:r>
            <a:r>
              <a:rPr lang="en-US" dirty="0"/>
              <a:t>                  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delayest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19936" y="1758434"/>
                <a:ext cx="157940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1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1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936" y="1758434"/>
                <a:ext cx="1579407" cy="415498"/>
              </a:xfrm>
              <a:prstGeom prst="rect">
                <a:avLst/>
              </a:prstGeom>
              <a:blipFill>
                <a:blip r:embed="rId3"/>
                <a:stretch>
                  <a:fillRect t="-126087" r="-38224" b="-19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900" y="254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05374" y="2467229"/>
          <a:ext cx="2393552" cy="39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4" imgW="1396800" imgH="228600" progId="Equation.DSMT4">
                  <p:embed/>
                </p:oleObj>
              </mc:Choice>
              <mc:Fallback>
                <p:oleObj name="Equation" r:id="rId4" imgW="1396800" imgH="2286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374" y="2467229"/>
                        <a:ext cx="2393552" cy="390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19936" y="1367651"/>
                <a:ext cx="158024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1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i="0">
                              <a:latin typeface="Cambria Math" panose="02040503050406030204" pitchFamily="18" charset="0"/>
                            </a:rPr>
                            <m:t>)=1(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936" y="1367651"/>
                <a:ext cx="1580241" cy="415498"/>
              </a:xfrm>
              <a:prstGeom prst="rect">
                <a:avLst/>
              </a:prstGeom>
              <a:blipFill>
                <a:blip r:embed="rId6"/>
                <a:stretch>
                  <a:fillRect t="-126087" r="-38610" b="-19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88270" y="2910961"/>
                <a:ext cx="463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70" y="2910961"/>
                <a:ext cx="463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920488" y="3964374"/>
          <a:ext cx="5007185" cy="86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8" imgW="2933700" imgH="508000" progId="Equation.DSMT4">
                  <p:embed/>
                </p:oleObj>
              </mc:Choice>
              <mc:Fallback>
                <p:oleObj name="Equation" r:id="rId8" imgW="2933700" imgH="5080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488" y="3964374"/>
                        <a:ext cx="5007185" cy="861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385888" y="4826000"/>
          <a:ext cx="62774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10" imgW="355320" imgH="228600" progId="Equation.DSMT4">
                  <p:embed/>
                </p:oleObj>
              </mc:Choice>
              <mc:Fallback>
                <p:oleObj name="Equation" r:id="rId10" imgW="355320" imgH="2286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826000"/>
                        <a:ext cx="627743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4482705" y="5084115"/>
            <a:ext cx="6248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1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782809" y="5241577"/>
          <a:ext cx="29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809" y="5241577"/>
                        <a:ext cx="292100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100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Xác định tham số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                     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tưởng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e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vế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79700" y="13462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3" imgW="710891" imgH="241195" progId="Equation.DSMT4">
                  <p:embed/>
                </p:oleObj>
              </mc:Choice>
              <mc:Fallback>
                <p:oleObj name="Equation" r:id="rId3" imgW="710891" imgH="241195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346200"/>
                        <a:ext cx="1219200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43856" y="2704304"/>
          <a:ext cx="6239349" cy="44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5" imgW="3504960" imgH="253800" progId="Equation.DSMT4">
                  <p:embed/>
                </p:oleObj>
              </mc:Choice>
              <mc:Fallback>
                <p:oleObj name="Equation" r:id="rId5" imgW="3504960" imgH="253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856" y="2704304"/>
                        <a:ext cx="6239349" cy="445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25525" y="3422650"/>
          <a:ext cx="709295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7" imgW="3911400" imgH="685800" progId="Equation.DSMT4">
                  <p:embed/>
                </p:oleObj>
              </mc:Choice>
              <mc:Fallback>
                <p:oleObj name="Equation" r:id="rId7" imgW="3911400" imgH="685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422650"/>
                        <a:ext cx="7092950" cy="1227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52750" y="5588000"/>
          <a:ext cx="3247782" cy="7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9" imgW="1892160" imgH="444240" progId="Equation.DSMT4">
                  <p:embed/>
                </p:oleObj>
              </mc:Choice>
              <mc:Fallback>
                <p:oleObj name="Equation" r:id="rId9" imgW="1892160" imgH="44424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588000"/>
                        <a:ext cx="3247782" cy="768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Xác định tham số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                                     </a:t>
            </a:r>
          </a:p>
          <a:p>
            <a:r>
              <a:rPr lang="en-US" dirty="0" err="1"/>
              <a:t>Khối</a:t>
            </a:r>
            <a:r>
              <a:rPr lang="en-US" dirty="0"/>
              <a:t> delay TDL</a:t>
            </a:r>
          </a:p>
          <a:p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 “</a:t>
            </a:r>
            <a:r>
              <a:rPr lang="en-US" dirty="0" err="1"/>
              <a:t>purelin</a:t>
            </a:r>
            <a:r>
              <a:rPr lang="en-US" dirty="0"/>
              <a:t>”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939924"/>
            <a:ext cx="3778250" cy="136480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08425" y="3346449"/>
          <a:ext cx="1971675" cy="35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4" imgW="1434960" imgH="253800" progId="Equation.DSMT4">
                  <p:embed/>
                </p:oleObj>
              </mc:Choice>
              <mc:Fallback>
                <p:oleObj name="Equation" r:id="rId4" imgW="1434960" imgH="253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3346449"/>
                        <a:ext cx="1971675" cy="353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12925" y="4095303"/>
          <a:ext cx="4579645" cy="37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6" imgW="3390900" imgH="279400" progId="Equation.DSMT4">
                  <p:embed/>
                </p:oleObj>
              </mc:Choice>
              <mc:Fallback>
                <p:oleObj name="Equation" r:id="rId6" imgW="3390900" imgH="2794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095303"/>
                        <a:ext cx="4579645" cy="373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52538" y="5128071"/>
          <a:ext cx="6481762" cy="124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8" imgW="4927320" imgH="939600" progId="Equation.DSMT4">
                  <p:embed/>
                </p:oleObj>
              </mc:Choice>
              <mc:Fallback>
                <p:oleObj name="Equation" r:id="rId8" imgW="4927320" imgH="9396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128071"/>
                        <a:ext cx="6481762" cy="1248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850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Xác định tham số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trainlm</a:t>
            </a:r>
            <a:r>
              <a:rPr lang="en-US" dirty="0"/>
              <a:t>” (</a:t>
            </a:r>
            <a:r>
              <a:rPr lang="en-US" dirty="0" err="1"/>
              <a:t>Levenberg</a:t>
            </a:r>
            <a:r>
              <a:rPr lang="en-US" dirty="0"/>
              <a:t>-Marquardt).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37" y="1744662"/>
            <a:ext cx="40862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50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tưởng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Ta= 0.1</a:t>
            </a:r>
          </a:p>
          <a:p>
            <a:endParaRPr lang="en-US" dirty="0"/>
          </a:p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y(t) 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84575" y="1257881"/>
          <a:ext cx="2778125" cy="5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3" imgW="1815312" imgH="393529" progId="Equation.DSMT4">
                  <p:embed/>
                </p:oleObj>
              </mc:Choice>
              <mc:Fallback>
                <p:oleObj name="Equation" r:id="rId3" imgW="1815312" imgH="393529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257881"/>
                        <a:ext cx="2778125" cy="599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481681" y="2076452"/>
          <a:ext cx="3881019" cy="52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5" imgW="3098800" imgH="419100" progId="Equation.DSMT4">
                  <p:embed/>
                </p:oleObj>
              </mc:Choice>
              <mc:Fallback>
                <p:oleObj name="Equation" r:id="rId5" imgW="3098800" imgH="4191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681" y="2076452"/>
                        <a:ext cx="3881019" cy="527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3244865"/>
            <a:ext cx="4216400" cy="32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7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bậc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12804" y="3951605"/>
          <a:ext cx="7702550" cy="8121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579174838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134894035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316701547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26117985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6090374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322919427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300616408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3831427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120536713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65058575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1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Quán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bậc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Quán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bậc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Quán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baseline="0" dirty="0">
                          <a:effectLst/>
                        </a:rPr>
                        <a:t>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Quán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3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Dao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Dạo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2 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Dao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Dạo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3 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390265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0.8574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0.1415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771340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3"/>
          <a:stretch/>
        </p:blipFill>
        <p:spPr bwMode="auto">
          <a:xfrm>
            <a:off x="3216910" y="1843088"/>
            <a:ext cx="2570480" cy="1247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4132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68699" y="1298571"/>
          <a:ext cx="228176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3" imgW="1866900" imgH="457200" progId="Equation.DSMT4">
                  <p:embed/>
                </p:oleObj>
              </mc:Choice>
              <mc:Fallback>
                <p:oleObj name="Equation" r:id="rId3" imgW="186690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699" y="1298571"/>
                        <a:ext cx="2281767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46200" y="2546350"/>
          <a:ext cx="63944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5" imgW="4825800" imgH="253800" progId="Equation.DSMT4">
                  <p:embed/>
                </p:oleObj>
              </mc:Choice>
              <mc:Fallback>
                <p:oleObj name="Equation" r:id="rId5" imgW="482580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546350"/>
                        <a:ext cx="6394450" cy="336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" name="Picture 2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2" y="3057521"/>
            <a:ext cx="4191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2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Giới thiệu về mạng neural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0DD4CF-1940-47C1-B687-46E00A5ECA5B}"/>
              </a:ext>
            </a:extLst>
          </p:cNvPr>
          <p:cNvGrpSpPr/>
          <p:nvPr/>
        </p:nvGrpSpPr>
        <p:grpSpPr>
          <a:xfrm>
            <a:off x="1687973" y="1473281"/>
            <a:ext cx="6045372" cy="4648035"/>
            <a:chOff x="1710284" y="1628103"/>
            <a:chExt cx="6045372" cy="46480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D6289B-6BDD-4250-948E-6D356008342D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284" y="1628103"/>
              <a:ext cx="6045372" cy="4338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81D13D-ACCA-45AD-9206-F60E55576F1F}"/>
                </a:ext>
              </a:extLst>
            </p:cNvPr>
            <p:cNvSpPr txBox="1"/>
            <p:nvPr/>
          </p:nvSpPr>
          <p:spPr>
            <a:xfrm>
              <a:off x="3324161" y="5814473"/>
              <a:ext cx="2495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Mạng neural 1 lớp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70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system identification toolbox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9449" y="2519364"/>
          <a:ext cx="7835901" cy="246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23">
                  <a:extLst>
                    <a:ext uri="{9D8B030D-6E8A-4147-A177-3AD203B41FA5}">
                      <a16:colId xmlns:a16="http://schemas.microsoft.com/office/drawing/2014/main" val="3238910148"/>
                    </a:ext>
                  </a:extLst>
                </a:gridCol>
                <a:gridCol w="4142327">
                  <a:extLst>
                    <a:ext uri="{9D8B030D-6E8A-4147-A177-3AD203B41FA5}">
                      <a16:colId xmlns:a16="http://schemas.microsoft.com/office/drawing/2014/main" val="3011429102"/>
                    </a:ext>
                  </a:extLst>
                </a:gridCol>
                <a:gridCol w="2787651">
                  <a:extLst>
                    <a:ext uri="{9D8B030D-6E8A-4147-A177-3AD203B41FA5}">
                      <a16:colId xmlns:a16="http://schemas.microsoft.com/office/drawing/2014/main" val="2054385964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G(z) </a:t>
                      </a:r>
                    </a:p>
                    <a:p>
                      <a:pPr algn="ctr"/>
                      <a:r>
                        <a:rPr lang="en-US" dirty="0"/>
                        <a:t>Ta=0.1s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9207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tưởng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32086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8215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33151"/>
                  </a:ext>
                </a:extLst>
              </a:tr>
            </a:tbl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960560" y="3234533"/>
          <a:ext cx="308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3" imgW="3098800" imgH="419100" progId="Equation.DSMT4">
                  <p:embed/>
                </p:oleObj>
              </mc:Choice>
              <mc:Fallback>
                <p:oleObj name="Equation" r:id="rId3" imgW="3098800" imgH="4191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0" y="3234533"/>
                        <a:ext cx="3086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052078" y="3143359"/>
          <a:ext cx="1890184" cy="40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Equation" r:id="rId5" imgW="1815312" imgH="393529" progId="Equation.DSMT4">
                  <p:embed/>
                </p:oleObj>
              </mc:Choice>
              <mc:Fallback>
                <p:oleObj name="Equation" r:id="rId5" imgW="1815312" imgH="393529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078" y="3143359"/>
                        <a:ext cx="1890184" cy="407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60560" y="3867150"/>
          <a:ext cx="320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7" imgW="3200400" imgH="419100" progId="Equation.DSMT4">
                  <p:embed/>
                </p:oleObj>
              </mc:Choice>
              <mc:Fallback>
                <p:oleObj name="Equation" r:id="rId7" imgW="3200400" imgH="4191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0" y="3867150"/>
                        <a:ext cx="320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60560" y="4499767"/>
          <a:ext cx="3438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9" imgW="3441700" imgH="419100" progId="Equation.DSMT4">
                  <p:embed/>
                </p:oleObj>
              </mc:Choice>
              <mc:Fallback>
                <p:oleObj name="Equation" r:id="rId9" imgW="3441700" imgH="4191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0" y="4499767"/>
                        <a:ext cx="34385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052078" y="3840166"/>
          <a:ext cx="19621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11" imgW="1968500" imgH="393700" progId="Equation.DSMT4">
                  <p:embed/>
                </p:oleObj>
              </mc:Choice>
              <mc:Fallback>
                <p:oleObj name="Equation" r:id="rId11" imgW="1968500" imgH="39370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078" y="3840166"/>
                        <a:ext cx="19621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052078" y="4462577"/>
          <a:ext cx="19621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13" imgW="1968500" imgH="393700" progId="Equation.DSMT4">
                  <p:embed/>
                </p:oleObj>
              </mc:Choice>
              <mc:Fallback>
                <p:oleObj name="Equation" r:id="rId13" imgW="1968500" imgH="3937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078" y="4462577"/>
                        <a:ext cx="19621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17" y="1892299"/>
            <a:ext cx="507936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49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  <a:p>
            <a:endParaRPr lang="en-US" dirty="0"/>
          </a:p>
          <a:p>
            <a:r>
              <a:rPr lang="en-US" dirty="0"/>
              <a:t>Ta= 0.1</a:t>
            </a:r>
          </a:p>
          <a:p>
            <a:endParaRPr lang="en-US" dirty="0"/>
          </a:p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y(t) 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653625" y="1290636"/>
          <a:ext cx="2100476" cy="50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1612800" imgH="393480" progId="Equation.DSMT4">
                  <p:embed/>
                </p:oleObj>
              </mc:Choice>
              <mc:Fallback>
                <p:oleObj name="Equation" r:id="rId3" imgW="1612800" imgH="3934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625" y="1290636"/>
                        <a:ext cx="2100476" cy="509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81" y="3168653"/>
            <a:ext cx="4444365" cy="3333750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641600" y="2068513"/>
          <a:ext cx="3221201" cy="50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6" imgW="2654300" imgH="419100" progId="Equation.DSMT4">
                  <p:embed/>
                </p:oleObj>
              </mc:Choice>
              <mc:Fallback>
                <p:oleObj name="Equation" r:id="rId6" imgW="2654300" imgH="4191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068513"/>
                        <a:ext cx="3221201" cy="508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546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bậc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12800" y="4229100"/>
          <a:ext cx="7702550" cy="8121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312905964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52811779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690902413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63630469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1484864415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047091546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549900737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114722440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14128076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11597280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1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Quán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bậc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Quán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bậc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Quán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baseline="0" dirty="0">
                          <a:effectLst/>
                        </a:rPr>
                        <a:t>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Quán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3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Dao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Dạo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2 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Dao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Dạo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3 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927697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0.8171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0.1805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54266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60" y="1703500"/>
            <a:ext cx="2571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39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delayest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79675" y="2954338"/>
          <a:ext cx="4508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3" imgW="3403440" imgH="253800" progId="Equation.DSMT4">
                  <p:embed/>
                </p:oleObj>
              </mc:Choice>
              <mc:Fallback>
                <p:oleObj name="Equation" r:id="rId3" imgW="340344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954338"/>
                        <a:ext cx="4508500" cy="336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70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448183" y="1258894"/>
          <a:ext cx="239381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5" imgW="1790700" imgH="457200" progId="Equation.DSMT4">
                  <p:embed/>
                </p:oleObj>
              </mc:Choice>
              <mc:Fallback>
                <p:oleObj name="Equation" r:id="rId5" imgW="1790700" imgH="4572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183" y="1258894"/>
                        <a:ext cx="2393817" cy="611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18273" y="2110898"/>
                <a:ext cx="1173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73" y="2110898"/>
                <a:ext cx="11737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82" y="3402004"/>
            <a:ext cx="4000818" cy="3151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094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system identification toolbox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9449" y="2519364"/>
          <a:ext cx="7835901" cy="246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23">
                  <a:extLst>
                    <a:ext uri="{9D8B030D-6E8A-4147-A177-3AD203B41FA5}">
                      <a16:colId xmlns:a16="http://schemas.microsoft.com/office/drawing/2014/main" val="3238910148"/>
                    </a:ext>
                  </a:extLst>
                </a:gridCol>
                <a:gridCol w="4142327">
                  <a:extLst>
                    <a:ext uri="{9D8B030D-6E8A-4147-A177-3AD203B41FA5}">
                      <a16:colId xmlns:a16="http://schemas.microsoft.com/office/drawing/2014/main" val="3011429102"/>
                    </a:ext>
                  </a:extLst>
                </a:gridCol>
                <a:gridCol w="2787651">
                  <a:extLst>
                    <a:ext uri="{9D8B030D-6E8A-4147-A177-3AD203B41FA5}">
                      <a16:colId xmlns:a16="http://schemas.microsoft.com/office/drawing/2014/main" val="2054385964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G(z) </a:t>
                      </a:r>
                    </a:p>
                    <a:p>
                      <a:pPr algn="ctr"/>
                      <a:r>
                        <a:rPr lang="en-US" dirty="0"/>
                        <a:t>Ta=0.1s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9207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tưởng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32086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8215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33151"/>
                  </a:ext>
                </a:extLst>
              </a:tr>
            </a:tbl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74870" y="3839370"/>
          <a:ext cx="2657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3" imgW="2654300" imgH="419100" progId="Equation.DSMT4">
                  <p:embed/>
                </p:oleObj>
              </mc:Choice>
              <mc:Fallback>
                <p:oleObj name="Equation" r:id="rId3" imgW="2654300" imgH="4191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0" y="3839370"/>
                        <a:ext cx="26574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93921" y="4444208"/>
          <a:ext cx="26193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5" imgW="2616200" imgH="419100" progId="Equation.DSMT4">
                  <p:embed/>
                </p:oleObj>
              </mc:Choice>
              <mc:Fallback>
                <p:oleObj name="Equation" r:id="rId5" imgW="2616200" imgH="4191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1" y="4444208"/>
                        <a:ext cx="26193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193921" y="3228976"/>
          <a:ext cx="2657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7" imgW="2654300" imgH="419100" progId="Equation.DSMT4">
                  <p:embed/>
                </p:oleObj>
              </mc:Choice>
              <mc:Fallback>
                <p:oleObj name="Equation" r:id="rId7" imgW="2654300" imgH="41910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1" y="3228976"/>
                        <a:ext cx="26574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052078" y="3248819"/>
          <a:ext cx="1609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Equation" r:id="rId9" imgW="1612900" imgH="393700" progId="Equation.DSMT4">
                  <p:embed/>
                </p:oleObj>
              </mc:Choice>
              <mc:Fallback>
                <p:oleObj name="Equation" r:id="rId9" imgW="1612900" imgH="39370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078" y="3248819"/>
                        <a:ext cx="16097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6052078" y="3853657"/>
          <a:ext cx="2219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Equation" r:id="rId11" imgW="2235200" imgH="393700" progId="Equation.DSMT4">
                  <p:embed/>
                </p:oleObj>
              </mc:Choice>
              <mc:Fallback>
                <p:oleObj name="Equation" r:id="rId11" imgW="2235200" imgH="393700" progId="Equation.DSMT4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078" y="3853657"/>
                        <a:ext cx="22193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6052078" y="4458495"/>
          <a:ext cx="2076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Equation" r:id="rId13" imgW="2082800" imgH="393700" progId="Equation.DSMT4">
                  <p:embed/>
                </p:oleObj>
              </mc:Choice>
              <mc:Fallback>
                <p:oleObj name="Equation" r:id="rId13" imgW="2082800" imgH="393700" progId="Equation.DSMT4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078" y="4458495"/>
                        <a:ext cx="20764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210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67" y="1914525"/>
            <a:ext cx="5606733" cy="43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4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- </a:t>
            </a:r>
            <a:r>
              <a:rPr lang="en-US" dirty="0" err="1"/>
              <a:t>dòng</a:t>
            </a:r>
            <a:r>
              <a:rPr lang="en-US" dirty="0"/>
              <a:t>. U=18V, Ta= 5e-6</a:t>
            </a:r>
          </a:p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669539"/>
            <a:ext cx="4772025" cy="35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62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bậc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12800" y="4229100"/>
          <a:ext cx="7702550" cy="8121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312905964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52811779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690902413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63630469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1484864415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047091546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549900737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114722440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14128076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11597280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1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Quán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bậc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Quán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bậc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Quán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baseline="0" dirty="0">
                          <a:effectLst/>
                        </a:rPr>
                        <a:t>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Quán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3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Dao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Dạo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2 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Dao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Dạo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bậc</a:t>
                      </a:r>
                      <a:r>
                        <a:rPr lang="en-US" sz="1200" dirty="0">
                          <a:effectLst/>
                        </a:rPr>
                        <a:t> 3  </a:t>
                      </a:r>
                      <a:r>
                        <a:rPr lang="en-US" sz="1200" dirty="0" err="1">
                          <a:effectLst/>
                        </a:rPr>
                        <a:t>trễ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927697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0.9955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54266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35" y="1754300"/>
            <a:ext cx="2571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7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28227" y="2153926"/>
          <a:ext cx="25066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3" imgW="1892160" imgH="253800" progId="Equation.DSMT4">
                  <p:embed/>
                </p:oleObj>
              </mc:Choice>
              <mc:Fallback>
                <p:oleObj name="Equation" r:id="rId3" imgW="18921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227" y="2153926"/>
                        <a:ext cx="2506663" cy="336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70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22109" y="1309621"/>
          <a:ext cx="1112781" cy="50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5" imgW="837836" imgH="393529" progId="Equation.DSMT4">
                  <p:embed/>
                </p:oleObj>
              </mc:Choice>
              <mc:Fallback>
                <p:oleObj name="Equation" r:id="rId5" imgW="837836" imgH="393529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109" y="1309621"/>
                        <a:ext cx="1112781" cy="50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465984" y="1325563"/>
          <a:ext cx="1649316" cy="553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7" imgW="1358640" imgH="457200" progId="Equation.DSMT4">
                  <p:embed/>
                </p:oleObj>
              </mc:Choice>
              <mc:Fallback>
                <p:oleObj name="Equation" r:id="rId7" imgW="1358640" imgH="4572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984" y="1325563"/>
                        <a:ext cx="1649316" cy="553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712727"/>
            <a:ext cx="4778375" cy="36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2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Giới thiệu về mạng neural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7C10F3-FC6A-4BF8-85CE-A493E1F2C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538544"/>
              </p:ext>
            </p:extLst>
          </p:nvPr>
        </p:nvGraphicFramePr>
        <p:xfrm>
          <a:off x="445336" y="1390035"/>
          <a:ext cx="8113628" cy="5161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3964">
                  <a:extLst>
                    <a:ext uri="{9D8B030D-6E8A-4147-A177-3AD203B41FA5}">
                      <a16:colId xmlns:a16="http://schemas.microsoft.com/office/drawing/2014/main" val="2338358018"/>
                    </a:ext>
                  </a:extLst>
                </a:gridCol>
                <a:gridCol w="2704832">
                  <a:extLst>
                    <a:ext uri="{9D8B030D-6E8A-4147-A177-3AD203B41FA5}">
                      <a16:colId xmlns:a16="http://schemas.microsoft.com/office/drawing/2014/main" val="844458272"/>
                    </a:ext>
                  </a:extLst>
                </a:gridCol>
                <a:gridCol w="2704832">
                  <a:extLst>
                    <a:ext uri="{9D8B030D-6E8A-4147-A177-3AD203B41FA5}">
                      <a16:colId xmlns:a16="http://schemas.microsoft.com/office/drawing/2014/main" val="2421366855"/>
                    </a:ext>
                  </a:extLst>
                </a:gridCol>
              </a:tblGrid>
              <a:tr h="68933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Tên hàm truyền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Mô tả toán học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Ứng dụng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2781863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 = hardlim(n)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Mạng Perceptron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485847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 = purelin(n)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Mạng Adaline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7140999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 = logsig(n)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Mạng nhiều lớp, thuật toán lan truyền ngược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161783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 = tansig(n)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Mạng nhiều lớp, thuật toán lan truyền ngược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448951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 = poslin(n)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Mạng Hamming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779611"/>
                  </a:ext>
                </a:extLst>
              </a:tr>
              <a:tr h="10250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 = satlins(n)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Mạng Hopfield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3340815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DF667F9-F107-4C06-974C-C30AA5ED4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8339"/>
              </p:ext>
            </p:extLst>
          </p:nvPr>
        </p:nvGraphicFramePr>
        <p:xfrm>
          <a:off x="3868866" y="2155660"/>
          <a:ext cx="1222610" cy="63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3" imgW="876300" imgH="457200" progId="Equation.DSMT4">
                  <p:embed/>
                </p:oleObj>
              </mc:Choice>
              <mc:Fallback>
                <p:oleObj name="Equation" r:id="rId3" imgW="8763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866" y="2155660"/>
                        <a:ext cx="1222610" cy="637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FDB37ED-46AE-4171-AA59-2721E2DD5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914498"/>
              </p:ext>
            </p:extLst>
          </p:nvPr>
        </p:nvGraphicFramePr>
        <p:xfrm>
          <a:off x="4178876" y="2941766"/>
          <a:ext cx="713460" cy="293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5" imgW="355446" imgH="139639" progId="Equation.DSMT4">
                  <p:embed/>
                </p:oleObj>
              </mc:Choice>
              <mc:Fallback>
                <p:oleObj name="Equation" r:id="rId5" imgW="355446" imgH="139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876" y="2941766"/>
                        <a:ext cx="713460" cy="293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62954FA-E731-48D7-B50A-AFA4956EA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07402"/>
              </p:ext>
            </p:extLst>
          </p:nvPr>
        </p:nvGraphicFramePr>
        <p:xfrm>
          <a:off x="3979736" y="3447584"/>
          <a:ext cx="1111740" cy="63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7" imgW="672808" imgH="393529" progId="Equation.DSMT4">
                  <p:embed/>
                </p:oleObj>
              </mc:Choice>
              <mc:Fallback>
                <p:oleObj name="Equation" r:id="rId7" imgW="672808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736" y="3447584"/>
                        <a:ext cx="1111740" cy="637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2E7E08E-67EB-46D0-951C-1C41C6ED0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856792"/>
              </p:ext>
            </p:extLst>
          </p:nvPr>
        </p:nvGraphicFramePr>
        <p:xfrm>
          <a:off x="3979736" y="4131234"/>
          <a:ext cx="1178996" cy="648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9" imgW="761669" imgH="418918" progId="Equation.DSMT4">
                  <p:embed/>
                </p:oleObj>
              </mc:Choice>
              <mc:Fallback>
                <p:oleObj name="Equation" r:id="rId9" imgW="761669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736" y="4131234"/>
                        <a:ext cx="1178996" cy="648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8AED37D-E25D-452F-96E0-34A27E4F1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14100"/>
              </p:ext>
            </p:extLst>
          </p:nvPr>
        </p:nvGraphicFramePr>
        <p:xfrm>
          <a:off x="3979736" y="4861710"/>
          <a:ext cx="1233686" cy="63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11" imgW="889000" imgH="457200" progId="Equation.DSMT4">
                  <p:embed/>
                </p:oleObj>
              </mc:Choice>
              <mc:Fallback>
                <p:oleObj name="Equation" r:id="rId11" imgW="8890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736" y="4861710"/>
                        <a:ext cx="1233686" cy="637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D429C57-F95E-49FC-8471-65316E8F1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39681"/>
              </p:ext>
            </p:extLst>
          </p:nvPr>
        </p:nvGraphicFramePr>
        <p:xfrm>
          <a:off x="3742770" y="5574508"/>
          <a:ext cx="1707617" cy="100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13" imgW="1218671" imgH="710891" progId="Equation.DSMT4">
                  <p:embed/>
                </p:oleObj>
              </mc:Choice>
              <mc:Fallback>
                <p:oleObj name="Equation" r:id="rId13" imgW="1218671" imgH="7108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770" y="5574508"/>
                        <a:ext cx="1707617" cy="1002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407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system identification toolbox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9449" y="2519364"/>
          <a:ext cx="7835901" cy="1843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23">
                  <a:extLst>
                    <a:ext uri="{9D8B030D-6E8A-4147-A177-3AD203B41FA5}">
                      <a16:colId xmlns:a16="http://schemas.microsoft.com/office/drawing/2014/main" val="3238910148"/>
                    </a:ext>
                  </a:extLst>
                </a:gridCol>
                <a:gridCol w="4142327">
                  <a:extLst>
                    <a:ext uri="{9D8B030D-6E8A-4147-A177-3AD203B41FA5}">
                      <a16:colId xmlns:a16="http://schemas.microsoft.com/office/drawing/2014/main" val="3011429102"/>
                    </a:ext>
                  </a:extLst>
                </a:gridCol>
                <a:gridCol w="2787651">
                  <a:extLst>
                    <a:ext uri="{9D8B030D-6E8A-4147-A177-3AD203B41FA5}">
                      <a16:colId xmlns:a16="http://schemas.microsoft.com/office/drawing/2014/main" val="2054385964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G(z) </a:t>
                      </a:r>
                    </a:p>
                    <a:p>
                      <a:pPr algn="ctr"/>
                      <a:r>
                        <a:rPr lang="en-US" dirty="0"/>
                        <a:t>Ta=5e-6s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92074"/>
                  </a:ext>
                </a:extLst>
              </a:tr>
              <a:tr h="611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32086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33151"/>
                  </a:ext>
                </a:extLst>
              </a:tr>
            </a:tbl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009900" y="3231357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3" imgW="1295400" imgH="419100" progId="Equation.DSMT4">
                  <p:embed/>
                </p:oleObj>
              </mc:Choice>
              <mc:Fallback>
                <p:oleObj name="Equation" r:id="rId3" imgW="1295400" imgH="4191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231357"/>
                        <a:ext cx="1295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09900" y="3796903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5" imgW="1295400" imgH="419100" progId="Equation.DSMT4">
                  <p:embed/>
                </p:oleObj>
              </mc:Choice>
              <mc:Fallback>
                <p:oleObj name="Equation" r:id="rId5" imgW="1295400" imgH="4191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796903"/>
                        <a:ext cx="1295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413500" y="3245644"/>
          <a:ext cx="1381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Equation" r:id="rId7" imgW="1384300" imgH="393700" progId="Equation.DSMT4">
                  <p:embed/>
                </p:oleObj>
              </mc:Choice>
              <mc:Fallback>
                <p:oleObj name="Equation" r:id="rId7" imgW="1384300" imgH="3937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3245644"/>
                        <a:ext cx="13811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6413500" y="3811190"/>
          <a:ext cx="1457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9" imgW="1459866" imgH="393529" progId="Equation.DSMT4">
                  <p:embed/>
                </p:oleObj>
              </mc:Choice>
              <mc:Fallback>
                <p:oleObj name="Equation" r:id="rId9" imgW="1459866" imgH="393529" progId="Equation.DSMT4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3811190"/>
                        <a:ext cx="14573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05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Một số kết quả nhận dạng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23666"/>
            <a:ext cx="907040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96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khâu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, Lead/Lag</a:t>
            </a:r>
          </a:p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binary image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,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smtClean="0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0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1900" y="309880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Convolutional layer</a:t>
            </a:r>
          </a:p>
        </p:txBody>
      </p:sp>
      <p:pic>
        <p:nvPicPr>
          <p:cNvPr id="7" name="Picture 6" descr="A picture containing crossword puzzle&#10;&#10;Description automatically generated">
            <a:extLst>
              <a:ext uri="{FF2B5EF4-FFF2-40B4-BE49-F238E27FC236}">
                <a16:creationId xmlns:a16="http://schemas.microsoft.com/office/drawing/2014/main" id="{FBDE7013-0F3D-4333-9273-74556E05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" y="2093060"/>
            <a:ext cx="6840064" cy="41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2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B1A25-24F6-4572-8B11-C393A218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459610"/>
            <a:ext cx="8026400" cy="46753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Convolutional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03F88-06A4-4A6A-BFDA-79A60646923F}"/>
              </a:ext>
            </a:extLst>
          </p:cNvPr>
          <p:cNvSpPr txBox="1"/>
          <p:nvPr/>
        </p:nvSpPr>
        <p:spPr>
          <a:xfrm>
            <a:off x="1916482" y="5837129"/>
            <a:ext cx="197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 x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1C606-FAB7-4653-9713-071E6D922AC9}"/>
              </a:ext>
            </a:extLst>
          </p:cNvPr>
          <p:cNvSpPr txBox="1"/>
          <p:nvPr/>
        </p:nvSpPr>
        <p:spPr>
          <a:xfrm>
            <a:off x="6118964" y="5834748"/>
            <a:ext cx="175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209801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Kích thước đầu ra (chiều dài và rộng) của 1 lớp convolutional: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Số lượng neurals trong 1 lớp convolutional:</a:t>
            </a:r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 Trong đó: </a:t>
            </a:r>
          </a:p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BA69BC-74DD-4E4B-99A6-26A36813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60AC633-CE0A-4E26-AD79-0489B4DC1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206" y="2350077"/>
          <a:ext cx="6541587" cy="80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3" imgW="3238500" imgH="393700" progId="Equation.DSMT4">
                  <p:embed/>
                </p:oleObj>
              </mc:Choice>
              <mc:Fallback>
                <p:oleObj name="Equation" r:id="rId3" imgW="3238500" imgH="3937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60AC633-CE0A-4E26-AD79-0489B4DC1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206" y="2350077"/>
                        <a:ext cx="6541587" cy="80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9238BA40-C888-48F8-8D0C-D42D8CE28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F013ABC-B5A2-428F-8052-460FC6717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231" y="4497941"/>
          <a:ext cx="5099538" cy="5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5" imgW="2578100" imgH="254000" progId="Equation.DSMT4">
                  <p:embed/>
                </p:oleObj>
              </mc:Choice>
              <mc:Fallback>
                <p:oleObj name="Equation" r:id="rId5" imgW="2578100" imgH="254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F013ABC-B5A2-428F-8052-460FC6717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231" y="4497941"/>
                        <a:ext cx="5099538" cy="512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4452D481-DE46-4F22-9D55-32125960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181B680-2F8E-4881-99D9-8622397DB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231" y="5631730"/>
          <a:ext cx="3449456" cy="42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7" imgW="1612900" imgH="203200" progId="Equation.DSMT4">
                  <p:embed/>
                </p:oleObj>
              </mc:Choice>
              <mc:Fallback>
                <p:oleObj name="Equation" r:id="rId7" imgW="1612900" imgH="203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181B680-2F8E-4881-99D9-8622397DB4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231" y="5631730"/>
                        <a:ext cx="3449456" cy="423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205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400"/>
              <a:t>Stride (bước nhảy) và Padding (đệm):</a:t>
            </a:r>
          </a:p>
          <a:p>
            <a:pPr algn="just">
              <a:lnSpc>
                <a:spcPct val="130000"/>
              </a:lnSpc>
            </a:pPr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27DDEE-CE40-47B0-B7BC-D1542AA0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7" y="2088258"/>
            <a:ext cx="68675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pic>
        <p:nvPicPr>
          <p:cNvPr id="5" name="Picture 4" descr="A picture containing shoji&#10;&#10;Description automatically generated">
            <a:extLst>
              <a:ext uri="{FF2B5EF4-FFF2-40B4-BE49-F238E27FC236}">
                <a16:creationId xmlns:a16="http://schemas.microsoft.com/office/drawing/2014/main" id="{9CEE3DDA-D470-4ECD-881F-46F20A990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23" y="1993464"/>
            <a:ext cx="7189753" cy="44756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400"/>
              <a:t>Stride (bước nhảy) và Padding (đệm):</a:t>
            </a:r>
          </a:p>
          <a:p>
            <a:pPr algn="just">
              <a:lnSpc>
                <a:spcPct val="13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4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Pooling layer: Có một số loại thường được sử dụng</a:t>
            </a:r>
          </a:p>
          <a:p>
            <a:pPr marL="914400" indent="-509588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Max-pooling: Gộp lấy giá trị lớn nhất</a:t>
            </a:r>
          </a:p>
          <a:p>
            <a:pPr marL="914400" indent="-509588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Average-pooling: Gộp lấy giá trị trung bình</a:t>
            </a:r>
          </a:p>
          <a:p>
            <a:pPr marL="914400" indent="-509588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Schotastic-pooling: Gộp lấy giá trị ngẫu nhiên dựa trên một giá trị kích hoạt.</a:t>
            </a:r>
          </a:p>
          <a:p>
            <a:pPr marL="914400" indent="-509588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L2-norm pooling</a:t>
            </a:r>
          </a:p>
          <a:p>
            <a:pPr marL="914400" indent="-509588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Maxout</a:t>
            </a:r>
          </a:p>
        </p:txBody>
      </p:sp>
    </p:spTree>
    <p:extLst>
      <p:ext uri="{BB962C8B-B14F-4D97-AF65-F5344CB8AC3E}">
        <p14:creationId xmlns:p14="http://schemas.microsoft.com/office/powerpoint/2010/main" val="239665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Convolutional Neural Networks (CNNs – Mạng nơ-ron tích chập) là một trong những mô hình Deep Neural Networks tiên tiến giúp cho chúng ta xây dựng đ</a:t>
            </a:r>
            <a:r>
              <a:rPr lang="vi-VN" sz="2400"/>
              <a:t>ư</a:t>
            </a:r>
            <a:r>
              <a:rPr lang="en-US" sz="2400"/>
              <a:t>ợc những hệ thống thông minh với độ chính xác cao như hiện nay, được sử dụng chủ yếu vào việc phân tích ảnh.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Các lớp mạng của CNN:</a:t>
            </a:r>
          </a:p>
          <a:p>
            <a:pPr marL="801688" indent="-396875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Convolutional layer (lớp tích chập)</a:t>
            </a:r>
          </a:p>
          <a:p>
            <a:pPr marL="801688" indent="-396875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Pooling layer (lớp gộp)</a:t>
            </a:r>
          </a:p>
          <a:p>
            <a:pPr marL="801688" indent="-396875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Normalization layer</a:t>
            </a:r>
          </a:p>
          <a:p>
            <a:pPr marL="801688" indent="-396875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Fully-connected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287884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Max-pooling layer</a:t>
            </a:r>
          </a:p>
        </p:txBody>
      </p:sp>
      <p:pic>
        <p:nvPicPr>
          <p:cNvPr id="6" name="Picture 5" descr="A picture containing shoji&#10;&#10;Description automatically generated">
            <a:extLst>
              <a:ext uri="{FF2B5EF4-FFF2-40B4-BE49-F238E27FC236}">
                <a16:creationId xmlns:a16="http://schemas.microsoft.com/office/drawing/2014/main" id="{94CA8DDD-95E9-4156-9A47-729123BE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2334975"/>
            <a:ext cx="7458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2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Normalization layer: Sử dụng sau lớp convolutional để tăng tốc độ huấn luyện và giảm độ nhạy cảm. Có một số loại sau:</a:t>
            </a:r>
          </a:p>
          <a:p>
            <a:pPr marL="914400" indent="-509588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Batch normalization</a:t>
            </a:r>
          </a:p>
          <a:p>
            <a:pPr marL="914400" indent="-509588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Layer normalization</a:t>
            </a:r>
          </a:p>
          <a:p>
            <a:pPr marL="914400" indent="-509588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Instance normalization</a:t>
            </a:r>
          </a:p>
          <a:p>
            <a:pPr marL="914400" indent="-509588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Group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240211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5082624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Fully-connected layer</a:t>
            </a:r>
          </a:p>
          <a:p>
            <a:pPr marL="514350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Tập hợp các feature layer đã học, chuyển đổi dữ liệu từ 3-D, 2-D thành    1-D</a:t>
            </a:r>
          </a:p>
          <a:p>
            <a:pPr marL="514350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/>
              <a:t>Số neural phụ thuộc vào số đầu ra mà mạng mình cần tìm ra</a:t>
            </a:r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8649A1EC-36D4-4799-82D9-EE420B6112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13" y="2141534"/>
            <a:ext cx="3087330" cy="33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6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1801F-C125-4396-96C0-FA473113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82" y="1856623"/>
            <a:ext cx="6221436" cy="40957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346200"/>
            <a:ext cx="8026399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59957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/>
              <a:t>Kiến trúc cơ bản của CNN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B8260EA-802A-4CCF-99FD-413C96B4D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3" y="2442830"/>
            <a:ext cx="7841293" cy="32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3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187523"/>
            <a:ext cx="8026401" cy="1325563"/>
          </a:xfrm>
        </p:spPr>
        <p:txBody>
          <a:bodyPr>
            <a:norm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ỨNG DỤNG MẠNG CNN VÀO NHẬN DẠNG GIỌNG NÓI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Dữ liệu huấn luyện</a:t>
            </a: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Tiền xử lý dữ liệu mẫu âm thanh</a:t>
            </a: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Thiết kế và huấn luyện mạng CNN</a:t>
            </a: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Kết luận ch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ơng</a:t>
            </a:r>
          </a:p>
        </p:txBody>
      </p:sp>
    </p:spTree>
    <p:extLst>
      <p:ext uri="{BB962C8B-B14F-4D97-AF65-F5344CB8AC3E}">
        <p14:creationId xmlns:p14="http://schemas.microsoft.com/office/powerpoint/2010/main" val="226438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Dữ liệu huấn luyện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Mẫu huấn luyện là các đoạn ghi âm 1 giây, mỗi đoạn chứa một từ cần nhận dạng. Mỗi từ cần nhận dạng sẽ có 500 mẫu ghi âm từ 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 100 sinh viên tr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ờng ĐH Bách Khoa Hà Nội</a:t>
            </a:r>
          </a:p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Nhận dạng các từ “tiến”, “lùi”, “trái”, “phải”, “dừng”, ngoài ra sẽ có các từ khác đ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ợc cung cấp từ TensorFlow, cùng mới âm thanh nền tự thu</a:t>
            </a:r>
          </a:p>
          <a:p>
            <a:pPr algn="just">
              <a:lnSpc>
                <a:spcPct val="13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Mỗi mẫu đ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ợc ghi âm với tốc độ lấy mẫu là 16kHz, l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 với định dạng .wav</a:t>
            </a:r>
          </a:p>
          <a:p>
            <a:pPr algn="just">
              <a:lnSpc>
                <a:spcPct val="130000"/>
              </a:lnSpc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5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728</TotalTime>
  <Words>2021</Words>
  <Application>Microsoft Office PowerPoint</Application>
  <PresentationFormat>On-screen Show (4:3)</PresentationFormat>
  <Paragraphs>433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NHẬN DẠNG HỆ THỐNG VÀ GIỌNG NÓI SỬ DỤNG MẠNG NEURAL </vt:lpstr>
      <vt:lpstr>ĐẶT VẤN ĐỀ</vt:lpstr>
      <vt:lpstr>I. CƠ SỞ LÝ THUYẾT</vt:lpstr>
      <vt:lpstr>1. Giới thiệu về mạng neural</vt:lpstr>
      <vt:lpstr>1. Giới thiệu về mạng neural</vt:lpstr>
      <vt:lpstr>2. Giới thiệu CNN</vt:lpstr>
      <vt:lpstr>2. Giới thiệu CNN</vt:lpstr>
      <vt:lpstr>II. ỨNG DỤNG MẠNG CNN VÀO NHẬN DẠNG GIỌNG NÓI</vt:lpstr>
      <vt:lpstr>1. Dữ liệu huấn luyện</vt:lpstr>
      <vt:lpstr>1. Dữ liệu huấn luyện</vt:lpstr>
      <vt:lpstr>2. Tiền xử lý dữ liệu mẫu âm thanh</vt:lpstr>
      <vt:lpstr>2.1. Bộ lọc hiệu chỉnh</vt:lpstr>
      <vt:lpstr>2.1. Bộ lọc hiệu chỉnh</vt:lpstr>
      <vt:lpstr>2.2. Phân khung</vt:lpstr>
      <vt:lpstr>2.3. Áp dụng hàm cửa sổ</vt:lpstr>
      <vt:lpstr>2.4. Biến đổi Fourier</vt:lpstr>
      <vt:lpstr>2.5. Ngân hàng bộ lọc theo thang đo Mel</vt:lpstr>
      <vt:lpstr>2.5. Ngân hàng bộ lọc theo thang đo Mel</vt:lpstr>
      <vt:lpstr>2.5. Ngân hàng bộ lọc theo thang đo Mel</vt:lpstr>
      <vt:lpstr>3. Thiết kế và huấn luyện mạng CNN</vt:lpstr>
      <vt:lpstr>4. Kết quả huấn luyện</vt:lpstr>
      <vt:lpstr>4. Kết quả huấn luyện</vt:lpstr>
      <vt:lpstr>III. ỨNG DỤNG MẠNG CNN VÀ HỒI QUY VÀO NHẬN DẠNG HỆ THỐNG</vt:lpstr>
      <vt:lpstr>1. Xác định bậc hệ thống bằng mạng CNN</vt:lpstr>
      <vt:lpstr>1. Xác định bậc hệ thống bằng mạng CNN</vt:lpstr>
      <vt:lpstr>1. Xác định bậc hệ thống bằng mạng CNN</vt:lpstr>
      <vt:lpstr>1.1. Dữ liệu huấn luyện</vt:lpstr>
      <vt:lpstr>1.1. Dữ liệu huấn luyện</vt:lpstr>
      <vt:lpstr>1.1. Dữ liệu huấn luyện</vt:lpstr>
      <vt:lpstr>1.2. Thiết kế và huấn luyện mạng</vt:lpstr>
      <vt:lpstr>1.3. Kết quả huấn luyện</vt:lpstr>
      <vt:lpstr>1.3. Kết quả huấn luyện</vt:lpstr>
      <vt:lpstr>2. Xác định tham số hệ thống</vt:lpstr>
      <vt:lpstr>2. Xác định tham số hệ thống</vt:lpstr>
      <vt:lpstr>2. Xác định tham số hệ thống</vt:lpstr>
      <vt:lpstr>2. Xác định tham số hệ thống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3. Một số kết quả nhận dạng</vt:lpstr>
      <vt:lpstr>Kết luận</vt:lpstr>
      <vt:lpstr>PowerPoint Presentation</vt:lpstr>
      <vt:lpstr>2. Giới thiệu CNN</vt:lpstr>
      <vt:lpstr>2. Giới thiệu CNN</vt:lpstr>
      <vt:lpstr>2. Giới thiệu CNN</vt:lpstr>
      <vt:lpstr>2. Giới thiệu CNN</vt:lpstr>
      <vt:lpstr>2. Giới thiệu CNN</vt:lpstr>
      <vt:lpstr>2. Giới thiệu CNN</vt:lpstr>
      <vt:lpstr>2. Giới thiệu CNN</vt:lpstr>
      <vt:lpstr>2. Giới thiệu CNN</vt:lpstr>
      <vt:lpstr>2. Giới thiệu CNN</vt:lpstr>
      <vt:lpstr>2. Giới thiệu 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Windows User</cp:lastModifiedBy>
  <cp:revision>62</cp:revision>
  <dcterms:created xsi:type="dcterms:W3CDTF">2016-07-25T07:53:11Z</dcterms:created>
  <dcterms:modified xsi:type="dcterms:W3CDTF">2019-06-18T13:25:25Z</dcterms:modified>
</cp:coreProperties>
</file>