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7" r:id="rId6"/>
    <p:sldId id="258" r:id="rId7"/>
    <p:sldId id="259" r:id="rId8"/>
    <p:sldId id="413" r:id="rId9"/>
    <p:sldId id="411" r:id="rId10"/>
    <p:sldId id="410" r:id="rId11"/>
    <p:sldId id="276" r:id="rId12"/>
    <p:sldId id="277" r:id="rId13"/>
    <p:sldId id="262" r:id="rId14"/>
    <p:sldId id="412" r:id="rId15"/>
    <p:sldId id="263" r:id="rId16"/>
    <p:sldId id="275" r:id="rId17"/>
    <p:sldId id="264" r:id="rId18"/>
    <p:sldId id="272" r:id="rId19"/>
    <p:sldId id="265" r:id="rId20"/>
    <p:sldId id="274" r:id="rId21"/>
    <p:sldId id="266" r:id="rId22"/>
    <p:sldId id="273" r:id="rId23"/>
    <p:sldId id="267" r:id="rId24"/>
    <p:sldId id="417" r:id="rId25"/>
    <p:sldId id="414" r:id="rId26"/>
    <p:sldId id="418" r:id="rId27"/>
    <p:sldId id="41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06" d="100"/>
          <a:sy n="106" d="100"/>
        </p:scale>
        <p:origin x="8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3.xml"/><Relationship Id="rId5" Type="http://schemas.openxmlformats.org/officeDocument/2006/relationships/tags" Target="../tags/tag11.xml"/><Relationship Id="rId4"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3.xml"/><Relationship Id="rId5" Type="http://schemas.openxmlformats.org/officeDocument/2006/relationships/tags" Target="../tags/tag16.xml"/><Relationship Id="rId4" Type="http://schemas.openxmlformats.org/officeDocument/2006/relationships/tags" Target="../tags/tag15.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3.xml"/><Relationship Id="rId5" Type="http://schemas.openxmlformats.org/officeDocument/2006/relationships/tags" Target="../tags/tag21.xml"/><Relationship Id="rId4" Type="http://schemas.openxmlformats.org/officeDocument/2006/relationships/tags" Target="../tags/tag2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3.xml"/><Relationship Id="rId4" Type="http://schemas.openxmlformats.org/officeDocument/2006/relationships/tags" Target="../tags/tag39.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3.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3.xml"/><Relationship Id="rId5" Type="http://schemas.openxmlformats.org/officeDocument/2006/relationships/tags" Target="../tags/tag53.xml"/><Relationship Id="rId4" Type="http://schemas.openxmlformats.org/officeDocument/2006/relationships/tags" Target="../tags/tag5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3.xml"/><Relationship Id="rId4" Type="http://schemas.openxmlformats.org/officeDocument/2006/relationships/tags" Target="../tags/tag57.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3.xml"/><Relationship Id="rId5" Type="http://schemas.openxmlformats.org/officeDocument/2006/relationships/tags" Target="../tags/tag62.xml"/><Relationship Id="rId4" Type="http://schemas.openxmlformats.org/officeDocument/2006/relationships/tags" Target="../tags/tag6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B1E8C-5446-4743-8984-1CCFB2EE5E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73FBCE-9EF9-4FE1-82FB-9A4B4C36B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BD88B2-D810-4D85-B376-90F80939A0E2}"/>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1A948D9A-1D7A-4334-9B6F-6AF3FBDE1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A8B8E0-4C34-4D8B-B482-8359952959E8}"/>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86074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01693-3F35-4F22-89AA-F06518B3BE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6B3008-ECBA-43DB-A29E-1B47E1054E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01AE4F-C64A-44D3-B37A-7C4AE56EDEF7}"/>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02DFC024-5115-4E3D-A89C-321BB3BAA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B8F396-043C-441B-9597-733C954B4750}"/>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09355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83AB11-D638-45C7-8388-E6E34D0550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10CF17-B843-469A-B683-A4C629954E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8A2D52-980C-4C25-AEF9-171E8238B3E0}"/>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FD1C4226-4665-4D7B-A1E3-180210E7E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A67987-CA91-4AE3-B86F-DF3E2FC22D66}"/>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4232715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04933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52475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77819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78301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789710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422577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236534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370784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29169-5441-40C3-B5B8-FBFCA25EA7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8F98B2-5574-4331-8A78-40EA59F832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69F492-4E16-45EE-902E-81313E856466}"/>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5B335145-A281-4B97-AC57-F6BECA25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7ED62D-49AD-4942-9122-1C5F97BA50A8}"/>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538814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360925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432848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292265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2023/1/14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543498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44165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04279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24701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66128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79115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0345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0C18-BC11-47F5-BFDB-7EB0181C37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602FBC-8EBE-4F18-B21D-380F34F06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C3F90E-F49E-4B79-A97C-DEB716E0ED69}"/>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1B79D647-CE03-4D06-9FE0-FEF9B7EDA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FB2850-1B32-4748-9759-4C920856B7E7}"/>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870130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2023/1/14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845768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97790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4757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extLst>
      <p:ext uri="{BB962C8B-B14F-4D97-AF65-F5344CB8AC3E}">
        <p14:creationId xmlns:p14="http://schemas.microsoft.com/office/powerpoint/2010/main" val="688166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461E-B721-4BF3-93CE-1EF0DB00D94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1537D05-9A4C-4EEC-8828-D9E41A61A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0B86366-5617-4AD5-AD73-DB65258DEEA8}"/>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67FFD6C7-CD1B-4F4C-B275-6C425DD078D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04BDC36-C797-49D8-AFB8-AE42F1C8334F}"/>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38766230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906C-1D8A-4330-B0AB-6325C333496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B1656AA-C43F-45CB-BABA-1AADDA96D86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307BA-B177-4814-A9EF-0C4C31BB44D7}"/>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4DA29E03-5717-4DD9-B3DD-7CD39DF50D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9EDB7C5-64EA-4817-98DA-B742FF4666B3}"/>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3559967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625-C1A9-4C23-8E36-62A83403409A}"/>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4EC0BBE-BAF8-4E5F-9CF8-126D95756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ED07B36-BDEB-4E6E-B71E-4C4C128E7514}"/>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57F917B3-350E-4F9D-9FBE-9571C0C5D9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9A06FD-787D-4250-B782-D566426A53D1}"/>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6600888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D579-D6A2-4993-B1D5-92CAFF8F6B6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A29341C-CF7A-4319-88B1-8FB6AB6158C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91A5034-F4CA-4EFE-974D-43B5736F2BC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26A4B42-2E3B-4B27-BE29-03E1CD4565C4}"/>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6" name="Footer Placeholder 5">
            <a:extLst>
              <a:ext uri="{FF2B5EF4-FFF2-40B4-BE49-F238E27FC236}">
                <a16:creationId xmlns:a16="http://schemas.microsoft.com/office/drawing/2014/main" id="{31E9B5B2-6840-4C03-800C-1F7F04AA062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A24EAC2-7CF8-4105-B609-DE122E0B77B3}"/>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1094283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710D-437C-48C2-88C1-915919EA381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82F4508-AE55-49D2-A5C4-456FF9FCF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10A1B67E-A0D5-4D63-86F4-10FCBB1532A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4669F1-3E03-482C-B59D-0B6C1620C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B8F7E83-2B9A-4189-B3DA-AC114D62942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2B46621-FB9E-43AF-993E-7911B9CB50CA}"/>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8" name="Footer Placeholder 7">
            <a:extLst>
              <a:ext uri="{FF2B5EF4-FFF2-40B4-BE49-F238E27FC236}">
                <a16:creationId xmlns:a16="http://schemas.microsoft.com/office/drawing/2014/main" id="{5382FCA8-22BA-44BD-929B-FA2EB2775B9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542A0D3-E6E5-4EAC-811E-F88A4EA41652}"/>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6555233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9A3D-478D-4C50-8CDF-2D935ADC141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1371BFE7-63A2-47A4-B217-7ED678211F78}"/>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4" name="Footer Placeholder 3">
            <a:extLst>
              <a:ext uri="{FF2B5EF4-FFF2-40B4-BE49-F238E27FC236}">
                <a16:creationId xmlns:a16="http://schemas.microsoft.com/office/drawing/2014/main" id="{143DFB1B-D276-43E4-BF3F-EE3BFBCDF84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B1A596E-D9E5-4710-96A9-7C110F4CDC98}"/>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78243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B68FE-0792-465B-9B3A-4FEB7516B7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B4F55A-DCF7-4BCA-8ECD-664FE33D52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AD19AE-2057-4F2F-971A-C5ABF2BB14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9DF6C0-DC4C-4368-9CE4-5A267593D4E1}"/>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AB6E5AFA-982A-4DC9-B1D1-EA3E02227B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B55945-AC12-4B32-B3CF-7D6721B06C7B}"/>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27207979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3E247-8CCC-4681-927A-C234DF1D00E8}"/>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3" name="Footer Placeholder 2">
            <a:extLst>
              <a:ext uri="{FF2B5EF4-FFF2-40B4-BE49-F238E27FC236}">
                <a16:creationId xmlns:a16="http://schemas.microsoft.com/office/drawing/2014/main" id="{6C112917-10CC-416D-A117-0A2B07EA777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BFAEDAE-E6C2-43B4-A8EB-E0C05240C41C}"/>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3328749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9776-A078-47AE-81AE-33D54114D58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125CAF2-B42C-41C5-8AF1-EEFA67913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BC40749-74E3-496F-B7A9-D8A2A6DF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135AF6A-B3CF-4288-B883-5C891E6B0563}"/>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6" name="Footer Placeholder 5">
            <a:extLst>
              <a:ext uri="{FF2B5EF4-FFF2-40B4-BE49-F238E27FC236}">
                <a16:creationId xmlns:a16="http://schemas.microsoft.com/office/drawing/2014/main" id="{0E1E3CBC-0683-4F48-A17D-79FB58115AB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BB230DF-5328-4015-89EB-B32673D99B60}"/>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42134224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E1FD-37D8-429C-A15C-036594994E5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4381E6C-4BBF-405C-AB45-DE7DB7204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FCFB971-9264-42DC-BD52-C68360A10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7A0C205-EA19-4D55-91DB-1BBA6273220E}"/>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6" name="Footer Placeholder 5">
            <a:extLst>
              <a:ext uri="{FF2B5EF4-FFF2-40B4-BE49-F238E27FC236}">
                <a16:creationId xmlns:a16="http://schemas.microsoft.com/office/drawing/2014/main" id="{C9643846-9ECC-402B-87E5-10DEEED8B7E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0D1E71A-4DFC-4334-B3DA-8F64D48B608C}"/>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344163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C2E5-B673-400C-8024-0F050828678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F22578A-2FFF-4BBF-9561-67572554174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E8C996-03D0-4A83-A43D-9F0657A66C04}"/>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7EF87FB2-45BA-4C7E-94D6-72C357CE85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E802E66-FB20-4FFB-A536-CB29451BC13E}"/>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18853783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8D093-D871-499A-821F-53D3B3B54EC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2CDA853-9481-45FD-918F-2AAC4A3FA81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9D6D58-80E3-4299-9668-617FB1FF0C96}"/>
              </a:ext>
            </a:extLst>
          </p:cNvPr>
          <p:cNvSpPr>
            <a:spLocks noGrp="1"/>
          </p:cNvSpPr>
          <p:nvPr>
            <p:ph type="dt" sz="half" idx="10"/>
          </p:nvPr>
        </p:nvSpPr>
        <p:spPr/>
        <p:txBody>
          <a:body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49836FB4-50BA-40BB-A58C-0A4826F6B0D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53FDE56-0900-4C52-AB5C-4F672A6BD099}"/>
              </a:ext>
            </a:extLst>
          </p:cNvPr>
          <p:cNvSpPr>
            <a:spLocks noGrp="1"/>
          </p:cNvSpPr>
          <p:nvPr>
            <p:ph type="sldNum" sz="quarter" idx="12"/>
          </p:nvPr>
        </p:nvSpPr>
        <p:spPr/>
        <p:txBody>
          <a:body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32974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D116E-52BC-461C-A90E-3BDEF48B53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0FF44D-58E3-473D-8532-E31D1DF92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B7AD2B0-2505-42DA-B172-86ED62AEAA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560AAA-8792-4E43-A77F-30F34FFC7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4D339C-1D0F-4AF0-940B-18B1A827C4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D410CE-AD46-4A44-92C9-9B8C464CDFD7}"/>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8" name="页脚占位符 7">
            <a:extLst>
              <a:ext uri="{FF2B5EF4-FFF2-40B4-BE49-F238E27FC236}">
                <a16:creationId xmlns:a16="http://schemas.microsoft.com/office/drawing/2014/main" id="{A6E5B3B2-1A04-4EA5-A7CE-5B2BAAC203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C8DAF47-C83A-46DC-B59A-640911FE122C}"/>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353879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3A388-D466-4D5D-BE50-C755D1070D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03DC24-B235-452D-99DA-454329E89D87}"/>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4" name="页脚占位符 3">
            <a:extLst>
              <a:ext uri="{FF2B5EF4-FFF2-40B4-BE49-F238E27FC236}">
                <a16:creationId xmlns:a16="http://schemas.microsoft.com/office/drawing/2014/main" id="{181F2627-6E8C-4D8C-AD8A-60D2BF5114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91D447-D289-4121-80CF-232F05AD092C}"/>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90952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37CBA5-4F6A-4B06-98CD-9AFE699B674E}"/>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3" name="页脚占位符 2">
            <a:extLst>
              <a:ext uri="{FF2B5EF4-FFF2-40B4-BE49-F238E27FC236}">
                <a16:creationId xmlns:a16="http://schemas.microsoft.com/office/drawing/2014/main" id="{623CEBB3-8A33-44C9-A221-94384D25F4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3958CC-5950-4A33-86A2-974A595B9ACA}"/>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30598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3A5F7-3BB7-472F-B210-9EFB5D51C5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82AACC-065F-4808-BDC4-FCF7DCFD8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9C08C3-5565-4D72-951C-9DE11462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38AF2C-BC8A-4221-A435-52F25CAFC69A}"/>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D09C7B47-097D-4D2A-AB38-14571C62B8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206187-A6B5-424F-985F-FA071145559C}"/>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133662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A0BF0-38EC-48B7-89CB-3E91BA9450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E4A01A-E944-4DA0-812D-9B5D0D402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08B8D9-855F-4CD2-9B83-32345ADCE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1F9E26-9448-42AA-8B8E-2EA4575DD5AB}"/>
              </a:ext>
            </a:extLst>
          </p:cNvPr>
          <p:cNvSpPr>
            <a:spLocks noGrp="1"/>
          </p:cNvSpPr>
          <p:nvPr>
            <p:ph type="dt" sz="half" idx="10"/>
          </p:nvPr>
        </p:nvSpPr>
        <p:spPr/>
        <p:txBody>
          <a:bodyPr/>
          <a:lstStyle/>
          <a:p>
            <a:fld id="{E36CC553-3295-46EC-94F4-0D953BE4452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7A6ADC57-DB80-485B-B8D3-59170482E5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F02472-A9AA-4ACE-BCF8-836B193BAFF9}"/>
              </a:ext>
            </a:extLst>
          </p:cNvPr>
          <p:cNvSpPr>
            <a:spLocks noGrp="1"/>
          </p:cNvSpPr>
          <p:nvPr>
            <p:ph type="sldNum" sz="quarter" idx="12"/>
          </p:nvPr>
        </p:nvSpPr>
        <p:spPr/>
        <p:txBody>
          <a:body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339054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24.xml"/><Relationship Id="rId16" Type="http://schemas.openxmlformats.org/officeDocument/2006/relationships/tags" Target="../tags/tag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150518-5AA1-4DDE-9C52-06FDF506D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9B33AF-9803-44FE-901D-8BC2EFC7C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A99341-4949-484A-8735-5DF6FEB4D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CC553-3295-46EC-94F4-0D953BE4452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17D3BBA3-1DE5-4BDC-92C6-5A889728C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89E61D-B66C-40A9-8842-3C7A8AAA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4125709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CC553-3295-46EC-94F4-0D953BE4452C}" type="datetimeFigureOut">
              <a:rPr lang="zh-CN" altLang="en-US" smtClean="0"/>
              <a:t>2023/1/14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40855-68E2-44B8-A0D7-0AF2BDC684A8}" type="slidenum">
              <a:rPr lang="zh-CN" altLang="en-US" smtClean="0"/>
              <a:t>‹#›</a:t>
            </a:fld>
            <a:endParaRPr lang="zh-CN" altLang="en-US"/>
          </a:p>
        </p:txBody>
      </p:sp>
    </p:spTree>
    <p:extLst>
      <p:ext uri="{BB962C8B-B14F-4D97-AF65-F5344CB8AC3E}">
        <p14:creationId xmlns:p14="http://schemas.microsoft.com/office/powerpoint/2010/main" val="367899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t>2023/1/14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extLst>
      <p:ext uri="{BB962C8B-B14F-4D97-AF65-F5344CB8AC3E}">
        <p14:creationId xmlns:p14="http://schemas.microsoft.com/office/powerpoint/2010/main" val="17240941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5E6BD-AD1C-4CB6-A334-96242FF57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EF39855-678B-4161-9AD8-8E73C329B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B1596D9-5602-4E59-B7E7-3F5A0DB94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F2BE3-AA91-4A0D-A376-C16D7ECDBF1B}" type="datetimeFigureOut">
              <a:rPr lang="zh-CN" altLang="en-US" smtClean="0"/>
              <a:t>2023/1/14</a:t>
            </a:fld>
            <a:endParaRPr lang="zh-CN" altLang="en-US"/>
          </a:p>
        </p:txBody>
      </p:sp>
      <p:sp>
        <p:nvSpPr>
          <p:cNvPr id="5" name="Footer Placeholder 4">
            <a:extLst>
              <a:ext uri="{FF2B5EF4-FFF2-40B4-BE49-F238E27FC236}">
                <a16:creationId xmlns:a16="http://schemas.microsoft.com/office/drawing/2014/main" id="{4A929050-166B-43E3-8041-DF2036CD7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CB36EF1F-112C-4646-8A63-0D2EC0DE7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56811-B39B-43BC-9AF0-3E7EAF5DC29E}" type="slidenum">
              <a:rPr lang="zh-CN" altLang="en-US" smtClean="0"/>
              <a:t>‹#›</a:t>
            </a:fld>
            <a:endParaRPr lang="zh-CN" altLang="en-US"/>
          </a:p>
        </p:txBody>
      </p:sp>
    </p:spTree>
    <p:extLst>
      <p:ext uri="{BB962C8B-B14F-4D97-AF65-F5344CB8AC3E}">
        <p14:creationId xmlns:p14="http://schemas.microsoft.com/office/powerpoint/2010/main" val="454536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4.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4.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9E9F7E8-C398-4E32-9E06-FFB2151A0074}"/>
              </a:ext>
            </a:extLst>
          </p:cNvPr>
          <p:cNvSpPr txBox="1"/>
          <p:nvPr/>
        </p:nvSpPr>
        <p:spPr>
          <a:xfrm>
            <a:off x="2779161" y="97605"/>
            <a:ext cx="6359702" cy="1200329"/>
          </a:xfrm>
          <a:prstGeom prst="rect">
            <a:avLst/>
          </a:prstGeom>
          <a:noFill/>
        </p:spPr>
        <p:txBody>
          <a:bodyPr wrap="square" rtlCol="0">
            <a:spAutoFit/>
          </a:bodyPr>
          <a:lstStyle/>
          <a:p>
            <a:pPr algn="ctr"/>
            <a:r>
              <a:rPr lang="en-US" altLang="zh-CN" b="1" dirty="0"/>
              <a:t>Team B Project</a:t>
            </a:r>
          </a:p>
          <a:p>
            <a:pPr algn="ctr"/>
            <a:r>
              <a:rPr lang="en-US" altLang="zh-CN" dirty="0"/>
              <a:t>The Data Analysis about Tesla and Facebook Stock</a:t>
            </a:r>
          </a:p>
          <a:p>
            <a:pPr algn="ctr"/>
            <a:r>
              <a:rPr lang="en-US" altLang="zh-CN" b="1" dirty="0"/>
              <a:t>Members</a:t>
            </a:r>
          </a:p>
          <a:p>
            <a:pPr algn="ctr"/>
            <a:r>
              <a:rPr lang="en-US" altLang="zh-CN" dirty="0"/>
              <a:t>Dong Liu, Tianyang Liao,Zixuan</a:t>
            </a:r>
            <a:r>
              <a:rPr lang="zh-CN" altLang="en-US" dirty="0"/>
              <a:t> </a:t>
            </a:r>
            <a:r>
              <a:rPr lang="en-US" altLang="zh-CN" dirty="0"/>
              <a:t>Lu,</a:t>
            </a:r>
            <a:r>
              <a:rPr lang="zh-CN" altLang="en-US" dirty="0"/>
              <a:t> </a:t>
            </a:r>
            <a:r>
              <a:rPr lang="en-US" altLang="zh-CN" dirty="0"/>
              <a:t>Siyuan Li</a:t>
            </a:r>
          </a:p>
        </p:txBody>
      </p:sp>
      <p:pic>
        <p:nvPicPr>
          <p:cNvPr id="10" name="图片 9">
            <a:extLst>
              <a:ext uri="{FF2B5EF4-FFF2-40B4-BE49-F238E27FC236}">
                <a16:creationId xmlns:a16="http://schemas.microsoft.com/office/drawing/2014/main" id="{824BC1B5-C6E6-4B65-AAF4-13E4F89F4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342" y="1468733"/>
            <a:ext cx="6727315" cy="5389267"/>
          </a:xfrm>
          <a:prstGeom prst="rect">
            <a:avLst/>
          </a:prstGeom>
        </p:spPr>
      </p:pic>
    </p:spTree>
    <p:extLst>
      <p:ext uri="{BB962C8B-B14F-4D97-AF65-F5344CB8AC3E}">
        <p14:creationId xmlns:p14="http://schemas.microsoft.com/office/powerpoint/2010/main" val="296250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13935-0B2B-43E4-B0C8-6970686D38C2}"/>
              </a:ext>
            </a:extLst>
          </p:cNvPr>
          <p:cNvSpPr>
            <a:spLocks noGrp="1"/>
          </p:cNvSpPr>
          <p:nvPr>
            <p:ph type="title"/>
          </p:nvPr>
        </p:nvSpPr>
        <p:spPr>
          <a:xfrm>
            <a:off x="380144" y="365125"/>
            <a:ext cx="10973656" cy="1325563"/>
          </a:xfrm>
        </p:spPr>
        <p:txBody>
          <a:bodyPr>
            <a:normAutofit/>
          </a:bodyPr>
          <a:lstStyle/>
          <a:p>
            <a:r>
              <a:rPr lang="en-US" altLang="zh-CN" sz="2400" dirty="0">
                <a:latin typeface="Arial Black" panose="020B0A04020102020204" pitchFamily="34" charset="0"/>
              </a:rPr>
              <a:t>Comparison Graph about High &amp; Low Price, High &amp; Open Price</a:t>
            </a:r>
            <a:endParaRPr lang="zh-CN" altLang="en-US" sz="2400" dirty="0">
              <a:latin typeface="Arial Black" panose="020B0A04020102020204" pitchFamily="34" charset="0"/>
            </a:endParaRPr>
          </a:p>
        </p:txBody>
      </p:sp>
      <p:pic>
        <p:nvPicPr>
          <p:cNvPr id="7" name="图片 6">
            <a:extLst>
              <a:ext uri="{FF2B5EF4-FFF2-40B4-BE49-F238E27FC236}">
                <a16:creationId xmlns:a16="http://schemas.microsoft.com/office/drawing/2014/main" id="{D6B5EF38-984E-4FCD-997D-61AB83DB4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690689"/>
            <a:ext cx="2937624" cy="2203218"/>
          </a:xfrm>
          <a:prstGeom prst="rect">
            <a:avLst/>
          </a:prstGeom>
        </p:spPr>
      </p:pic>
      <p:pic>
        <p:nvPicPr>
          <p:cNvPr id="9" name="图片 8">
            <a:extLst>
              <a:ext uri="{FF2B5EF4-FFF2-40B4-BE49-F238E27FC236}">
                <a16:creationId xmlns:a16="http://schemas.microsoft.com/office/drawing/2014/main" id="{B385D951-D827-4F34-8720-51135B957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626" y="1705282"/>
            <a:ext cx="2948348" cy="2211261"/>
          </a:xfrm>
          <a:prstGeom prst="rect">
            <a:avLst/>
          </a:prstGeom>
        </p:spPr>
      </p:pic>
      <p:pic>
        <p:nvPicPr>
          <p:cNvPr id="15" name="图片 14">
            <a:extLst>
              <a:ext uri="{FF2B5EF4-FFF2-40B4-BE49-F238E27FC236}">
                <a16:creationId xmlns:a16="http://schemas.microsoft.com/office/drawing/2014/main" id="{7C11F0A1-9BE7-4754-91CD-A8DA930B2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161" y="1662727"/>
            <a:ext cx="2948348" cy="2211261"/>
          </a:xfrm>
          <a:prstGeom prst="rect">
            <a:avLst/>
          </a:prstGeom>
        </p:spPr>
      </p:pic>
      <p:pic>
        <p:nvPicPr>
          <p:cNvPr id="17" name="图片 16">
            <a:extLst>
              <a:ext uri="{FF2B5EF4-FFF2-40B4-BE49-F238E27FC236}">
                <a16:creationId xmlns:a16="http://schemas.microsoft.com/office/drawing/2014/main" id="{9C133825-8616-4EE6-AD76-A5DF117D7C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7509" y="1705282"/>
            <a:ext cx="2834867" cy="2126150"/>
          </a:xfrm>
          <a:prstGeom prst="rect">
            <a:avLst/>
          </a:prstGeom>
        </p:spPr>
      </p:pic>
      <p:sp>
        <p:nvSpPr>
          <p:cNvPr id="18" name="文本框 17">
            <a:extLst>
              <a:ext uri="{FF2B5EF4-FFF2-40B4-BE49-F238E27FC236}">
                <a16:creationId xmlns:a16="http://schemas.microsoft.com/office/drawing/2014/main" id="{BC283219-6512-49A8-8A4C-428BED27AA39}"/>
              </a:ext>
            </a:extLst>
          </p:cNvPr>
          <p:cNvSpPr txBox="1"/>
          <p:nvPr/>
        </p:nvSpPr>
        <p:spPr>
          <a:xfrm>
            <a:off x="2727789" y="4145623"/>
            <a:ext cx="498296" cy="369332"/>
          </a:xfrm>
          <a:prstGeom prst="rect">
            <a:avLst/>
          </a:prstGeom>
          <a:noFill/>
        </p:spPr>
        <p:txBody>
          <a:bodyPr wrap="square" rtlCol="0">
            <a:spAutoFit/>
          </a:bodyPr>
          <a:lstStyle/>
          <a:p>
            <a:r>
              <a:rPr lang="en-US" altLang="zh-CN" dirty="0"/>
              <a:t>FB</a:t>
            </a:r>
            <a:endParaRPr lang="zh-CN" altLang="en-US" dirty="0"/>
          </a:p>
        </p:txBody>
      </p:sp>
      <p:sp>
        <p:nvSpPr>
          <p:cNvPr id="19" name="文本框 18">
            <a:extLst>
              <a:ext uri="{FF2B5EF4-FFF2-40B4-BE49-F238E27FC236}">
                <a16:creationId xmlns:a16="http://schemas.microsoft.com/office/drawing/2014/main" id="{9BB72BA5-A1EA-46CE-9146-C5B7B5D9BB39}"/>
              </a:ext>
            </a:extLst>
          </p:cNvPr>
          <p:cNvSpPr txBox="1"/>
          <p:nvPr/>
        </p:nvSpPr>
        <p:spPr>
          <a:xfrm>
            <a:off x="8733031" y="3916543"/>
            <a:ext cx="731180" cy="369332"/>
          </a:xfrm>
          <a:prstGeom prst="rect">
            <a:avLst/>
          </a:prstGeom>
          <a:noFill/>
        </p:spPr>
        <p:txBody>
          <a:bodyPr wrap="square" rtlCol="0">
            <a:spAutoFit/>
          </a:bodyPr>
          <a:lstStyle/>
          <a:p>
            <a:r>
              <a:rPr lang="en-US" altLang="zh-CN" dirty="0"/>
              <a:t>TSLA</a:t>
            </a:r>
            <a:endParaRPr lang="zh-CN" altLang="en-US" dirty="0"/>
          </a:p>
        </p:txBody>
      </p:sp>
    </p:spTree>
    <p:extLst>
      <p:ext uri="{BB962C8B-B14F-4D97-AF65-F5344CB8AC3E}">
        <p14:creationId xmlns:p14="http://schemas.microsoft.com/office/powerpoint/2010/main" val="424089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Arial Black" panose="020B0A04020102020204" pitchFamily="34" charset="0"/>
              </a:rPr>
              <a:t>BoxPlot</a:t>
            </a:r>
            <a:endParaRPr lang="zh-CN" altLang="en-US" sz="2400" dirty="0">
              <a:latin typeface="Arial Black" panose="020B0A040201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1" y="1813388"/>
            <a:ext cx="5001323" cy="3500926"/>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3388"/>
            <a:ext cx="5061743" cy="3543220"/>
          </a:xfrm>
          <a:prstGeom prst="rect">
            <a:avLst/>
          </a:prstGeom>
        </p:spPr>
      </p:pic>
      <p:sp>
        <p:nvSpPr>
          <p:cNvPr id="8" name="文本框 7"/>
          <p:cNvSpPr txBox="1"/>
          <p:nvPr/>
        </p:nvSpPr>
        <p:spPr>
          <a:xfrm>
            <a:off x="2272907" y="5252348"/>
            <a:ext cx="5548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FB</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nvSpPr>
        <p:spPr>
          <a:xfrm>
            <a:off x="8533294" y="5314314"/>
            <a:ext cx="7339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TSLA</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D3B00-1FCC-420E-B538-A2979DE92E66}"/>
              </a:ext>
            </a:extLst>
          </p:cNvPr>
          <p:cNvSpPr>
            <a:spLocks noGrp="1"/>
          </p:cNvSpPr>
          <p:nvPr>
            <p:ph type="title"/>
          </p:nvPr>
        </p:nvSpPr>
        <p:spPr/>
        <p:txBody>
          <a:bodyPr>
            <a:normAutofit/>
          </a:bodyPr>
          <a:lstStyle/>
          <a:p>
            <a:r>
              <a:rPr lang="en-US" altLang="zh-CN" sz="2400" dirty="0">
                <a:latin typeface="Arial Black" panose="020B0A04020102020204" pitchFamily="34" charset="0"/>
              </a:rPr>
              <a:t>Linear Regression Model on Delta and Max Delta</a:t>
            </a:r>
            <a:endParaRPr lang="zh-CN" altLang="en-US" sz="2400" dirty="0">
              <a:latin typeface="Arial Black" panose="020B0A04020102020204" pitchFamily="34" charset="0"/>
            </a:endParaRPr>
          </a:p>
        </p:txBody>
      </p:sp>
      <p:pic>
        <p:nvPicPr>
          <p:cNvPr id="9" name="图片 8">
            <a:extLst>
              <a:ext uri="{FF2B5EF4-FFF2-40B4-BE49-F238E27FC236}">
                <a16:creationId xmlns:a16="http://schemas.microsoft.com/office/drawing/2014/main" id="{D3508280-9924-4871-A1CC-CB9EBBB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27" y="1860157"/>
            <a:ext cx="4755897" cy="3137685"/>
          </a:xfrm>
          <a:prstGeom prst="rect">
            <a:avLst/>
          </a:prstGeom>
        </p:spPr>
      </p:pic>
      <p:pic>
        <p:nvPicPr>
          <p:cNvPr id="13" name="图片 12">
            <a:extLst>
              <a:ext uri="{FF2B5EF4-FFF2-40B4-BE49-F238E27FC236}">
                <a16:creationId xmlns:a16="http://schemas.microsoft.com/office/drawing/2014/main" id="{0E8E14D9-549F-4708-9E76-9A59704F5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188" y="1860157"/>
            <a:ext cx="4452344" cy="3053191"/>
          </a:xfrm>
          <a:prstGeom prst="rect">
            <a:avLst/>
          </a:prstGeom>
        </p:spPr>
      </p:pic>
    </p:spTree>
    <p:extLst>
      <p:ext uri="{BB962C8B-B14F-4D97-AF65-F5344CB8AC3E}">
        <p14:creationId xmlns:p14="http://schemas.microsoft.com/office/powerpoint/2010/main" val="174803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994BC-1B0D-4E4F-9967-DB3EE52D4837}"/>
              </a:ext>
            </a:extLst>
          </p:cNvPr>
          <p:cNvSpPr>
            <a:spLocks noGrp="1"/>
          </p:cNvSpPr>
          <p:nvPr>
            <p:ph type="title"/>
          </p:nvPr>
        </p:nvSpPr>
        <p:spPr/>
        <p:txBody>
          <a:bodyPr>
            <a:normAutofit/>
          </a:bodyPr>
          <a:lstStyle/>
          <a:p>
            <a:r>
              <a:rPr lang="en-US" altLang="zh-CN" sz="2400" dirty="0">
                <a:latin typeface="Arial Black" panose="020B0A04020102020204" pitchFamily="34" charset="0"/>
              </a:rPr>
              <a:t>Introduction to Lasso Regression &amp; Elastic Net</a:t>
            </a:r>
            <a:endParaRPr lang="zh-CN" altLang="en-US" sz="2400" dirty="0">
              <a:latin typeface="Arial Black" panose="020B0A04020102020204" pitchFamily="34" charset="0"/>
            </a:endParaRPr>
          </a:p>
        </p:txBody>
      </p:sp>
      <p:sp>
        <p:nvSpPr>
          <p:cNvPr id="3" name="内容占位符 2">
            <a:extLst>
              <a:ext uri="{FF2B5EF4-FFF2-40B4-BE49-F238E27FC236}">
                <a16:creationId xmlns:a16="http://schemas.microsoft.com/office/drawing/2014/main" id="{998728B3-7DD1-49FD-BAC6-9E0CEB782DAB}"/>
              </a:ext>
            </a:extLst>
          </p:cNvPr>
          <p:cNvSpPr>
            <a:spLocks noGrp="1"/>
          </p:cNvSpPr>
          <p:nvPr>
            <p:ph idx="1"/>
          </p:nvPr>
        </p:nvSpPr>
        <p:spPr>
          <a:xfrm>
            <a:off x="838200" y="1633591"/>
            <a:ext cx="10515600" cy="4859284"/>
          </a:xfrm>
        </p:spPr>
        <p:txBody>
          <a:bodyPr>
            <a:normAutofit fontScale="85000" lnSpcReduction="20000"/>
          </a:bodyPr>
          <a:lstStyle/>
          <a:p>
            <a:r>
              <a:rPr lang="en-US" altLang="zh-CN" dirty="0">
                <a:cs typeface="Arial" panose="020B0604020202020204" pitchFamily="34" charset="0"/>
              </a:rPr>
              <a:t>In statistics and machine learning, </a:t>
            </a:r>
            <a:r>
              <a:rPr lang="en-US" altLang="zh-CN" b="1" dirty="0">
                <a:cs typeface="Arial" panose="020B0604020202020204" pitchFamily="34" charset="0"/>
              </a:rPr>
              <a:t>lasso</a:t>
            </a:r>
            <a:r>
              <a:rPr lang="en-US" altLang="zh-CN" dirty="0">
                <a:cs typeface="Arial" panose="020B0604020202020204" pitchFamily="34" charset="0"/>
              </a:rPr>
              <a:t> (least absolute shrinkage and selection operator; also Lasso or LASSO) is a regression analysis method that performs both variable selection and regularization in order to enhance the prediction accuracy and interpretability of the resulting statistical model. It was originally introduced in geophysics, and later by Robert </a:t>
            </a:r>
            <a:r>
              <a:rPr lang="en-US" altLang="zh-CN" dirty="0" err="1">
                <a:cs typeface="Arial" panose="020B0604020202020204" pitchFamily="34" charset="0"/>
              </a:rPr>
              <a:t>Tibshirani</a:t>
            </a:r>
            <a:r>
              <a:rPr lang="en-US" altLang="zh-CN" dirty="0">
                <a:cs typeface="Arial" panose="020B0604020202020204" pitchFamily="34" charset="0"/>
              </a:rPr>
              <a:t>, who coined the term. Lasso was originally formulated for linear regression models. This simple case reveals a substantial amount about the estimator. These include its relationship to ridge regression and best subset selection and the connections between lasso coefficient estimates and so-called soft thresholding. It also reveals that (like standard linear regression) the coefficient estimates do not need to be unique if covariates are collinear.</a:t>
            </a:r>
          </a:p>
          <a:p>
            <a:r>
              <a:rPr lang="en-US" altLang="zh-CN" dirty="0">
                <a:cs typeface="Arial" panose="020B0604020202020204" pitchFamily="34" charset="0"/>
              </a:rPr>
              <a:t>Reference: https://en.wikipedia.org/wiki/Lasso_(statistics)</a:t>
            </a:r>
          </a:p>
          <a:p>
            <a:r>
              <a:rPr lang="en-US" altLang="zh-CN" dirty="0">
                <a:cs typeface="Arial" panose="020B0604020202020204" pitchFamily="34" charset="0"/>
              </a:rPr>
              <a:t>In statistics and, in particular, in the fitting of linear or logistic regression models, the </a:t>
            </a:r>
            <a:r>
              <a:rPr lang="en-US" altLang="zh-CN" b="1" dirty="0">
                <a:cs typeface="Arial" panose="020B0604020202020204" pitchFamily="34" charset="0"/>
              </a:rPr>
              <a:t>elastic net</a:t>
            </a:r>
            <a:r>
              <a:rPr lang="en-US" altLang="zh-CN" dirty="0">
                <a:cs typeface="Arial" panose="020B0604020202020204" pitchFamily="34" charset="0"/>
              </a:rPr>
              <a:t> is a regularized regression method that linearly combines the L1 and L2 penalties of the lasso and ridge methods.</a:t>
            </a:r>
          </a:p>
          <a:p>
            <a:r>
              <a:rPr lang="en-US" altLang="zh-CN" dirty="0">
                <a:cs typeface="Arial" panose="020B0604020202020204" pitchFamily="34" charset="0"/>
              </a:rPr>
              <a:t>Reference: https://en.wikipedia.org/wiki/Elastic_net_regularization</a:t>
            </a:r>
          </a:p>
          <a:p>
            <a:endParaRPr lang="zh-CN" altLang="en-US" dirty="0"/>
          </a:p>
        </p:txBody>
      </p:sp>
    </p:spTree>
    <p:extLst>
      <p:ext uri="{BB962C8B-B14F-4D97-AF65-F5344CB8AC3E}">
        <p14:creationId xmlns:p14="http://schemas.microsoft.com/office/powerpoint/2010/main" val="171534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3CB12-3FC9-41B1-9BA9-D4FD38170EC2}"/>
              </a:ext>
            </a:extLst>
          </p:cNvPr>
          <p:cNvSpPr>
            <a:spLocks noGrp="1"/>
          </p:cNvSpPr>
          <p:nvPr>
            <p:ph type="title"/>
          </p:nvPr>
        </p:nvSpPr>
        <p:spPr/>
        <p:txBody>
          <a:bodyPr>
            <a:normAutofit/>
          </a:bodyPr>
          <a:lstStyle/>
          <a:p>
            <a:r>
              <a:rPr lang="en-US" altLang="zh-CN" sz="2400" dirty="0">
                <a:latin typeface="Arial Black" panose="020B0A04020102020204" pitchFamily="34" charset="0"/>
              </a:rPr>
              <a:t>Lasso Regression &amp; Elastic Net on Trading Days and Stocks Price </a:t>
            </a:r>
            <a:endParaRPr lang="zh-CN" altLang="en-US" sz="2400" dirty="0">
              <a:latin typeface="Arial Black" panose="020B0A04020102020204" pitchFamily="34" charset="0"/>
            </a:endParaRPr>
          </a:p>
        </p:txBody>
      </p:sp>
      <p:pic>
        <p:nvPicPr>
          <p:cNvPr id="5" name="图片 4">
            <a:extLst>
              <a:ext uri="{FF2B5EF4-FFF2-40B4-BE49-F238E27FC236}">
                <a16:creationId xmlns:a16="http://schemas.microsoft.com/office/drawing/2014/main" id="{87309563-FD4C-45E7-A881-4093AA18F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96" y="1857697"/>
            <a:ext cx="5473322" cy="3523286"/>
          </a:xfrm>
          <a:prstGeom prst="rect">
            <a:avLst/>
          </a:prstGeom>
        </p:spPr>
      </p:pic>
      <p:pic>
        <p:nvPicPr>
          <p:cNvPr id="7" name="图片 6">
            <a:extLst>
              <a:ext uri="{FF2B5EF4-FFF2-40B4-BE49-F238E27FC236}">
                <a16:creationId xmlns:a16="http://schemas.microsoft.com/office/drawing/2014/main" id="{8969ACC1-4D0A-4503-8A76-E4D1A9B66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503" y="1835520"/>
            <a:ext cx="5589142" cy="3539123"/>
          </a:xfrm>
          <a:prstGeom prst="rect">
            <a:avLst/>
          </a:prstGeom>
        </p:spPr>
      </p:pic>
    </p:spTree>
    <p:extLst>
      <p:ext uri="{BB962C8B-B14F-4D97-AF65-F5344CB8AC3E}">
        <p14:creationId xmlns:p14="http://schemas.microsoft.com/office/powerpoint/2010/main" val="1299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0D7B-AFF6-43A6-8ED3-7C8B4C1F8676}"/>
              </a:ext>
            </a:extLst>
          </p:cNvPr>
          <p:cNvSpPr>
            <a:spLocks noGrp="1"/>
          </p:cNvSpPr>
          <p:nvPr>
            <p:ph type="title"/>
          </p:nvPr>
        </p:nvSpPr>
        <p:spPr/>
        <p:txBody>
          <a:bodyPr>
            <a:normAutofit/>
          </a:bodyPr>
          <a:lstStyle/>
          <a:p>
            <a:r>
              <a:rPr lang="en-US" altLang="zh-CN" sz="2400" dirty="0">
                <a:latin typeface="Arial Black" panose="020B0A04020102020204" pitchFamily="34" charset="0"/>
              </a:rPr>
              <a:t>Introduction to Decision Tree</a:t>
            </a:r>
            <a:endParaRPr lang="zh-CN" altLang="en-US" sz="2400" dirty="0">
              <a:latin typeface="Arial Black" panose="020B0A04020102020204" pitchFamily="34" charset="0"/>
            </a:endParaRPr>
          </a:p>
        </p:txBody>
      </p:sp>
      <p:sp>
        <p:nvSpPr>
          <p:cNvPr id="3" name="内容占位符 2">
            <a:extLst>
              <a:ext uri="{FF2B5EF4-FFF2-40B4-BE49-F238E27FC236}">
                <a16:creationId xmlns:a16="http://schemas.microsoft.com/office/drawing/2014/main" id="{D36EAFD4-8003-40A2-B2FE-CC2F2D51A889}"/>
              </a:ext>
            </a:extLst>
          </p:cNvPr>
          <p:cNvSpPr>
            <a:spLocks noGrp="1"/>
          </p:cNvSpPr>
          <p:nvPr>
            <p:ph idx="1"/>
          </p:nvPr>
        </p:nvSpPr>
        <p:spPr>
          <a:xfrm>
            <a:off x="838200" y="1402423"/>
            <a:ext cx="10515600" cy="2321960"/>
          </a:xfrm>
        </p:spPr>
        <p:txBody>
          <a:bodyPr>
            <a:normAutofit/>
          </a:bodyPr>
          <a:lstStyle/>
          <a:p>
            <a:pPr algn="l"/>
            <a:r>
              <a:rPr lang="en-US" altLang="zh-CN" sz="2000" dirty="0">
                <a:latin typeface="Arial" panose="020B0604020202020204" pitchFamily="34" charset="0"/>
              </a:rPr>
              <a:t>A decision tree is a decision support tool that uses a tree-like model of decisions and their possible consequences, including chance event outcomes, resource costs, and utility. It is one way to display an algorithm that only contains conditional control statements.</a:t>
            </a:r>
          </a:p>
          <a:p>
            <a:pPr algn="l"/>
            <a:r>
              <a:rPr lang="en-US" altLang="zh-CN" sz="2000" i="0" dirty="0">
                <a:effectLst/>
                <a:latin typeface="Arial" panose="020B0604020202020204" pitchFamily="34" charset="0"/>
              </a:rPr>
              <a:t>Decision trees are commonly used in operations research, specifically in decision analysis, to help identify a strategy most likely to reach a goal, but are also a popular </a:t>
            </a:r>
            <a:r>
              <a:rPr lang="en-US" altLang="zh-CN" sz="2000" i="0" dirty="0" err="1">
                <a:effectLst/>
                <a:latin typeface="Arial" panose="020B0604020202020204" pitchFamily="34" charset="0"/>
              </a:rPr>
              <a:t>tol</a:t>
            </a:r>
            <a:r>
              <a:rPr lang="en-US" altLang="zh-CN" sz="2000" i="0" dirty="0">
                <a:effectLst/>
                <a:latin typeface="Arial" panose="020B0604020202020204" pitchFamily="34" charset="0"/>
              </a:rPr>
              <a:t> in machine learning.</a:t>
            </a:r>
          </a:p>
          <a:p>
            <a:r>
              <a:rPr lang="en-US" altLang="zh-CN" sz="2000" dirty="0">
                <a:latin typeface="Arial" panose="020B0604020202020204" pitchFamily="34" charset="0"/>
                <a:cs typeface="Arial" panose="020B0604020202020204" pitchFamily="34" charset="0"/>
              </a:rPr>
              <a:t>Reference: https://en.wikipedia.org/wiki/Decision_tree</a:t>
            </a:r>
            <a:endParaRPr lang="zh-CN" altLang="en-US" sz="20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09AFC48-EE29-4DED-8315-64DDE57EE0CE}"/>
              </a:ext>
            </a:extLst>
          </p:cNvPr>
          <p:cNvSpPr txBox="1"/>
          <p:nvPr/>
        </p:nvSpPr>
        <p:spPr>
          <a:xfrm>
            <a:off x="945221" y="5989103"/>
            <a:ext cx="10803277" cy="369332"/>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Reference: </a:t>
            </a:r>
            <a:r>
              <a:rPr lang="en-US" altLang="zh-CN" dirty="0">
                <a:latin typeface="Arial" panose="020B0604020202020204" pitchFamily="34" charset="0"/>
                <a:cs typeface="Arial" panose="020B0604020202020204" pitchFamily="34" charset="0"/>
              </a:rPr>
              <a:t>https://heartbeat.fritz.ai/understanding-the-mathematics-behind-decision-trees-22d86d55906</a:t>
            </a:r>
            <a:endParaRPr lang="zh-CN" altLang="en-US"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8FDF520C-C70F-449A-A4FB-1C7B23B53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118" y="3807450"/>
            <a:ext cx="3878494" cy="2181653"/>
          </a:xfrm>
          <a:prstGeom prst="rect">
            <a:avLst/>
          </a:prstGeom>
        </p:spPr>
      </p:pic>
    </p:spTree>
    <p:extLst>
      <p:ext uri="{BB962C8B-B14F-4D97-AF65-F5344CB8AC3E}">
        <p14:creationId xmlns:p14="http://schemas.microsoft.com/office/powerpoint/2010/main" val="2434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A0A23-A666-4C4A-8819-F92CAA9ABE74}"/>
              </a:ext>
            </a:extLst>
          </p:cNvPr>
          <p:cNvSpPr>
            <a:spLocks noGrp="1"/>
          </p:cNvSpPr>
          <p:nvPr>
            <p:ph type="title"/>
          </p:nvPr>
        </p:nvSpPr>
        <p:spPr/>
        <p:txBody>
          <a:bodyPr>
            <a:normAutofit/>
          </a:bodyPr>
          <a:lstStyle/>
          <a:p>
            <a:r>
              <a:rPr lang="en-US" altLang="zh-CN" sz="2400" dirty="0">
                <a:latin typeface="Arial Black" panose="020B0A04020102020204" pitchFamily="34" charset="0"/>
              </a:rPr>
              <a:t>Decision Trees Regression on Trading Days and Stocks Price </a:t>
            </a:r>
            <a:endParaRPr lang="zh-CN" altLang="en-US" sz="2400" dirty="0">
              <a:latin typeface="Arial Black" panose="020B0A04020102020204" pitchFamily="34" charset="0"/>
            </a:endParaRPr>
          </a:p>
        </p:txBody>
      </p:sp>
      <p:pic>
        <p:nvPicPr>
          <p:cNvPr id="5" name="图片 4">
            <a:extLst>
              <a:ext uri="{FF2B5EF4-FFF2-40B4-BE49-F238E27FC236}">
                <a16:creationId xmlns:a16="http://schemas.microsoft.com/office/drawing/2014/main" id="{E45F9419-7A80-4178-B4E6-54BB3982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47" y="1864760"/>
            <a:ext cx="5313362" cy="3761144"/>
          </a:xfrm>
          <a:prstGeom prst="rect">
            <a:avLst/>
          </a:prstGeom>
        </p:spPr>
      </p:pic>
      <p:pic>
        <p:nvPicPr>
          <p:cNvPr id="7" name="图片 6">
            <a:extLst>
              <a:ext uri="{FF2B5EF4-FFF2-40B4-BE49-F238E27FC236}">
                <a16:creationId xmlns:a16="http://schemas.microsoft.com/office/drawing/2014/main" id="{C1CA314B-3A17-4435-BE32-C5BB3F38F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992" y="1921268"/>
            <a:ext cx="5205419" cy="3704636"/>
          </a:xfrm>
          <a:prstGeom prst="rect">
            <a:avLst/>
          </a:prstGeom>
        </p:spPr>
      </p:pic>
    </p:spTree>
    <p:extLst>
      <p:ext uri="{BB962C8B-B14F-4D97-AF65-F5344CB8AC3E}">
        <p14:creationId xmlns:p14="http://schemas.microsoft.com/office/powerpoint/2010/main" val="212420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23471-BD7E-4E90-AA42-4A51A0CF15D3}"/>
              </a:ext>
            </a:extLst>
          </p:cNvPr>
          <p:cNvSpPr>
            <a:spLocks noGrp="1"/>
          </p:cNvSpPr>
          <p:nvPr>
            <p:ph type="title"/>
          </p:nvPr>
        </p:nvSpPr>
        <p:spPr/>
        <p:txBody>
          <a:bodyPr>
            <a:normAutofit/>
          </a:bodyPr>
          <a:lstStyle/>
          <a:p>
            <a:r>
              <a:rPr lang="en-US" altLang="zh-CN" sz="2400" dirty="0">
                <a:latin typeface="Arial Black" panose="020B0A04020102020204" pitchFamily="34" charset="0"/>
              </a:rPr>
              <a:t>Introduction to Polynomial Regression</a:t>
            </a:r>
            <a:endParaRPr lang="zh-CN" altLang="en-US" sz="2400" dirty="0">
              <a:latin typeface="Arial Black" panose="020B0A04020102020204" pitchFamily="34" charset="0"/>
            </a:endParaRPr>
          </a:p>
        </p:txBody>
      </p:sp>
      <p:sp>
        <p:nvSpPr>
          <p:cNvPr id="3" name="内容占位符 2">
            <a:extLst>
              <a:ext uri="{FF2B5EF4-FFF2-40B4-BE49-F238E27FC236}">
                <a16:creationId xmlns:a16="http://schemas.microsoft.com/office/drawing/2014/main" id="{CA6A4AEE-788B-49E4-971B-0C4F88B55909}"/>
              </a:ext>
            </a:extLst>
          </p:cNvPr>
          <p:cNvSpPr>
            <a:spLocks noGrp="1"/>
          </p:cNvSpPr>
          <p:nvPr>
            <p:ph idx="1"/>
          </p:nvPr>
        </p:nvSpPr>
        <p:spPr>
          <a:xfrm>
            <a:off x="838200" y="1825625"/>
            <a:ext cx="10515600" cy="2828568"/>
          </a:xfrm>
        </p:spPr>
        <p:txBody>
          <a:bodyPr>
            <a:normAutofit/>
          </a:bodyPr>
          <a:lstStyle/>
          <a:p>
            <a:r>
              <a:rPr lang="en-US" altLang="zh-CN" sz="2000" dirty="0"/>
              <a:t>In statistics, </a:t>
            </a:r>
            <a:r>
              <a:rPr lang="en-US" altLang="zh-CN" sz="2000" b="1" dirty="0"/>
              <a:t>polynomial regression</a:t>
            </a:r>
            <a:r>
              <a:rPr lang="en-US" altLang="zh-CN" sz="2000" dirty="0"/>
              <a:t> is a form of regression analysis in which the relationship between the independent variable x and the dependent variable y is modelled as an nth degree polynomial in x. Polynomial regression fits a nonlinear relationship between the value of x and the corresponding conditional mean of y, denoted E(y |x). Although polynomial regression fits a nonlinear model to the data, as a statistical estimation problem it is linear, in the sense that the regression function E(y | x) is linear in the unknown parameters that are estimated from the data. For this reason, polynomial regression is considered to be a special case of multiple linear regression.</a:t>
            </a:r>
          </a:p>
          <a:p>
            <a:r>
              <a:rPr lang="en-US" altLang="zh-CN" sz="2000" dirty="0"/>
              <a:t>Reference: https://en.wikipedia.org/wiki/Polynomial_regression</a:t>
            </a:r>
          </a:p>
          <a:p>
            <a:endParaRPr lang="zh-CN" altLang="en-US" dirty="0"/>
          </a:p>
        </p:txBody>
      </p:sp>
    </p:spTree>
    <p:extLst>
      <p:ext uri="{BB962C8B-B14F-4D97-AF65-F5344CB8AC3E}">
        <p14:creationId xmlns:p14="http://schemas.microsoft.com/office/powerpoint/2010/main" val="309949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CD8BC-FB4D-43F1-8B3B-5F1F3A46124E}"/>
              </a:ext>
            </a:extLst>
          </p:cNvPr>
          <p:cNvSpPr>
            <a:spLocks noGrp="1"/>
          </p:cNvSpPr>
          <p:nvPr>
            <p:ph type="title"/>
          </p:nvPr>
        </p:nvSpPr>
        <p:spPr/>
        <p:txBody>
          <a:bodyPr>
            <a:normAutofit/>
          </a:bodyPr>
          <a:lstStyle/>
          <a:p>
            <a:r>
              <a:rPr lang="en-US" altLang="zh-CN" sz="2400" dirty="0">
                <a:latin typeface="Arial Black" panose="020B0A04020102020204" pitchFamily="34" charset="0"/>
              </a:rPr>
              <a:t>Polynomial Regression</a:t>
            </a:r>
            <a:endParaRPr lang="zh-CN" altLang="en-US" sz="2400" dirty="0">
              <a:latin typeface="Arial Black" panose="020B0A04020102020204" pitchFamily="34" charset="0"/>
            </a:endParaRPr>
          </a:p>
        </p:txBody>
      </p:sp>
      <p:sp>
        <p:nvSpPr>
          <p:cNvPr id="12" name="文本框 11">
            <a:extLst>
              <a:ext uri="{FF2B5EF4-FFF2-40B4-BE49-F238E27FC236}">
                <a16:creationId xmlns:a16="http://schemas.microsoft.com/office/drawing/2014/main" id="{D8607BF6-2F22-407E-85D1-91A28E03C9A8}"/>
              </a:ext>
            </a:extLst>
          </p:cNvPr>
          <p:cNvSpPr txBox="1"/>
          <p:nvPr/>
        </p:nvSpPr>
        <p:spPr>
          <a:xfrm>
            <a:off x="589226" y="4330558"/>
            <a:ext cx="3303141" cy="923330"/>
          </a:xfrm>
          <a:prstGeom prst="rect">
            <a:avLst/>
          </a:prstGeom>
          <a:noFill/>
        </p:spPr>
        <p:txBody>
          <a:bodyPr wrap="square" rtlCol="0">
            <a:spAutoFit/>
          </a:bodyPr>
          <a:lstStyle/>
          <a:p>
            <a:r>
              <a:rPr lang="en-US" altLang="zh-CN" sz="1800" dirty="0"/>
              <a:t>Polynomial Regression on abs Delta Price and Max Delta Price of Facebook </a:t>
            </a:r>
            <a:endParaRPr lang="zh-CN" altLang="en-US" dirty="0"/>
          </a:p>
        </p:txBody>
      </p:sp>
      <p:sp>
        <p:nvSpPr>
          <p:cNvPr id="13" name="文本框 12">
            <a:extLst>
              <a:ext uri="{FF2B5EF4-FFF2-40B4-BE49-F238E27FC236}">
                <a16:creationId xmlns:a16="http://schemas.microsoft.com/office/drawing/2014/main" id="{6E5E7251-29FA-4442-9EC1-99C353B58A35}"/>
              </a:ext>
            </a:extLst>
          </p:cNvPr>
          <p:cNvSpPr txBox="1"/>
          <p:nvPr/>
        </p:nvSpPr>
        <p:spPr>
          <a:xfrm>
            <a:off x="8882009" y="4244804"/>
            <a:ext cx="2542854" cy="923330"/>
          </a:xfrm>
          <a:prstGeom prst="rect">
            <a:avLst/>
          </a:prstGeom>
          <a:noFill/>
        </p:spPr>
        <p:txBody>
          <a:bodyPr wrap="square" rtlCol="0">
            <a:spAutoFit/>
          </a:bodyPr>
          <a:lstStyle/>
          <a:p>
            <a:r>
              <a:rPr lang="en-US" altLang="zh-CN" sz="1800" dirty="0"/>
              <a:t>Polynomial Regression on Trading Days and Stocks Price </a:t>
            </a:r>
            <a:endParaRPr lang="zh-CN" altLang="en-US" dirty="0"/>
          </a:p>
        </p:txBody>
      </p:sp>
      <p:sp>
        <p:nvSpPr>
          <p:cNvPr id="14" name="文本框 13">
            <a:extLst>
              <a:ext uri="{FF2B5EF4-FFF2-40B4-BE49-F238E27FC236}">
                <a16:creationId xmlns:a16="http://schemas.microsoft.com/office/drawing/2014/main" id="{8658FB42-3E24-4009-849F-AE2A7525DF14}"/>
              </a:ext>
            </a:extLst>
          </p:cNvPr>
          <p:cNvSpPr txBox="1"/>
          <p:nvPr/>
        </p:nvSpPr>
        <p:spPr>
          <a:xfrm>
            <a:off x="4417889" y="4330558"/>
            <a:ext cx="3765478" cy="646331"/>
          </a:xfrm>
          <a:prstGeom prst="rect">
            <a:avLst/>
          </a:prstGeom>
          <a:noFill/>
        </p:spPr>
        <p:txBody>
          <a:bodyPr wrap="square" rtlCol="0">
            <a:spAutoFit/>
          </a:bodyPr>
          <a:lstStyle/>
          <a:p>
            <a:r>
              <a:rPr lang="en-US" altLang="zh-CN" sz="1800" dirty="0"/>
              <a:t>Polynomial Regression on abs Delta Price and Volume of Facebook </a:t>
            </a:r>
            <a:endParaRPr lang="zh-CN" altLang="en-US" dirty="0"/>
          </a:p>
        </p:txBody>
      </p:sp>
      <p:pic>
        <p:nvPicPr>
          <p:cNvPr id="16" name="图片 15">
            <a:extLst>
              <a:ext uri="{FF2B5EF4-FFF2-40B4-BE49-F238E27FC236}">
                <a16:creationId xmlns:a16="http://schemas.microsoft.com/office/drawing/2014/main" id="{C93DF798-AA2B-495A-BC7B-BC779D088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01" y="1528834"/>
            <a:ext cx="3914993" cy="2461523"/>
          </a:xfrm>
          <a:prstGeom prst="rect">
            <a:avLst/>
          </a:prstGeom>
        </p:spPr>
      </p:pic>
      <p:pic>
        <p:nvPicPr>
          <p:cNvPr id="18" name="图片 17">
            <a:extLst>
              <a:ext uri="{FF2B5EF4-FFF2-40B4-BE49-F238E27FC236}">
                <a16:creationId xmlns:a16="http://schemas.microsoft.com/office/drawing/2014/main" id="{F10FC8F6-9BCA-4168-A365-5EE84C9EA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22" y="1503439"/>
            <a:ext cx="4277945" cy="2658332"/>
          </a:xfrm>
          <a:prstGeom prst="rect">
            <a:avLst/>
          </a:prstGeom>
        </p:spPr>
      </p:pic>
      <p:pic>
        <p:nvPicPr>
          <p:cNvPr id="20" name="图片 19">
            <a:extLst>
              <a:ext uri="{FF2B5EF4-FFF2-40B4-BE49-F238E27FC236}">
                <a16:creationId xmlns:a16="http://schemas.microsoft.com/office/drawing/2014/main" id="{ABAE94AD-E1AC-4F2E-8A37-043C8738B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363" y="1528833"/>
            <a:ext cx="4155086" cy="2580829"/>
          </a:xfrm>
          <a:prstGeom prst="rect">
            <a:avLst/>
          </a:prstGeom>
        </p:spPr>
      </p:pic>
    </p:spTree>
    <p:extLst>
      <p:ext uri="{BB962C8B-B14F-4D97-AF65-F5344CB8AC3E}">
        <p14:creationId xmlns:p14="http://schemas.microsoft.com/office/powerpoint/2010/main" val="175494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9AD95-4DF6-4B59-BAEC-363C6FAD9235}"/>
              </a:ext>
            </a:extLst>
          </p:cNvPr>
          <p:cNvSpPr>
            <a:spLocks noGrp="1"/>
          </p:cNvSpPr>
          <p:nvPr>
            <p:ph type="title"/>
          </p:nvPr>
        </p:nvSpPr>
        <p:spPr/>
        <p:txBody>
          <a:bodyPr>
            <a:normAutofit/>
          </a:bodyPr>
          <a:lstStyle/>
          <a:p>
            <a:r>
              <a:rPr lang="en-US" altLang="zh-CN" sz="2400" dirty="0">
                <a:latin typeface="Arial Black" panose="020B0A04020102020204" pitchFamily="34" charset="0"/>
              </a:rPr>
              <a:t>Introduction to PCR &amp;PLS</a:t>
            </a:r>
            <a:endParaRPr lang="zh-CN" altLang="en-US" sz="2400" dirty="0">
              <a:latin typeface="Arial Black" panose="020B0A04020102020204" pitchFamily="34" charset="0"/>
            </a:endParaRPr>
          </a:p>
        </p:txBody>
      </p:sp>
      <p:sp>
        <p:nvSpPr>
          <p:cNvPr id="3" name="内容占位符 2">
            <a:extLst>
              <a:ext uri="{FF2B5EF4-FFF2-40B4-BE49-F238E27FC236}">
                <a16:creationId xmlns:a16="http://schemas.microsoft.com/office/drawing/2014/main" id="{E875C778-0285-44A3-B6A7-28DCBB5A999E}"/>
              </a:ext>
            </a:extLst>
          </p:cNvPr>
          <p:cNvSpPr>
            <a:spLocks noGrp="1"/>
          </p:cNvSpPr>
          <p:nvPr>
            <p:ph idx="1"/>
          </p:nvPr>
        </p:nvSpPr>
        <p:spPr>
          <a:xfrm>
            <a:off x="838200" y="1294544"/>
            <a:ext cx="10515600" cy="4882419"/>
          </a:xfrm>
        </p:spPr>
        <p:txBody>
          <a:bodyPr>
            <a:normAutofit fontScale="77500" lnSpcReduction="20000"/>
          </a:bodyPr>
          <a:lstStyle/>
          <a:p>
            <a:r>
              <a:rPr lang="en-US" altLang="zh-CN" dirty="0"/>
              <a:t>In statistics, </a:t>
            </a:r>
            <a:r>
              <a:rPr lang="en-US" altLang="zh-CN" b="1" dirty="0"/>
              <a:t>principal component regression</a:t>
            </a:r>
            <a:r>
              <a:rPr lang="en-US" altLang="zh-CN" dirty="0"/>
              <a:t> (</a:t>
            </a:r>
            <a:r>
              <a:rPr lang="en-US" altLang="zh-CN" b="1" dirty="0"/>
              <a:t>PCR</a:t>
            </a:r>
            <a:r>
              <a:rPr lang="en-US" altLang="zh-CN" dirty="0"/>
              <a:t>) is a regression analysis technique that is based on principal component analysis (PCA). More specifically, PCR is used for estimating the unknown regression coefficients in a standard linear regression model. In PCR, instead of regressing the dependent variable on the explanatory variables directly, the principal components of the explanatory variables are used as regressors. One typically uses only a subset of all the principal components for regression, making PCR a kind of regularized procedure and also a type of shrinkage estimator.</a:t>
            </a:r>
          </a:p>
          <a:p>
            <a:r>
              <a:rPr lang="en-US" altLang="zh-CN" dirty="0"/>
              <a:t>Reference: https://en.wikipedia.org/wiki/Principal_component_regression</a:t>
            </a:r>
          </a:p>
          <a:p>
            <a:r>
              <a:rPr lang="en-US" altLang="zh-CN" b="1" dirty="0"/>
              <a:t>Partial least squares regression</a:t>
            </a:r>
            <a:r>
              <a:rPr lang="en-US" altLang="zh-CN" dirty="0"/>
              <a:t> (</a:t>
            </a:r>
            <a:r>
              <a:rPr lang="en-US" altLang="zh-CN" b="1" dirty="0"/>
              <a:t>PLS regression</a:t>
            </a:r>
            <a:r>
              <a:rPr lang="en-US" altLang="zh-CN" dirty="0"/>
              <a:t>) is a statistical method that bears some relation to principal components regression; instead of finding hyperplanes of maximum variance between the response and independent variables, it finds a linear regression model by projecting the predicted variables and the observable variables to a new space. Because both the X and Y data are projected to new spaces, the PLS family of methods are known as bilinear factor models. Partial least squares discriminant analysis (PLS-DA) is a variant used when the Y is categorical.</a:t>
            </a:r>
          </a:p>
          <a:p>
            <a:r>
              <a:rPr lang="en-US" altLang="zh-CN" dirty="0"/>
              <a:t>Reference: https://en.wikipedia.org/wiki/Partial_least_squares_regression</a:t>
            </a:r>
          </a:p>
          <a:p>
            <a:endParaRPr lang="zh-CN" altLang="en-US" dirty="0"/>
          </a:p>
        </p:txBody>
      </p:sp>
    </p:spTree>
    <p:extLst>
      <p:ext uri="{BB962C8B-B14F-4D97-AF65-F5344CB8AC3E}">
        <p14:creationId xmlns:p14="http://schemas.microsoft.com/office/powerpoint/2010/main" val="95777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FE6224-01F2-4190-8026-E13349C3EE99}"/>
              </a:ext>
            </a:extLst>
          </p:cNvPr>
          <p:cNvSpPr>
            <a:spLocks noGrp="1"/>
          </p:cNvSpPr>
          <p:nvPr>
            <p:ph idx="1"/>
          </p:nvPr>
        </p:nvSpPr>
        <p:spPr>
          <a:xfrm>
            <a:off x="838200" y="595901"/>
            <a:ext cx="10515600" cy="5581062"/>
          </a:xfrm>
        </p:spPr>
        <p:txBody>
          <a:bodyPr/>
          <a:lstStyle/>
          <a:p>
            <a:r>
              <a:rPr lang="en-US" altLang="zh-CN" dirty="0"/>
              <a:t>Data Source</a:t>
            </a:r>
          </a:p>
          <a:p>
            <a:pPr marL="514350" indent="-514350">
              <a:buAutoNum type="arabicPeriod"/>
            </a:pPr>
            <a:r>
              <a:rPr lang="en-US" altLang="zh-CN" dirty="0"/>
              <a:t>Data comes from </a:t>
            </a:r>
            <a:r>
              <a:rPr lang="en-US" altLang="zh-CN" dirty="0">
                <a:hlinkClick r:id="rId2"/>
              </a:rPr>
              <a:t>https://finance.yahoo.com</a:t>
            </a:r>
            <a:r>
              <a:rPr lang="en-US" altLang="zh-CN" dirty="0"/>
              <a:t> </a:t>
            </a:r>
          </a:p>
          <a:p>
            <a:pPr marL="514350" indent="-514350">
              <a:buAutoNum type="arabicPeriod"/>
            </a:pPr>
            <a:r>
              <a:rPr lang="en-US" altLang="zh-CN" dirty="0"/>
              <a:t>Two stocks are Facebook and Tesla</a:t>
            </a:r>
          </a:p>
          <a:p>
            <a:r>
              <a:rPr lang="en-US" altLang="zh-CN" dirty="0"/>
              <a:t>Data Manipulation</a:t>
            </a:r>
          </a:p>
          <a:p>
            <a:pPr marL="514350" indent="-514350">
              <a:buAutoNum type="arabicPeriod"/>
            </a:pPr>
            <a:r>
              <a:rPr lang="en-US" altLang="zh-CN" dirty="0"/>
              <a:t>No data cleaning: no null values appears in data set.</a:t>
            </a:r>
          </a:p>
          <a:p>
            <a:pPr marL="514350" indent="-514350">
              <a:buAutoNum type="arabicPeriod"/>
            </a:pPr>
            <a:r>
              <a:rPr lang="en-US" altLang="zh-CN" dirty="0"/>
              <a:t>Some attributes added: </a:t>
            </a:r>
            <a:r>
              <a:rPr lang="en-US" altLang="zh-CN" dirty="0" err="1"/>
              <a:t>max_Delta</a:t>
            </a:r>
            <a:r>
              <a:rPr lang="en-US" altLang="zh-CN" dirty="0"/>
              <a:t>(Max Price-Low Price), Delta(Close Price-Open Price), KPI(shows if the Delta is positive).</a:t>
            </a:r>
          </a:p>
          <a:p>
            <a:endParaRPr lang="zh-CN" altLang="en-US" dirty="0"/>
          </a:p>
        </p:txBody>
      </p:sp>
    </p:spTree>
    <p:extLst>
      <p:ext uri="{BB962C8B-B14F-4D97-AF65-F5344CB8AC3E}">
        <p14:creationId xmlns:p14="http://schemas.microsoft.com/office/powerpoint/2010/main" val="264457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E1359-94EA-4A3C-94B9-C7BE7ED831B3}"/>
              </a:ext>
            </a:extLst>
          </p:cNvPr>
          <p:cNvSpPr>
            <a:spLocks noGrp="1"/>
          </p:cNvSpPr>
          <p:nvPr>
            <p:ph type="title"/>
          </p:nvPr>
        </p:nvSpPr>
        <p:spPr/>
        <p:txBody>
          <a:bodyPr>
            <a:normAutofit/>
          </a:bodyPr>
          <a:lstStyle/>
          <a:p>
            <a:r>
              <a:rPr lang="en-US" altLang="zh-CN" sz="2400" dirty="0">
                <a:latin typeface="Arial Black" panose="020B0A04020102020204" pitchFamily="34" charset="0"/>
              </a:rPr>
              <a:t>PCR &amp; PLS</a:t>
            </a:r>
            <a:endParaRPr lang="zh-CN" altLang="en-US" sz="2400" dirty="0">
              <a:latin typeface="Arial Black" panose="020B0A04020102020204" pitchFamily="34" charset="0"/>
            </a:endParaRPr>
          </a:p>
        </p:txBody>
      </p:sp>
      <p:pic>
        <p:nvPicPr>
          <p:cNvPr id="5" name="图片 4">
            <a:extLst>
              <a:ext uri="{FF2B5EF4-FFF2-40B4-BE49-F238E27FC236}">
                <a16:creationId xmlns:a16="http://schemas.microsoft.com/office/drawing/2014/main" id="{55989F42-2EE2-4B04-9B46-C81C76CCD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63" y="1573368"/>
            <a:ext cx="5301465" cy="1444909"/>
          </a:xfrm>
          <a:prstGeom prst="rect">
            <a:avLst/>
          </a:prstGeom>
        </p:spPr>
      </p:pic>
      <p:pic>
        <p:nvPicPr>
          <p:cNvPr id="7" name="图片 6">
            <a:extLst>
              <a:ext uri="{FF2B5EF4-FFF2-40B4-BE49-F238E27FC236}">
                <a16:creationId xmlns:a16="http://schemas.microsoft.com/office/drawing/2014/main" id="{9BC41018-2D75-481C-B269-082483626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44" y="4367831"/>
            <a:ext cx="5017319" cy="1374066"/>
          </a:xfrm>
          <a:prstGeom prst="rect">
            <a:avLst/>
          </a:prstGeom>
        </p:spPr>
      </p:pic>
      <p:pic>
        <p:nvPicPr>
          <p:cNvPr id="9" name="图片 8">
            <a:extLst>
              <a:ext uri="{FF2B5EF4-FFF2-40B4-BE49-F238E27FC236}">
                <a16:creationId xmlns:a16="http://schemas.microsoft.com/office/drawing/2014/main" id="{6B057616-131C-4E18-AF4A-8ABBF4F88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993" y="1573368"/>
            <a:ext cx="5360970" cy="1498610"/>
          </a:xfrm>
          <a:prstGeom prst="rect">
            <a:avLst/>
          </a:prstGeom>
        </p:spPr>
      </p:pic>
      <p:pic>
        <p:nvPicPr>
          <p:cNvPr id="11" name="图片 10">
            <a:extLst>
              <a:ext uri="{FF2B5EF4-FFF2-40B4-BE49-F238E27FC236}">
                <a16:creationId xmlns:a16="http://schemas.microsoft.com/office/drawing/2014/main" id="{E3674327-7879-480C-A7FE-D98A52794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3609" y="4372491"/>
            <a:ext cx="5748391" cy="1557727"/>
          </a:xfrm>
          <a:prstGeom prst="rect">
            <a:avLst/>
          </a:prstGeom>
        </p:spPr>
      </p:pic>
    </p:spTree>
    <p:extLst>
      <p:ext uri="{BB962C8B-B14F-4D97-AF65-F5344CB8AC3E}">
        <p14:creationId xmlns:p14="http://schemas.microsoft.com/office/powerpoint/2010/main" val="12687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E1359-94EA-4A3C-94B9-C7BE7ED831B3}"/>
              </a:ext>
            </a:extLst>
          </p:cNvPr>
          <p:cNvSpPr>
            <a:spLocks noGrp="1"/>
          </p:cNvSpPr>
          <p:nvPr>
            <p:ph type="title"/>
          </p:nvPr>
        </p:nvSpPr>
        <p:spPr/>
        <p:txBody>
          <a:bodyPr>
            <a:normAutofit/>
          </a:bodyPr>
          <a:lstStyle/>
          <a:p>
            <a:r>
              <a:rPr lang="en-US" altLang="zh-CN" sz="2400" dirty="0">
                <a:effectLst/>
                <a:latin typeface="Arial Black" panose="020B0A04020102020204" pitchFamily="34" charset="0"/>
              </a:rPr>
              <a:t>Clusters of Price and Volume of Two Stocks</a:t>
            </a:r>
            <a:endParaRPr lang="zh-CN" altLang="en-US" sz="2400" dirty="0">
              <a:latin typeface="Arial Black" panose="020B0A04020102020204" pitchFamily="34" charset="0"/>
            </a:endParaRPr>
          </a:p>
        </p:txBody>
      </p:sp>
      <p:pic>
        <p:nvPicPr>
          <p:cNvPr id="4" name="图片 3">
            <a:extLst>
              <a:ext uri="{FF2B5EF4-FFF2-40B4-BE49-F238E27FC236}">
                <a16:creationId xmlns:a16="http://schemas.microsoft.com/office/drawing/2014/main" id="{35518EDD-1DAC-4E31-AAD4-E1B93B4FB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794" y="1271635"/>
            <a:ext cx="6894948" cy="5586366"/>
          </a:xfrm>
          <a:prstGeom prst="rect">
            <a:avLst/>
          </a:prstGeom>
        </p:spPr>
      </p:pic>
    </p:spTree>
    <p:extLst>
      <p:ext uri="{BB962C8B-B14F-4D97-AF65-F5344CB8AC3E}">
        <p14:creationId xmlns:p14="http://schemas.microsoft.com/office/powerpoint/2010/main" val="1531428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83172"/>
            <a:ext cx="10515600" cy="1325563"/>
          </a:xfrm>
        </p:spPr>
        <p:txBody>
          <a:bodyPr>
            <a:normAutofit/>
          </a:bodyPr>
          <a:lstStyle/>
          <a:p>
            <a:pPr algn="ctr"/>
            <a:r>
              <a:rPr lang="en-US" altLang="zh-CN" sz="2400" b="1" dirty="0">
                <a:latin typeface="Times New Roman" panose="02020603050405020304" pitchFamily="18" charset="0"/>
                <a:cs typeface="Times New Roman" panose="02020603050405020304" pitchFamily="18" charset="0"/>
              </a:rPr>
              <a:t>Linear Regression on Trading Days and Stocks Price </a:t>
            </a:r>
            <a:endParaRPr lang="zh-CN" altLang="en-US" sz="2400" b="1"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6EFC3E04-3D46-4356-83D1-6A9DC8164F9A}"/>
              </a:ext>
            </a:extLst>
          </p:cNvPr>
          <p:cNvGrpSpPr/>
          <p:nvPr/>
        </p:nvGrpSpPr>
        <p:grpSpPr>
          <a:xfrm>
            <a:off x="661366" y="2079998"/>
            <a:ext cx="10869268" cy="4136151"/>
            <a:chOff x="898661" y="2040132"/>
            <a:chExt cx="10869268" cy="4136151"/>
          </a:xfrm>
        </p:grpSpPr>
        <p:pic>
          <p:nvPicPr>
            <p:cNvPr id="8" name="图片 7" descr="图表, 折线图&#10;&#10;描述已自动生成">
              <a:extLst>
                <a:ext uri="{FF2B5EF4-FFF2-40B4-BE49-F238E27FC236}">
                  <a16:creationId xmlns:a16="http://schemas.microsoft.com/office/drawing/2014/main" id="{057DAE24-BDB8-4D80-9BAF-CF098AAF223B}"/>
                </a:ext>
              </a:extLst>
            </p:cNvPr>
            <p:cNvPicPr>
              <a:picLocks noChangeAspect="1"/>
            </p:cNvPicPr>
            <p:nvPr/>
          </p:nvPicPr>
          <p:blipFill>
            <a:blip r:embed="rId2"/>
            <a:stretch>
              <a:fillRect/>
            </a:stretch>
          </p:blipFill>
          <p:spPr>
            <a:xfrm>
              <a:off x="6253062" y="2040132"/>
              <a:ext cx="5514867" cy="4136151"/>
            </a:xfrm>
            <a:prstGeom prst="rect">
              <a:avLst/>
            </a:prstGeom>
          </p:spPr>
        </p:pic>
        <p:pic>
          <p:nvPicPr>
            <p:cNvPr id="9" name="图片 8" descr="图表, 折线图&#10;&#10;描述已自动生成">
              <a:extLst>
                <a:ext uri="{FF2B5EF4-FFF2-40B4-BE49-F238E27FC236}">
                  <a16:creationId xmlns:a16="http://schemas.microsoft.com/office/drawing/2014/main" id="{059B837F-2F0B-4422-B75D-0EC5E2DD4647}"/>
                </a:ext>
              </a:extLst>
            </p:cNvPr>
            <p:cNvPicPr>
              <a:picLocks noChangeAspect="1"/>
            </p:cNvPicPr>
            <p:nvPr/>
          </p:nvPicPr>
          <p:blipFill>
            <a:blip r:embed="rId3"/>
            <a:stretch>
              <a:fillRect/>
            </a:stretch>
          </p:blipFill>
          <p:spPr>
            <a:xfrm>
              <a:off x="898661" y="2040132"/>
              <a:ext cx="5514867" cy="4136151"/>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grpId="1" nodeType="clickEffect">
                                  <p:stCondLst>
                                    <p:cond delay="0"/>
                                  </p:stCondLst>
                                  <p:childTnLst>
                                    <p:anim calcmode="lin" valueType="num">
                                      <p:cBhvr additive="base">
                                        <p:cTn id="15" dur="500"/>
                                        <p:tgtEl>
                                          <p:spTgt spid="2"/>
                                        </p:tgtEl>
                                        <p:attrNameLst>
                                          <p:attrName>ppt_x</p:attrName>
                                        </p:attrNameLst>
                                      </p:cBhvr>
                                      <p:tavLst>
                                        <p:tav tm="0">
                                          <p:val>
                                            <p:strVal val="ppt_x"/>
                                          </p:val>
                                        </p:tav>
                                        <p:tav tm="100000">
                                          <p:val>
                                            <p:strVal val="ppt_x"/>
                                          </p:val>
                                        </p:tav>
                                      </p:tavLst>
                                    </p:anim>
                                    <p:anim calcmode="lin" valueType="num">
                                      <p:cBhvr additive="base">
                                        <p:cTn id="16" dur="500"/>
                                        <p:tgtEl>
                                          <p:spTgt spid="2"/>
                                        </p:tgtEl>
                                        <p:attrNameLst>
                                          <p:attrName>ppt_y</p:attrName>
                                        </p:attrNameLst>
                                      </p:cBhvr>
                                      <p:tavLst>
                                        <p:tav tm="0">
                                          <p:val>
                                            <p:strVal val="ppt_y"/>
                                          </p:val>
                                        </p:tav>
                                        <p:tav tm="100000">
                                          <p:val>
                                            <p:strVal val="1+ppt_h/2"/>
                                          </p:val>
                                        </p:tav>
                                      </p:tavLst>
                                    </p:anim>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A9F2426-C861-3BF0-7A95-C8623694AB13}"/>
              </a:ext>
            </a:extLst>
          </p:cNvPr>
          <p:cNvGrpSpPr/>
          <p:nvPr/>
        </p:nvGrpSpPr>
        <p:grpSpPr>
          <a:xfrm>
            <a:off x="1708224" y="3437890"/>
            <a:ext cx="9073557" cy="3338138"/>
            <a:chOff x="787102" y="1922319"/>
            <a:chExt cx="10769050" cy="4053732"/>
          </a:xfrm>
        </p:grpSpPr>
        <p:pic>
          <p:nvPicPr>
            <p:cNvPr id="5" name="图片 4" descr="图表, 直方图&#10;&#10;描述已自动生成">
              <a:extLst>
                <a:ext uri="{FF2B5EF4-FFF2-40B4-BE49-F238E27FC236}">
                  <a16:creationId xmlns:a16="http://schemas.microsoft.com/office/drawing/2014/main" id="{342B9AC4-0AB6-FAF3-07A0-9831BE3F446B}"/>
                </a:ext>
              </a:extLst>
            </p:cNvPr>
            <p:cNvPicPr>
              <a:picLocks noChangeAspect="1"/>
            </p:cNvPicPr>
            <p:nvPr/>
          </p:nvPicPr>
          <p:blipFill>
            <a:blip r:embed="rId2"/>
            <a:stretch>
              <a:fillRect/>
            </a:stretch>
          </p:blipFill>
          <p:spPr>
            <a:xfrm>
              <a:off x="787102" y="1922319"/>
              <a:ext cx="5404975" cy="4053732"/>
            </a:xfrm>
            <a:prstGeom prst="rect">
              <a:avLst/>
            </a:prstGeom>
          </p:spPr>
        </p:pic>
        <p:pic>
          <p:nvPicPr>
            <p:cNvPr id="6" name="图片 5" descr="图形用户界面, 图表, 直方图&#10;&#10;描述已自动生成">
              <a:extLst>
                <a:ext uri="{FF2B5EF4-FFF2-40B4-BE49-F238E27FC236}">
                  <a16:creationId xmlns:a16="http://schemas.microsoft.com/office/drawing/2014/main" id="{410B6874-6DEF-BDA3-77AB-C3188922810B}"/>
                </a:ext>
              </a:extLst>
            </p:cNvPr>
            <p:cNvPicPr>
              <a:picLocks noChangeAspect="1"/>
            </p:cNvPicPr>
            <p:nvPr/>
          </p:nvPicPr>
          <p:blipFill>
            <a:blip r:embed="rId3"/>
            <a:stretch>
              <a:fillRect/>
            </a:stretch>
          </p:blipFill>
          <p:spPr>
            <a:xfrm>
              <a:off x="6192077" y="1952993"/>
              <a:ext cx="5364075" cy="4023057"/>
            </a:xfrm>
            <a:prstGeom prst="rect">
              <a:avLst/>
            </a:prstGeom>
          </p:spPr>
        </p:pic>
      </p:gr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3AC8FA01-8C37-F715-679A-C0EBB5678C2F}"/>
                  </a:ext>
                </a:extLst>
              </p:cNvPr>
              <p:cNvSpPr txBox="1">
                <a:spLocks noGrp="1"/>
              </p:cNvSpPr>
              <p:nvPr>
                <p:ph idx="1"/>
              </p:nvPr>
            </p:nvSpPr>
            <p:spPr>
              <a:xfrm>
                <a:off x="1341520" y="1825625"/>
                <a:ext cx="10012279"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73239"/>
                    </a:solidFill>
                    <a:effectLst/>
                    <a:uLnTx/>
                    <a:uFillTx/>
                    <a:latin typeface="Times New Roman" panose="02020603050405020304" pitchFamily="18" charset="0"/>
                    <a:ea typeface="等线" panose="02010600030101010101" pitchFamily="2" charset="-122"/>
                    <a:cs typeface="Times New Roman" panose="02020603050405020304" pitchFamily="18" charset="0"/>
                  </a:rPr>
                  <a:t>Long Short-Term Memory is an advanced version of recurrent neural network (RNN) architecture that was designed to model chronological sequences and their long-range dependencies more precisely than conventional RNNs.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273239"/>
                    </a:solidFill>
                    <a:effectLst/>
                    <a:uLnTx/>
                    <a:uFillTx/>
                    <a:latin typeface="Times New Roman" panose="02020603050405020304" pitchFamily="18" charset="0"/>
                    <a:ea typeface="等线" panose="02010600030101010101" pitchFamily="2" charset="-122"/>
                    <a:cs typeface="Times New Roman" panose="02020603050405020304" pitchFamily="18" charset="0"/>
                  </a:rPr>
                  <a:t>Fully connected layer is the most common and widely used layer. It has a simple structure that the output stems from a singular formula </a:t>
                </a:r>
                <a14:m>
                  <m:oMath xmlns:m="http://schemas.openxmlformats.org/officeDocument/2006/math">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output</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 = </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activation</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 (</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dot</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 (</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input</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 </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kernel</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 + </m:t>
                    </m:r>
                    <m:r>
                      <m:rPr>
                        <m:nor/>
                      </m:rPr>
                      <a:rPr kumimoji="0" lang="en-GB" altLang="zh-CN" sz="1800" b="0"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bias</m:t>
                    </m:r>
                    <m:r>
                      <m:rPr>
                        <m:nor/>
                      </m:rPr>
                      <a:rPr kumimoji="0" lang="en-GB" altLang="zh-CN" sz="1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m:t>)</m:t>
                    </m:r>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p:sp>
            <p:nvSpPr>
              <p:cNvPr id="7" name="内容占位符 6">
                <a:extLst>
                  <a:ext uri="{FF2B5EF4-FFF2-40B4-BE49-F238E27FC236}">
                    <a16:creationId xmlns:a16="http://schemas.microsoft.com/office/drawing/2014/main" id="{3AC8FA01-8C37-F715-679A-C0EBB5678C2F}"/>
                  </a:ext>
                </a:extLst>
              </p:cNvPr>
              <p:cNvSpPr txBox="1">
                <a:spLocks noGrp="1" noRot="1" noChangeAspect="1" noMove="1" noResize="1" noEditPoints="1" noAdjustHandles="1" noChangeArrowheads="1" noChangeShapeType="1" noTextEdit="1"/>
              </p:cNvSpPr>
              <p:nvPr>
                <p:ph idx="1"/>
              </p:nvPr>
            </p:nvSpPr>
            <p:spPr>
              <a:xfrm>
                <a:off x="1341520" y="1825625"/>
                <a:ext cx="10012279" cy="1477328"/>
              </a:xfrm>
              <a:prstGeom prst="rect">
                <a:avLst/>
              </a:prstGeom>
              <a:blipFill>
                <a:blip r:embed="rId4"/>
                <a:stretch>
                  <a:fillRect l="-487" t="-2058" r="-609" b="-5350"/>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647D288D-66A6-80CB-4CC9-17249B630444}"/>
              </a:ext>
            </a:extLst>
          </p:cNvPr>
          <p:cNvSpPr txBox="1">
            <a:spLocks/>
          </p:cNvSpPr>
          <p:nvPr/>
        </p:nvSpPr>
        <p:spPr>
          <a:xfrm>
            <a:off x="968661" y="2700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LSTM &amp; Fully Connected Network</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0205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1" nodeType="clickEffect">
                                  <p:stCondLst>
                                    <p:cond delay="0"/>
                                  </p:stCondLst>
                                  <p:childTnLst>
                                    <p:animEffect transition="out" filter="wheel(1)">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5A0A9-F30E-4126-BB02-A002AB3E2AB7}"/>
              </a:ext>
            </a:extLst>
          </p:cNvPr>
          <p:cNvSpPr>
            <a:spLocks noGrp="1"/>
          </p:cNvSpPr>
          <p:nvPr>
            <p:ph type="title"/>
          </p:nvPr>
        </p:nvSpPr>
        <p:spPr>
          <a:xfrm>
            <a:off x="4137483" y="2356376"/>
            <a:ext cx="10515600" cy="1325563"/>
          </a:xfrm>
        </p:spPr>
        <p:txBody>
          <a:bodyPr/>
          <a:lstStyle/>
          <a:p>
            <a:r>
              <a:rPr lang="en-US" altLang="zh-CN" b="1" dirty="0">
                <a:latin typeface="Times New Roman" panose="02020603050405020304" pitchFamily="18" charset="0"/>
                <a:cs typeface="Times New Roman" panose="02020603050405020304" pitchFamily="18" charset="0"/>
              </a:rPr>
              <a:t>Thank you</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43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F10B0-B5D3-44D2-84C4-B55AEF557B0A}"/>
              </a:ext>
            </a:extLst>
          </p:cNvPr>
          <p:cNvSpPr>
            <a:spLocks noGrp="1"/>
          </p:cNvSpPr>
          <p:nvPr>
            <p:ph type="title"/>
          </p:nvPr>
        </p:nvSpPr>
        <p:spPr>
          <a:xfrm>
            <a:off x="714910" y="447318"/>
            <a:ext cx="10515600" cy="616057"/>
          </a:xfrm>
        </p:spPr>
        <p:txBody>
          <a:bodyPr>
            <a:normAutofit/>
          </a:bodyPr>
          <a:lstStyle/>
          <a:p>
            <a:r>
              <a:rPr lang="en-US" altLang="zh-CN" sz="2400" b="1" dirty="0"/>
              <a:t>KPI</a:t>
            </a:r>
            <a:r>
              <a:rPr lang="en-US" altLang="zh-CN" sz="2400" dirty="0"/>
              <a:t>(IF Delta&gt;0 THEN "Rise“ ELSE "Down“ END)</a:t>
            </a:r>
            <a:endParaRPr lang="zh-CN" altLang="en-US" sz="2400" dirty="0"/>
          </a:p>
        </p:txBody>
      </p:sp>
      <p:pic>
        <p:nvPicPr>
          <p:cNvPr id="5" name="图片 4">
            <a:extLst>
              <a:ext uri="{FF2B5EF4-FFF2-40B4-BE49-F238E27FC236}">
                <a16:creationId xmlns:a16="http://schemas.microsoft.com/office/drawing/2014/main" id="{1C2E538F-7BAF-4F79-A5B0-84EC9EBF3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08" y="1018371"/>
            <a:ext cx="7483184" cy="5839629"/>
          </a:xfrm>
          <a:prstGeom prst="rect">
            <a:avLst/>
          </a:prstGeom>
        </p:spPr>
      </p:pic>
    </p:spTree>
    <p:extLst>
      <p:ext uri="{BB962C8B-B14F-4D97-AF65-F5344CB8AC3E}">
        <p14:creationId xmlns:p14="http://schemas.microsoft.com/office/powerpoint/2010/main" val="37551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CCCE-4572-4076-904E-C38FD7CAE6A0}"/>
              </a:ext>
            </a:extLst>
          </p:cNvPr>
          <p:cNvSpPr>
            <a:spLocks noGrp="1"/>
          </p:cNvSpPr>
          <p:nvPr>
            <p:ph type="title"/>
          </p:nvPr>
        </p:nvSpPr>
        <p:spPr/>
        <p:txBody>
          <a:bodyPr>
            <a:normAutofit/>
          </a:bodyPr>
          <a:lstStyle/>
          <a:p>
            <a:r>
              <a:rPr lang="en-US" altLang="zh-CN" sz="2400" dirty="0">
                <a:latin typeface="Arial Black" panose="020B0A04020102020204" pitchFamily="34" charset="0"/>
              </a:rPr>
              <a:t>Forecast &amp; Trend Lines of Two Stocks</a:t>
            </a:r>
            <a:endParaRPr lang="zh-CN" altLang="en-US" sz="2400" dirty="0">
              <a:latin typeface="Arial Black" panose="020B0A04020102020204" pitchFamily="34" charset="0"/>
            </a:endParaRPr>
          </a:p>
        </p:txBody>
      </p:sp>
      <p:pic>
        <p:nvPicPr>
          <p:cNvPr id="5" name="图片 4">
            <a:extLst>
              <a:ext uri="{FF2B5EF4-FFF2-40B4-BE49-F238E27FC236}">
                <a16:creationId xmlns:a16="http://schemas.microsoft.com/office/drawing/2014/main" id="{10529C23-E898-44AB-8456-60C7E703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00" y="1387009"/>
            <a:ext cx="5444942" cy="4412751"/>
          </a:xfrm>
          <a:prstGeom prst="rect">
            <a:avLst/>
          </a:prstGeom>
        </p:spPr>
      </p:pic>
      <p:pic>
        <p:nvPicPr>
          <p:cNvPr id="7" name="图片 6">
            <a:extLst>
              <a:ext uri="{FF2B5EF4-FFF2-40B4-BE49-F238E27FC236}">
                <a16:creationId xmlns:a16="http://schemas.microsoft.com/office/drawing/2014/main" id="{CCE29E7D-107E-446C-87B2-CC6DA9757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787" y="1387009"/>
            <a:ext cx="5487591" cy="4413752"/>
          </a:xfrm>
          <a:prstGeom prst="rect">
            <a:avLst/>
          </a:prstGeom>
        </p:spPr>
      </p:pic>
    </p:spTree>
    <p:extLst>
      <p:ext uri="{BB962C8B-B14F-4D97-AF65-F5344CB8AC3E}">
        <p14:creationId xmlns:p14="http://schemas.microsoft.com/office/powerpoint/2010/main" val="253539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Arial Black" panose="020B0A04020102020204" pitchFamily="34" charset="0"/>
              </a:rPr>
              <a:t>Density (frequency) Plot of Change Percentage</a:t>
            </a:r>
            <a:endParaRPr lang="zh-CN" altLang="en-US" sz="2400" dirty="0">
              <a:latin typeface="Arial Black" panose="020B0A04020102020204" pitchFamily="34" charset="0"/>
            </a:endParaRPr>
          </a:p>
        </p:txBody>
      </p:sp>
      <p:pic>
        <p:nvPicPr>
          <p:cNvPr id="4" name="Picture 3">
            <a:extLst>
              <a:ext uri="{FF2B5EF4-FFF2-40B4-BE49-F238E27FC236}">
                <a16:creationId xmlns:a16="http://schemas.microsoft.com/office/drawing/2014/main" id="{C4A91ACC-B628-4B7C-AB8F-A8BC227CB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6376"/>
            <a:ext cx="6889072" cy="5166804"/>
          </a:xfrm>
          <a:prstGeom prst="rect">
            <a:avLst/>
          </a:prstGeom>
        </p:spPr>
      </p:pic>
      <p:sp>
        <p:nvSpPr>
          <p:cNvPr id="6" name="TextBox 5">
            <a:extLst>
              <a:ext uri="{FF2B5EF4-FFF2-40B4-BE49-F238E27FC236}">
                <a16:creationId xmlns:a16="http://schemas.microsoft.com/office/drawing/2014/main" id="{83C07EBC-D030-40C3-BBAA-D5EDE6635541}"/>
              </a:ext>
            </a:extLst>
          </p:cNvPr>
          <p:cNvSpPr txBox="1"/>
          <p:nvPr/>
        </p:nvSpPr>
        <p:spPr>
          <a:xfrm>
            <a:off x="6480699" y="1456376"/>
            <a:ext cx="5353235" cy="31854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 order to estimate and compare this two stock’s profit rate and risk, a new type of attribute,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ChangePercentage</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that present daily relatively change of price, is introduced for each stock. The formula that defines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ChangePercentage</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is shown in below: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dftsla</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changePercentage</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dftsla</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['Close']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dftsla</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dftsla</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dftsla</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dffb</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changePercentage</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dffb</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['Close']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dffb</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dffb</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 / </a:t>
            </a:r>
            <a:r>
              <a:rPr kumimoji="0" lang="en-US" altLang="zh-CN" sz="1050" b="0" i="0" u="none" strike="noStrike" kern="1200" cap="none" spc="0" normalizeH="0" baseline="0" noProof="0" dirty="0" err="1">
                <a:ln>
                  <a:noFill/>
                </a:ln>
                <a:solidFill>
                  <a:srgbClr val="4472C4">
                    <a:lumMod val="75000"/>
                  </a:srgbClr>
                </a:solidFill>
                <a:effectLst/>
                <a:uLnTx/>
                <a:uFillTx/>
                <a:latin typeface="等线" panose="020F0502020204030204"/>
                <a:ea typeface="等线" panose="02010600030101010101" pitchFamily="2" charset="-122"/>
                <a:cs typeface="+mn-cs"/>
              </a:rPr>
              <a:t>dffb</a:t>
            </a:r>
            <a:r>
              <a:rPr kumimoji="0" lang="en-US" altLang="zh-CN" sz="1050" b="0" i="0" u="none" strike="noStrike" kern="1200" cap="none" spc="0" normalizeH="0" baseline="0" noProof="0" dirty="0">
                <a:ln>
                  <a:noFill/>
                </a:ln>
                <a:solidFill>
                  <a:srgbClr val="4472C4">
                    <a:lumMod val="75000"/>
                  </a:srgbClr>
                </a:solidFill>
                <a:effectLst/>
                <a:uLnTx/>
                <a:uFillTx/>
                <a:latin typeface="等线" panose="020F0502020204030204"/>
                <a:ea typeface="等线" panose="02010600030101010101" pitchFamily="2" charset="-122"/>
                <a:cs typeface="+mn-cs"/>
              </a:rPr>
              <a:t>['Open’]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solidFill>
                  <a:prstClr val="black"/>
                </a:solidFill>
                <a:latin typeface="等线" panose="020F0502020204030204"/>
                <a:ea typeface="等线" panose="02010600030101010101" pitchFamily="2" charset="-122"/>
              </a:rPr>
              <a:t>A</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ccording</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to the change percentage of the two stock, we made this histogram, that can conveniently present and compare their risk and profit expectation.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Report"/>
          <p:cNvPicPr>
            <a:picLocks noGrp="1" noChangeAspect="1"/>
          </p:cNvPicPr>
          <p:nvPr>
            <p:ph idx="1"/>
          </p:nvPr>
        </p:nvPicPr>
        <p:blipFill>
          <a:blip r:embed="rId3"/>
          <a:srcRect t="15170"/>
          <a:stretch>
            <a:fillRect/>
          </a:stretch>
        </p:blipFill>
        <p:spPr>
          <a:xfrm>
            <a:off x="3672840" y="0"/>
            <a:ext cx="8519160" cy="6858000"/>
          </a:xfrm>
          <a:prstGeom prst="rect">
            <a:avLst/>
          </a:prstGeom>
        </p:spPr>
      </p:pic>
      <p:sp>
        <p:nvSpPr>
          <p:cNvPr id="6" name="标题 1"/>
          <p:cNvSpPr>
            <a:spLocks noGrp="1"/>
          </p:cNvSpPr>
          <p:nvPr/>
        </p:nvSpPr>
        <p:spPr>
          <a:xfrm>
            <a:off x="608400" y="608400"/>
            <a:ext cx="10969200" cy="705600"/>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100" b="1" i="0" u="none" strike="noStrike" kern="1200" cap="none" spc="300" normalizeH="0" baseline="0" noProof="0">
                <a:ln>
                  <a:noFill/>
                </a:ln>
                <a:solidFill>
                  <a:srgbClr val="000000">
                    <a:lumMod val="85000"/>
                    <a:lumOff val="15000"/>
                  </a:srgbClr>
                </a:solidFill>
                <a:effectLst/>
                <a:uLnTx/>
                <a:uFillTx/>
                <a:latin typeface="Arial" panose="020B0604020202020204" pitchFamily="34" charset="0"/>
                <a:ea typeface="Microsoft YaHei" panose="020B0503020204020204" pitchFamily="34" charset="-122"/>
                <a:cs typeface="+mj-cs"/>
              </a:rPr>
              <a:t>Facebook </a:t>
            </a:r>
            <a:br>
              <a:rPr kumimoji="0" lang="en-US" altLang="zh-CN" sz="3100" b="1" i="0" u="none" strike="noStrike" kern="1200" cap="none" spc="300" normalizeH="0" baseline="0" noProof="0">
                <a:ln>
                  <a:noFill/>
                </a:ln>
                <a:solidFill>
                  <a:srgbClr val="000000">
                    <a:lumMod val="85000"/>
                    <a:lumOff val="15000"/>
                  </a:srgbClr>
                </a:solidFill>
                <a:effectLst/>
                <a:uLnTx/>
                <a:uFillTx/>
                <a:latin typeface="Arial" panose="020B0604020202020204" pitchFamily="34" charset="0"/>
                <a:ea typeface="Microsoft YaHei" panose="020B0503020204020204" pitchFamily="34" charset="-122"/>
                <a:cs typeface="+mj-cs"/>
              </a:rPr>
            </a:br>
            <a:r>
              <a:rPr kumimoji="0" lang="en-US" altLang="zh-CN" sz="3100" b="1" i="0" u="none" strike="noStrike" kern="1200" cap="none" spc="300" normalizeH="0" baseline="0" noProof="0">
                <a:ln>
                  <a:noFill/>
                </a:ln>
                <a:solidFill>
                  <a:srgbClr val="000000">
                    <a:lumMod val="85000"/>
                    <a:lumOff val="15000"/>
                  </a:srgbClr>
                </a:solidFill>
                <a:effectLst/>
                <a:uLnTx/>
                <a:uFillTx/>
                <a:latin typeface="Arial" panose="020B0604020202020204" pitchFamily="34" charset="0"/>
                <a:ea typeface="Microsoft YaHei" panose="020B0503020204020204" pitchFamily="34" charset="-122"/>
                <a:cs typeface="+mj-cs"/>
              </a:rPr>
              <a:t>Analysis</a:t>
            </a:r>
          </a:p>
        </p:txBody>
      </p:sp>
      <p:sp>
        <p:nvSpPr>
          <p:cNvPr id="8" name="矩形 7"/>
          <p:cNvSpPr/>
          <p:nvPr/>
        </p:nvSpPr>
        <p:spPr>
          <a:xfrm>
            <a:off x="608330" y="5917565"/>
            <a:ext cx="628015" cy="582295"/>
          </a:xfrm>
          <a:prstGeom prst="rect">
            <a:avLst/>
          </a:prstGeom>
          <a:solidFill>
            <a:srgbClr val="DAABCB"/>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TSLA </a:t>
            </a:r>
            <a:br>
              <a:rPr lang="en-US" altLang="zh-CN"/>
            </a:br>
            <a:r>
              <a:rPr lang="en-US" altLang="zh-CN"/>
              <a:t>Analysis</a:t>
            </a:r>
          </a:p>
        </p:txBody>
      </p:sp>
      <p:pic>
        <p:nvPicPr>
          <p:cNvPr id="4" name="图片 3" descr="Report1"/>
          <p:cNvPicPr>
            <a:picLocks noChangeAspect="1"/>
          </p:cNvPicPr>
          <p:nvPr/>
        </p:nvPicPr>
        <p:blipFill>
          <a:blip r:embed="rId3"/>
          <a:srcRect t="15475"/>
          <a:stretch>
            <a:fillRect/>
          </a:stretch>
        </p:blipFill>
        <p:spPr>
          <a:xfrm>
            <a:off x="3696335" y="43815"/>
            <a:ext cx="8495665" cy="6813550"/>
          </a:xfrm>
          <a:prstGeom prst="rect">
            <a:avLst/>
          </a:prstGeom>
        </p:spPr>
      </p:pic>
      <p:sp>
        <p:nvSpPr>
          <p:cNvPr id="5" name="矩形 4"/>
          <p:cNvSpPr/>
          <p:nvPr/>
        </p:nvSpPr>
        <p:spPr>
          <a:xfrm>
            <a:off x="608330" y="5917565"/>
            <a:ext cx="628015" cy="582295"/>
          </a:xfrm>
          <a:prstGeom prst="rect">
            <a:avLst/>
          </a:prstGeom>
          <a:solidFill>
            <a:srgbClr val="FF9CA6"/>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Arial Black" panose="020B0A04020102020204" pitchFamily="34" charset="0"/>
              </a:rPr>
              <a:t>The Correlation </a:t>
            </a:r>
            <a:endParaRPr lang="zh-CN" altLang="en-US" sz="2400" dirty="0">
              <a:latin typeface="Arial Black" panose="020B0A040201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39" y="1575980"/>
            <a:ext cx="3792540" cy="284440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729" y="1468241"/>
            <a:ext cx="3936191" cy="2952144"/>
          </a:xfrm>
          <a:prstGeom prst="rect">
            <a:avLst/>
          </a:prstGeom>
        </p:spPr>
      </p:pic>
      <p:sp>
        <p:nvSpPr>
          <p:cNvPr id="8" name="文本框 7"/>
          <p:cNvSpPr txBox="1"/>
          <p:nvPr/>
        </p:nvSpPr>
        <p:spPr>
          <a:xfrm>
            <a:off x="1489754" y="4551452"/>
            <a:ext cx="26866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FB Correlation Matrix</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nvSpPr>
        <p:spPr>
          <a:xfrm>
            <a:off x="7669658" y="4551452"/>
            <a:ext cx="25120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TSLA Correlation Matrix</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4" name="Straight Connector 3">
            <a:extLst>
              <a:ext uri="{FF2B5EF4-FFF2-40B4-BE49-F238E27FC236}">
                <a16:creationId xmlns:a16="http://schemas.microsoft.com/office/drawing/2014/main" id="{FCCAF7F6-126C-43EB-83B2-0B442FDB1E54}"/>
              </a:ext>
            </a:extLst>
          </p:cNvPr>
          <p:cNvCxnSpPr>
            <a:cxnSpLocks/>
          </p:cNvCxnSpPr>
          <p:nvPr/>
        </p:nvCxnSpPr>
        <p:spPr>
          <a:xfrm>
            <a:off x="2068497" y="3852909"/>
            <a:ext cx="1580032" cy="156247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19C50BD-521C-45DD-B7EE-738CAA67A600}"/>
              </a:ext>
            </a:extLst>
          </p:cNvPr>
          <p:cNvCxnSpPr>
            <a:cxnSpLocks/>
          </p:cNvCxnSpPr>
          <p:nvPr/>
        </p:nvCxnSpPr>
        <p:spPr>
          <a:xfrm flipV="1">
            <a:off x="3630967" y="5415379"/>
            <a:ext cx="1748901" cy="1"/>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0B46D0A-3F2B-4CA9-90AC-F1791A30E7DA}"/>
              </a:ext>
            </a:extLst>
          </p:cNvPr>
          <p:cNvSpPr txBox="1"/>
          <p:nvPr/>
        </p:nvSpPr>
        <p:spPr>
          <a:xfrm>
            <a:off x="3547826" y="5051851"/>
            <a:ext cx="23259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Strong Correlation</a:t>
            </a:r>
            <a:endParaRPr kumimoji="0" lang="zh-CN" altLang="en-US"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17" name="Oval 16">
            <a:extLst>
              <a:ext uri="{FF2B5EF4-FFF2-40B4-BE49-F238E27FC236}">
                <a16:creationId xmlns:a16="http://schemas.microsoft.com/office/drawing/2014/main" id="{3AA9E5FC-E5D1-4DA6-856E-12527A52C45C}"/>
              </a:ext>
            </a:extLst>
          </p:cNvPr>
          <p:cNvSpPr/>
          <p:nvPr/>
        </p:nvSpPr>
        <p:spPr>
          <a:xfrm>
            <a:off x="2024109" y="3812265"/>
            <a:ext cx="133165" cy="13316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Arial Black" panose="020B0A04020102020204" pitchFamily="34" charset="0"/>
              </a:rPr>
              <a:t>Histogram &amp; Density Plot</a:t>
            </a:r>
            <a:endParaRPr lang="zh-CN" altLang="en-US" sz="2400" dirty="0">
              <a:latin typeface="Arial Black" panose="020B0A040201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60" y="1847996"/>
            <a:ext cx="2948347" cy="221126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649" y="1808703"/>
            <a:ext cx="3028396" cy="2271297"/>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483" y="1787959"/>
            <a:ext cx="3028396" cy="2271297"/>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3604" y="1808702"/>
            <a:ext cx="3028396" cy="2271297"/>
          </a:xfrm>
          <a:prstGeom prst="rect">
            <a:avLst/>
          </a:prstGeom>
        </p:spPr>
      </p:pic>
      <p:sp>
        <p:nvSpPr>
          <p:cNvPr id="15" name="文本框 14"/>
          <p:cNvSpPr txBox="1"/>
          <p:nvPr/>
        </p:nvSpPr>
        <p:spPr>
          <a:xfrm>
            <a:off x="785973" y="4669335"/>
            <a:ext cx="18955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FB Close Price</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p:cNvSpPr txBox="1"/>
          <p:nvPr/>
        </p:nvSpPr>
        <p:spPr>
          <a:xfrm>
            <a:off x="3707258" y="4669335"/>
            <a:ext cx="18955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FB Open Price</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p:cNvSpPr txBox="1"/>
          <p:nvPr/>
        </p:nvSpPr>
        <p:spPr>
          <a:xfrm>
            <a:off x="6954661" y="4631126"/>
            <a:ext cx="18955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TSLA Close Price</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p:cNvSpPr txBox="1"/>
          <p:nvPr/>
        </p:nvSpPr>
        <p:spPr>
          <a:xfrm>
            <a:off x="10025865" y="4622932"/>
            <a:ext cx="18955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TSLA Open Price</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Oval 2">
            <a:extLst>
              <a:ext uri="{FF2B5EF4-FFF2-40B4-BE49-F238E27FC236}">
                <a16:creationId xmlns:a16="http://schemas.microsoft.com/office/drawing/2014/main" id="{3F2C7AA2-DB85-490C-ACBE-A3670CE1D2DC}"/>
              </a:ext>
            </a:extLst>
          </p:cNvPr>
          <p:cNvSpPr/>
          <p:nvPr/>
        </p:nvSpPr>
        <p:spPr>
          <a:xfrm>
            <a:off x="4518734" y="3151573"/>
            <a:ext cx="168676" cy="168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6" name="Straight Connector 5">
            <a:extLst>
              <a:ext uri="{FF2B5EF4-FFF2-40B4-BE49-F238E27FC236}">
                <a16:creationId xmlns:a16="http://schemas.microsoft.com/office/drawing/2014/main" id="{36BA06F5-CC01-4777-A560-48AE0C5C20A8}"/>
              </a:ext>
            </a:extLst>
          </p:cNvPr>
          <p:cNvCxnSpPr>
            <a:cxnSpLocks/>
            <a:stCxn id="3" idx="1"/>
          </p:cNvCxnSpPr>
          <p:nvPr/>
        </p:nvCxnSpPr>
        <p:spPr>
          <a:xfrm>
            <a:off x="4543436" y="3176275"/>
            <a:ext cx="1342459" cy="1342459"/>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A3C8E99-673B-469D-8E92-ABE8D2F71B19}"/>
              </a:ext>
            </a:extLst>
          </p:cNvPr>
          <p:cNvCxnSpPr>
            <a:cxnSpLocks/>
          </p:cNvCxnSpPr>
          <p:nvPr/>
        </p:nvCxnSpPr>
        <p:spPr>
          <a:xfrm>
            <a:off x="5885895" y="4518734"/>
            <a:ext cx="1225119"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DEF3F81-5EFC-47FB-83B4-B7586CE6F437}"/>
              </a:ext>
            </a:extLst>
          </p:cNvPr>
          <p:cNvSpPr txBox="1"/>
          <p:nvPr/>
        </p:nvSpPr>
        <p:spPr>
          <a:xfrm>
            <a:off x="5882380" y="4169257"/>
            <a:ext cx="16423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Good Price</a:t>
            </a:r>
            <a:endParaRPr kumimoji="0" lang="zh-CN" altLang="en-US"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21" name="TextBox 20">
            <a:extLst>
              <a:ext uri="{FF2B5EF4-FFF2-40B4-BE49-F238E27FC236}">
                <a16:creationId xmlns:a16="http://schemas.microsoft.com/office/drawing/2014/main" id="{3C73D3FF-BF08-42F2-A34A-C97856E0AEE2}"/>
              </a:ext>
            </a:extLst>
          </p:cNvPr>
          <p:cNvSpPr txBox="1"/>
          <p:nvPr/>
        </p:nvSpPr>
        <p:spPr>
          <a:xfrm>
            <a:off x="390617" y="5326602"/>
            <a:ext cx="34978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The first peak shows the consequences of the past.</a:t>
            </a:r>
            <a:endParaRPr kumimoji="0" lang="zh-CN" altLang="en-US"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cxnSp>
        <p:nvCxnSpPr>
          <p:cNvPr id="22" name="Straight Connector 21">
            <a:extLst>
              <a:ext uri="{FF2B5EF4-FFF2-40B4-BE49-F238E27FC236}">
                <a16:creationId xmlns:a16="http://schemas.microsoft.com/office/drawing/2014/main" id="{F09988D3-AF79-4460-9E96-2454EFBA91C7}"/>
              </a:ext>
            </a:extLst>
          </p:cNvPr>
          <p:cNvCxnSpPr>
            <a:cxnSpLocks/>
          </p:cNvCxnSpPr>
          <p:nvPr/>
        </p:nvCxnSpPr>
        <p:spPr>
          <a:xfrm flipH="1">
            <a:off x="3141759" y="3001873"/>
            <a:ext cx="1094576" cy="2971060"/>
          </a:xfrm>
          <a:prstGeom prst="line">
            <a:avLst/>
          </a:prstGeom>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6E9C551D-1926-4D7D-ABF5-7B30851D5855}"/>
              </a:ext>
            </a:extLst>
          </p:cNvPr>
          <p:cNvSpPr/>
          <p:nvPr/>
        </p:nvSpPr>
        <p:spPr>
          <a:xfrm>
            <a:off x="4172563" y="2917154"/>
            <a:ext cx="169438" cy="1694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27" name="Straight Connector 26">
            <a:extLst>
              <a:ext uri="{FF2B5EF4-FFF2-40B4-BE49-F238E27FC236}">
                <a16:creationId xmlns:a16="http://schemas.microsoft.com/office/drawing/2014/main" id="{D528C469-8ED6-4615-9ED4-262DF1E886EF}"/>
              </a:ext>
            </a:extLst>
          </p:cNvPr>
          <p:cNvCxnSpPr/>
          <p:nvPr/>
        </p:nvCxnSpPr>
        <p:spPr>
          <a:xfrm>
            <a:off x="390617" y="5972933"/>
            <a:ext cx="2751142" cy="0"/>
          </a:xfrm>
          <a:prstGeom prst="line">
            <a:avLst/>
          </a:prstGeom>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54E53B7C-0DDE-4C12-8512-134309685851}"/>
              </a:ext>
            </a:extLst>
          </p:cNvPr>
          <p:cNvSpPr/>
          <p:nvPr/>
        </p:nvSpPr>
        <p:spPr>
          <a:xfrm>
            <a:off x="4847208" y="2647155"/>
            <a:ext cx="180772" cy="1807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31" name="Straight Connector 30">
            <a:extLst>
              <a:ext uri="{FF2B5EF4-FFF2-40B4-BE49-F238E27FC236}">
                <a16:creationId xmlns:a16="http://schemas.microsoft.com/office/drawing/2014/main" id="{D27E67BA-64FE-43FC-A233-EA972C6ADD91}"/>
              </a:ext>
            </a:extLst>
          </p:cNvPr>
          <p:cNvCxnSpPr>
            <a:cxnSpLocks/>
          </p:cNvCxnSpPr>
          <p:nvPr/>
        </p:nvCxnSpPr>
        <p:spPr>
          <a:xfrm flipV="1">
            <a:off x="4945282" y="1545394"/>
            <a:ext cx="1035172" cy="1216773"/>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5C621944-06F8-4B94-9FF9-039D7CB85D73}"/>
              </a:ext>
            </a:extLst>
          </p:cNvPr>
          <p:cNvCxnSpPr/>
          <p:nvPr/>
        </p:nvCxnSpPr>
        <p:spPr>
          <a:xfrm>
            <a:off x="5980454" y="1545394"/>
            <a:ext cx="974207"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C8A22B70-9EC5-499B-A5D3-217D4A2BFA6E}"/>
              </a:ext>
            </a:extLst>
          </p:cNvPr>
          <p:cNvSpPr txBox="1"/>
          <p:nvPr/>
        </p:nvSpPr>
        <p:spPr>
          <a:xfrm>
            <a:off x="5882380" y="823279"/>
            <a:ext cx="37518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The density of the open price falling in this range is the highest</a:t>
            </a:r>
            <a:endParaRPr kumimoji="0" lang="zh-CN" altLang="en-US" sz="1800" b="0"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1173</Words>
  <Application>Microsoft Office PowerPoint</Application>
  <PresentationFormat>宽屏</PresentationFormat>
  <Paragraphs>69</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24</vt:i4>
      </vt:variant>
    </vt:vector>
  </HeadingPairs>
  <TitlesOfParts>
    <vt:vector size="34" baseType="lpstr">
      <vt:lpstr>等线</vt:lpstr>
      <vt:lpstr>等线 Light</vt:lpstr>
      <vt:lpstr>Arial</vt:lpstr>
      <vt:lpstr>Arial Black</vt:lpstr>
      <vt:lpstr>Times New Roman</vt:lpstr>
      <vt:lpstr>Wingdings</vt:lpstr>
      <vt:lpstr>Office 主题​​</vt:lpstr>
      <vt:lpstr>1_Office 主题​​</vt:lpstr>
      <vt:lpstr>2_Office 主题​​</vt:lpstr>
      <vt:lpstr>Office Theme</vt:lpstr>
      <vt:lpstr>PowerPoint 演示文稿</vt:lpstr>
      <vt:lpstr>PowerPoint 演示文稿</vt:lpstr>
      <vt:lpstr>KPI(IF Delta&gt;0 THEN "Rise“ ELSE "Down“ END)</vt:lpstr>
      <vt:lpstr>Forecast &amp; Trend Lines of Two Stocks</vt:lpstr>
      <vt:lpstr>Density (frequency) Plot of Change Percentage</vt:lpstr>
      <vt:lpstr>PowerPoint 演示文稿</vt:lpstr>
      <vt:lpstr>TSLA  Analysis</vt:lpstr>
      <vt:lpstr>The Correlation </vt:lpstr>
      <vt:lpstr>Histogram &amp; Density Plot</vt:lpstr>
      <vt:lpstr>Comparison Graph about High &amp; Low Price, High &amp; Open Price</vt:lpstr>
      <vt:lpstr>BoxPlot</vt:lpstr>
      <vt:lpstr>Linear Regression Model on Delta and Max Delta</vt:lpstr>
      <vt:lpstr>Introduction to Lasso Regression &amp; Elastic Net</vt:lpstr>
      <vt:lpstr>Lasso Regression &amp; Elastic Net on Trading Days and Stocks Price </vt:lpstr>
      <vt:lpstr>Introduction to Decision Tree</vt:lpstr>
      <vt:lpstr>Decision Trees Regression on Trading Days and Stocks Price </vt:lpstr>
      <vt:lpstr>Introduction to Polynomial Regression</vt:lpstr>
      <vt:lpstr>Polynomial Regression</vt:lpstr>
      <vt:lpstr>Introduction to PCR &amp;PLS</vt:lpstr>
      <vt:lpstr>PCR &amp; PLS</vt:lpstr>
      <vt:lpstr>Clusters of Price and Volume of Two Stocks</vt:lpstr>
      <vt:lpstr>Linear Regression on Trading Days and Stocks Price </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MIC</dc:creator>
  <cp:lastModifiedBy>刘 MIC</cp:lastModifiedBy>
  <cp:revision>33</cp:revision>
  <dcterms:created xsi:type="dcterms:W3CDTF">2021-08-06T08:53:12Z</dcterms:created>
  <dcterms:modified xsi:type="dcterms:W3CDTF">2023-01-14T15:50:14Z</dcterms:modified>
</cp:coreProperties>
</file>