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a4fa038c8f_1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concatenated the raw data files by the timestamp and integrated it into one dataset which contains about 16 thousand rows and 34 columns.</a:t>
            </a:r>
            <a:endParaRPr/>
          </a:p>
          <a:p>
            <a:pPr indent="0" lvl="0" marL="0" rtl="0" algn="l">
              <a:lnSpc>
                <a:spcPct val="100000"/>
              </a:lnSpc>
              <a:spcBef>
                <a:spcPts val="0"/>
              </a:spcBef>
              <a:spcAft>
                <a:spcPts val="0"/>
              </a:spcAft>
              <a:buSzPts val="1400"/>
              <a:buNone/>
            </a:pPr>
            <a:r>
              <a:rPr lang="en-US"/>
              <a:t>almost all the rows have missing values, and there is a categorical feature that needs to be transformed.</a:t>
            </a:r>
            <a:endParaRPr/>
          </a:p>
        </p:txBody>
      </p:sp>
      <p:sp>
        <p:nvSpPr>
          <p:cNvPr id="180" name="Google Shape;180;g1a4fa038c8f_1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a4fa038c8f_1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the preprocessing phase, we had two tasks: Data Cleaning and Visualization. Specifically, we need to deal with missing values and categorical values.</a:t>
            </a:r>
            <a:endParaRPr/>
          </a:p>
          <a:p>
            <a:pPr indent="0" lvl="0" marL="0" rtl="0" algn="l">
              <a:lnSpc>
                <a:spcPct val="100000"/>
              </a:lnSpc>
              <a:spcBef>
                <a:spcPts val="0"/>
              </a:spcBef>
              <a:spcAft>
                <a:spcPts val="0"/>
              </a:spcAft>
              <a:buSzPts val="1400"/>
              <a:buNone/>
            </a:pPr>
            <a:r>
              <a:rPr lang="en-US"/>
              <a:t>For missing values, we applied four methods: Fill with the average of the closest records, Fill with zero, Simulate data with the same pattern, and directly drop feature.</a:t>
            </a:r>
            <a:endParaRPr/>
          </a:p>
          <a:p>
            <a:pPr indent="0" lvl="0" marL="0" rtl="0" algn="l">
              <a:lnSpc>
                <a:spcPct val="100000"/>
              </a:lnSpc>
              <a:spcBef>
                <a:spcPts val="0"/>
              </a:spcBef>
              <a:spcAft>
                <a:spcPts val="0"/>
              </a:spcAft>
              <a:buSzPts val="1400"/>
              <a:buNone/>
            </a:pPr>
            <a:r>
              <a:rPr lang="en-US"/>
              <a:t>In terms of categorical values, we used one-hot encoding.</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We’ll take some examples in the following slides.</a:t>
            </a:r>
            <a:endParaRPr/>
          </a:p>
        </p:txBody>
      </p:sp>
      <p:sp>
        <p:nvSpPr>
          <p:cNvPr id="194" name="Google Shape;194;g1a4fa038c8f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a4fa038c8f_1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found that the weather information loses 2 hours of data in a two year scale, which means they are breakpoints in a continuous value stream. </a:t>
            </a:r>
            <a:r>
              <a:rPr lang="en-US"/>
              <a:t>Therefore, we can fill the missing values with the mean of the nearest records.</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400"/>
              <a:buNone/>
            </a:pPr>
            <a:r>
              <a:rPr lang="en-US">
                <a:solidFill>
                  <a:srgbClr val="212121"/>
                </a:solidFill>
                <a:highlight>
                  <a:schemeClr val="lt1"/>
                </a:highlight>
                <a:latin typeface="Roboto"/>
                <a:ea typeface="Roboto"/>
                <a:cs typeface="Roboto"/>
                <a:sym typeface="Roboto"/>
              </a:rPr>
              <a:t>Wind gust means a brief increase in the speed of the wind. We found that wind speed is zero when windgust is Nan, so we can assume that the null value in windugust means 0.</a:t>
            </a:r>
            <a:endParaRPr>
              <a:solidFill>
                <a:srgbClr val="212121"/>
              </a:solidFill>
              <a:highlight>
                <a:schemeClr val="lt1"/>
              </a:highlight>
              <a:latin typeface="Roboto"/>
              <a:ea typeface="Roboto"/>
              <a:cs typeface="Roboto"/>
              <a:sym typeface="Roboto"/>
            </a:endParaRPr>
          </a:p>
          <a:p>
            <a:pPr indent="0" lvl="0" marL="0" rtl="0" algn="l">
              <a:spcBef>
                <a:spcPts val="0"/>
              </a:spcBef>
              <a:spcAft>
                <a:spcPts val="0"/>
              </a:spcAft>
              <a:buSzPts val="1400"/>
              <a:buNone/>
            </a:pPr>
            <a:r>
              <a:t/>
            </a:r>
            <a:endParaRPr>
              <a:solidFill>
                <a:srgbClr val="212121"/>
              </a:solidFill>
              <a:highlight>
                <a:schemeClr val="lt1"/>
              </a:highlight>
              <a:latin typeface="Roboto"/>
              <a:ea typeface="Roboto"/>
              <a:cs typeface="Roboto"/>
              <a:sym typeface="Roboto"/>
            </a:endParaRPr>
          </a:p>
          <a:p>
            <a:pPr indent="0" lvl="0" marL="0" rtl="0" algn="l">
              <a:spcBef>
                <a:spcPts val="0"/>
              </a:spcBef>
              <a:spcAft>
                <a:spcPts val="0"/>
              </a:spcAft>
              <a:buSzPts val="1400"/>
              <a:buNone/>
            </a:pPr>
            <a:r>
              <a:rPr lang="en-US">
                <a:solidFill>
                  <a:srgbClr val="212121"/>
                </a:solidFill>
                <a:highlight>
                  <a:schemeClr val="lt1"/>
                </a:highlight>
                <a:latin typeface="Roboto"/>
                <a:ea typeface="Roboto"/>
                <a:cs typeface="Roboto"/>
                <a:sym typeface="Roboto"/>
              </a:rPr>
              <a:t>We fill the occasional breakpoints in a continuous value with the average of the nearest records.</a:t>
            </a:r>
            <a:endParaRPr>
              <a:solidFill>
                <a:srgbClr val="21212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rPr lang="en-US">
                <a:solidFill>
                  <a:srgbClr val="212121"/>
                </a:solidFill>
                <a:highlight>
                  <a:schemeClr val="lt1"/>
                </a:highlight>
                <a:latin typeface="Roboto"/>
                <a:ea typeface="Roboto"/>
                <a:cs typeface="Roboto"/>
                <a:sym typeface="Roboto"/>
              </a:rPr>
              <a:t>And fill the null values which means zero in the context with zero.</a:t>
            </a:r>
            <a:endParaRPr>
              <a:solidFill>
                <a:srgbClr val="212121"/>
              </a:solidFill>
              <a:highlight>
                <a:schemeClr val="lt1"/>
              </a:highlight>
              <a:latin typeface="Roboto"/>
              <a:ea typeface="Roboto"/>
              <a:cs typeface="Roboto"/>
              <a:sym typeface="Roboto"/>
            </a:endParaRPr>
          </a:p>
        </p:txBody>
      </p:sp>
      <p:sp>
        <p:nvSpPr>
          <p:cNvPr id="205" name="Google Shape;205;g1a4fa038c8f_1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a4fa038c8f_1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the 49th week from 2021 new year, the Day-Ahead Price of Thursday is missing. By looking up the plot for the nearest weeks, we found that the pattern of Thursday is similar to the pattern of Friday, but the pattern of Thursdays in different weeks varies. Therefore, we decided to get the polynomial function for the data on Friday and simulate the data of Thursday with that function.</a:t>
            </a:r>
            <a:endParaRPr/>
          </a:p>
        </p:txBody>
      </p:sp>
      <p:sp>
        <p:nvSpPr>
          <p:cNvPr id="217" name="Google Shape;217;g1a4fa038c8f_1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a4fa038c8f_1_1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Unfortunately, we have to drop some features since they are unable to fill with reasonable values. For example, the severisk is null for a whole year.</a:t>
            </a:r>
            <a:endParaRPr/>
          </a:p>
          <a:p>
            <a:pPr indent="0" lvl="0" marL="0" rtl="0" algn="l">
              <a:lnSpc>
                <a:spcPct val="100000"/>
              </a:lnSpc>
              <a:spcBef>
                <a:spcPts val="0"/>
              </a:spcBef>
              <a:spcAft>
                <a:spcPts val="0"/>
              </a:spcAft>
              <a:buSzPts val="1400"/>
              <a:buNone/>
            </a:pPr>
            <a:r>
              <a:rPr lang="en-US"/>
              <a:t>In addition, our label, the price of Illinois, has null value. We are not allowed to make any change to our label, and they are missing in all the database in MISO organization, so we have to drop it.</a:t>
            </a:r>
            <a:endParaRPr/>
          </a:p>
        </p:txBody>
      </p:sp>
      <p:sp>
        <p:nvSpPr>
          <p:cNvPr id="233" name="Google Shape;233;g1a4fa038c8f_1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a4fa038c8f_1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precipitation feature describes the precipitation type, including 8 values. We applied one-hot encoding on it and transform it to binary value, because we will not use decision trees in this project.</a:t>
            </a:r>
            <a:endParaRPr/>
          </a:p>
        </p:txBody>
      </p:sp>
      <p:sp>
        <p:nvSpPr>
          <p:cNvPr id="244" name="Google Shape;244;g1a4fa038c8f_1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a4fa038c8f_1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After </a:t>
            </a:r>
            <a:r>
              <a:rPr lang="en-US"/>
              <a:t>handling all missing values, we make a linear correlation plot for all the features. </a:t>
            </a:r>
            <a:endParaRPr/>
          </a:p>
          <a:p>
            <a:pPr indent="0" lvl="0" marL="0" rtl="0" algn="l">
              <a:lnSpc>
                <a:spcPct val="100000"/>
              </a:lnSpc>
              <a:spcBef>
                <a:spcPts val="0"/>
              </a:spcBef>
              <a:spcAft>
                <a:spcPts val="0"/>
              </a:spcAft>
              <a:buSzPts val="1400"/>
              <a:buNone/>
            </a:pPr>
            <a:r>
              <a:rPr lang="en-US"/>
              <a:t>Notice that there are four chuck of features have high positive / negative correlation. We only keep one from each group to lighten the burden of models.</a:t>
            </a:r>
            <a:endParaRPr/>
          </a:p>
        </p:txBody>
      </p:sp>
      <p:sp>
        <p:nvSpPr>
          <p:cNvPr id="258" name="Google Shape;258;g1a4fa038c8f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a4fa038c8f_1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This the linear correlation plot after dropping duplications.</a:t>
            </a:r>
            <a:endParaRPr/>
          </a:p>
        </p:txBody>
      </p:sp>
      <p:sp>
        <p:nvSpPr>
          <p:cNvPr id="275" name="Google Shape;275;g1a4fa038c8f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a4fa038c8f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1a4fa038c8f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a4fa038c8f_1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1a4fa038c8f_1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4fa038c8f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1a4fa038c8f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a4fa038c8f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g1a4fa038c8f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a4fa038c8f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g1a4fa038c8f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a4fa038c8f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1a4fa038c8f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a4fa038c8f_1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use the linear regression model as our benchmark. Since it is a light-scale model, we applied Kfold on it. It is split into 10 folds and we use 3 of them as testset.</a:t>
            </a:r>
            <a:endParaRPr/>
          </a:p>
          <a:p>
            <a:pPr indent="0" lvl="0" marL="0" rtl="0" algn="l">
              <a:lnSpc>
                <a:spcPct val="100000"/>
              </a:lnSpc>
              <a:spcBef>
                <a:spcPts val="0"/>
              </a:spcBef>
              <a:spcAft>
                <a:spcPts val="0"/>
              </a:spcAft>
              <a:buSzPts val="1400"/>
              <a:buNone/>
            </a:pPr>
            <a:r>
              <a:rPr lang="en-US"/>
              <a:t>The minimum loss is 285, and we used it as our benchmark.</a:t>
            </a:r>
            <a:endParaRPr/>
          </a:p>
        </p:txBody>
      </p:sp>
      <p:sp>
        <p:nvSpPr>
          <p:cNvPr id="345" name="Google Shape;345;g1a4fa038c8f_1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a4fa038c8f_1_1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For MLP, We use Ray as our </a:t>
            </a:r>
            <a:r>
              <a:rPr lang="en-US"/>
              <a:t>hyperparameter</a:t>
            </a:r>
            <a:r>
              <a:rPr lang="en-US"/>
              <a:t> search tool to find the best combination of model config and other hyper</a:t>
            </a:r>
            <a:r>
              <a:rPr lang="en-US"/>
              <a:t>parameters</a:t>
            </a:r>
            <a:r>
              <a:rPr lang="en-US"/>
              <a:t>. We found that </a:t>
            </a:r>
            <a:r>
              <a:rPr lang="en-US" sz="1100">
                <a:solidFill>
                  <a:srgbClr val="212121"/>
                </a:solidFill>
                <a:highlight>
                  <a:schemeClr val="lt1"/>
                </a:highlight>
                <a:latin typeface="Roboto"/>
                <a:ea typeface="Roboto"/>
                <a:cs typeface="Roboto"/>
                <a:sym typeface="Roboto"/>
              </a:rPr>
              <a:t>Models with SGD converges faster than models with ADAM in general, but the best result is generated by model with ADAM. Second, when using a batch size of 1000, the loss is generally larger than the model with batch size of 500. </a:t>
            </a:r>
            <a:r>
              <a:rPr lang="en-US">
                <a:solidFill>
                  <a:srgbClr val="212121"/>
                </a:solidFill>
                <a:highlight>
                  <a:srgbClr val="FFFFFF"/>
                </a:highlight>
                <a:latin typeface="Roboto"/>
                <a:ea typeface="Roboto"/>
                <a:cs typeface="Roboto"/>
                <a:sym typeface="Roboto"/>
              </a:rPr>
              <a:t>We consider that it is due to the degradation in ability to generalize. Large-batch methods tend to converge to sharp minimizers of the training function. The best result occurs on the model with relatively large numbers of perceptrons in hidden layers. The dropout rate is 0 since dropout is usually used on image projects and seldomly used on plain numerical data. The learning rate is 1e-3, which is not so large. </a:t>
            </a:r>
            <a:endParaRPr>
              <a:solidFill>
                <a:srgbClr val="21212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400"/>
              <a:buNone/>
            </a:pPr>
            <a:r>
              <a:t/>
            </a:r>
            <a:endParaRPr>
              <a:solidFill>
                <a:srgbClr val="21212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400"/>
              <a:buNone/>
            </a:pPr>
            <a:r>
              <a:rPr lang="en-US">
                <a:solidFill>
                  <a:srgbClr val="212121"/>
                </a:solidFill>
                <a:highlight>
                  <a:srgbClr val="FFFFFF"/>
                </a:highlight>
                <a:latin typeface="Roboto"/>
                <a:ea typeface="Roboto"/>
                <a:cs typeface="Roboto"/>
                <a:sym typeface="Roboto"/>
              </a:rPr>
              <a:t>The minimum loss is 131 which is only 54% of the benchmark. And this is the comparison chart between prediction and label.</a:t>
            </a:r>
            <a:endParaRPr>
              <a:solidFill>
                <a:srgbClr val="212121"/>
              </a:solidFill>
              <a:highlight>
                <a:srgbClr val="FFFFFF"/>
              </a:highlight>
              <a:latin typeface="Roboto"/>
              <a:ea typeface="Roboto"/>
              <a:cs typeface="Roboto"/>
              <a:sym typeface="Roboto"/>
            </a:endParaRPr>
          </a:p>
        </p:txBody>
      </p:sp>
      <p:sp>
        <p:nvSpPr>
          <p:cNvPr id="356" name="Google Shape;356;g1a4fa038c8f_1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a4fa038c8f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00"/>
              </a:spcBef>
              <a:spcAft>
                <a:spcPts val="0"/>
              </a:spcAft>
              <a:buNone/>
            </a:pPr>
            <a:r>
              <a:rPr lang="en-US">
                <a:solidFill>
                  <a:srgbClr val="212121"/>
                </a:solidFill>
                <a:highlight>
                  <a:srgbClr val="FFFFFF"/>
                </a:highlight>
                <a:latin typeface="Roboto"/>
                <a:ea typeface="Roboto"/>
                <a:cs typeface="Roboto"/>
                <a:sym typeface="Roboto"/>
              </a:rPr>
              <a:t>In terms of LSTM, using the grid search, we found that the best optimizer is adam, since the lowest two losses are both produced by adam within similar training total time.</a:t>
            </a:r>
            <a:endParaRPr>
              <a:solidFill>
                <a:srgbClr val="212121"/>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None/>
            </a:pPr>
            <a:r>
              <a:rPr lang="en-US">
                <a:solidFill>
                  <a:srgbClr val="212121"/>
                </a:solidFill>
                <a:highlight>
                  <a:srgbClr val="FFFFFF"/>
                </a:highlight>
                <a:latin typeface="Roboto"/>
                <a:ea typeface="Roboto"/>
                <a:cs typeface="Roboto"/>
                <a:sym typeface="Roboto"/>
              </a:rPr>
              <a:t>For adam optimizer, we can see that the larger batch size we had, the worse training loss we would get. The best batch size we could have is 256.</a:t>
            </a:r>
            <a:endParaRPr>
              <a:solidFill>
                <a:srgbClr val="212121"/>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None/>
            </a:pPr>
            <a:r>
              <a:rPr lang="en-US">
                <a:solidFill>
                  <a:srgbClr val="212121"/>
                </a:solidFill>
                <a:highlight>
                  <a:srgbClr val="FFFFFF"/>
                </a:highlight>
                <a:latin typeface="Roboto"/>
                <a:ea typeface="Roboto"/>
                <a:cs typeface="Roboto"/>
                <a:sym typeface="Roboto"/>
              </a:rPr>
              <a:t>We also found that the hidden layer size plays a significant role in this play. </a:t>
            </a:r>
            <a:br>
              <a:rPr lang="en-US">
                <a:solidFill>
                  <a:srgbClr val="212121"/>
                </a:solidFill>
                <a:highlight>
                  <a:srgbClr val="FFFFFF"/>
                </a:highlight>
                <a:latin typeface="Roboto"/>
                <a:ea typeface="Roboto"/>
                <a:cs typeface="Roboto"/>
                <a:sym typeface="Roboto"/>
              </a:rPr>
            </a:br>
            <a:r>
              <a:rPr lang="en-US">
                <a:solidFill>
                  <a:srgbClr val="212121"/>
                </a:solidFill>
                <a:highlight>
                  <a:srgbClr val="FFFFFF"/>
                </a:highlight>
                <a:latin typeface="Roboto"/>
                <a:ea typeface="Roboto"/>
                <a:cs typeface="Roboto"/>
                <a:sym typeface="Roboto"/>
              </a:rPr>
              <a:t>In both cases for SGD and adam optimizers, if we have too large hidden layer size, the training time would drastically increase, and however, we could not get better results. </a:t>
            </a:r>
            <a:br>
              <a:rPr lang="en-US">
                <a:solidFill>
                  <a:srgbClr val="212121"/>
                </a:solidFill>
                <a:highlight>
                  <a:srgbClr val="FFFFFF"/>
                </a:highlight>
                <a:latin typeface="Roboto"/>
                <a:ea typeface="Roboto"/>
                <a:cs typeface="Roboto"/>
                <a:sym typeface="Roboto"/>
              </a:rPr>
            </a:br>
            <a:r>
              <a:rPr lang="en-US">
                <a:solidFill>
                  <a:srgbClr val="212121"/>
                </a:solidFill>
                <a:highlight>
                  <a:srgbClr val="FFFFFF"/>
                </a:highlight>
                <a:latin typeface="Roboto"/>
                <a:ea typeface="Roboto"/>
                <a:cs typeface="Roboto"/>
                <a:sym typeface="Roboto"/>
              </a:rPr>
              <a:t>The best tried hidden layer size is 512.</a:t>
            </a:r>
            <a:endParaRPr>
              <a:solidFill>
                <a:srgbClr val="21212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US">
                <a:solidFill>
                  <a:srgbClr val="212121"/>
                </a:solidFill>
                <a:highlight>
                  <a:srgbClr val="FFFFFF"/>
                </a:highlight>
                <a:latin typeface="Roboto"/>
                <a:ea typeface="Roboto"/>
                <a:cs typeface="Roboto"/>
                <a:sym typeface="Roboto"/>
              </a:rPr>
              <a:t>The minimum loss we can get is 370 which is higher than the benchmark. We conclude that it is because of the missing values. </a:t>
            </a:r>
            <a:br>
              <a:rPr lang="en-US">
                <a:solidFill>
                  <a:srgbClr val="212121"/>
                </a:solidFill>
                <a:highlight>
                  <a:srgbClr val="FFFFFF"/>
                </a:highlight>
                <a:latin typeface="Roboto"/>
                <a:ea typeface="Roboto"/>
                <a:cs typeface="Roboto"/>
                <a:sym typeface="Roboto"/>
              </a:rPr>
            </a:br>
            <a:r>
              <a:rPr lang="en-US">
                <a:solidFill>
                  <a:srgbClr val="212121"/>
                </a:solidFill>
                <a:highlight>
                  <a:srgbClr val="FFFFFF"/>
                </a:highlight>
                <a:latin typeface="Roboto"/>
                <a:ea typeface="Roboto"/>
                <a:cs typeface="Roboto"/>
                <a:sym typeface="Roboto"/>
              </a:rPr>
              <a:t>This is a plot of our label, the missing value </a:t>
            </a:r>
            <a:r>
              <a:rPr lang="en-US">
                <a:solidFill>
                  <a:srgbClr val="212121"/>
                </a:solidFill>
                <a:highlight>
                  <a:srgbClr val="FFFFFF"/>
                </a:highlight>
                <a:latin typeface="Roboto"/>
                <a:ea typeface="Roboto"/>
                <a:cs typeface="Roboto"/>
                <a:sym typeface="Roboto"/>
              </a:rPr>
              <a:t>destroys</a:t>
            </a:r>
            <a:r>
              <a:rPr lang="en-US">
                <a:solidFill>
                  <a:srgbClr val="212121"/>
                </a:solidFill>
                <a:highlight>
                  <a:srgbClr val="FFFFFF"/>
                </a:highlight>
                <a:latin typeface="Roboto"/>
                <a:ea typeface="Roboto"/>
                <a:cs typeface="Roboto"/>
                <a:sym typeface="Roboto"/>
              </a:rPr>
              <a:t> the time-sequentiality which LSTM relies on. </a:t>
            </a:r>
            <a:br>
              <a:rPr lang="en-US">
                <a:solidFill>
                  <a:srgbClr val="212121"/>
                </a:solidFill>
                <a:highlight>
                  <a:srgbClr val="FFFFFF"/>
                </a:highlight>
                <a:latin typeface="Roboto"/>
                <a:ea typeface="Roboto"/>
                <a:cs typeface="Roboto"/>
                <a:sym typeface="Roboto"/>
              </a:rPr>
            </a:br>
            <a:r>
              <a:rPr lang="en-US">
                <a:solidFill>
                  <a:srgbClr val="212121"/>
                </a:solidFill>
                <a:highlight>
                  <a:srgbClr val="FFFFFF"/>
                </a:highlight>
                <a:latin typeface="Roboto"/>
                <a:ea typeface="Roboto"/>
                <a:cs typeface="Roboto"/>
                <a:sym typeface="Roboto"/>
              </a:rPr>
              <a:t>Therefore, it makes sense that LSTM performs worse than MLP and even the benchmark.</a:t>
            </a:r>
            <a:endParaRPr>
              <a:solidFill>
                <a:srgbClr val="212121"/>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SzPts val="1400"/>
              <a:buNone/>
            </a:pPr>
            <a:r>
              <a:t/>
            </a:r>
            <a:endParaRPr/>
          </a:p>
        </p:txBody>
      </p:sp>
      <p:sp>
        <p:nvSpPr>
          <p:cNvPr id="371" name="Google Shape;371;g1a4fa038c8f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a4fa038c8f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1a4fa038c8f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a4fa038c8f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1a4fa038c8f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a4fa038c8f_1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1a4fa038c8f_1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a4fa038c8f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1a4fa038c8f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A picture containing building, street&#10;&#10;Description automatically generated" id="19" name="Google Shape;19;p2"/>
          <p:cNvPicPr preferRelativeResize="0"/>
          <p:nvPr/>
        </p:nvPicPr>
        <p:blipFill rotWithShape="1">
          <a:blip r:embed="rId2">
            <a:alphaModFix amt="25000"/>
          </a:blip>
          <a:srcRect b="0" l="0" r="0" t="0"/>
          <a:stretch/>
        </p:blipFill>
        <p:spPr>
          <a:xfrm>
            <a:off x="-2" y="8165"/>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1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6" name="Google Shape;56;p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p:nvPr>
            <p:ph idx="2" type="pic"/>
          </p:nvPr>
        </p:nvSpPr>
        <p:spPr>
          <a:xfrm>
            <a:off x="5183188" y="987425"/>
            <a:ext cx="6172200" cy="4873625"/>
          </a:xfrm>
          <a:prstGeom prst="rect">
            <a:avLst/>
          </a:prstGeom>
          <a:noFill/>
          <a:ln>
            <a:noFill/>
          </a:ln>
        </p:spPr>
      </p:sp>
      <p:sp>
        <p:nvSpPr>
          <p:cNvPr id="63" name="Google Shape;63;p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jp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jpg"/><Relationship Id="rId4" Type="http://schemas.openxmlformats.org/officeDocument/2006/relationships/image" Target="../media/image2.png"/><Relationship Id="rId5" Type="http://schemas.openxmlformats.org/officeDocument/2006/relationships/hyperlink" Target="mailto:xuy3@illinois.edu" TargetMode="External"/><Relationship Id="rId6" Type="http://schemas.openxmlformats.org/officeDocument/2006/relationships/hyperlink" Target="mailto:yunqian4@illinois.edu" TargetMode="External"/><Relationship Id="rId7" Type="http://schemas.openxmlformats.org/officeDocument/2006/relationships/hyperlink" Target="mailto:zhicong2@illinois.edu"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jp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2"/>
          <p:cNvSpPr/>
          <p:nvPr/>
        </p:nvSpPr>
        <p:spPr>
          <a:xfrm flipH="1" rot="10800000">
            <a:off x="-1" y="0"/>
            <a:ext cx="12192000" cy="6866164"/>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84" name="Google Shape;84;p12"/>
          <p:cNvPicPr preferRelativeResize="0"/>
          <p:nvPr/>
        </p:nvPicPr>
        <p:blipFill rotWithShape="1">
          <a:blip r:embed="rId3">
            <a:alphaModFix amt="25000"/>
          </a:blip>
          <a:srcRect b="0" l="0" r="0" t="0"/>
          <a:stretch/>
        </p:blipFill>
        <p:spPr>
          <a:xfrm>
            <a:off x="-2" y="8165"/>
            <a:ext cx="12192000" cy="6858000"/>
          </a:xfrm>
          <a:prstGeom prst="rect">
            <a:avLst/>
          </a:prstGeom>
          <a:noFill/>
          <a:ln>
            <a:noFill/>
          </a:ln>
        </p:spPr>
      </p:pic>
      <p:sp>
        <p:nvSpPr>
          <p:cNvPr id="85" name="Google Shape;85;p12"/>
          <p:cNvSpPr txBox="1"/>
          <p:nvPr/>
        </p:nvSpPr>
        <p:spPr>
          <a:xfrm>
            <a:off x="1134035" y="2553964"/>
            <a:ext cx="9924000" cy="184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600"/>
              </a:spcBef>
              <a:spcAft>
                <a:spcPts val="0"/>
              </a:spcAft>
              <a:buClr>
                <a:srgbClr val="000000"/>
              </a:buClr>
              <a:buSzPts val="4500"/>
              <a:buFont typeface="Arial"/>
              <a:buNone/>
            </a:pPr>
            <a:r>
              <a:rPr b="1" i="0" lang="en-US" sz="4500" u="none" cap="none" strike="noStrike">
                <a:solidFill>
                  <a:schemeClr val="lt1"/>
                </a:solidFill>
                <a:latin typeface="Arial"/>
                <a:ea typeface="Arial"/>
                <a:cs typeface="Arial"/>
                <a:sym typeface="Arial"/>
              </a:rPr>
              <a:t>Energy Prices in Illinois</a:t>
            </a:r>
            <a:endParaRPr/>
          </a:p>
          <a:p>
            <a:pPr indent="0" lvl="0" marL="0" marR="0" rtl="0" algn="ctr">
              <a:lnSpc>
                <a:spcPct val="100000"/>
              </a:lnSpc>
              <a:spcBef>
                <a:spcPts val="600"/>
              </a:spcBef>
              <a:spcAft>
                <a:spcPts val="0"/>
              </a:spcAft>
              <a:buClr>
                <a:srgbClr val="000000"/>
              </a:buClr>
              <a:buSzPts val="2500"/>
              <a:buFont typeface="Arial"/>
              <a:buNone/>
            </a:pPr>
            <a:r>
              <a:t/>
            </a:r>
            <a:endParaRPr sz="1800">
              <a:solidFill>
                <a:schemeClr val="lt1"/>
              </a:solidFill>
            </a:endParaRPr>
          </a:p>
          <a:p>
            <a:pPr indent="0" lvl="0" marL="0" marR="0" rtl="0" algn="ctr">
              <a:lnSpc>
                <a:spcPct val="100000"/>
              </a:lnSpc>
              <a:spcBef>
                <a:spcPts val="600"/>
              </a:spcBef>
              <a:spcAft>
                <a:spcPts val="0"/>
              </a:spcAft>
              <a:buClr>
                <a:srgbClr val="000000"/>
              </a:buClr>
              <a:buSzPts val="2500"/>
              <a:buFont typeface="Arial"/>
              <a:buNone/>
            </a:pPr>
            <a:r>
              <a:rPr lang="en-US" sz="1800">
                <a:solidFill>
                  <a:schemeClr val="lt1"/>
                </a:solidFill>
              </a:rPr>
              <a:t>Computer Science</a:t>
            </a:r>
            <a:endParaRPr b="0" i="0" sz="1800" u="none" cap="none" strike="noStrike">
              <a:solidFill>
                <a:schemeClr val="lt1"/>
              </a:solidFill>
              <a:latin typeface="Arial"/>
              <a:ea typeface="Arial"/>
              <a:cs typeface="Arial"/>
              <a:sym typeface="Arial"/>
            </a:endParaRPr>
          </a:p>
          <a:p>
            <a:pPr indent="0" lvl="0" marL="0" marR="0" rtl="0" algn="ctr">
              <a:lnSpc>
                <a:spcPct val="100000"/>
              </a:lnSpc>
              <a:spcBef>
                <a:spcPts val="600"/>
              </a:spcBef>
              <a:spcAft>
                <a:spcPts val="0"/>
              </a:spcAft>
              <a:buNone/>
            </a:pPr>
            <a:r>
              <a:rPr lang="en-US" sz="1800">
                <a:solidFill>
                  <a:schemeClr val="lt1"/>
                </a:solidFill>
              </a:rPr>
              <a:t>Noam </a:t>
            </a:r>
            <a:r>
              <a:rPr b="0" i="0" lang="en-US" sz="1800" u="none" cap="none" strike="noStrike">
                <a:solidFill>
                  <a:schemeClr val="lt1"/>
                </a:solidFill>
                <a:latin typeface="Arial"/>
                <a:ea typeface="Arial"/>
                <a:cs typeface="Arial"/>
                <a:sym typeface="Arial"/>
              </a:rPr>
              <a:t>Yan, Yunqian Bao, Zhicong Fan</a:t>
            </a:r>
            <a:endParaRPr b="0" i="0" sz="1800" u="none" cap="none" strike="noStrike">
              <a:solidFill>
                <a:srgbClr val="000000"/>
              </a:solidFill>
              <a:latin typeface="Arial"/>
              <a:ea typeface="Arial"/>
              <a:cs typeface="Arial"/>
              <a:sym typeface="Arial"/>
            </a:endParaRPr>
          </a:p>
        </p:txBody>
      </p:sp>
      <p:pic>
        <p:nvPicPr>
          <p:cNvPr descr="A picture containing drawing&#10;&#10;Description automatically generated" id="86" name="Google Shape;86;p12"/>
          <p:cNvPicPr preferRelativeResize="0"/>
          <p:nvPr/>
        </p:nvPicPr>
        <p:blipFill rotWithShape="1">
          <a:blip r:embed="rId4">
            <a:alphaModFix/>
          </a:blip>
          <a:srcRect b="0" l="0" r="0" t="0"/>
          <a:stretch/>
        </p:blipFill>
        <p:spPr>
          <a:xfrm>
            <a:off x="4641007" y="852965"/>
            <a:ext cx="2909982" cy="754082"/>
          </a:xfrm>
          <a:prstGeom prst="rect">
            <a:avLst/>
          </a:prstGeom>
          <a:noFill/>
          <a:ln>
            <a:noFill/>
          </a:ln>
        </p:spPr>
      </p:pic>
      <p:sp>
        <p:nvSpPr>
          <p:cNvPr id="87" name="Google Shape;87;p12"/>
          <p:cNvSpPr txBox="1"/>
          <p:nvPr/>
        </p:nvSpPr>
        <p:spPr>
          <a:xfrm>
            <a:off x="3922059" y="5413888"/>
            <a:ext cx="4347882" cy="369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12/04/2022</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83" name="Google Shape;183;p21"/>
          <p:cNvSpPr txBox="1"/>
          <p:nvPr/>
        </p:nvSpPr>
        <p:spPr>
          <a:xfrm>
            <a:off x="8619565" y="6524381"/>
            <a:ext cx="31893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lang="en-US" sz="900">
                <a:solidFill>
                  <a:schemeClr val="lt1"/>
                </a:solidFill>
              </a:rPr>
              <a:t>Contributor: Noam</a:t>
            </a:r>
            <a:r>
              <a:rPr b="0" i="0" lang="en-US" sz="900" u="none" cap="none" strike="noStrike">
                <a:solidFill>
                  <a:schemeClr val="lt1"/>
                </a:solidFill>
                <a:latin typeface="Arial"/>
                <a:ea typeface="Arial"/>
                <a:cs typeface="Arial"/>
                <a:sym typeface="Arial"/>
              </a:rPr>
              <a:t> Y</a:t>
            </a:r>
            <a:r>
              <a:rPr lang="en-US" sz="900">
                <a:solidFill>
                  <a:schemeClr val="lt1"/>
                </a:solidFill>
              </a:rPr>
              <a:t>an</a:t>
            </a:r>
            <a:endParaRPr/>
          </a:p>
        </p:txBody>
      </p:sp>
      <p:sp>
        <p:nvSpPr>
          <p:cNvPr id="184" name="Google Shape;184;p21"/>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185" name="Google Shape;185;p21"/>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186" name="Google Shape;186;p21"/>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PREPROCESSING</a:t>
            </a:r>
            <a:endParaRPr/>
          </a:p>
        </p:txBody>
      </p:sp>
      <p:sp>
        <p:nvSpPr>
          <p:cNvPr id="187" name="Google Shape;187;p21"/>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188" name="Google Shape;188;p21"/>
          <p:cNvSpPr txBox="1"/>
          <p:nvPr>
            <p:ph idx="1" type="body"/>
          </p:nvPr>
        </p:nvSpPr>
        <p:spPr>
          <a:xfrm>
            <a:off x="376806" y="1334275"/>
            <a:ext cx="41853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Integrated</a:t>
            </a:r>
            <a:r>
              <a:rPr b="1" lang="en-US" sz="2600">
                <a:solidFill>
                  <a:srgbClr val="E84B36"/>
                </a:solidFill>
                <a:latin typeface="Arial"/>
                <a:ea typeface="Arial"/>
                <a:cs typeface="Arial"/>
                <a:sym typeface="Arial"/>
              </a:rPr>
              <a:t> Dataset</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15937 rows (almost all the rows contain null)</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34 columns (33 features + 1 label)</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1 categorical feature </a:t>
            </a:r>
            <a:br>
              <a:rPr lang="en-US" sz="1800">
                <a:latin typeface="Arial"/>
                <a:ea typeface="Arial"/>
                <a:cs typeface="Arial"/>
                <a:sym typeface="Arial"/>
              </a:rPr>
            </a:br>
            <a:r>
              <a:rPr lang="en-US" sz="1800">
                <a:latin typeface="Arial"/>
                <a:ea typeface="Arial"/>
                <a:cs typeface="Arial"/>
                <a:sym typeface="Arial"/>
              </a:rPr>
              <a:t>+ 32 numerical features</a:t>
            </a:r>
            <a:endParaRPr sz="1800">
              <a:latin typeface="Arial"/>
              <a:ea typeface="Arial"/>
              <a:cs typeface="Arial"/>
              <a:sym typeface="Arial"/>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p:txBody>
      </p:sp>
      <p:pic>
        <p:nvPicPr>
          <p:cNvPr id="189" name="Google Shape;189;p21"/>
          <p:cNvPicPr preferRelativeResize="0"/>
          <p:nvPr/>
        </p:nvPicPr>
        <p:blipFill>
          <a:blip r:embed="rId4">
            <a:alphaModFix/>
          </a:blip>
          <a:stretch>
            <a:fillRect/>
          </a:stretch>
        </p:blipFill>
        <p:spPr>
          <a:xfrm>
            <a:off x="8368200" y="1419213"/>
            <a:ext cx="3448050" cy="4019550"/>
          </a:xfrm>
          <a:prstGeom prst="rect">
            <a:avLst/>
          </a:prstGeom>
          <a:noFill/>
          <a:ln>
            <a:noFill/>
          </a:ln>
        </p:spPr>
      </p:pic>
      <p:pic>
        <p:nvPicPr>
          <p:cNvPr id="190" name="Google Shape;190;p21"/>
          <p:cNvPicPr preferRelativeResize="0"/>
          <p:nvPr/>
        </p:nvPicPr>
        <p:blipFill>
          <a:blip r:embed="rId5">
            <a:alphaModFix/>
          </a:blip>
          <a:stretch>
            <a:fillRect/>
          </a:stretch>
        </p:blipFill>
        <p:spPr>
          <a:xfrm>
            <a:off x="4828575" y="1423975"/>
            <a:ext cx="2933700" cy="4010025"/>
          </a:xfrm>
          <a:prstGeom prst="rect">
            <a:avLst/>
          </a:prstGeom>
          <a:noFill/>
          <a:ln>
            <a:noFill/>
          </a:ln>
        </p:spPr>
      </p:pic>
      <p:cxnSp>
        <p:nvCxnSpPr>
          <p:cNvPr id="191" name="Google Shape;191;p21"/>
          <p:cNvCxnSpPr/>
          <p:nvPr/>
        </p:nvCxnSpPr>
        <p:spPr>
          <a:xfrm>
            <a:off x="8063400" y="1153050"/>
            <a:ext cx="0" cy="4551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97" name="Google Shape;197;p22"/>
          <p:cNvSpPr txBox="1"/>
          <p:nvPr/>
        </p:nvSpPr>
        <p:spPr>
          <a:xfrm>
            <a:off x="8619565" y="6524381"/>
            <a:ext cx="3189300" cy="230700"/>
          </a:xfrm>
          <a:prstGeom prst="rect">
            <a:avLst/>
          </a:prstGeom>
          <a:noFill/>
          <a:ln>
            <a:noFill/>
          </a:ln>
        </p:spPr>
        <p:txBody>
          <a:bodyPr anchorCtr="0" anchor="t" bIns="45700" lIns="91425" spcFirstLastPara="1" rIns="91425" wrap="square" tIns="45700">
            <a:spAutoFit/>
          </a:bodyPr>
          <a:lstStyle/>
          <a:p>
            <a:pPr indent="0" lvl="0" marL="0" rtl="0" algn="r">
              <a:spcBef>
                <a:spcPts val="0"/>
              </a:spcBef>
              <a:spcAft>
                <a:spcPts val="0"/>
              </a:spcAft>
              <a:buNone/>
            </a:pPr>
            <a:r>
              <a:rPr lang="en-US" sz="900">
                <a:solidFill>
                  <a:schemeClr val="lt1"/>
                </a:solidFill>
              </a:rPr>
              <a:t>Contributor: Noam Yan</a:t>
            </a:r>
            <a:endParaRPr sz="900">
              <a:solidFill>
                <a:schemeClr val="lt1"/>
              </a:solidFill>
            </a:endParaRPr>
          </a:p>
        </p:txBody>
      </p:sp>
      <p:sp>
        <p:nvSpPr>
          <p:cNvPr id="198" name="Google Shape;198;p22"/>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199" name="Google Shape;199;p22"/>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00" name="Google Shape;200;p22"/>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PREPROCESSING</a:t>
            </a:r>
            <a:endParaRPr/>
          </a:p>
        </p:txBody>
      </p:sp>
      <p:sp>
        <p:nvSpPr>
          <p:cNvPr id="201" name="Google Shape;201;p22"/>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202" name="Google Shape;202;p22"/>
          <p:cNvSpPr txBox="1"/>
          <p:nvPr>
            <p:ph idx="1" type="body"/>
          </p:nvPr>
        </p:nvSpPr>
        <p:spPr>
          <a:xfrm>
            <a:off x="376804" y="1334275"/>
            <a:ext cx="5702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Data Cleaning </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Missing Values</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lang="en-US" sz="1800">
                <a:latin typeface="Arial"/>
                <a:ea typeface="Arial"/>
                <a:cs typeface="Arial"/>
                <a:sym typeface="Arial"/>
              </a:rPr>
              <a:t>Fill with the average of the closest records.</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lang="en-US" sz="1800">
                <a:latin typeface="Arial"/>
                <a:ea typeface="Arial"/>
                <a:cs typeface="Arial"/>
                <a:sym typeface="Arial"/>
              </a:rPr>
              <a:t>Fill with zero</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lang="en-US" sz="1800">
                <a:latin typeface="Arial"/>
                <a:ea typeface="Arial"/>
                <a:cs typeface="Arial"/>
                <a:sym typeface="Arial"/>
              </a:rPr>
              <a:t>Simulate data with the same pattern</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lang="en-US" sz="1800">
                <a:latin typeface="Arial"/>
                <a:ea typeface="Arial"/>
                <a:cs typeface="Arial"/>
                <a:sym typeface="Arial"/>
              </a:rPr>
              <a:t>Drop</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Categorical Values</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lang="en-US" sz="1800">
                <a:latin typeface="Arial"/>
                <a:ea typeface="Arial"/>
                <a:cs typeface="Arial"/>
                <a:sym typeface="Arial"/>
              </a:rPr>
              <a:t>One-Hot Encoding</a:t>
            </a:r>
            <a:endParaRPr sz="18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08" name="Google Shape;208;p23"/>
          <p:cNvSpPr txBox="1"/>
          <p:nvPr/>
        </p:nvSpPr>
        <p:spPr>
          <a:xfrm>
            <a:off x="8619565" y="6524381"/>
            <a:ext cx="3189300" cy="369300"/>
          </a:xfrm>
          <a:prstGeom prst="rect">
            <a:avLst/>
          </a:prstGeom>
          <a:noFill/>
          <a:ln>
            <a:noFill/>
          </a:ln>
        </p:spPr>
        <p:txBody>
          <a:bodyPr anchorCtr="0" anchor="t" bIns="45700" lIns="91425" spcFirstLastPara="1" rIns="91425" wrap="square" tIns="45700">
            <a:spAutoFit/>
          </a:bodyPr>
          <a:lstStyle/>
          <a:p>
            <a:pPr indent="0" lvl="0" marL="0" rtl="0" algn="r">
              <a:spcBef>
                <a:spcPts val="0"/>
              </a:spcBef>
              <a:spcAft>
                <a:spcPts val="0"/>
              </a:spcAft>
              <a:buClr>
                <a:schemeClr val="dk1"/>
              </a:buClr>
              <a:buFont typeface="Arial"/>
              <a:buNone/>
            </a:pPr>
            <a:r>
              <a:rPr lang="en-US" sz="900">
                <a:solidFill>
                  <a:schemeClr val="lt1"/>
                </a:solidFill>
              </a:rPr>
              <a:t>Contributor: Noam Yan</a:t>
            </a:r>
            <a:endParaRPr>
              <a:solidFill>
                <a:schemeClr val="dk1"/>
              </a:solidFill>
            </a:endParaRPr>
          </a:p>
          <a:p>
            <a:pPr indent="0" lvl="0" marL="0" marR="0" rtl="0" algn="r">
              <a:lnSpc>
                <a:spcPct val="100000"/>
              </a:lnSpc>
              <a:spcBef>
                <a:spcPts val="0"/>
              </a:spcBef>
              <a:spcAft>
                <a:spcPts val="0"/>
              </a:spcAft>
              <a:buNone/>
            </a:pPr>
            <a:r>
              <a:t/>
            </a:r>
            <a:endParaRPr sz="900">
              <a:solidFill>
                <a:schemeClr val="lt1"/>
              </a:solidFill>
            </a:endParaRPr>
          </a:p>
        </p:txBody>
      </p:sp>
      <p:sp>
        <p:nvSpPr>
          <p:cNvPr id="209" name="Google Shape;209;p23"/>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10" name="Google Shape;210;p23"/>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11" name="Google Shape;211;p23"/>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PREPROCESSING</a:t>
            </a:r>
            <a:endParaRPr/>
          </a:p>
        </p:txBody>
      </p:sp>
      <p:sp>
        <p:nvSpPr>
          <p:cNvPr id="212" name="Google Shape;212;p23"/>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213" name="Google Shape;213;p23"/>
          <p:cNvSpPr txBox="1"/>
          <p:nvPr>
            <p:ph idx="1" type="body"/>
          </p:nvPr>
        </p:nvSpPr>
        <p:spPr>
          <a:xfrm>
            <a:off x="376800" y="1334275"/>
            <a:ext cx="52878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Data Cleaning &amp; Visualization</a:t>
            </a:r>
            <a:endParaRPr b="1" sz="2600">
              <a:solidFill>
                <a:srgbClr val="E84B36"/>
              </a:solidFill>
              <a:latin typeface="Arial"/>
              <a:ea typeface="Arial"/>
              <a:cs typeface="Arial"/>
              <a:sym typeface="Arial"/>
            </a:endParaRPr>
          </a:p>
          <a:p>
            <a:pPr indent="0" lvl="0" marL="0" rtl="0" algn="l">
              <a:lnSpc>
                <a:spcPct val="150000"/>
              </a:lnSpc>
              <a:spcBef>
                <a:spcPts val="0"/>
              </a:spcBef>
              <a:spcAft>
                <a:spcPts val="0"/>
              </a:spcAft>
              <a:buNone/>
            </a:pPr>
            <a:r>
              <a:t/>
            </a:r>
            <a:endParaRPr sz="1800">
              <a:latin typeface="Arial"/>
              <a:ea typeface="Arial"/>
              <a:cs typeface="Arial"/>
              <a:sym typeface="Arial"/>
            </a:endParaRPr>
          </a:p>
          <a:p>
            <a:pPr indent="0" lvl="0" marL="0" rtl="0" algn="l">
              <a:lnSpc>
                <a:spcPct val="150000"/>
              </a:lnSpc>
              <a:spcBef>
                <a:spcPts val="0"/>
              </a:spcBef>
              <a:spcAft>
                <a:spcPts val="0"/>
              </a:spcAft>
              <a:buNone/>
            </a:pPr>
            <a:r>
              <a:rPr lang="en-US" sz="1800">
                <a:latin typeface="Arial"/>
                <a:ea typeface="Arial"/>
                <a:cs typeface="Arial"/>
                <a:sym typeface="Arial"/>
              </a:rPr>
              <a:t>Fill with the average of the nearest records:</a:t>
            </a:r>
            <a:endParaRPr sz="1800">
              <a:latin typeface="Arial"/>
              <a:ea typeface="Arial"/>
              <a:cs typeface="Arial"/>
              <a:sym typeface="Arial"/>
            </a:endParaRPr>
          </a:p>
          <a:p>
            <a:pPr indent="0" lvl="0" marL="0" rtl="0" algn="l">
              <a:lnSpc>
                <a:spcPct val="150000"/>
              </a:lnSpc>
              <a:spcBef>
                <a:spcPts val="0"/>
              </a:spcBef>
              <a:spcAft>
                <a:spcPts val="0"/>
              </a:spcAft>
              <a:buNone/>
            </a:pPr>
            <a:r>
              <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Situation: </a:t>
            </a:r>
            <a:r>
              <a:rPr lang="en-US" sz="1800">
                <a:latin typeface="Arial"/>
                <a:ea typeface="Arial"/>
                <a:cs typeface="Arial"/>
                <a:sym typeface="Arial"/>
              </a:rPr>
              <a:t>Occasional</a:t>
            </a:r>
            <a:r>
              <a:rPr lang="en-US" sz="1800">
                <a:latin typeface="Arial"/>
                <a:ea typeface="Arial"/>
                <a:cs typeface="Arial"/>
                <a:sym typeface="Arial"/>
              </a:rPr>
              <a:t> breakpoints in continuous values</a:t>
            </a:r>
            <a:endParaRPr sz="1800">
              <a:latin typeface="Arial"/>
              <a:ea typeface="Arial"/>
              <a:cs typeface="Arial"/>
              <a:sym typeface="Arial"/>
            </a:endParaRPr>
          </a:p>
          <a:p>
            <a:pPr indent="0" lvl="0" marL="457200" rtl="0" algn="l">
              <a:lnSpc>
                <a:spcPct val="100000"/>
              </a:lnSpc>
              <a:spcBef>
                <a:spcPts val="0"/>
              </a:spcBef>
              <a:spcAft>
                <a:spcPts val="0"/>
              </a:spcAft>
              <a:buNone/>
            </a:pPr>
            <a:r>
              <a:t/>
            </a:r>
            <a:endParaRPr sz="1800">
              <a:latin typeface="Arial"/>
              <a:ea typeface="Arial"/>
              <a:cs typeface="Arial"/>
              <a:sym typeface="Arial"/>
            </a:endParaRPr>
          </a:p>
          <a:p>
            <a:pPr indent="0" lvl="0" marL="457200" rtl="0" algn="l">
              <a:lnSpc>
                <a:spcPct val="100000"/>
              </a:lnSpc>
              <a:spcBef>
                <a:spcPts val="0"/>
              </a:spcBef>
              <a:spcAft>
                <a:spcPts val="0"/>
              </a:spcAft>
              <a:buNone/>
            </a:pPr>
            <a:r>
              <a:rPr lang="en-US" sz="1800">
                <a:latin typeface="Arial"/>
                <a:ea typeface="Arial"/>
                <a:cs typeface="Arial"/>
                <a:sym typeface="Arial"/>
              </a:rPr>
              <a:t>i.e. temperature, sea level pressure</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	</a:t>
            </a:r>
            <a:endParaRPr sz="1800">
              <a:latin typeface="Arial"/>
              <a:ea typeface="Arial"/>
              <a:cs typeface="Arial"/>
              <a:sym typeface="Arial"/>
            </a:endParaRPr>
          </a:p>
        </p:txBody>
      </p:sp>
      <p:sp>
        <p:nvSpPr>
          <p:cNvPr id="214" name="Google Shape;214;p23"/>
          <p:cNvSpPr txBox="1"/>
          <p:nvPr>
            <p:ph idx="1" type="body"/>
          </p:nvPr>
        </p:nvSpPr>
        <p:spPr>
          <a:xfrm>
            <a:off x="6225629" y="1285788"/>
            <a:ext cx="5702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t/>
            </a:r>
            <a:endParaRPr b="1" sz="2600">
              <a:solidFill>
                <a:srgbClr val="E84B36"/>
              </a:solidFill>
              <a:latin typeface="Arial"/>
              <a:ea typeface="Arial"/>
              <a:cs typeface="Arial"/>
              <a:sym typeface="Arial"/>
            </a:endParaRPr>
          </a:p>
          <a:p>
            <a:pPr indent="0" lvl="0" marL="0" rtl="0" algn="l">
              <a:lnSpc>
                <a:spcPct val="150000"/>
              </a:lnSpc>
              <a:spcBef>
                <a:spcPts val="0"/>
              </a:spcBef>
              <a:spcAft>
                <a:spcPts val="0"/>
              </a:spcAft>
              <a:buNone/>
            </a:pPr>
            <a:r>
              <a:t/>
            </a:r>
            <a:endParaRPr sz="1800">
              <a:latin typeface="Arial"/>
              <a:ea typeface="Arial"/>
              <a:cs typeface="Arial"/>
              <a:sym typeface="Arial"/>
            </a:endParaRPr>
          </a:p>
          <a:p>
            <a:pPr indent="0" lvl="0" marL="0" rtl="0" algn="l">
              <a:lnSpc>
                <a:spcPct val="150000"/>
              </a:lnSpc>
              <a:spcBef>
                <a:spcPts val="0"/>
              </a:spcBef>
              <a:spcAft>
                <a:spcPts val="0"/>
              </a:spcAft>
              <a:buNone/>
            </a:pPr>
            <a:r>
              <a:rPr lang="en-US" sz="1800">
                <a:latin typeface="Arial"/>
                <a:ea typeface="Arial"/>
                <a:cs typeface="Arial"/>
                <a:sym typeface="Arial"/>
              </a:rPr>
              <a:t>Fill with zero:</a:t>
            </a:r>
            <a:endParaRPr sz="1800">
              <a:latin typeface="Arial"/>
              <a:ea typeface="Arial"/>
              <a:cs typeface="Arial"/>
              <a:sym typeface="Arial"/>
            </a:endParaRPr>
          </a:p>
          <a:p>
            <a:pPr indent="0" lvl="0" marL="0" rtl="0" algn="l">
              <a:lnSpc>
                <a:spcPct val="150000"/>
              </a:lnSpc>
              <a:spcBef>
                <a:spcPts val="0"/>
              </a:spcBef>
              <a:spcAft>
                <a:spcPts val="0"/>
              </a:spcAft>
              <a:buNone/>
            </a:pPr>
            <a:r>
              <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Situation: NaN which means zero in the context.</a:t>
            </a:r>
            <a:endParaRPr sz="1800">
              <a:latin typeface="Arial"/>
              <a:ea typeface="Arial"/>
              <a:cs typeface="Arial"/>
              <a:sym typeface="Arial"/>
            </a:endParaRPr>
          </a:p>
          <a:p>
            <a:pPr indent="0" lvl="0" marL="457200" rtl="0" algn="l">
              <a:lnSpc>
                <a:spcPct val="100000"/>
              </a:lnSpc>
              <a:spcBef>
                <a:spcPts val="0"/>
              </a:spcBef>
              <a:spcAft>
                <a:spcPts val="0"/>
              </a:spcAft>
              <a:buNone/>
            </a:pPr>
            <a:r>
              <a:t/>
            </a:r>
            <a:endParaRPr sz="1800">
              <a:latin typeface="Arial"/>
              <a:ea typeface="Arial"/>
              <a:cs typeface="Arial"/>
              <a:sym typeface="Arial"/>
            </a:endParaRPr>
          </a:p>
          <a:p>
            <a:pPr indent="0" lvl="0" marL="457200" rtl="0" algn="l">
              <a:lnSpc>
                <a:spcPct val="100000"/>
              </a:lnSpc>
              <a:spcBef>
                <a:spcPts val="0"/>
              </a:spcBef>
              <a:spcAft>
                <a:spcPts val="0"/>
              </a:spcAft>
              <a:buNone/>
            </a:pPr>
            <a:r>
              <a:rPr lang="en-US" sz="1800">
                <a:latin typeface="Arial"/>
                <a:ea typeface="Arial"/>
                <a:cs typeface="Arial"/>
                <a:sym typeface="Arial"/>
              </a:rPr>
              <a:t>i.e. windgust, solar energy</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	</a:t>
            </a:r>
            <a:endParaRPr sz="18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20" name="Google Shape;220;p24"/>
          <p:cNvSpPr txBox="1"/>
          <p:nvPr/>
        </p:nvSpPr>
        <p:spPr>
          <a:xfrm>
            <a:off x="8619565" y="6524381"/>
            <a:ext cx="3189300" cy="369300"/>
          </a:xfrm>
          <a:prstGeom prst="rect">
            <a:avLst/>
          </a:prstGeom>
          <a:noFill/>
          <a:ln>
            <a:noFill/>
          </a:ln>
        </p:spPr>
        <p:txBody>
          <a:bodyPr anchorCtr="0" anchor="t" bIns="45700" lIns="91425" spcFirstLastPara="1" rIns="91425" wrap="square" tIns="45700">
            <a:spAutoFit/>
          </a:bodyPr>
          <a:lstStyle/>
          <a:p>
            <a:pPr indent="0" lvl="0" marL="0" rtl="0" algn="r">
              <a:spcBef>
                <a:spcPts val="0"/>
              </a:spcBef>
              <a:spcAft>
                <a:spcPts val="0"/>
              </a:spcAft>
              <a:buClr>
                <a:schemeClr val="dk1"/>
              </a:buClr>
              <a:buFont typeface="Arial"/>
              <a:buNone/>
            </a:pPr>
            <a:r>
              <a:rPr lang="en-US" sz="900">
                <a:solidFill>
                  <a:schemeClr val="lt1"/>
                </a:solidFill>
              </a:rPr>
              <a:t>Contributor: Noam Yan</a:t>
            </a:r>
            <a:endParaRPr>
              <a:solidFill>
                <a:schemeClr val="dk1"/>
              </a:solidFill>
            </a:endParaRPr>
          </a:p>
          <a:p>
            <a:pPr indent="0" lvl="0" marL="0" marR="0" rtl="0" algn="r">
              <a:lnSpc>
                <a:spcPct val="100000"/>
              </a:lnSpc>
              <a:spcBef>
                <a:spcPts val="0"/>
              </a:spcBef>
              <a:spcAft>
                <a:spcPts val="0"/>
              </a:spcAft>
              <a:buNone/>
            </a:pPr>
            <a:r>
              <a:t/>
            </a:r>
            <a:endParaRPr sz="900">
              <a:solidFill>
                <a:schemeClr val="lt1"/>
              </a:solidFill>
            </a:endParaRPr>
          </a:p>
        </p:txBody>
      </p:sp>
      <p:sp>
        <p:nvSpPr>
          <p:cNvPr id="221" name="Google Shape;221;p24"/>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22" name="Google Shape;222;p24"/>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23" name="Google Shape;223;p24"/>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PREPROCESSING</a:t>
            </a:r>
            <a:endParaRPr/>
          </a:p>
        </p:txBody>
      </p:sp>
      <p:sp>
        <p:nvSpPr>
          <p:cNvPr id="224" name="Google Shape;224;p24"/>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225" name="Google Shape;225;p24"/>
          <p:cNvSpPr txBox="1"/>
          <p:nvPr>
            <p:ph idx="1" type="body"/>
          </p:nvPr>
        </p:nvSpPr>
        <p:spPr>
          <a:xfrm>
            <a:off x="376800" y="1334275"/>
            <a:ext cx="65811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Data Cleaning &amp; Visualization</a:t>
            </a:r>
            <a:endParaRPr b="1" sz="2600">
              <a:solidFill>
                <a:srgbClr val="E84B36"/>
              </a:solidFill>
              <a:latin typeface="Arial"/>
              <a:ea typeface="Arial"/>
              <a:cs typeface="Arial"/>
              <a:sym typeface="Arial"/>
            </a:endParaRPr>
          </a:p>
          <a:p>
            <a:pPr indent="0" lvl="0" marL="0" rtl="0" algn="l">
              <a:lnSpc>
                <a:spcPct val="150000"/>
              </a:lnSpc>
              <a:spcBef>
                <a:spcPts val="0"/>
              </a:spcBef>
              <a:spcAft>
                <a:spcPts val="0"/>
              </a:spcAft>
              <a:buNone/>
            </a:pPr>
            <a:r>
              <a:t/>
            </a:r>
            <a:endParaRPr sz="1800">
              <a:latin typeface="Arial"/>
              <a:ea typeface="Arial"/>
              <a:cs typeface="Arial"/>
              <a:sym typeface="Arial"/>
            </a:endParaRPr>
          </a:p>
          <a:p>
            <a:pPr indent="0" lvl="0" marL="0" rtl="0" algn="l">
              <a:lnSpc>
                <a:spcPct val="150000"/>
              </a:lnSpc>
              <a:spcBef>
                <a:spcPts val="0"/>
              </a:spcBef>
              <a:spcAft>
                <a:spcPts val="0"/>
              </a:spcAft>
              <a:buNone/>
            </a:pPr>
            <a:r>
              <a:rPr lang="en-US" sz="1800">
                <a:latin typeface="Arial"/>
                <a:ea typeface="Arial"/>
                <a:cs typeface="Arial"/>
                <a:sym typeface="Arial"/>
              </a:rPr>
              <a:t>Simulate with the same pattern</a:t>
            </a:r>
            <a:r>
              <a:rPr lang="en-US" sz="1800">
                <a:latin typeface="Arial"/>
                <a:ea typeface="Arial"/>
                <a:cs typeface="Arial"/>
                <a:sym typeface="Arial"/>
              </a:rPr>
              <a:t>:</a:t>
            </a:r>
            <a:endParaRPr sz="1800">
              <a:latin typeface="Arial"/>
              <a:ea typeface="Arial"/>
              <a:cs typeface="Arial"/>
              <a:sym typeface="Arial"/>
            </a:endParaRPr>
          </a:p>
          <a:p>
            <a:pPr indent="0" lvl="0" marL="0" rtl="0" algn="l">
              <a:lnSpc>
                <a:spcPct val="150000"/>
              </a:lnSpc>
              <a:spcBef>
                <a:spcPts val="0"/>
              </a:spcBef>
              <a:spcAft>
                <a:spcPts val="0"/>
              </a:spcAft>
              <a:buNone/>
            </a:pPr>
            <a:r>
              <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Situation: </a:t>
            </a:r>
            <a:r>
              <a:rPr lang="en-US" sz="1800">
                <a:latin typeface="Arial"/>
                <a:ea typeface="Arial"/>
                <a:cs typeface="Arial"/>
                <a:sym typeface="Arial"/>
              </a:rPr>
              <a:t>Missing data in small piece, and follows a specific pattern.</a:t>
            </a:r>
            <a:endParaRPr sz="1800">
              <a:latin typeface="Arial"/>
              <a:ea typeface="Arial"/>
              <a:cs typeface="Arial"/>
              <a:sym typeface="Arial"/>
            </a:endParaRPr>
          </a:p>
          <a:p>
            <a:pPr indent="0" lvl="0" marL="457200" rtl="0" algn="l">
              <a:lnSpc>
                <a:spcPct val="100000"/>
              </a:lnSpc>
              <a:spcBef>
                <a:spcPts val="0"/>
              </a:spcBef>
              <a:spcAft>
                <a:spcPts val="0"/>
              </a:spcAft>
              <a:buNone/>
            </a:pPr>
            <a:r>
              <a:rPr lang="en-US" sz="1800">
                <a:latin typeface="Arial"/>
                <a:ea typeface="Arial"/>
                <a:cs typeface="Arial"/>
                <a:sym typeface="Arial"/>
              </a:rPr>
              <a:t>	</a:t>
            </a:r>
            <a:endParaRPr sz="1800">
              <a:latin typeface="Arial"/>
              <a:ea typeface="Arial"/>
              <a:cs typeface="Arial"/>
              <a:sym typeface="Arial"/>
            </a:endParaRPr>
          </a:p>
          <a:p>
            <a:pPr indent="0" lvl="0" marL="457200" rtl="0" algn="l">
              <a:lnSpc>
                <a:spcPct val="100000"/>
              </a:lnSpc>
              <a:spcBef>
                <a:spcPts val="0"/>
              </a:spcBef>
              <a:spcAft>
                <a:spcPts val="0"/>
              </a:spcAft>
              <a:buNone/>
            </a:pPr>
            <a:r>
              <a:rPr lang="en-US" sz="1800">
                <a:latin typeface="Arial"/>
                <a:ea typeface="Arial"/>
                <a:cs typeface="Arial"/>
                <a:sym typeface="Arial"/>
              </a:rPr>
              <a:t>i.e. Day-Ahead Price misses data of Thursday in the 49th week.</a:t>
            </a:r>
            <a:endParaRPr sz="1800">
              <a:latin typeface="Arial"/>
              <a:ea typeface="Arial"/>
              <a:cs typeface="Arial"/>
              <a:sym typeface="Arial"/>
            </a:endParaRPr>
          </a:p>
          <a:p>
            <a:pPr indent="457200" lvl="0" marL="457200" rtl="0" algn="l">
              <a:lnSpc>
                <a:spcPct val="100000"/>
              </a:lnSpc>
              <a:spcBef>
                <a:spcPts val="0"/>
              </a:spcBef>
              <a:spcAft>
                <a:spcPts val="0"/>
              </a:spcAft>
              <a:buNone/>
            </a:pPr>
            <a:r>
              <a:t/>
            </a:r>
            <a:endParaRPr sz="1800">
              <a:latin typeface="Arial"/>
              <a:ea typeface="Arial"/>
              <a:cs typeface="Arial"/>
              <a:sym typeface="Arial"/>
            </a:endParaRPr>
          </a:p>
          <a:p>
            <a:pPr indent="0" lvl="0" marL="457200" rtl="0" algn="l">
              <a:lnSpc>
                <a:spcPct val="100000"/>
              </a:lnSpc>
              <a:spcBef>
                <a:spcPts val="0"/>
              </a:spcBef>
              <a:spcAft>
                <a:spcPts val="0"/>
              </a:spcAft>
              <a:buNone/>
            </a:pPr>
            <a:r>
              <a:rPr lang="en-US" sz="1800">
                <a:latin typeface="Arial"/>
                <a:ea typeface="Arial"/>
                <a:cs typeface="Arial"/>
                <a:sym typeface="Arial"/>
              </a:rPr>
              <a:t>	</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	</a:t>
            </a:r>
            <a:endParaRPr sz="1800">
              <a:latin typeface="Arial"/>
              <a:ea typeface="Arial"/>
              <a:cs typeface="Arial"/>
              <a:sym typeface="Arial"/>
            </a:endParaRPr>
          </a:p>
        </p:txBody>
      </p:sp>
      <p:pic>
        <p:nvPicPr>
          <p:cNvPr id="226" name="Google Shape;226;p24"/>
          <p:cNvPicPr preferRelativeResize="0"/>
          <p:nvPr/>
        </p:nvPicPr>
        <p:blipFill>
          <a:blip r:embed="rId4">
            <a:alphaModFix/>
          </a:blip>
          <a:stretch>
            <a:fillRect/>
          </a:stretch>
        </p:blipFill>
        <p:spPr>
          <a:xfrm>
            <a:off x="7200200" y="1180349"/>
            <a:ext cx="4086699" cy="2495545"/>
          </a:xfrm>
          <a:prstGeom prst="rect">
            <a:avLst/>
          </a:prstGeom>
          <a:noFill/>
          <a:ln>
            <a:noFill/>
          </a:ln>
        </p:spPr>
      </p:pic>
      <p:sp>
        <p:nvSpPr>
          <p:cNvPr id="227" name="Google Shape;227;p24"/>
          <p:cNvSpPr txBox="1"/>
          <p:nvPr/>
        </p:nvSpPr>
        <p:spPr>
          <a:xfrm>
            <a:off x="858350" y="4570150"/>
            <a:ext cx="403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Data on Thursday and Friday has similar pattern</a:t>
            </a:r>
            <a:endParaRPr>
              <a:latin typeface="Calibri"/>
              <a:ea typeface="Calibri"/>
              <a:cs typeface="Calibri"/>
              <a:sym typeface="Calibri"/>
            </a:endParaRPr>
          </a:p>
        </p:txBody>
      </p:sp>
      <p:pic>
        <p:nvPicPr>
          <p:cNvPr id="228" name="Google Shape;228;p24"/>
          <p:cNvPicPr preferRelativeResize="0"/>
          <p:nvPr/>
        </p:nvPicPr>
        <p:blipFill>
          <a:blip r:embed="rId5">
            <a:alphaModFix/>
          </a:blip>
          <a:stretch>
            <a:fillRect/>
          </a:stretch>
        </p:blipFill>
        <p:spPr>
          <a:xfrm>
            <a:off x="7150275" y="3742750"/>
            <a:ext cx="4086700" cy="2538898"/>
          </a:xfrm>
          <a:prstGeom prst="rect">
            <a:avLst/>
          </a:prstGeom>
          <a:noFill/>
          <a:ln>
            <a:noFill/>
          </a:ln>
        </p:spPr>
      </p:pic>
      <p:sp>
        <p:nvSpPr>
          <p:cNvPr id="229" name="Google Shape;229;p24"/>
          <p:cNvSpPr/>
          <p:nvPr/>
        </p:nvSpPr>
        <p:spPr>
          <a:xfrm>
            <a:off x="11390075" y="2605450"/>
            <a:ext cx="519000" cy="1964700"/>
          </a:xfrm>
          <a:prstGeom prst="curvedLeftArrow">
            <a:avLst>
              <a:gd fmla="val 25000" name="adj1"/>
              <a:gd fmla="val 50000" name="adj2"/>
              <a:gd fmla="val 25000" name="adj3"/>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9019750" y="5093800"/>
            <a:ext cx="568800" cy="985500"/>
          </a:xfrm>
          <a:prstGeom prst="rect">
            <a:avLst/>
          </a:prstGeom>
          <a:noFill/>
          <a:ln cap="flat" cmpd="sng" w="9525">
            <a:solidFill>
              <a:srgbClr val="E84B3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36" name="Google Shape;236;p25"/>
          <p:cNvSpPr txBox="1"/>
          <p:nvPr/>
        </p:nvSpPr>
        <p:spPr>
          <a:xfrm>
            <a:off x="8619565" y="6524381"/>
            <a:ext cx="3189300" cy="369300"/>
          </a:xfrm>
          <a:prstGeom prst="rect">
            <a:avLst/>
          </a:prstGeom>
          <a:noFill/>
          <a:ln>
            <a:noFill/>
          </a:ln>
        </p:spPr>
        <p:txBody>
          <a:bodyPr anchorCtr="0" anchor="t" bIns="45700" lIns="91425" spcFirstLastPara="1" rIns="91425" wrap="square" tIns="45700">
            <a:spAutoFit/>
          </a:bodyPr>
          <a:lstStyle/>
          <a:p>
            <a:pPr indent="0" lvl="0" marL="0" rtl="0" algn="r">
              <a:spcBef>
                <a:spcPts val="0"/>
              </a:spcBef>
              <a:spcAft>
                <a:spcPts val="0"/>
              </a:spcAft>
              <a:buClr>
                <a:schemeClr val="dk1"/>
              </a:buClr>
              <a:buFont typeface="Arial"/>
              <a:buNone/>
            </a:pPr>
            <a:r>
              <a:rPr lang="en-US" sz="900">
                <a:solidFill>
                  <a:schemeClr val="lt1"/>
                </a:solidFill>
              </a:rPr>
              <a:t>Contributor: Noam Yan</a:t>
            </a:r>
            <a:endParaRPr>
              <a:solidFill>
                <a:schemeClr val="dk1"/>
              </a:solidFill>
            </a:endParaRPr>
          </a:p>
          <a:p>
            <a:pPr indent="0" lvl="0" marL="0" marR="0" rtl="0" algn="r">
              <a:lnSpc>
                <a:spcPct val="100000"/>
              </a:lnSpc>
              <a:spcBef>
                <a:spcPts val="0"/>
              </a:spcBef>
              <a:spcAft>
                <a:spcPts val="0"/>
              </a:spcAft>
              <a:buNone/>
            </a:pPr>
            <a:r>
              <a:t/>
            </a:r>
            <a:endParaRPr sz="900">
              <a:solidFill>
                <a:schemeClr val="lt1"/>
              </a:solidFill>
            </a:endParaRPr>
          </a:p>
        </p:txBody>
      </p:sp>
      <p:sp>
        <p:nvSpPr>
          <p:cNvPr id="237" name="Google Shape;237;p25"/>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38" name="Google Shape;238;p25"/>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39" name="Google Shape;239;p25"/>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PREPROCESSING</a:t>
            </a:r>
            <a:endParaRPr/>
          </a:p>
        </p:txBody>
      </p:sp>
      <p:sp>
        <p:nvSpPr>
          <p:cNvPr id="240" name="Google Shape;240;p25"/>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241" name="Google Shape;241;p25"/>
          <p:cNvSpPr txBox="1"/>
          <p:nvPr>
            <p:ph idx="1" type="body"/>
          </p:nvPr>
        </p:nvSpPr>
        <p:spPr>
          <a:xfrm>
            <a:off x="376804" y="1334275"/>
            <a:ext cx="5702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Data Cleaning &amp; Visualization</a:t>
            </a:r>
            <a:endParaRPr b="1" sz="2600">
              <a:solidFill>
                <a:srgbClr val="E84B36"/>
              </a:solidFill>
              <a:latin typeface="Arial"/>
              <a:ea typeface="Arial"/>
              <a:cs typeface="Arial"/>
              <a:sym typeface="Arial"/>
            </a:endParaRPr>
          </a:p>
          <a:p>
            <a:pPr indent="0" lvl="0" marL="0" rtl="0" algn="l">
              <a:lnSpc>
                <a:spcPct val="150000"/>
              </a:lnSpc>
              <a:spcBef>
                <a:spcPts val="0"/>
              </a:spcBef>
              <a:spcAft>
                <a:spcPts val="0"/>
              </a:spcAft>
              <a:buNone/>
            </a:pPr>
            <a:r>
              <a:t/>
            </a:r>
            <a:endParaRPr sz="1800">
              <a:latin typeface="Arial"/>
              <a:ea typeface="Arial"/>
              <a:cs typeface="Arial"/>
              <a:sym typeface="Arial"/>
            </a:endParaRPr>
          </a:p>
          <a:p>
            <a:pPr indent="0" lvl="0" marL="0" rtl="0" algn="l">
              <a:lnSpc>
                <a:spcPct val="150000"/>
              </a:lnSpc>
              <a:spcBef>
                <a:spcPts val="0"/>
              </a:spcBef>
              <a:spcAft>
                <a:spcPts val="0"/>
              </a:spcAft>
              <a:buNone/>
            </a:pPr>
            <a:r>
              <a:rPr lang="en-US" sz="1800">
                <a:latin typeface="Arial"/>
                <a:ea typeface="Arial"/>
                <a:cs typeface="Arial"/>
                <a:sym typeface="Arial"/>
              </a:rPr>
              <a:t>Drop</a:t>
            </a:r>
            <a:r>
              <a:rPr lang="en-US" sz="1800">
                <a:latin typeface="Arial"/>
                <a:ea typeface="Arial"/>
                <a:cs typeface="Arial"/>
                <a:sym typeface="Arial"/>
              </a:rPr>
              <a:t>:</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Situation 1: </a:t>
            </a:r>
            <a:r>
              <a:rPr lang="en-US" sz="1800">
                <a:latin typeface="Arial"/>
                <a:ea typeface="Arial"/>
                <a:cs typeface="Arial"/>
                <a:sym typeface="Arial"/>
              </a:rPr>
              <a:t>Missing data in a big </a:t>
            </a:r>
            <a:r>
              <a:rPr lang="en-US" sz="1800">
                <a:latin typeface="Arial"/>
                <a:ea typeface="Arial"/>
                <a:cs typeface="Arial"/>
                <a:sym typeface="Arial"/>
              </a:rPr>
              <a:t>chunk</a:t>
            </a:r>
            <a:r>
              <a:rPr lang="en-US" sz="1800">
                <a:latin typeface="Arial"/>
                <a:ea typeface="Arial"/>
                <a:cs typeface="Arial"/>
                <a:sym typeface="Arial"/>
              </a:rPr>
              <a:t>.</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	</a:t>
            </a:r>
            <a:endParaRPr sz="1800">
              <a:latin typeface="Arial"/>
              <a:ea typeface="Arial"/>
              <a:cs typeface="Arial"/>
              <a:sym typeface="Arial"/>
            </a:endParaRPr>
          </a:p>
          <a:p>
            <a:pPr indent="457200" lvl="0" marL="0" rtl="0" algn="l">
              <a:lnSpc>
                <a:spcPct val="100000"/>
              </a:lnSpc>
              <a:spcBef>
                <a:spcPts val="0"/>
              </a:spcBef>
              <a:spcAft>
                <a:spcPts val="0"/>
              </a:spcAft>
              <a:buNone/>
            </a:pPr>
            <a:r>
              <a:rPr lang="en-US" sz="1800">
                <a:latin typeface="Arial"/>
                <a:ea typeface="Arial"/>
                <a:cs typeface="Arial"/>
                <a:sym typeface="Arial"/>
              </a:rPr>
              <a:t>i.e. severisk is NaN for 2021.</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Situation 2: </a:t>
            </a:r>
            <a:r>
              <a:rPr lang="en-US" sz="1800">
                <a:latin typeface="Arial"/>
                <a:ea typeface="Arial"/>
                <a:cs typeface="Arial"/>
                <a:sym typeface="Arial"/>
              </a:rPr>
              <a:t>Data that should not be manipulated.</a:t>
            </a:r>
            <a:endParaRPr sz="18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		</a:t>
            </a:r>
            <a:endParaRPr sz="1800">
              <a:latin typeface="Arial"/>
              <a:ea typeface="Arial"/>
              <a:cs typeface="Arial"/>
              <a:sym typeface="Arial"/>
            </a:endParaRPr>
          </a:p>
          <a:p>
            <a:pPr indent="457200" lvl="0" marL="0" rtl="0" algn="l">
              <a:lnSpc>
                <a:spcPct val="100000"/>
              </a:lnSpc>
              <a:spcBef>
                <a:spcPts val="0"/>
              </a:spcBef>
              <a:spcAft>
                <a:spcPts val="0"/>
              </a:spcAft>
              <a:buNone/>
            </a:pPr>
            <a:r>
              <a:rPr lang="en-US" sz="1800">
                <a:latin typeface="Arial"/>
                <a:ea typeface="Arial"/>
                <a:cs typeface="Arial"/>
                <a:sym typeface="Arial"/>
              </a:rPr>
              <a:t>i.e. Price of Illinois is the label.</a:t>
            </a:r>
            <a:endParaRPr sz="18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6"/>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47" name="Google Shape;247;p26"/>
          <p:cNvSpPr txBox="1"/>
          <p:nvPr/>
        </p:nvSpPr>
        <p:spPr>
          <a:xfrm>
            <a:off x="8619565" y="6524381"/>
            <a:ext cx="3189300" cy="369300"/>
          </a:xfrm>
          <a:prstGeom prst="rect">
            <a:avLst/>
          </a:prstGeom>
          <a:noFill/>
          <a:ln>
            <a:noFill/>
          </a:ln>
        </p:spPr>
        <p:txBody>
          <a:bodyPr anchorCtr="0" anchor="t" bIns="45700" lIns="91425" spcFirstLastPara="1" rIns="91425" wrap="square" tIns="45700">
            <a:spAutoFit/>
          </a:bodyPr>
          <a:lstStyle/>
          <a:p>
            <a:pPr indent="0" lvl="0" marL="0" rtl="0" algn="r">
              <a:spcBef>
                <a:spcPts val="0"/>
              </a:spcBef>
              <a:spcAft>
                <a:spcPts val="0"/>
              </a:spcAft>
              <a:buClr>
                <a:schemeClr val="dk1"/>
              </a:buClr>
              <a:buFont typeface="Arial"/>
              <a:buNone/>
            </a:pPr>
            <a:r>
              <a:rPr lang="en-US" sz="900">
                <a:solidFill>
                  <a:schemeClr val="lt1"/>
                </a:solidFill>
              </a:rPr>
              <a:t>Contributor: Noam Yan</a:t>
            </a:r>
            <a:endParaRPr>
              <a:solidFill>
                <a:schemeClr val="dk1"/>
              </a:solidFill>
            </a:endParaRPr>
          </a:p>
          <a:p>
            <a:pPr indent="0" lvl="0" marL="0" marR="0" rtl="0" algn="r">
              <a:lnSpc>
                <a:spcPct val="100000"/>
              </a:lnSpc>
              <a:spcBef>
                <a:spcPts val="0"/>
              </a:spcBef>
              <a:spcAft>
                <a:spcPts val="0"/>
              </a:spcAft>
              <a:buNone/>
            </a:pPr>
            <a:r>
              <a:t/>
            </a:r>
            <a:endParaRPr sz="900">
              <a:solidFill>
                <a:schemeClr val="lt1"/>
              </a:solidFill>
            </a:endParaRPr>
          </a:p>
        </p:txBody>
      </p:sp>
      <p:sp>
        <p:nvSpPr>
          <p:cNvPr id="248" name="Google Shape;248;p26"/>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49" name="Google Shape;249;p26"/>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50" name="Google Shape;250;p26"/>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PREPROCESSING</a:t>
            </a:r>
            <a:endParaRPr/>
          </a:p>
        </p:txBody>
      </p:sp>
      <p:sp>
        <p:nvSpPr>
          <p:cNvPr id="251" name="Google Shape;251;p26"/>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252" name="Google Shape;252;p26"/>
          <p:cNvSpPr txBox="1"/>
          <p:nvPr>
            <p:ph idx="1" type="body"/>
          </p:nvPr>
        </p:nvSpPr>
        <p:spPr>
          <a:xfrm>
            <a:off x="376804" y="1334275"/>
            <a:ext cx="5702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Data Cleaning &amp; Visualization</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50000"/>
              </a:lnSpc>
              <a:spcBef>
                <a:spcPts val="0"/>
              </a:spcBef>
              <a:spcAft>
                <a:spcPts val="0"/>
              </a:spcAft>
              <a:buNone/>
            </a:pPr>
            <a:r>
              <a:rPr lang="en-US" sz="1800">
                <a:latin typeface="Arial"/>
                <a:ea typeface="Arial"/>
                <a:cs typeface="Arial"/>
                <a:sym typeface="Arial"/>
              </a:rPr>
              <a:t>Categorical Value - Precipitation</a:t>
            </a:r>
            <a:endParaRPr sz="1800">
              <a:latin typeface="Arial"/>
              <a:ea typeface="Arial"/>
              <a:cs typeface="Arial"/>
              <a:sym typeface="Arial"/>
            </a:endParaRPr>
          </a:p>
        </p:txBody>
      </p:sp>
      <p:pic>
        <p:nvPicPr>
          <p:cNvPr id="253" name="Google Shape;253;p26"/>
          <p:cNvPicPr preferRelativeResize="0"/>
          <p:nvPr/>
        </p:nvPicPr>
        <p:blipFill>
          <a:blip r:embed="rId4">
            <a:alphaModFix/>
          </a:blip>
          <a:stretch>
            <a:fillRect/>
          </a:stretch>
        </p:blipFill>
        <p:spPr>
          <a:xfrm>
            <a:off x="821079" y="2877145"/>
            <a:ext cx="2228850" cy="1638300"/>
          </a:xfrm>
          <a:prstGeom prst="rect">
            <a:avLst/>
          </a:prstGeom>
          <a:noFill/>
          <a:ln>
            <a:noFill/>
          </a:ln>
        </p:spPr>
      </p:pic>
      <p:sp>
        <p:nvSpPr>
          <p:cNvPr id="254" name="Google Shape;254;p26"/>
          <p:cNvSpPr txBox="1"/>
          <p:nvPr/>
        </p:nvSpPr>
        <p:spPr>
          <a:xfrm>
            <a:off x="5500375" y="3348750"/>
            <a:ext cx="254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alibri"/>
                <a:ea typeface="Calibri"/>
                <a:cs typeface="Calibri"/>
                <a:sym typeface="Calibri"/>
              </a:rPr>
              <a:t>One-Hot Encoding</a:t>
            </a:r>
            <a:endParaRPr sz="2000">
              <a:latin typeface="Calibri"/>
              <a:ea typeface="Calibri"/>
              <a:cs typeface="Calibri"/>
              <a:sym typeface="Calibri"/>
            </a:endParaRPr>
          </a:p>
        </p:txBody>
      </p:sp>
      <p:sp>
        <p:nvSpPr>
          <p:cNvPr id="255" name="Google Shape;255;p26"/>
          <p:cNvSpPr/>
          <p:nvPr/>
        </p:nvSpPr>
        <p:spPr>
          <a:xfrm>
            <a:off x="3523950" y="3348763"/>
            <a:ext cx="1697100" cy="492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61" name="Google Shape;261;p27"/>
          <p:cNvSpPr txBox="1"/>
          <p:nvPr/>
        </p:nvSpPr>
        <p:spPr>
          <a:xfrm>
            <a:off x="8619565" y="6524381"/>
            <a:ext cx="3189300" cy="369300"/>
          </a:xfrm>
          <a:prstGeom prst="rect">
            <a:avLst/>
          </a:prstGeom>
          <a:noFill/>
          <a:ln>
            <a:noFill/>
          </a:ln>
        </p:spPr>
        <p:txBody>
          <a:bodyPr anchorCtr="0" anchor="t" bIns="45700" lIns="91425" spcFirstLastPara="1" rIns="91425" wrap="square" tIns="45700">
            <a:spAutoFit/>
          </a:bodyPr>
          <a:lstStyle/>
          <a:p>
            <a:pPr indent="0" lvl="0" marL="0" rtl="0" algn="r">
              <a:spcBef>
                <a:spcPts val="0"/>
              </a:spcBef>
              <a:spcAft>
                <a:spcPts val="0"/>
              </a:spcAft>
              <a:buClr>
                <a:schemeClr val="dk1"/>
              </a:buClr>
              <a:buFont typeface="Arial"/>
              <a:buNone/>
            </a:pPr>
            <a:r>
              <a:rPr lang="en-US" sz="900">
                <a:solidFill>
                  <a:schemeClr val="lt1"/>
                </a:solidFill>
              </a:rPr>
              <a:t>Contributor: Noam Yan</a:t>
            </a:r>
            <a:endParaRPr>
              <a:solidFill>
                <a:schemeClr val="dk1"/>
              </a:solidFill>
            </a:endParaRPr>
          </a:p>
          <a:p>
            <a:pPr indent="0" lvl="0" marL="0" marR="0" rtl="0" algn="r">
              <a:lnSpc>
                <a:spcPct val="100000"/>
              </a:lnSpc>
              <a:spcBef>
                <a:spcPts val="0"/>
              </a:spcBef>
              <a:spcAft>
                <a:spcPts val="0"/>
              </a:spcAft>
              <a:buNone/>
            </a:pPr>
            <a:r>
              <a:t/>
            </a:r>
            <a:endParaRPr sz="900">
              <a:solidFill>
                <a:schemeClr val="lt1"/>
              </a:solidFill>
            </a:endParaRPr>
          </a:p>
        </p:txBody>
      </p:sp>
      <p:sp>
        <p:nvSpPr>
          <p:cNvPr id="262" name="Google Shape;262;p27"/>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63" name="Google Shape;263;p27"/>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64" name="Google Shape;264;p27"/>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PREPROCESSING</a:t>
            </a:r>
            <a:endParaRPr/>
          </a:p>
        </p:txBody>
      </p:sp>
      <p:sp>
        <p:nvSpPr>
          <p:cNvPr id="265" name="Google Shape;265;p27"/>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266" name="Google Shape;266;p27"/>
          <p:cNvSpPr txBox="1"/>
          <p:nvPr>
            <p:ph idx="1" type="body"/>
          </p:nvPr>
        </p:nvSpPr>
        <p:spPr>
          <a:xfrm>
            <a:off x="376806" y="1334275"/>
            <a:ext cx="36162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Linear Correlation</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Drop high-correlated features</a:t>
            </a:r>
            <a:endParaRPr b="1" sz="1800">
              <a:solidFill>
                <a:schemeClr val="dk1"/>
              </a:solidFill>
              <a:latin typeface="Arial"/>
              <a:ea typeface="Arial"/>
              <a:cs typeface="Arial"/>
              <a:sym typeface="Arial"/>
            </a:endParaRPr>
          </a:p>
        </p:txBody>
      </p:sp>
      <p:pic>
        <p:nvPicPr>
          <p:cNvPr id="267" name="Google Shape;267;p27"/>
          <p:cNvPicPr preferRelativeResize="0"/>
          <p:nvPr/>
        </p:nvPicPr>
        <p:blipFill>
          <a:blip r:embed="rId4">
            <a:alphaModFix/>
          </a:blip>
          <a:stretch>
            <a:fillRect/>
          </a:stretch>
        </p:blipFill>
        <p:spPr>
          <a:xfrm>
            <a:off x="5203581" y="1020620"/>
            <a:ext cx="5969879" cy="5264080"/>
          </a:xfrm>
          <a:prstGeom prst="rect">
            <a:avLst/>
          </a:prstGeom>
          <a:noFill/>
          <a:ln>
            <a:noFill/>
          </a:ln>
        </p:spPr>
      </p:pic>
      <p:sp>
        <p:nvSpPr>
          <p:cNvPr id="268" name="Google Shape;268;p27"/>
          <p:cNvSpPr/>
          <p:nvPr/>
        </p:nvSpPr>
        <p:spPr>
          <a:xfrm>
            <a:off x="6753075" y="1387575"/>
            <a:ext cx="514800" cy="6453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
        <p:nvSpPr>
          <p:cNvPr id="269" name="Google Shape;269;p27"/>
          <p:cNvSpPr/>
          <p:nvPr/>
        </p:nvSpPr>
        <p:spPr>
          <a:xfrm>
            <a:off x="7077725" y="3580075"/>
            <a:ext cx="319200" cy="5991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
        <p:nvSpPr>
          <p:cNvPr id="270" name="Google Shape;270;p27"/>
          <p:cNvSpPr/>
          <p:nvPr/>
        </p:nvSpPr>
        <p:spPr>
          <a:xfrm>
            <a:off x="8898100" y="3580075"/>
            <a:ext cx="621300" cy="6453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
        <p:nvSpPr>
          <p:cNvPr id="271" name="Google Shape;271;p27"/>
          <p:cNvSpPr/>
          <p:nvPr/>
        </p:nvSpPr>
        <p:spPr>
          <a:xfrm>
            <a:off x="9326475" y="4119275"/>
            <a:ext cx="277800" cy="4617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
        <p:nvSpPr>
          <p:cNvPr id="272" name="Google Shape;272;p27"/>
          <p:cNvSpPr txBox="1"/>
          <p:nvPr/>
        </p:nvSpPr>
        <p:spPr>
          <a:xfrm>
            <a:off x="376800" y="2798825"/>
            <a:ext cx="4574400" cy="2692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US" sz="1800">
                <a:solidFill>
                  <a:schemeClr val="dk1"/>
                </a:solidFill>
              </a:rPr>
              <a:t>['temp', 'feelslike']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['solarradiation', 'solarenergy', 'uvindex']</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['Price.LOUISIANA.HUB', 'Price.ARKANSAS.HUB', 'Price.MS.HUB']</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['Price.INDIANA.HUB', 'Price.MICHIGAN.HUB']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8"/>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278" name="Google Shape;278;p28"/>
          <p:cNvSpPr txBox="1"/>
          <p:nvPr/>
        </p:nvSpPr>
        <p:spPr>
          <a:xfrm>
            <a:off x="8619565" y="6524381"/>
            <a:ext cx="3189300" cy="369300"/>
          </a:xfrm>
          <a:prstGeom prst="rect">
            <a:avLst/>
          </a:prstGeom>
          <a:noFill/>
          <a:ln>
            <a:noFill/>
          </a:ln>
        </p:spPr>
        <p:txBody>
          <a:bodyPr anchorCtr="0" anchor="t" bIns="45700" lIns="91425" spcFirstLastPara="1" rIns="91425" wrap="square" tIns="45700">
            <a:spAutoFit/>
          </a:bodyPr>
          <a:lstStyle/>
          <a:p>
            <a:pPr indent="0" lvl="0" marL="0" rtl="0" algn="r">
              <a:spcBef>
                <a:spcPts val="0"/>
              </a:spcBef>
              <a:spcAft>
                <a:spcPts val="0"/>
              </a:spcAft>
              <a:buClr>
                <a:schemeClr val="dk1"/>
              </a:buClr>
              <a:buFont typeface="Arial"/>
              <a:buNone/>
            </a:pPr>
            <a:r>
              <a:rPr lang="en-US" sz="900">
                <a:solidFill>
                  <a:schemeClr val="lt1"/>
                </a:solidFill>
              </a:rPr>
              <a:t>Contributor: Noam Yan</a:t>
            </a:r>
            <a:endParaRPr>
              <a:solidFill>
                <a:schemeClr val="dk1"/>
              </a:solidFill>
            </a:endParaRPr>
          </a:p>
          <a:p>
            <a:pPr indent="0" lvl="0" marL="0" marR="0" rtl="0" algn="r">
              <a:lnSpc>
                <a:spcPct val="100000"/>
              </a:lnSpc>
              <a:spcBef>
                <a:spcPts val="0"/>
              </a:spcBef>
              <a:spcAft>
                <a:spcPts val="0"/>
              </a:spcAft>
              <a:buNone/>
            </a:pPr>
            <a:r>
              <a:t/>
            </a:r>
            <a:endParaRPr sz="900">
              <a:solidFill>
                <a:schemeClr val="lt1"/>
              </a:solidFill>
            </a:endParaRPr>
          </a:p>
        </p:txBody>
      </p:sp>
      <p:sp>
        <p:nvSpPr>
          <p:cNvPr id="279" name="Google Shape;279;p28"/>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280" name="Google Shape;280;p28"/>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281" name="Google Shape;281;p28"/>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PREPROCESSING</a:t>
            </a:r>
            <a:endParaRPr/>
          </a:p>
        </p:txBody>
      </p:sp>
      <p:sp>
        <p:nvSpPr>
          <p:cNvPr id="282" name="Google Shape;282;p28"/>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283" name="Google Shape;283;p28"/>
          <p:cNvSpPr txBox="1"/>
          <p:nvPr>
            <p:ph idx="1" type="body"/>
          </p:nvPr>
        </p:nvSpPr>
        <p:spPr>
          <a:xfrm>
            <a:off x="376806" y="1334275"/>
            <a:ext cx="40953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Linear Correlation</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After deleting high-correlated features</a:t>
            </a:r>
            <a:endParaRPr b="1" sz="1800">
              <a:solidFill>
                <a:schemeClr val="dk1"/>
              </a:solidFill>
              <a:latin typeface="Arial"/>
              <a:ea typeface="Arial"/>
              <a:cs typeface="Arial"/>
              <a:sym typeface="Arial"/>
            </a:endParaRPr>
          </a:p>
        </p:txBody>
      </p:sp>
      <p:pic>
        <p:nvPicPr>
          <p:cNvPr id="284" name="Google Shape;284;p28"/>
          <p:cNvPicPr preferRelativeResize="0"/>
          <p:nvPr/>
        </p:nvPicPr>
        <p:blipFill>
          <a:blip r:embed="rId4">
            <a:alphaModFix/>
          </a:blip>
          <a:stretch>
            <a:fillRect/>
          </a:stretch>
        </p:blipFill>
        <p:spPr>
          <a:xfrm>
            <a:off x="5311375" y="1060125"/>
            <a:ext cx="5880301" cy="5185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9"/>
          <p:cNvSpPr/>
          <p:nvPr/>
        </p:nvSpPr>
        <p:spPr>
          <a:xfrm flipH="1" rot="10800000">
            <a:off x="-1" y="64"/>
            <a:ext cx="12192000" cy="68661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290" name="Google Shape;290;p29"/>
          <p:cNvPicPr preferRelativeResize="0"/>
          <p:nvPr/>
        </p:nvPicPr>
        <p:blipFill rotWithShape="1">
          <a:blip r:embed="rId3">
            <a:alphaModFix amt="25000"/>
          </a:blip>
          <a:srcRect b="0" l="0" r="0" t="0"/>
          <a:stretch/>
        </p:blipFill>
        <p:spPr>
          <a:xfrm>
            <a:off x="-1" y="8165"/>
            <a:ext cx="12192000" cy="6858000"/>
          </a:xfrm>
          <a:prstGeom prst="rect">
            <a:avLst/>
          </a:prstGeom>
          <a:noFill/>
          <a:ln>
            <a:noFill/>
          </a:ln>
        </p:spPr>
      </p:pic>
      <p:pic>
        <p:nvPicPr>
          <p:cNvPr descr="A close up of a logo&#10;&#10;Description automatically generated" id="291" name="Google Shape;291;p29"/>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292" name="Google Shape;292;p29"/>
          <p:cNvSpPr txBox="1"/>
          <p:nvPr/>
        </p:nvSpPr>
        <p:spPr>
          <a:xfrm>
            <a:off x="1295400" y="2948490"/>
            <a:ext cx="9601200" cy="1062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0"/>
              <a:buFont typeface="Arial"/>
              <a:buNone/>
            </a:pPr>
            <a:r>
              <a:rPr b="1" lang="en-US" sz="4500">
                <a:solidFill>
                  <a:schemeClr val="lt1"/>
                </a:solidFill>
              </a:rPr>
              <a:t>MODELS</a:t>
            </a:r>
            <a:endParaRPr b="1" i="0" sz="45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3" name="Google Shape;293;p29"/>
          <p:cNvSpPr/>
          <p:nvPr/>
        </p:nvSpPr>
        <p:spPr>
          <a:xfrm>
            <a:off x="5520230" y="3898526"/>
            <a:ext cx="1151400" cy="111900"/>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4" name="Google Shape;294;p29"/>
          <p:cNvSpPr txBox="1"/>
          <p:nvPr/>
        </p:nvSpPr>
        <p:spPr>
          <a:xfrm>
            <a:off x="8559053" y="6524381"/>
            <a:ext cx="32499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295" name="Google Shape;295;p29"/>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0"/>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301" name="Google Shape;301;p30"/>
          <p:cNvSpPr txBox="1"/>
          <p:nvPr/>
        </p:nvSpPr>
        <p:spPr>
          <a:xfrm>
            <a:off x="8619565" y="6524381"/>
            <a:ext cx="3189300" cy="369300"/>
          </a:xfrm>
          <a:prstGeom prst="rect">
            <a:avLst/>
          </a:prstGeom>
          <a:noFill/>
          <a:ln>
            <a:noFill/>
          </a:ln>
        </p:spPr>
        <p:txBody>
          <a:bodyPr anchorCtr="0" anchor="t" bIns="45700" lIns="91425" spcFirstLastPara="1" rIns="91425" wrap="square" tIns="45700">
            <a:spAutoFit/>
          </a:bodyPr>
          <a:lstStyle/>
          <a:p>
            <a:pPr indent="0" lvl="0" marL="0" rtl="0" algn="r">
              <a:spcBef>
                <a:spcPts val="0"/>
              </a:spcBef>
              <a:spcAft>
                <a:spcPts val="0"/>
              </a:spcAft>
              <a:buClr>
                <a:schemeClr val="dk1"/>
              </a:buClr>
              <a:buFont typeface="Arial"/>
              <a:buNone/>
            </a:pPr>
            <a:r>
              <a:rPr lang="en-US" sz="900">
                <a:solidFill>
                  <a:schemeClr val="lt1"/>
                </a:solidFill>
              </a:rPr>
              <a:t>Contributor: Yunqian Bao</a:t>
            </a:r>
            <a:endParaRPr>
              <a:solidFill>
                <a:schemeClr val="dk1"/>
              </a:solidFill>
            </a:endParaRPr>
          </a:p>
          <a:p>
            <a:pPr indent="0" lvl="0" marL="0" marR="0" rtl="0" algn="r">
              <a:lnSpc>
                <a:spcPct val="100000"/>
              </a:lnSpc>
              <a:spcBef>
                <a:spcPts val="0"/>
              </a:spcBef>
              <a:spcAft>
                <a:spcPts val="0"/>
              </a:spcAft>
              <a:buNone/>
            </a:pPr>
            <a:r>
              <a:t/>
            </a:r>
            <a:endParaRPr sz="900">
              <a:solidFill>
                <a:schemeClr val="lt1"/>
              </a:solidFill>
            </a:endParaRPr>
          </a:p>
        </p:txBody>
      </p:sp>
      <p:sp>
        <p:nvSpPr>
          <p:cNvPr id="302" name="Google Shape;302;p30"/>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303" name="Google Shape;303;p30"/>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304" name="Google Shape;304;p30"/>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MODELS</a:t>
            </a:r>
            <a:endParaRPr/>
          </a:p>
        </p:txBody>
      </p:sp>
      <p:sp>
        <p:nvSpPr>
          <p:cNvPr id="305" name="Google Shape;305;p30"/>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306" name="Google Shape;306;p30"/>
          <p:cNvSpPr txBox="1"/>
          <p:nvPr>
            <p:ph idx="1" type="body"/>
          </p:nvPr>
        </p:nvSpPr>
        <p:spPr>
          <a:xfrm>
            <a:off x="376809" y="1285804"/>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Linear Regression</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To set as a benchmark, we set up a simple one-layer linear model.</a:t>
            </a:r>
            <a:endParaRPr sz="1800">
              <a:latin typeface="Arial"/>
              <a:ea typeface="Arial"/>
              <a:cs typeface="Arial"/>
              <a:sym typeface="Arial"/>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Map 32 features to the target</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Every batch size contains about 1 month of data</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L2 norm</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SGD optimizer</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100 epochs</a:t>
            </a:r>
            <a:endParaRPr sz="1800">
              <a:latin typeface="Arial"/>
              <a:ea typeface="Arial"/>
              <a:cs typeface="Arial"/>
              <a:sym typeface="Arial"/>
            </a:endParaRPr>
          </a:p>
        </p:txBody>
      </p:sp>
      <p:pic>
        <p:nvPicPr>
          <p:cNvPr id="307" name="Google Shape;307;p30"/>
          <p:cNvPicPr preferRelativeResize="0"/>
          <p:nvPr/>
        </p:nvPicPr>
        <p:blipFill>
          <a:blip r:embed="rId4">
            <a:alphaModFix/>
          </a:blip>
          <a:stretch>
            <a:fillRect/>
          </a:stretch>
        </p:blipFill>
        <p:spPr>
          <a:xfrm>
            <a:off x="7138074" y="2341888"/>
            <a:ext cx="4416124" cy="3551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p:nvPr/>
        </p:nvSpPr>
        <p:spPr>
          <a:xfrm flipH="1" rot="10800000">
            <a:off x="-1" y="64"/>
            <a:ext cx="12192000" cy="68661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93" name="Google Shape;93;p13"/>
          <p:cNvPicPr preferRelativeResize="0"/>
          <p:nvPr/>
        </p:nvPicPr>
        <p:blipFill rotWithShape="1">
          <a:blip r:embed="rId3">
            <a:alphaModFix amt="25000"/>
          </a:blip>
          <a:srcRect b="0" l="0" r="0" t="0"/>
          <a:stretch/>
        </p:blipFill>
        <p:spPr>
          <a:xfrm>
            <a:off x="-2" y="8165"/>
            <a:ext cx="12192000" cy="6858000"/>
          </a:xfrm>
          <a:prstGeom prst="rect">
            <a:avLst/>
          </a:prstGeom>
          <a:noFill/>
          <a:ln>
            <a:noFill/>
          </a:ln>
        </p:spPr>
      </p:pic>
      <p:sp>
        <p:nvSpPr>
          <p:cNvPr id="94" name="Google Shape;94;p13"/>
          <p:cNvSpPr txBox="1"/>
          <p:nvPr/>
        </p:nvSpPr>
        <p:spPr>
          <a:xfrm>
            <a:off x="1044185" y="417714"/>
            <a:ext cx="9924000" cy="1139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600"/>
              </a:spcBef>
              <a:spcAft>
                <a:spcPts val="0"/>
              </a:spcAft>
              <a:buClr>
                <a:srgbClr val="000000"/>
              </a:buClr>
              <a:buSzPts val="4500"/>
              <a:buFont typeface="Arial"/>
              <a:buNone/>
            </a:pPr>
            <a:r>
              <a:rPr b="1" lang="en-US" sz="4500">
                <a:solidFill>
                  <a:schemeClr val="lt1"/>
                </a:solidFill>
              </a:rPr>
              <a:t>OUTLINE</a:t>
            </a:r>
            <a:endParaRPr/>
          </a:p>
          <a:p>
            <a:pPr indent="0" lvl="0" marL="0" marR="0" rtl="0" algn="ctr">
              <a:lnSpc>
                <a:spcPct val="100000"/>
              </a:lnSpc>
              <a:spcBef>
                <a:spcPts val="60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95" name="Google Shape;95;p13"/>
          <p:cNvSpPr txBox="1"/>
          <p:nvPr/>
        </p:nvSpPr>
        <p:spPr>
          <a:xfrm>
            <a:off x="2185500" y="1613175"/>
            <a:ext cx="7506900" cy="3657600"/>
          </a:xfrm>
          <a:prstGeom prst="rect">
            <a:avLst/>
          </a:prstGeom>
          <a:noFill/>
          <a:ln>
            <a:noFill/>
          </a:ln>
        </p:spPr>
        <p:txBody>
          <a:bodyPr anchorCtr="0" anchor="t" bIns="91425" lIns="91425" spcFirstLastPara="1" rIns="91425" wrap="square" tIns="91425">
            <a:noAutofit/>
          </a:bodyPr>
          <a:lstStyle/>
          <a:p>
            <a:pPr indent="-387350" lvl="0" marL="457200" rtl="0" algn="l">
              <a:lnSpc>
                <a:spcPct val="200000"/>
              </a:lnSpc>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Introduction</a:t>
            </a:r>
            <a:endParaRPr sz="2500">
              <a:solidFill>
                <a:schemeClr val="lt1"/>
              </a:solidFill>
              <a:latin typeface="Calibri"/>
              <a:ea typeface="Calibri"/>
              <a:cs typeface="Calibri"/>
              <a:sym typeface="Calibri"/>
            </a:endParaRPr>
          </a:p>
          <a:p>
            <a:pPr indent="-387350" lvl="0" marL="457200" rtl="0" algn="l">
              <a:lnSpc>
                <a:spcPct val="200000"/>
              </a:lnSpc>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Dataset</a:t>
            </a:r>
            <a:endParaRPr sz="2500">
              <a:solidFill>
                <a:schemeClr val="lt1"/>
              </a:solidFill>
              <a:latin typeface="Calibri"/>
              <a:ea typeface="Calibri"/>
              <a:cs typeface="Calibri"/>
              <a:sym typeface="Calibri"/>
            </a:endParaRPr>
          </a:p>
          <a:p>
            <a:pPr indent="-387350" lvl="0" marL="457200" rtl="0" algn="l">
              <a:lnSpc>
                <a:spcPct val="200000"/>
              </a:lnSpc>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Preprocessing</a:t>
            </a:r>
            <a:endParaRPr sz="2500">
              <a:solidFill>
                <a:schemeClr val="lt1"/>
              </a:solidFill>
              <a:latin typeface="Calibri"/>
              <a:ea typeface="Calibri"/>
              <a:cs typeface="Calibri"/>
              <a:sym typeface="Calibri"/>
            </a:endParaRPr>
          </a:p>
          <a:p>
            <a:pPr indent="-387350" lvl="0" marL="457200" rtl="0" algn="l">
              <a:lnSpc>
                <a:spcPct val="200000"/>
              </a:lnSpc>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Models</a:t>
            </a:r>
            <a:endParaRPr sz="2500">
              <a:solidFill>
                <a:schemeClr val="lt1"/>
              </a:solidFill>
              <a:latin typeface="Calibri"/>
              <a:ea typeface="Calibri"/>
              <a:cs typeface="Calibri"/>
              <a:sym typeface="Calibri"/>
            </a:endParaRPr>
          </a:p>
          <a:p>
            <a:pPr indent="-387350" lvl="0" marL="457200" rtl="0" algn="l">
              <a:lnSpc>
                <a:spcPct val="200000"/>
              </a:lnSpc>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Discussion</a:t>
            </a:r>
            <a:endParaRPr sz="2500">
              <a:solidFill>
                <a:schemeClr val="lt1"/>
              </a:solidFill>
              <a:latin typeface="Calibri"/>
              <a:ea typeface="Calibri"/>
              <a:cs typeface="Calibri"/>
              <a:sym typeface="Calibri"/>
            </a:endParaRPr>
          </a:p>
        </p:txBody>
      </p:sp>
      <p:pic>
        <p:nvPicPr>
          <p:cNvPr id="96" name="Google Shape;96;p13"/>
          <p:cNvPicPr preferRelativeResize="0"/>
          <p:nvPr/>
        </p:nvPicPr>
        <p:blipFill>
          <a:blip r:embed="rId4">
            <a:alphaModFix/>
          </a:blip>
          <a:stretch>
            <a:fillRect/>
          </a:stretch>
        </p:blipFill>
        <p:spPr>
          <a:xfrm>
            <a:off x="7868900" y="1677050"/>
            <a:ext cx="2274739" cy="3657601"/>
          </a:xfrm>
          <a:prstGeom prst="rect">
            <a:avLst/>
          </a:prstGeom>
          <a:noFill/>
          <a:ln>
            <a:noFill/>
          </a:ln>
        </p:spPr>
      </p:pic>
      <p:sp>
        <p:nvSpPr>
          <p:cNvPr id="97" name="Google Shape;97;p13"/>
          <p:cNvSpPr txBox="1"/>
          <p:nvPr/>
        </p:nvSpPr>
        <p:spPr>
          <a:xfrm>
            <a:off x="10143650" y="6457800"/>
            <a:ext cx="199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Calibri"/>
                <a:ea typeface="Calibri"/>
                <a:cs typeface="Calibri"/>
                <a:sym typeface="Calibri"/>
              </a:rPr>
              <a:t>Contributor: Noam Yan</a:t>
            </a:r>
            <a:endParaRPr>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1"/>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313" name="Google Shape;313;p31"/>
          <p:cNvSpPr txBox="1"/>
          <p:nvPr/>
        </p:nvSpPr>
        <p:spPr>
          <a:xfrm>
            <a:off x="8619565" y="6524381"/>
            <a:ext cx="3189300" cy="507900"/>
          </a:xfrm>
          <a:prstGeom prst="rect">
            <a:avLst/>
          </a:prstGeom>
          <a:noFill/>
          <a:ln>
            <a:noFill/>
          </a:ln>
        </p:spPr>
        <p:txBody>
          <a:bodyPr anchorCtr="0" anchor="t" bIns="45700" lIns="91425" spcFirstLastPara="1" rIns="91425" wrap="square" tIns="45700">
            <a:spAutoFit/>
          </a:bodyPr>
          <a:lstStyle/>
          <a:p>
            <a:pPr indent="0" lvl="0" marL="0" rtl="0" algn="r">
              <a:spcBef>
                <a:spcPts val="0"/>
              </a:spcBef>
              <a:spcAft>
                <a:spcPts val="0"/>
              </a:spcAft>
              <a:buClr>
                <a:schemeClr val="dk1"/>
              </a:buClr>
              <a:buFont typeface="Arial"/>
              <a:buNone/>
            </a:pPr>
            <a:r>
              <a:rPr lang="en-US" sz="900">
                <a:solidFill>
                  <a:schemeClr val="lt1"/>
                </a:solidFill>
              </a:rPr>
              <a:t>Contributor: Yunqian Bao</a:t>
            </a:r>
            <a:endParaRPr>
              <a:solidFill>
                <a:schemeClr val="dk1"/>
              </a:solidFill>
            </a:endParaRPr>
          </a:p>
          <a:p>
            <a:pPr indent="0" lvl="0" marL="0" rtl="0" algn="r">
              <a:spcBef>
                <a:spcPts val="0"/>
              </a:spcBef>
              <a:spcAft>
                <a:spcPts val="0"/>
              </a:spcAft>
              <a:buClr>
                <a:schemeClr val="dk1"/>
              </a:buClr>
              <a:buFont typeface="Arial"/>
              <a:buNone/>
            </a:pPr>
            <a:r>
              <a:t/>
            </a:r>
            <a:endParaRPr sz="900">
              <a:solidFill>
                <a:schemeClr val="lt1"/>
              </a:solidFill>
            </a:endParaRPr>
          </a:p>
          <a:p>
            <a:pPr indent="0" lvl="0" marL="0" marR="0" rtl="0" algn="r">
              <a:lnSpc>
                <a:spcPct val="100000"/>
              </a:lnSpc>
              <a:spcBef>
                <a:spcPts val="0"/>
              </a:spcBef>
              <a:spcAft>
                <a:spcPts val="0"/>
              </a:spcAft>
              <a:buNone/>
            </a:pPr>
            <a:r>
              <a:t/>
            </a:r>
            <a:endParaRPr sz="900">
              <a:solidFill>
                <a:schemeClr val="lt1"/>
              </a:solidFill>
            </a:endParaRPr>
          </a:p>
        </p:txBody>
      </p:sp>
      <p:sp>
        <p:nvSpPr>
          <p:cNvPr id="314" name="Google Shape;314;p31"/>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315" name="Google Shape;315;p31"/>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316" name="Google Shape;316;p31"/>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MODELS</a:t>
            </a:r>
            <a:endParaRPr/>
          </a:p>
        </p:txBody>
      </p:sp>
      <p:sp>
        <p:nvSpPr>
          <p:cNvPr id="317" name="Google Shape;317;p31"/>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318" name="Google Shape;318;p31"/>
          <p:cNvSpPr txBox="1"/>
          <p:nvPr>
            <p:ph idx="1" type="body"/>
          </p:nvPr>
        </p:nvSpPr>
        <p:spPr>
          <a:xfrm>
            <a:off x="376805" y="1285800"/>
            <a:ext cx="55428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Multi-Layer Perceptron</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To proceed, we first come out with a MLP model</a:t>
            </a:r>
            <a:endParaRPr sz="1800">
              <a:latin typeface="Arial"/>
              <a:ea typeface="Arial"/>
              <a:cs typeface="Arial"/>
              <a:sym typeface="Arial"/>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Three hidden layers</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Activation: ReLU</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Dropout</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Normalized data (max-min-scaler)</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Optimizer : SGD , ADAM</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Batch Size: 500, 1000</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Epochs: 500</a:t>
            </a:r>
            <a:endParaRPr sz="1800">
              <a:latin typeface="Arial"/>
              <a:ea typeface="Arial"/>
              <a:cs typeface="Arial"/>
              <a:sym typeface="Arial"/>
            </a:endParaRPr>
          </a:p>
        </p:txBody>
      </p:sp>
      <p:pic>
        <p:nvPicPr>
          <p:cNvPr id="319" name="Google Shape;319;p31"/>
          <p:cNvPicPr preferRelativeResize="0"/>
          <p:nvPr/>
        </p:nvPicPr>
        <p:blipFill>
          <a:blip r:embed="rId4">
            <a:alphaModFix/>
          </a:blip>
          <a:stretch>
            <a:fillRect/>
          </a:stretch>
        </p:blipFill>
        <p:spPr>
          <a:xfrm>
            <a:off x="5662730" y="2248920"/>
            <a:ext cx="5967596" cy="260499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2"/>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325" name="Google Shape;325;p32"/>
          <p:cNvSpPr txBox="1"/>
          <p:nvPr/>
        </p:nvSpPr>
        <p:spPr>
          <a:xfrm>
            <a:off x="8619565" y="6524381"/>
            <a:ext cx="3189300" cy="507900"/>
          </a:xfrm>
          <a:prstGeom prst="rect">
            <a:avLst/>
          </a:prstGeom>
          <a:noFill/>
          <a:ln>
            <a:noFill/>
          </a:ln>
        </p:spPr>
        <p:txBody>
          <a:bodyPr anchorCtr="0" anchor="t" bIns="45700" lIns="91425" spcFirstLastPara="1" rIns="91425" wrap="square" tIns="45700">
            <a:spAutoFit/>
          </a:bodyPr>
          <a:lstStyle/>
          <a:p>
            <a:pPr indent="0" lvl="0" marL="0" rtl="0" algn="r">
              <a:spcBef>
                <a:spcPts val="0"/>
              </a:spcBef>
              <a:spcAft>
                <a:spcPts val="0"/>
              </a:spcAft>
              <a:buClr>
                <a:schemeClr val="dk1"/>
              </a:buClr>
              <a:buFont typeface="Arial"/>
              <a:buNone/>
            </a:pPr>
            <a:r>
              <a:rPr lang="en-US" sz="900">
                <a:solidFill>
                  <a:schemeClr val="lt1"/>
                </a:solidFill>
              </a:rPr>
              <a:t>Contributor: Yunqian Bao</a:t>
            </a:r>
            <a:endParaRPr>
              <a:solidFill>
                <a:schemeClr val="dk1"/>
              </a:solidFill>
            </a:endParaRPr>
          </a:p>
          <a:p>
            <a:pPr indent="0" lvl="0" marL="0" rtl="0" algn="r">
              <a:spcBef>
                <a:spcPts val="0"/>
              </a:spcBef>
              <a:spcAft>
                <a:spcPts val="0"/>
              </a:spcAft>
              <a:buClr>
                <a:schemeClr val="dk1"/>
              </a:buClr>
              <a:buFont typeface="Arial"/>
              <a:buNone/>
            </a:pPr>
            <a:r>
              <a:t/>
            </a:r>
            <a:endParaRPr sz="900">
              <a:solidFill>
                <a:schemeClr val="lt1"/>
              </a:solidFill>
            </a:endParaRPr>
          </a:p>
          <a:p>
            <a:pPr indent="0" lvl="0" marL="0" marR="0" rtl="0" algn="r">
              <a:lnSpc>
                <a:spcPct val="100000"/>
              </a:lnSpc>
              <a:spcBef>
                <a:spcPts val="0"/>
              </a:spcBef>
              <a:spcAft>
                <a:spcPts val="0"/>
              </a:spcAft>
              <a:buNone/>
            </a:pPr>
            <a:r>
              <a:t/>
            </a:r>
            <a:endParaRPr sz="900">
              <a:solidFill>
                <a:schemeClr val="lt1"/>
              </a:solidFill>
            </a:endParaRPr>
          </a:p>
        </p:txBody>
      </p:sp>
      <p:sp>
        <p:nvSpPr>
          <p:cNvPr id="326" name="Google Shape;326;p32"/>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327" name="Google Shape;327;p32"/>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328" name="Google Shape;328;p32"/>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MODELS</a:t>
            </a:r>
            <a:endParaRPr/>
          </a:p>
        </p:txBody>
      </p:sp>
      <p:sp>
        <p:nvSpPr>
          <p:cNvPr id="329" name="Google Shape;329;p32"/>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330" name="Google Shape;330;p32"/>
          <p:cNvSpPr txBox="1"/>
          <p:nvPr>
            <p:ph idx="1" type="body"/>
          </p:nvPr>
        </p:nvSpPr>
        <p:spPr>
          <a:xfrm>
            <a:off x="376809" y="1285804"/>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Long Short-term Memory Model</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Furthermore</a:t>
            </a:r>
            <a:r>
              <a:rPr lang="en-US" sz="1800">
                <a:latin typeface="Arial"/>
                <a:ea typeface="Arial"/>
                <a:cs typeface="Arial"/>
                <a:sym typeface="Arial"/>
              </a:rPr>
              <a:t>, we then come out with an LSTM model</a:t>
            </a:r>
            <a:endParaRPr sz="1800">
              <a:latin typeface="Arial"/>
              <a:ea typeface="Arial"/>
              <a:cs typeface="Arial"/>
              <a:sym typeface="Arial"/>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50 length</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25 hop</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1,2,3 hidden layers with size starting from 128 to 1024</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Optimizer: SGB, ADAM</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Batch_size: 128, 256, 512</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p:txBody>
      </p:sp>
      <p:pic>
        <p:nvPicPr>
          <p:cNvPr id="331" name="Google Shape;331;p32"/>
          <p:cNvPicPr preferRelativeResize="0"/>
          <p:nvPr/>
        </p:nvPicPr>
        <p:blipFill>
          <a:blip r:embed="rId4">
            <a:alphaModFix/>
          </a:blip>
          <a:stretch>
            <a:fillRect/>
          </a:stretch>
        </p:blipFill>
        <p:spPr>
          <a:xfrm>
            <a:off x="6598975" y="2353395"/>
            <a:ext cx="5593025" cy="294370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3"/>
          <p:cNvSpPr/>
          <p:nvPr/>
        </p:nvSpPr>
        <p:spPr>
          <a:xfrm flipH="1" rot="10800000">
            <a:off x="-1" y="64"/>
            <a:ext cx="12192000" cy="68661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337" name="Google Shape;337;p33"/>
          <p:cNvPicPr preferRelativeResize="0"/>
          <p:nvPr/>
        </p:nvPicPr>
        <p:blipFill rotWithShape="1">
          <a:blip r:embed="rId3">
            <a:alphaModFix amt="25000"/>
          </a:blip>
          <a:srcRect b="0" l="0" r="0" t="0"/>
          <a:stretch/>
        </p:blipFill>
        <p:spPr>
          <a:xfrm>
            <a:off x="-1" y="8165"/>
            <a:ext cx="12192000" cy="6858000"/>
          </a:xfrm>
          <a:prstGeom prst="rect">
            <a:avLst/>
          </a:prstGeom>
          <a:noFill/>
          <a:ln>
            <a:noFill/>
          </a:ln>
        </p:spPr>
      </p:pic>
      <p:pic>
        <p:nvPicPr>
          <p:cNvPr descr="A close up of a logo&#10;&#10;Description automatically generated" id="338" name="Google Shape;338;p33"/>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339" name="Google Shape;339;p33"/>
          <p:cNvSpPr txBox="1"/>
          <p:nvPr/>
        </p:nvSpPr>
        <p:spPr>
          <a:xfrm>
            <a:off x="1295400" y="2948490"/>
            <a:ext cx="9601200" cy="1062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0"/>
              <a:buFont typeface="Arial"/>
              <a:buNone/>
            </a:pPr>
            <a:r>
              <a:rPr b="1" lang="en-US" sz="4500">
                <a:solidFill>
                  <a:schemeClr val="lt1"/>
                </a:solidFill>
              </a:rPr>
              <a:t>DISCUSSION</a:t>
            </a:r>
            <a:endParaRPr b="1" i="0" sz="45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0" name="Google Shape;340;p33"/>
          <p:cNvSpPr/>
          <p:nvPr/>
        </p:nvSpPr>
        <p:spPr>
          <a:xfrm>
            <a:off x="5520230" y="3898526"/>
            <a:ext cx="1151400" cy="111900"/>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1" name="Google Shape;341;p33"/>
          <p:cNvSpPr txBox="1"/>
          <p:nvPr/>
        </p:nvSpPr>
        <p:spPr>
          <a:xfrm>
            <a:off x="8559053" y="6524381"/>
            <a:ext cx="32499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342" name="Google Shape;342;p33"/>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4"/>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348" name="Google Shape;348;p34"/>
          <p:cNvSpPr txBox="1"/>
          <p:nvPr/>
        </p:nvSpPr>
        <p:spPr>
          <a:xfrm>
            <a:off x="8619565" y="6524381"/>
            <a:ext cx="3189300" cy="507900"/>
          </a:xfrm>
          <a:prstGeom prst="rect">
            <a:avLst/>
          </a:prstGeom>
          <a:noFill/>
          <a:ln>
            <a:noFill/>
          </a:ln>
        </p:spPr>
        <p:txBody>
          <a:bodyPr anchorCtr="0" anchor="t" bIns="45700" lIns="91425" spcFirstLastPara="1" rIns="91425" wrap="square" tIns="45700">
            <a:spAutoFit/>
          </a:bodyPr>
          <a:lstStyle/>
          <a:p>
            <a:pPr indent="0" lvl="0" marL="0" rtl="0" algn="r">
              <a:spcBef>
                <a:spcPts val="0"/>
              </a:spcBef>
              <a:spcAft>
                <a:spcPts val="0"/>
              </a:spcAft>
              <a:buClr>
                <a:schemeClr val="dk1"/>
              </a:buClr>
              <a:buFont typeface="Arial"/>
              <a:buNone/>
            </a:pPr>
            <a:r>
              <a:rPr lang="en-US" sz="900">
                <a:solidFill>
                  <a:schemeClr val="lt1"/>
                </a:solidFill>
              </a:rPr>
              <a:t>Contributor: Zhicong Fan</a:t>
            </a:r>
            <a:endParaRPr>
              <a:solidFill>
                <a:schemeClr val="dk1"/>
              </a:solidFill>
            </a:endParaRPr>
          </a:p>
          <a:p>
            <a:pPr indent="0" lvl="0" marL="0" rtl="0" algn="r">
              <a:spcBef>
                <a:spcPts val="0"/>
              </a:spcBef>
              <a:spcAft>
                <a:spcPts val="0"/>
              </a:spcAft>
              <a:buClr>
                <a:schemeClr val="dk1"/>
              </a:buClr>
              <a:buFont typeface="Arial"/>
              <a:buNone/>
            </a:pPr>
            <a:r>
              <a:t/>
            </a:r>
            <a:endParaRPr sz="900">
              <a:solidFill>
                <a:schemeClr val="lt1"/>
              </a:solidFill>
            </a:endParaRPr>
          </a:p>
          <a:p>
            <a:pPr indent="0" lvl="0" marL="0" marR="0" rtl="0" algn="r">
              <a:lnSpc>
                <a:spcPct val="100000"/>
              </a:lnSpc>
              <a:spcBef>
                <a:spcPts val="0"/>
              </a:spcBef>
              <a:spcAft>
                <a:spcPts val="0"/>
              </a:spcAft>
              <a:buNone/>
            </a:pPr>
            <a:r>
              <a:t/>
            </a:r>
            <a:endParaRPr sz="900">
              <a:solidFill>
                <a:schemeClr val="lt1"/>
              </a:solidFill>
            </a:endParaRPr>
          </a:p>
        </p:txBody>
      </p:sp>
      <p:sp>
        <p:nvSpPr>
          <p:cNvPr id="349" name="Google Shape;349;p34"/>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350" name="Google Shape;350;p34"/>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351" name="Google Shape;351;p34"/>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DISCUSSION</a:t>
            </a:r>
            <a:endParaRPr/>
          </a:p>
        </p:txBody>
      </p:sp>
      <p:sp>
        <p:nvSpPr>
          <p:cNvPr id="352" name="Google Shape;352;p34"/>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353" name="Google Shape;353;p34"/>
          <p:cNvSpPr txBox="1"/>
          <p:nvPr>
            <p:ph idx="1" type="body"/>
          </p:nvPr>
        </p:nvSpPr>
        <p:spPr>
          <a:xfrm>
            <a:off x="376809" y="1285804"/>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Linear Regression (</a:t>
            </a:r>
            <a:r>
              <a:rPr b="1" lang="en-US" sz="2600">
                <a:solidFill>
                  <a:srgbClr val="E84B36"/>
                </a:solidFill>
                <a:latin typeface="Arial"/>
                <a:ea typeface="Arial"/>
                <a:cs typeface="Arial"/>
                <a:sym typeface="Arial"/>
              </a:rPr>
              <a:t>Benchmark)</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b="1" sz="1800">
              <a:latin typeface="Arial"/>
              <a:ea typeface="Arial"/>
              <a:cs typeface="Arial"/>
              <a:sym typeface="Arial"/>
            </a:endParaRPr>
          </a:p>
          <a:p>
            <a:pPr indent="0" lvl="0" marL="0" rtl="0" algn="l">
              <a:lnSpc>
                <a:spcPct val="100000"/>
              </a:lnSpc>
              <a:spcBef>
                <a:spcPts val="0"/>
              </a:spcBef>
              <a:spcAft>
                <a:spcPts val="0"/>
              </a:spcAft>
              <a:buSzPts val="2000"/>
              <a:buNone/>
            </a:pPr>
            <a:r>
              <a:rPr b="1" lang="en-US" sz="1800">
                <a:latin typeface="Arial"/>
                <a:ea typeface="Arial"/>
                <a:cs typeface="Arial"/>
                <a:sym typeface="Arial"/>
              </a:rPr>
              <a:t>With Kfold</a:t>
            </a:r>
            <a:endParaRPr b="1"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Split into 10 and use 3 as test.</a:t>
            </a:r>
            <a:endParaRPr sz="1800">
              <a:latin typeface="Arial"/>
              <a:ea typeface="Arial"/>
              <a:cs typeface="Arial"/>
              <a:sym typeface="Arial"/>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Fold 1: train MSE 256.908948; test MSE 320.811456</a:t>
            </a:r>
            <a:endParaRPr sz="1800">
              <a:latin typeface="Arial"/>
              <a:ea typeface="Arial"/>
              <a:cs typeface="Arial"/>
              <a:sym typeface="Arial"/>
            </a:endParaRPr>
          </a:p>
          <a:p>
            <a:pPr indent="457200" lvl="0" marL="0" rtl="0" algn="l">
              <a:lnSpc>
                <a:spcPct val="100000"/>
              </a:lnSpc>
              <a:spcBef>
                <a:spcPts val="0"/>
              </a:spcBef>
              <a:spcAft>
                <a:spcPts val="0"/>
              </a:spcAft>
              <a:buSzPts val="2000"/>
              <a:buNone/>
            </a:pPr>
            <a:r>
              <a:rPr lang="en-US" sz="1800">
                <a:latin typeface="Arial"/>
                <a:ea typeface="Arial"/>
                <a:cs typeface="Arial"/>
                <a:sym typeface="Arial"/>
              </a:rPr>
              <a:t>Fold 2: train MSE 171.381858; test MSE 377.913180</a:t>
            </a:r>
            <a:endParaRPr sz="1800">
              <a:latin typeface="Arial"/>
              <a:ea typeface="Arial"/>
              <a:cs typeface="Arial"/>
              <a:sym typeface="Arial"/>
            </a:endParaRPr>
          </a:p>
          <a:p>
            <a:pPr indent="457200" lvl="0" marL="0" rtl="0" algn="l">
              <a:lnSpc>
                <a:spcPct val="100000"/>
              </a:lnSpc>
              <a:spcBef>
                <a:spcPts val="0"/>
              </a:spcBef>
              <a:spcAft>
                <a:spcPts val="0"/>
              </a:spcAft>
              <a:buSzPts val="2000"/>
              <a:buNone/>
            </a:pPr>
            <a:r>
              <a:rPr lang="en-US" sz="1800">
                <a:latin typeface="Arial"/>
                <a:ea typeface="Arial"/>
                <a:cs typeface="Arial"/>
                <a:sym typeface="Arial"/>
              </a:rPr>
              <a:t>Fold 3: train MSE 207.116130; test MSE </a:t>
            </a:r>
            <a:r>
              <a:rPr lang="en-US" sz="1800">
                <a:solidFill>
                  <a:srgbClr val="0000FF"/>
                </a:solidFill>
                <a:latin typeface="Arial"/>
                <a:ea typeface="Arial"/>
                <a:cs typeface="Arial"/>
                <a:sym typeface="Arial"/>
              </a:rPr>
              <a:t>285.540244</a:t>
            </a:r>
            <a:endParaRPr sz="1800">
              <a:solidFill>
                <a:srgbClr val="0000FF"/>
              </a:solidFill>
              <a:latin typeface="Arial"/>
              <a:ea typeface="Arial"/>
              <a:cs typeface="Arial"/>
              <a:sym typeface="Arial"/>
            </a:endParaRPr>
          </a:p>
          <a:p>
            <a:pPr indent="457200" lvl="0" marL="0" rtl="0" algn="l">
              <a:lnSpc>
                <a:spcPct val="100000"/>
              </a:lnSpc>
              <a:spcBef>
                <a:spcPts val="0"/>
              </a:spcBef>
              <a:spcAft>
                <a:spcPts val="0"/>
              </a:spcAft>
              <a:buSzPts val="2000"/>
              <a:buNone/>
            </a:pPr>
            <a:r>
              <a:t/>
            </a:r>
            <a:endParaRPr sz="1800">
              <a:latin typeface="Arial"/>
              <a:ea typeface="Arial"/>
              <a:cs typeface="Arial"/>
              <a:sym typeface="Arial"/>
            </a:endParaRPr>
          </a:p>
          <a:p>
            <a:pPr indent="457200" lvl="0" marL="0" rtl="0" algn="l">
              <a:lnSpc>
                <a:spcPct val="100000"/>
              </a:lnSpc>
              <a:spcBef>
                <a:spcPts val="0"/>
              </a:spcBef>
              <a:spcAft>
                <a:spcPts val="0"/>
              </a:spcAft>
              <a:buSzPts val="2000"/>
              <a:buNone/>
            </a:pPr>
            <a:r>
              <a:rPr lang="en-US" sz="1800">
                <a:latin typeface="Arial"/>
                <a:ea typeface="Arial"/>
                <a:cs typeface="Arial"/>
                <a:sym typeface="Arial"/>
              </a:rPr>
              <a:t>Minimum Test MSE: 285.5</a:t>
            </a:r>
            <a:endParaRPr sz="18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5"/>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359" name="Google Shape;359;p35"/>
          <p:cNvSpPr txBox="1"/>
          <p:nvPr/>
        </p:nvSpPr>
        <p:spPr>
          <a:xfrm>
            <a:off x="8619565" y="6524381"/>
            <a:ext cx="3189300" cy="507900"/>
          </a:xfrm>
          <a:prstGeom prst="rect">
            <a:avLst/>
          </a:prstGeom>
          <a:noFill/>
          <a:ln>
            <a:noFill/>
          </a:ln>
        </p:spPr>
        <p:txBody>
          <a:bodyPr anchorCtr="0" anchor="t" bIns="45700" lIns="91425" spcFirstLastPara="1" rIns="91425" wrap="square" tIns="45700">
            <a:spAutoFit/>
          </a:bodyPr>
          <a:lstStyle/>
          <a:p>
            <a:pPr indent="0" lvl="0" marL="0" rtl="0" algn="r">
              <a:spcBef>
                <a:spcPts val="0"/>
              </a:spcBef>
              <a:spcAft>
                <a:spcPts val="0"/>
              </a:spcAft>
              <a:buClr>
                <a:schemeClr val="dk1"/>
              </a:buClr>
              <a:buFont typeface="Arial"/>
              <a:buNone/>
            </a:pPr>
            <a:r>
              <a:rPr lang="en-US" sz="900">
                <a:solidFill>
                  <a:schemeClr val="lt1"/>
                </a:solidFill>
              </a:rPr>
              <a:t>Contributor: Noam Yan</a:t>
            </a:r>
            <a:endParaRPr>
              <a:solidFill>
                <a:schemeClr val="dk1"/>
              </a:solidFill>
            </a:endParaRPr>
          </a:p>
          <a:p>
            <a:pPr indent="0" lvl="0" marL="0" rtl="0" algn="r">
              <a:spcBef>
                <a:spcPts val="0"/>
              </a:spcBef>
              <a:spcAft>
                <a:spcPts val="0"/>
              </a:spcAft>
              <a:buClr>
                <a:schemeClr val="dk1"/>
              </a:buClr>
              <a:buFont typeface="Arial"/>
              <a:buNone/>
            </a:pPr>
            <a:r>
              <a:t/>
            </a:r>
            <a:endParaRPr sz="900">
              <a:solidFill>
                <a:schemeClr val="lt1"/>
              </a:solidFill>
            </a:endParaRPr>
          </a:p>
          <a:p>
            <a:pPr indent="0" lvl="0" marL="0" marR="0" rtl="0" algn="r">
              <a:lnSpc>
                <a:spcPct val="100000"/>
              </a:lnSpc>
              <a:spcBef>
                <a:spcPts val="0"/>
              </a:spcBef>
              <a:spcAft>
                <a:spcPts val="0"/>
              </a:spcAft>
              <a:buNone/>
            </a:pPr>
            <a:r>
              <a:t/>
            </a:r>
            <a:endParaRPr sz="900">
              <a:solidFill>
                <a:schemeClr val="lt1"/>
              </a:solidFill>
            </a:endParaRPr>
          </a:p>
        </p:txBody>
      </p:sp>
      <p:sp>
        <p:nvSpPr>
          <p:cNvPr id="360" name="Google Shape;360;p35"/>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361" name="Google Shape;361;p35"/>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362" name="Google Shape;362;p35"/>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DISCUSSION</a:t>
            </a:r>
            <a:endParaRPr/>
          </a:p>
        </p:txBody>
      </p:sp>
      <p:sp>
        <p:nvSpPr>
          <p:cNvPr id="363" name="Google Shape;363;p35"/>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364" name="Google Shape;364;p35"/>
          <p:cNvSpPr txBox="1"/>
          <p:nvPr>
            <p:ph idx="1" type="body"/>
          </p:nvPr>
        </p:nvSpPr>
        <p:spPr>
          <a:xfrm>
            <a:off x="376800" y="1334275"/>
            <a:ext cx="6840600" cy="3413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Hyperparameter Search on Deep Nets</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b="1" lang="en-US" sz="1800">
                <a:latin typeface="Arial"/>
                <a:ea typeface="Arial"/>
                <a:cs typeface="Arial"/>
                <a:sym typeface="Arial"/>
              </a:rPr>
              <a:t>MLP</a:t>
            </a:r>
            <a:endParaRPr b="1" sz="1800">
              <a:latin typeface="Arial"/>
              <a:ea typeface="Arial"/>
              <a:cs typeface="Arial"/>
              <a:sym typeface="Arial"/>
            </a:endParaRPr>
          </a:p>
          <a:p>
            <a:pPr indent="0" lvl="0" marL="0" rtl="0" algn="l">
              <a:lnSpc>
                <a:spcPct val="100000"/>
              </a:lnSpc>
              <a:spcBef>
                <a:spcPts val="0"/>
              </a:spcBef>
              <a:spcAft>
                <a:spcPts val="0"/>
              </a:spcAft>
              <a:buSzPts val="2000"/>
              <a:buNone/>
            </a:pPr>
            <a:r>
              <a:rPr b="1" lang="en-US" sz="1800">
                <a:latin typeface="Arial"/>
                <a:ea typeface="Arial"/>
                <a:cs typeface="Arial"/>
                <a:sym typeface="Arial"/>
              </a:rPr>
              <a:t>	</a:t>
            </a:r>
            <a:r>
              <a:rPr lang="en-US" sz="1800">
                <a:latin typeface="Arial"/>
                <a:ea typeface="Arial"/>
                <a:cs typeface="Arial"/>
                <a:sym typeface="Arial"/>
              </a:rPr>
              <a:t>Config pool: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Batch size: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Hidden layer 1 size: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Hidden layer 1 size: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Hidden layer 1 size: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Dropout: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Optimizer:			</a:t>
            </a:r>
            <a:endParaRPr sz="1800">
              <a:latin typeface="Arial"/>
              <a:ea typeface="Arial"/>
              <a:cs typeface="Arial"/>
              <a:sym typeface="Arial"/>
            </a:endParaRPr>
          </a:p>
          <a:p>
            <a:pPr indent="0" lvl="0" marL="0" rtl="0" algn="l">
              <a:lnSpc>
                <a:spcPct val="100000"/>
              </a:lnSpc>
              <a:spcBef>
                <a:spcPts val="0"/>
              </a:spcBef>
              <a:spcAft>
                <a:spcPts val="0"/>
              </a:spcAft>
              <a:buClr>
                <a:schemeClr val="dk1"/>
              </a:buClr>
              <a:buSzPts val="2000"/>
              <a:buFont typeface="Arial"/>
              <a:buNone/>
            </a:pPr>
            <a:r>
              <a:rPr lang="en-US" sz="1800">
                <a:latin typeface="Arial"/>
                <a:ea typeface="Arial"/>
                <a:cs typeface="Arial"/>
                <a:sym typeface="Arial"/>
              </a:rPr>
              <a:t>		Learning Rate:		</a:t>
            </a:r>
            <a:endParaRPr sz="1800">
              <a:latin typeface="Arial"/>
              <a:ea typeface="Arial"/>
              <a:cs typeface="Arial"/>
              <a:sym typeface="Arial"/>
            </a:endParaRPr>
          </a:p>
        </p:txBody>
      </p:sp>
      <p:sp>
        <p:nvSpPr>
          <p:cNvPr id="365" name="Google Shape;365;p35"/>
          <p:cNvSpPr txBox="1"/>
          <p:nvPr/>
        </p:nvSpPr>
        <p:spPr>
          <a:xfrm>
            <a:off x="3836400" y="2489425"/>
            <a:ext cx="3000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a:t>
            </a:r>
            <a:r>
              <a:rPr lang="en-US" sz="1800">
                <a:solidFill>
                  <a:srgbClr val="0000FF"/>
                </a:solidFill>
              </a:rPr>
              <a:t>500</a:t>
            </a:r>
            <a:r>
              <a:rPr lang="en-US" sz="1800">
                <a:solidFill>
                  <a:schemeClr val="dk1"/>
                </a:solidFill>
              </a:rPr>
              <a:t>, 1000]</a:t>
            </a:r>
            <a:endParaRPr sz="1800">
              <a:solidFill>
                <a:schemeClr val="dk1"/>
              </a:solidFill>
            </a:endParaRPr>
          </a:p>
          <a:p>
            <a:pPr indent="0" lvl="0" marL="0" rtl="0" algn="l">
              <a:spcBef>
                <a:spcPts val="0"/>
              </a:spcBef>
              <a:spcAft>
                <a:spcPts val="0"/>
              </a:spcAft>
              <a:buNone/>
            </a:pPr>
            <a:r>
              <a:rPr lang="en-US" sz="1800">
                <a:solidFill>
                  <a:schemeClr val="dk1"/>
                </a:solidFill>
              </a:rPr>
              <a:t>[</a:t>
            </a:r>
            <a:r>
              <a:rPr lang="en-US" sz="1800">
                <a:solidFill>
                  <a:srgbClr val="0000FF"/>
                </a:solidFill>
              </a:rPr>
              <a:t>16</a:t>
            </a:r>
            <a:r>
              <a:rPr lang="en-US" sz="1800">
                <a:solidFill>
                  <a:schemeClr val="dk1"/>
                </a:solidFill>
              </a:rPr>
              <a:t>, 32, 48]</a:t>
            </a:r>
            <a:endParaRPr sz="1800">
              <a:solidFill>
                <a:schemeClr val="dk1"/>
              </a:solidFill>
            </a:endParaRPr>
          </a:p>
          <a:p>
            <a:pPr indent="0" lvl="0" marL="0" rtl="0" algn="l">
              <a:spcBef>
                <a:spcPts val="0"/>
              </a:spcBef>
              <a:spcAft>
                <a:spcPts val="0"/>
              </a:spcAft>
              <a:buNone/>
            </a:pPr>
            <a:r>
              <a:rPr lang="en-US" sz="1800">
                <a:solidFill>
                  <a:schemeClr val="dk1"/>
                </a:solidFill>
              </a:rPr>
              <a:t>[32, </a:t>
            </a:r>
            <a:r>
              <a:rPr lang="en-US" sz="1800">
                <a:solidFill>
                  <a:srgbClr val="0000FF"/>
                </a:solidFill>
              </a:rPr>
              <a:t>64</a:t>
            </a:r>
            <a:r>
              <a:rPr lang="en-US" sz="1800">
                <a:solidFill>
                  <a:schemeClr val="dk1"/>
                </a:solidFill>
              </a:rPr>
              <a:t>, 96]</a:t>
            </a:r>
            <a:endParaRPr sz="1800">
              <a:solidFill>
                <a:schemeClr val="dk1"/>
              </a:solidFill>
            </a:endParaRPr>
          </a:p>
          <a:p>
            <a:pPr indent="0" lvl="0" marL="0" rtl="0" algn="l">
              <a:spcBef>
                <a:spcPts val="0"/>
              </a:spcBef>
              <a:spcAft>
                <a:spcPts val="0"/>
              </a:spcAft>
              <a:buNone/>
            </a:pPr>
            <a:r>
              <a:rPr lang="en-US" sz="1800">
                <a:solidFill>
                  <a:schemeClr val="dk1"/>
                </a:solidFill>
              </a:rPr>
              <a:t>[16, 32, </a:t>
            </a:r>
            <a:r>
              <a:rPr lang="en-US" sz="1800">
                <a:solidFill>
                  <a:srgbClr val="0000FF"/>
                </a:solidFill>
              </a:rPr>
              <a:t>48</a:t>
            </a:r>
            <a:r>
              <a:rPr lang="en-US" sz="1800">
                <a:solidFill>
                  <a:schemeClr val="dk1"/>
                </a:solidFill>
              </a:rPr>
              <a:t>]</a:t>
            </a:r>
            <a:endParaRPr sz="1800">
              <a:solidFill>
                <a:schemeClr val="dk1"/>
              </a:solidFill>
            </a:endParaRPr>
          </a:p>
          <a:p>
            <a:pPr indent="0" lvl="0" marL="0" rtl="0" algn="l">
              <a:spcBef>
                <a:spcPts val="0"/>
              </a:spcBef>
              <a:spcAft>
                <a:spcPts val="0"/>
              </a:spcAft>
              <a:buNone/>
            </a:pPr>
            <a:r>
              <a:rPr lang="en-US" sz="1800">
                <a:solidFill>
                  <a:schemeClr val="dk1"/>
                </a:solidFill>
              </a:rPr>
              <a:t>[</a:t>
            </a:r>
            <a:r>
              <a:rPr lang="en-US" sz="1800">
                <a:solidFill>
                  <a:srgbClr val="0000FF"/>
                </a:solidFill>
              </a:rPr>
              <a:t>0</a:t>
            </a:r>
            <a:r>
              <a:rPr lang="en-US" sz="1800">
                <a:solidFill>
                  <a:schemeClr val="dk1"/>
                </a:solidFill>
              </a:rPr>
              <a:t>, 0.1]</a:t>
            </a:r>
            <a:endParaRPr sz="1800">
              <a:solidFill>
                <a:schemeClr val="dk1"/>
              </a:solidFill>
            </a:endParaRPr>
          </a:p>
          <a:p>
            <a:pPr indent="0" lvl="0" marL="0" rtl="0" algn="l">
              <a:spcBef>
                <a:spcPts val="0"/>
              </a:spcBef>
              <a:spcAft>
                <a:spcPts val="0"/>
              </a:spcAft>
              <a:buNone/>
            </a:pPr>
            <a:r>
              <a:rPr lang="en-US" sz="1800">
                <a:solidFill>
                  <a:schemeClr val="dk1"/>
                </a:solidFill>
              </a:rPr>
              <a:t>[SGD, </a:t>
            </a:r>
            <a:r>
              <a:rPr lang="en-US" sz="1800">
                <a:solidFill>
                  <a:srgbClr val="0000FF"/>
                </a:solidFill>
              </a:rPr>
              <a:t>ADAM</a:t>
            </a:r>
            <a:r>
              <a:rPr lang="en-US" sz="1800">
                <a:solidFill>
                  <a:schemeClr val="dk1"/>
                </a:solidFill>
              </a:rPr>
              <a:t>]</a:t>
            </a:r>
            <a:endParaRPr sz="1800">
              <a:solidFill>
                <a:schemeClr val="dk1"/>
              </a:solidFill>
            </a:endParaRPr>
          </a:p>
          <a:p>
            <a:pPr indent="0" lvl="0" marL="0" rtl="0" algn="l">
              <a:spcBef>
                <a:spcPts val="0"/>
              </a:spcBef>
              <a:spcAft>
                <a:spcPts val="0"/>
              </a:spcAft>
              <a:buNone/>
            </a:pPr>
            <a:r>
              <a:rPr lang="en-US" sz="1800">
                <a:solidFill>
                  <a:schemeClr val="dk1"/>
                </a:solidFill>
              </a:rPr>
              <a:t>[0.1, 0.01, </a:t>
            </a:r>
            <a:r>
              <a:rPr lang="en-US" sz="1800">
                <a:solidFill>
                  <a:srgbClr val="0000FF"/>
                </a:solidFill>
              </a:rPr>
              <a:t>0.001</a:t>
            </a:r>
            <a:r>
              <a:rPr lang="en-US" sz="1800">
                <a:solidFill>
                  <a:schemeClr val="dk1"/>
                </a:solidFill>
              </a:rPr>
              <a:t>, 0.0001]</a:t>
            </a:r>
            <a:endParaRPr sz="1800">
              <a:solidFill>
                <a:schemeClr val="dk1"/>
              </a:solidFill>
            </a:endParaRPr>
          </a:p>
        </p:txBody>
      </p:sp>
      <p:sp>
        <p:nvSpPr>
          <p:cNvPr id="366" name="Google Shape;366;p35"/>
          <p:cNvSpPr txBox="1"/>
          <p:nvPr/>
        </p:nvSpPr>
        <p:spPr>
          <a:xfrm>
            <a:off x="6836400" y="1966550"/>
            <a:ext cx="4751700" cy="341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Observation</a:t>
            </a:r>
            <a:endParaRPr b="1" sz="1800">
              <a:solidFill>
                <a:schemeClr val="dk1"/>
              </a:solidFill>
            </a:endParaRPr>
          </a:p>
          <a:p>
            <a:pPr indent="-323850" lvl="0" marL="457200" rtl="0" algn="l">
              <a:lnSpc>
                <a:spcPct val="115000"/>
              </a:lnSpc>
              <a:spcBef>
                <a:spcPts val="600"/>
              </a:spcBef>
              <a:spcAft>
                <a:spcPts val="0"/>
              </a:spcAft>
              <a:buClr>
                <a:srgbClr val="212121"/>
              </a:buClr>
              <a:buSzPts val="1500"/>
              <a:buFont typeface="Roboto"/>
              <a:buChar char="●"/>
            </a:pPr>
            <a:r>
              <a:rPr lang="en-US" sz="1500">
                <a:solidFill>
                  <a:srgbClr val="212121"/>
                </a:solidFill>
                <a:highlight>
                  <a:srgbClr val="FFFFFF"/>
                </a:highlight>
                <a:latin typeface="Roboto"/>
                <a:ea typeface="Roboto"/>
                <a:cs typeface="Roboto"/>
                <a:sym typeface="Roboto"/>
              </a:rPr>
              <a:t>Models with SGD converges faster than models with ADAM in general, but the best result is generated by model with ADAM.</a:t>
            </a:r>
            <a:endParaRPr sz="1500">
              <a:solidFill>
                <a:srgbClr val="21212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212121"/>
              </a:buClr>
              <a:buSzPts val="1500"/>
              <a:buFont typeface="Roboto"/>
              <a:buChar char="●"/>
            </a:pPr>
            <a:r>
              <a:rPr lang="en-US" sz="1500">
                <a:solidFill>
                  <a:srgbClr val="212121"/>
                </a:solidFill>
                <a:highlight>
                  <a:srgbClr val="FFFFFF"/>
                </a:highlight>
                <a:latin typeface="Roboto"/>
                <a:ea typeface="Roboto"/>
                <a:cs typeface="Roboto"/>
                <a:sym typeface="Roboto"/>
              </a:rPr>
              <a:t>When using a batch size of 1000, the loss is generally larger than the model with batch size of 500. </a:t>
            </a:r>
            <a:endParaRPr sz="1500">
              <a:solidFill>
                <a:srgbClr val="212121"/>
              </a:solidFill>
              <a:highlight>
                <a:srgbClr val="FFFFFF"/>
              </a:highlight>
              <a:latin typeface="Roboto"/>
              <a:ea typeface="Roboto"/>
              <a:cs typeface="Roboto"/>
              <a:sym typeface="Roboto"/>
            </a:endParaRPr>
          </a:p>
          <a:p>
            <a:pPr indent="-323850" lvl="1" marL="914400" rtl="0" algn="l">
              <a:lnSpc>
                <a:spcPct val="115000"/>
              </a:lnSpc>
              <a:spcBef>
                <a:spcPts val="0"/>
              </a:spcBef>
              <a:spcAft>
                <a:spcPts val="0"/>
              </a:spcAft>
              <a:buClr>
                <a:srgbClr val="212121"/>
              </a:buClr>
              <a:buSzPts val="1500"/>
              <a:buFont typeface="Roboto"/>
              <a:buChar char="○"/>
            </a:pPr>
            <a:r>
              <a:rPr lang="en-US" sz="1500">
                <a:solidFill>
                  <a:srgbClr val="212121"/>
                </a:solidFill>
                <a:highlight>
                  <a:srgbClr val="FFFFFF"/>
                </a:highlight>
                <a:latin typeface="Roboto"/>
                <a:ea typeface="Roboto"/>
                <a:cs typeface="Roboto"/>
                <a:sym typeface="Roboto"/>
              </a:rPr>
              <a:t> Degradation in ability to generalize</a:t>
            </a:r>
            <a:endParaRPr sz="1500">
              <a:solidFill>
                <a:srgbClr val="212121"/>
              </a:solidFill>
              <a:highlight>
                <a:srgbClr val="FFFFFF"/>
              </a:highlight>
              <a:latin typeface="Roboto"/>
              <a:ea typeface="Roboto"/>
              <a:cs typeface="Roboto"/>
              <a:sym typeface="Roboto"/>
            </a:endParaRPr>
          </a:p>
          <a:p>
            <a:pPr indent="-323850" lvl="0" marL="457200" rtl="0" algn="l">
              <a:spcBef>
                <a:spcPts val="0"/>
              </a:spcBef>
              <a:spcAft>
                <a:spcPts val="0"/>
              </a:spcAft>
              <a:buClr>
                <a:srgbClr val="212121"/>
              </a:buClr>
              <a:buSzPts val="1500"/>
              <a:buFont typeface="Roboto"/>
              <a:buChar char="●"/>
            </a:pPr>
            <a:r>
              <a:rPr lang="en-US" sz="1500">
                <a:solidFill>
                  <a:srgbClr val="212121"/>
                </a:solidFill>
                <a:highlight>
                  <a:srgbClr val="FFFFFF"/>
                </a:highlight>
                <a:latin typeface="Roboto"/>
                <a:ea typeface="Roboto"/>
                <a:cs typeface="Roboto"/>
                <a:sym typeface="Roboto"/>
              </a:rPr>
              <a:t>The dropout rate is 0 since dropout is usually used on image projects and seldomly used on plain numerical data.</a:t>
            </a:r>
            <a:endParaRPr b="1" sz="2100">
              <a:solidFill>
                <a:schemeClr val="dk1"/>
              </a:solidFill>
            </a:endParaRPr>
          </a:p>
          <a:p>
            <a:pPr indent="0" lvl="0" marL="0" rtl="0" algn="l">
              <a:spcBef>
                <a:spcPts val="0"/>
              </a:spcBef>
              <a:spcAft>
                <a:spcPts val="0"/>
              </a:spcAft>
              <a:buNone/>
            </a:pPr>
            <a:r>
              <a:rPr b="1" lang="en-US" sz="2100">
                <a:solidFill>
                  <a:schemeClr val="dk1"/>
                </a:solidFill>
              </a:rPr>
              <a:t>	</a:t>
            </a:r>
            <a:endParaRPr b="1" sz="2100">
              <a:solidFill>
                <a:schemeClr val="dk1"/>
              </a:solidFill>
            </a:endParaRPr>
          </a:p>
        </p:txBody>
      </p:sp>
      <p:pic>
        <p:nvPicPr>
          <p:cNvPr id="367" name="Google Shape;367;p35"/>
          <p:cNvPicPr preferRelativeResize="0"/>
          <p:nvPr/>
        </p:nvPicPr>
        <p:blipFill>
          <a:blip r:embed="rId4">
            <a:alphaModFix/>
          </a:blip>
          <a:stretch>
            <a:fillRect/>
          </a:stretch>
        </p:blipFill>
        <p:spPr>
          <a:xfrm>
            <a:off x="6836400" y="1842354"/>
            <a:ext cx="4751700" cy="3707884"/>
          </a:xfrm>
          <a:prstGeom prst="rect">
            <a:avLst/>
          </a:prstGeom>
          <a:noFill/>
          <a:ln>
            <a:noFill/>
          </a:ln>
        </p:spPr>
      </p:pic>
      <p:sp>
        <p:nvSpPr>
          <p:cNvPr id="368" name="Google Shape;368;p35"/>
          <p:cNvSpPr txBox="1"/>
          <p:nvPr/>
        </p:nvSpPr>
        <p:spPr>
          <a:xfrm>
            <a:off x="376800" y="5010350"/>
            <a:ext cx="487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212121"/>
                </a:solidFill>
                <a:highlight>
                  <a:srgbClr val="FFFFFF"/>
                </a:highlight>
                <a:latin typeface="Roboto"/>
                <a:ea typeface="Roboto"/>
                <a:cs typeface="Roboto"/>
                <a:sym typeface="Roboto"/>
              </a:rPr>
              <a:t>The loss 130.98 is </a:t>
            </a:r>
            <a:r>
              <a:rPr lang="en-US">
                <a:solidFill>
                  <a:srgbClr val="E84B36"/>
                </a:solidFill>
                <a:highlight>
                  <a:srgbClr val="FFFFFF"/>
                </a:highlight>
                <a:latin typeface="Roboto"/>
                <a:ea typeface="Roboto"/>
                <a:cs typeface="Roboto"/>
                <a:sym typeface="Roboto"/>
              </a:rPr>
              <a:t>54.4%</a:t>
            </a:r>
            <a:r>
              <a:rPr lang="en-US">
                <a:solidFill>
                  <a:srgbClr val="212121"/>
                </a:solidFill>
                <a:highlight>
                  <a:srgbClr val="FFFFFF"/>
                </a:highlight>
                <a:latin typeface="Roboto"/>
                <a:ea typeface="Roboto"/>
                <a:cs typeface="Roboto"/>
                <a:sym typeface="Roboto"/>
              </a:rPr>
              <a:t> of the benchmark 285.</a:t>
            </a:r>
            <a:endParaRPr sz="16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67"/>
                                        </p:tgtEl>
                                        <p:attrNameLst>
                                          <p:attrName>style.visibility</p:attrName>
                                        </p:attrNameLst>
                                      </p:cBhvr>
                                      <p:to>
                                        <p:strVal val="visible"/>
                                      </p:to>
                                    </p:set>
                                    <p:anim calcmode="lin" valueType="num">
                                      <p:cBhvr additive="base">
                                        <p:cTn dur="1000"/>
                                        <p:tgtEl>
                                          <p:spTgt spid="36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368"/>
                                        </p:tgtEl>
                                        <p:attrNameLst>
                                          <p:attrName>style.visibility</p:attrName>
                                        </p:attrNameLst>
                                      </p:cBhvr>
                                      <p:to>
                                        <p:strVal val="visible"/>
                                      </p:to>
                                    </p:set>
                                    <p:anim calcmode="lin" valueType="num">
                                      <p:cBhvr additive="base">
                                        <p:cTn dur="1000"/>
                                        <p:tgtEl>
                                          <p:spTgt spid="36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6"/>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374" name="Google Shape;374;p36"/>
          <p:cNvSpPr txBox="1"/>
          <p:nvPr/>
        </p:nvSpPr>
        <p:spPr>
          <a:xfrm>
            <a:off x="8619565" y="6524381"/>
            <a:ext cx="3189300" cy="507900"/>
          </a:xfrm>
          <a:prstGeom prst="rect">
            <a:avLst/>
          </a:prstGeom>
          <a:noFill/>
          <a:ln>
            <a:noFill/>
          </a:ln>
        </p:spPr>
        <p:txBody>
          <a:bodyPr anchorCtr="0" anchor="t" bIns="45700" lIns="91425" spcFirstLastPara="1" rIns="91425" wrap="square" tIns="45700">
            <a:spAutoFit/>
          </a:bodyPr>
          <a:lstStyle/>
          <a:p>
            <a:pPr indent="0" lvl="0" marL="0" rtl="0" algn="r">
              <a:spcBef>
                <a:spcPts val="0"/>
              </a:spcBef>
              <a:spcAft>
                <a:spcPts val="0"/>
              </a:spcAft>
              <a:buClr>
                <a:schemeClr val="dk1"/>
              </a:buClr>
              <a:buFont typeface="Arial"/>
              <a:buNone/>
            </a:pPr>
            <a:r>
              <a:rPr lang="en-US" sz="900">
                <a:solidFill>
                  <a:schemeClr val="lt1"/>
                </a:solidFill>
              </a:rPr>
              <a:t>Contributor: Yunqian Bao</a:t>
            </a:r>
            <a:endParaRPr>
              <a:solidFill>
                <a:schemeClr val="dk1"/>
              </a:solidFill>
            </a:endParaRPr>
          </a:p>
          <a:p>
            <a:pPr indent="0" lvl="0" marL="0" rtl="0" algn="r">
              <a:spcBef>
                <a:spcPts val="0"/>
              </a:spcBef>
              <a:spcAft>
                <a:spcPts val="0"/>
              </a:spcAft>
              <a:buClr>
                <a:schemeClr val="dk1"/>
              </a:buClr>
              <a:buFont typeface="Arial"/>
              <a:buNone/>
            </a:pPr>
            <a:r>
              <a:t/>
            </a:r>
            <a:endParaRPr sz="900">
              <a:solidFill>
                <a:schemeClr val="lt1"/>
              </a:solidFill>
            </a:endParaRPr>
          </a:p>
          <a:p>
            <a:pPr indent="0" lvl="0" marL="0" marR="0" rtl="0" algn="r">
              <a:lnSpc>
                <a:spcPct val="100000"/>
              </a:lnSpc>
              <a:spcBef>
                <a:spcPts val="0"/>
              </a:spcBef>
              <a:spcAft>
                <a:spcPts val="0"/>
              </a:spcAft>
              <a:buNone/>
            </a:pPr>
            <a:r>
              <a:t/>
            </a:r>
            <a:endParaRPr sz="900">
              <a:solidFill>
                <a:schemeClr val="lt1"/>
              </a:solidFill>
            </a:endParaRPr>
          </a:p>
        </p:txBody>
      </p:sp>
      <p:sp>
        <p:nvSpPr>
          <p:cNvPr id="375" name="Google Shape;375;p36"/>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376" name="Google Shape;376;p36"/>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377" name="Google Shape;377;p36"/>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DISCUSSION</a:t>
            </a:r>
            <a:endParaRPr/>
          </a:p>
        </p:txBody>
      </p:sp>
      <p:sp>
        <p:nvSpPr>
          <p:cNvPr id="378" name="Google Shape;378;p36"/>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379" name="Google Shape;379;p36"/>
          <p:cNvSpPr txBox="1"/>
          <p:nvPr>
            <p:ph idx="1" type="body"/>
          </p:nvPr>
        </p:nvSpPr>
        <p:spPr>
          <a:xfrm>
            <a:off x="376803" y="1334275"/>
            <a:ext cx="68406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Hyperparameter Search on Deep Nets</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b="1" lang="en-US" sz="1800">
                <a:latin typeface="Arial"/>
                <a:ea typeface="Arial"/>
                <a:cs typeface="Arial"/>
                <a:sym typeface="Arial"/>
              </a:rPr>
              <a:t>LSTM</a:t>
            </a:r>
            <a:endParaRPr b="1" sz="1800">
              <a:latin typeface="Arial"/>
              <a:ea typeface="Arial"/>
              <a:cs typeface="Arial"/>
              <a:sym typeface="Arial"/>
            </a:endParaRPr>
          </a:p>
          <a:p>
            <a:pPr indent="0" lvl="0" marL="0" rtl="0" algn="l">
              <a:lnSpc>
                <a:spcPct val="100000"/>
              </a:lnSpc>
              <a:spcBef>
                <a:spcPts val="0"/>
              </a:spcBef>
              <a:spcAft>
                <a:spcPts val="0"/>
              </a:spcAft>
              <a:buSzPts val="2000"/>
              <a:buNone/>
            </a:pPr>
            <a:r>
              <a:rPr b="1" lang="en-US" sz="1800">
                <a:latin typeface="Arial"/>
                <a:ea typeface="Arial"/>
                <a:cs typeface="Arial"/>
                <a:sym typeface="Arial"/>
              </a:rPr>
              <a:t>	</a:t>
            </a:r>
            <a:r>
              <a:rPr lang="en-US" sz="1800">
                <a:latin typeface="Arial"/>
                <a:ea typeface="Arial"/>
                <a:cs typeface="Arial"/>
                <a:sym typeface="Arial"/>
              </a:rPr>
              <a:t>Config pool: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Batch size: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Hidden layer 1 size: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Hidden layer 1 size: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Hidden layer 1 size:					</a:t>
            </a:r>
            <a:endParaRPr sz="1800">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		Optimizer:			</a:t>
            </a:r>
            <a:endParaRPr sz="1800">
              <a:latin typeface="Arial"/>
              <a:ea typeface="Arial"/>
              <a:cs typeface="Arial"/>
              <a:sym typeface="Arial"/>
            </a:endParaRPr>
          </a:p>
          <a:p>
            <a:pPr indent="0" lvl="0" marL="0" rtl="0" algn="l">
              <a:lnSpc>
                <a:spcPct val="100000"/>
              </a:lnSpc>
              <a:spcBef>
                <a:spcPts val="0"/>
              </a:spcBef>
              <a:spcAft>
                <a:spcPts val="0"/>
              </a:spcAft>
              <a:buClr>
                <a:schemeClr val="dk1"/>
              </a:buClr>
              <a:buSzPts val="2000"/>
              <a:buFont typeface="Arial"/>
              <a:buNone/>
            </a:pPr>
            <a:r>
              <a:rPr lang="en-US" sz="1800">
                <a:latin typeface="Arial"/>
                <a:ea typeface="Arial"/>
                <a:cs typeface="Arial"/>
                <a:sym typeface="Arial"/>
              </a:rPr>
              <a:t>		Learning Rate:		</a:t>
            </a:r>
            <a:endParaRPr sz="1800">
              <a:latin typeface="Arial"/>
              <a:ea typeface="Arial"/>
              <a:cs typeface="Arial"/>
              <a:sym typeface="Arial"/>
            </a:endParaRPr>
          </a:p>
        </p:txBody>
      </p:sp>
      <p:sp>
        <p:nvSpPr>
          <p:cNvPr id="380" name="Google Shape;380;p36"/>
          <p:cNvSpPr txBox="1"/>
          <p:nvPr/>
        </p:nvSpPr>
        <p:spPr>
          <a:xfrm>
            <a:off x="3836400" y="2489425"/>
            <a:ext cx="3000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a:t>
            </a:r>
            <a:r>
              <a:rPr lang="en-US" sz="1800">
                <a:solidFill>
                  <a:schemeClr val="dk1"/>
                </a:solidFill>
              </a:rPr>
              <a:t>128</a:t>
            </a:r>
            <a:r>
              <a:rPr lang="en-US" sz="1800">
                <a:solidFill>
                  <a:schemeClr val="dk1"/>
                </a:solidFill>
              </a:rPr>
              <a:t>, </a:t>
            </a:r>
            <a:r>
              <a:rPr lang="en-US" sz="1800">
                <a:solidFill>
                  <a:srgbClr val="0000FF"/>
                </a:solidFill>
              </a:rPr>
              <a:t>256</a:t>
            </a:r>
            <a:r>
              <a:rPr lang="en-US" sz="1800">
                <a:solidFill>
                  <a:schemeClr val="dk1"/>
                </a:solidFill>
              </a:rPr>
              <a:t>, 512]</a:t>
            </a:r>
            <a:endParaRPr sz="1800">
              <a:solidFill>
                <a:schemeClr val="dk1"/>
              </a:solidFill>
            </a:endParaRPr>
          </a:p>
          <a:p>
            <a:pPr indent="0" lvl="0" marL="0" rtl="0" algn="l">
              <a:spcBef>
                <a:spcPts val="0"/>
              </a:spcBef>
              <a:spcAft>
                <a:spcPts val="0"/>
              </a:spcAft>
              <a:buNone/>
            </a:pPr>
            <a:r>
              <a:rPr lang="en-US" sz="1800">
                <a:solidFill>
                  <a:schemeClr val="dk1"/>
                </a:solidFill>
              </a:rPr>
              <a:t>[</a:t>
            </a:r>
            <a:r>
              <a:rPr lang="en-US" sz="1800">
                <a:solidFill>
                  <a:schemeClr val="dk1"/>
                </a:solidFill>
              </a:rPr>
              <a:t>128</a:t>
            </a:r>
            <a:r>
              <a:rPr lang="en-US" sz="1800">
                <a:solidFill>
                  <a:schemeClr val="dk1"/>
                </a:solidFill>
              </a:rPr>
              <a:t>, 256, 512, </a:t>
            </a:r>
            <a:r>
              <a:rPr lang="en-US" sz="1800">
                <a:solidFill>
                  <a:srgbClr val="0000FF"/>
                </a:solidFill>
              </a:rPr>
              <a:t>1024</a:t>
            </a:r>
            <a:r>
              <a:rPr lang="en-US" sz="1800">
                <a:solidFill>
                  <a:schemeClr val="dk1"/>
                </a:solidFill>
              </a:rPr>
              <a:t>]</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[128, 256, 512, </a:t>
            </a:r>
            <a:r>
              <a:rPr lang="en-US" sz="1800">
                <a:solidFill>
                  <a:srgbClr val="0000FF"/>
                </a:solidFill>
              </a:rPr>
              <a:t>1024</a:t>
            </a:r>
            <a:r>
              <a:rPr lang="en-US" sz="1800">
                <a:solidFill>
                  <a:schemeClr val="dk1"/>
                </a:solidFill>
              </a:rPr>
              <a:t>]</a:t>
            </a:r>
            <a:endParaRPr sz="1800">
              <a:solidFill>
                <a:schemeClr val="dk1"/>
              </a:solidFill>
            </a:endParaRPr>
          </a:p>
          <a:p>
            <a:pPr indent="0" lvl="0" marL="0" rtl="0" algn="l">
              <a:spcBef>
                <a:spcPts val="0"/>
              </a:spcBef>
              <a:spcAft>
                <a:spcPts val="0"/>
              </a:spcAft>
              <a:buNone/>
            </a:pPr>
            <a:r>
              <a:rPr lang="en-US" sz="1800">
                <a:solidFill>
                  <a:schemeClr val="dk1"/>
                </a:solidFill>
              </a:rPr>
              <a:t>[128, 256, 512, </a:t>
            </a:r>
            <a:r>
              <a:rPr lang="en-US" sz="1800">
                <a:solidFill>
                  <a:srgbClr val="0000FF"/>
                </a:solidFill>
              </a:rPr>
              <a:t>1024</a:t>
            </a:r>
            <a:r>
              <a:rPr lang="en-US" sz="1800">
                <a:solidFill>
                  <a:schemeClr val="dk1"/>
                </a:solidFill>
              </a:rPr>
              <a:t>]</a:t>
            </a:r>
            <a:endParaRPr sz="1800">
              <a:solidFill>
                <a:schemeClr val="dk1"/>
              </a:solidFill>
            </a:endParaRPr>
          </a:p>
          <a:p>
            <a:pPr indent="0" lvl="0" marL="0" rtl="0" algn="l">
              <a:spcBef>
                <a:spcPts val="0"/>
              </a:spcBef>
              <a:spcAft>
                <a:spcPts val="0"/>
              </a:spcAft>
              <a:buNone/>
            </a:pPr>
            <a:r>
              <a:rPr lang="en-US" sz="1800">
                <a:solidFill>
                  <a:schemeClr val="dk1"/>
                </a:solidFill>
              </a:rPr>
              <a:t>[SGD, </a:t>
            </a:r>
            <a:r>
              <a:rPr lang="en-US" sz="1800">
                <a:solidFill>
                  <a:srgbClr val="0000FF"/>
                </a:solidFill>
              </a:rPr>
              <a:t>ADAM</a:t>
            </a:r>
            <a:r>
              <a:rPr lang="en-US" sz="1800">
                <a:solidFill>
                  <a:schemeClr val="dk1"/>
                </a:solidFill>
              </a:rPr>
              <a:t>]</a:t>
            </a:r>
            <a:endParaRPr sz="1800">
              <a:solidFill>
                <a:schemeClr val="dk1"/>
              </a:solidFill>
            </a:endParaRPr>
          </a:p>
          <a:p>
            <a:pPr indent="0" lvl="0" marL="0" rtl="0" algn="l">
              <a:spcBef>
                <a:spcPts val="0"/>
              </a:spcBef>
              <a:spcAft>
                <a:spcPts val="0"/>
              </a:spcAft>
              <a:buNone/>
            </a:pPr>
            <a:r>
              <a:rPr lang="en-US" sz="1800">
                <a:solidFill>
                  <a:schemeClr val="dk1"/>
                </a:solidFill>
              </a:rPr>
              <a:t>[0.1, 0.01, </a:t>
            </a:r>
            <a:r>
              <a:rPr lang="en-US" sz="1800">
                <a:solidFill>
                  <a:srgbClr val="0000FF"/>
                </a:solidFill>
              </a:rPr>
              <a:t>0.001</a:t>
            </a:r>
            <a:r>
              <a:rPr lang="en-US" sz="1800">
                <a:solidFill>
                  <a:schemeClr val="dk1"/>
                </a:solidFill>
              </a:rPr>
              <a:t>, 0.0001]</a:t>
            </a:r>
            <a:endParaRPr sz="1800">
              <a:solidFill>
                <a:schemeClr val="dk1"/>
              </a:solidFill>
            </a:endParaRPr>
          </a:p>
        </p:txBody>
      </p:sp>
      <p:sp>
        <p:nvSpPr>
          <p:cNvPr id="381" name="Google Shape;381;p36"/>
          <p:cNvSpPr txBox="1"/>
          <p:nvPr/>
        </p:nvSpPr>
        <p:spPr>
          <a:xfrm>
            <a:off x="6836400" y="1966550"/>
            <a:ext cx="4751700" cy="294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Observation</a:t>
            </a:r>
            <a:endParaRPr b="1" sz="1800">
              <a:solidFill>
                <a:schemeClr val="dk1"/>
              </a:solidFill>
            </a:endParaRPr>
          </a:p>
          <a:p>
            <a:pPr indent="-323850" lvl="0" marL="457200" rtl="0" algn="l">
              <a:lnSpc>
                <a:spcPct val="150000"/>
              </a:lnSpc>
              <a:spcBef>
                <a:spcPts val="600"/>
              </a:spcBef>
              <a:spcAft>
                <a:spcPts val="0"/>
              </a:spcAft>
              <a:buClr>
                <a:srgbClr val="212121"/>
              </a:buClr>
              <a:buSzPts val="1500"/>
              <a:buFont typeface="Roboto"/>
              <a:buChar char="●"/>
            </a:pPr>
            <a:r>
              <a:rPr lang="en-US" sz="1500">
                <a:solidFill>
                  <a:srgbClr val="212121"/>
                </a:solidFill>
                <a:highlight>
                  <a:srgbClr val="FFFFFF"/>
                </a:highlight>
                <a:latin typeface="Roboto"/>
                <a:ea typeface="Roboto"/>
                <a:cs typeface="Roboto"/>
                <a:sym typeface="Roboto"/>
              </a:rPr>
              <a:t>Best optimizer: ADAM</a:t>
            </a:r>
            <a:endParaRPr sz="1500">
              <a:solidFill>
                <a:srgbClr val="212121"/>
              </a:solidFill>
              <a:highlight>
                <a:srgbClr val="FFFFFF"/>
              </a:highlight>
              <a:latin typeface="Roboto"/>
              <a:ea typeface="Roboto"/>
              <a:cs typeface="Roboto"/>
              <a:sym typeface="Roboto"/>
            </a:endParaRPr>
          </a:p>
          <a:p>
            <a:pPr indent="-323850" lvl="0" marL="457200" rtl="0" algn="l">
              <a:lnSpc>
                <a:spcPct val="150000"/>
              </a:lnSpc>
              <a:spcBef>
                <a:spcPts val="0"/>
              </a:spcBef>
              <a:spcAft>
                <a:spcPts val="0"/>
              </a:spcAft>
              <a:buClr>
                <a:srgbClr val="212121"/>
              </a:buClr>
              <a:buSzPts val="1500"/>
              <a:buFont typeface="Roboto"/>
              <a:buChar char="●"/>
            </a:pPr>
            <a:r>
              <a:rPr lang="en-US" sz="1500">
                <a:solidFill>
                  <a:srgbClr val="212121"/>
                </a:solidFill>
                <a:highlight>
                  <a:srgbClr val="FFFFFF"/>
                </a:highlight>
                <a:latin typeface="Roboto"/>
                <a:ea typeface="Roboto"/>
                <a:cs typeface="Roboto"/>
                <a:sym typeface="Roboto"/>
              </a:rPr>
              <a:t>The larger batch size we had, the worse training loss we would get. The best batch size we could have is 256.</a:t>
            </a:r>
            <a:endParaRPr sz="1500">
              <a:solidFill>
                <a:srgbClr val="212121"/>
              </a:solidFill>
              <a:highlight>
                <a:srgbClr val="FFFFFF"/>
              </a:highlight>
              <a:latin typeface="Roboto"/>
              <a:ea typeface="Roboto"/>
              <a:cs typeface="Roboto"/>
              <a:sym typeface="Roboto"/>
            </a:endParaRPr>
          </a:p>
          <a:p>
            <a:pPr indent="-323850" lvl="0" marL="457200" rtl="0" algn="l">
              <a:lnSpc>
                <a:spcPct val="150000"/>
              </a:lnSpc>
              <a:spcBef>
                <a:spcPts val="0"/>
              </a:spcBef>
              <a:spcAft>
                <a:spcPts val="0"/>
              </a:spcAft>
              <a:buClr>
                <a:srgbClr val="212121"/>
              </a:buClr>
              <a:buSzPts val="1500"/>
              <a:buFont typeface="Roboto"/>
              <a:buChar char="●"/>
            </a:pPr>
            <a:r>
              <a:rPr lang="en-US" sz="1500">
                <a:solidFill>
                  <a:srgbClr val="212121"/>
                </a:solidFill>
                <a:highlight>
                  <a:srgbClr val="FFFFFF"/>
                </a:highlight>
                <a:latin typeface="Roboto"/>
                <a:ea typeface="Roboto"/>
                <a:cs typeface="Roboto"/>
                <a:sym typeface="Roboto"/>
              </a:rPr>
              <a:t>The hidden layer size plays a significant role in this play. The best tried hidden layer size is 512.</a:t>
            </a:r>
            <a:endParaRPr b="1" sz="2100">
              <a:solidFill>
                <a:schemeClr val="dk1"/>
              </a:solidFill>
            </a:endParaRPr>
          </a:p>
          <a:p>
            <a:pPr indent="0" lvl="0" marL="0" rtl="0" algn="l">
              <a:spcBef>
                <a:spcPts val="0"/>
              </a:spcBef>
              <a:spcAft>
                <a:spcPts val="0"/>
              </a:spcAft>
              <a:buNone/>
            </a:pPr>
            <a:r>
              <a:rPr b="1" lang="en-US" sz="2100">
                <a:solidFill>
                  <a:schemeClr val="dk1"/>
                </a:solidFill>
              </a:rPr>
              <a:t>	</a:t>
            </a:r>
            <a:endParaRPr b="1" sz="2100">
              <a:solidFill>
                <a:schemeClr val="dk1"/>
              </a:solidFill>
            </a:endParaRPr>
          </a:p>
        </p:txBody>
      </p:sp>
      <p:pic>
        <p:nvPicPr>
          <p:cNvPr id="382" name="Google Shape;382;p36"/>
          <p:cNvPicPr preferRelativeResize="0"/>
          <p:nvPr/>
        </p:nvPicPr>
        <p:blipFill>
          <a:blip r:embed="rId4">
            <a:alphaModFix/>
          </a:blip>
          <a:stretch>
            <a:fillRect/>
          </a:stretch>
        </p:blipFill>
        <p:spPr>
          <a:xfrm>
            <a:off x="6836400" y="1835046"/>
            <a:ext cx="4819000" cy="3841304"/>
          </a:xfrm>
          <a:prstGeom prst="rect">
            <a:avLst/>
          </a:prstGeom>
          <a:noFill/>
          <a:ln>
            <a:noFill/>
          </a:ln>
        </p:spPr>
      </p:pic>
      <p:sp>
        <p:nvSpPr>
          <p:cNvPr id="383" name="Google Shape;383;p36"/>
          <p:cNvSpPr txBox="1"/>
          <p:nvPr/>
        </p:nvSpPr>
        <p:spPr>
          <a:xfrm>
            <a:off x="376800" y="5191525"/>
            <a:ext cx="5859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Result</a:t>
            </a:r>
            <a:endParaRPr b="1" sz="1800"/>
          </a:p>
          <a:p>
            <a:pPr indent="0" lvl="0" marL="0" rtl="0" algn="l">
              <a:spcBef>
                <a:spcPts val="0"/>
              </a:spcBef>
              <a:spcAft>
                <a:spcPts val="0"/>
              </a:spcAft>
              <a:buNone/>
            </a:pPr>
            <a:r>
              <a:rPr b="1" lang="en-US" sz="1800"/>
              <a:t>	</a:t>
            </a:r>
            <a:r>
              <a:rPr lang="en-US" sz="1800"/>
              <a:t>Minimum Test</a:t>
            </a:r>
            <a:r>
              <a:rPr b="1" lang="en-US" sz="1800"/>
              <a:t> </a:t>
            </a:r>
            <a:r>
              <a:rPr lang="en-US" sz="1800"/>
              <a:t>MSE: 370.66790771484375 </a:t>
            </a:r>
            <a:endParaRPr sz="1800"/>
          </a:p>
        </p:txBody>
      </p:sp>
      <p:pic>
        <p:nvPicPr>
          <p:cNvPr id="384" name="Google Shape;384;p36"/>
          <p:cNvPicPr preferRelativeResize="0"/>
          <p:nvPr/>
        </p:nvPicPr>
        <p:blipFill>
          <a:blip r:embed="rId5">
            <a:alphaModFix/>
          </a:blip>
          <a:stretch>
            <a:fillRect/>
          </a:stretch>
        </p:blipFill>
        <p:spPr>
          <a:xfrm>
            <a:off x="6500637" y="1953438"/>
            <a:ext cx="5490526" cy="3398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xit" presetID="1" presetSubtype="0">
                                  <p:stCondLst>
                                    <p:cond delay="0"/>
                                  </p:stCondLst>
                                  <p:childTnLst>
                                    <p:set>
                                      <p:cBhvr>
                                        <p:cTn dur="1" fill="hold">
                                          <p:stCondLst>
                                            <p:cond delay="0"/>
                                          </p:stCondLst>
                                        </p:cTn>
                                        <p:tgtEl>
                                          <p:spTgt spid="38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7"/>
          <p:cNvSpPr/>
          <p:nvPr/>
        </p:nvSpPr>
        <p:spPr>
          <a:xfrm flipH="1" rot="10800000">
            <a:off x="-1" y="0"/>
            <a:ext cx="12192000" cy="6866164"/>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390" name="Google Shape;390;p37"/>
          <p:cNvPicPr preferRelativeResize="0"/>
          <p:nvPr/>
        </p:nvPicPr>
        <p:blipFill rotWithShape="1">
          <a:blip r:embed="rId3">
            <a:alphaModFix amt="25000"/>
          </a:blip>
          <a:srcRect b="0" l="0" r="0" t="0"/>
          <a:stretch/>
        </p:blipFill>
        <p:spPr>
          <a:xfrm>
            <a:off x="-1" y="8165"/>
            <a:ext cx="12192000" cy="6858000"/>
          </a:xfrm>
          <a:prstGeom prst="rect">
            <a:avLst/>
          </a:prstGeom>
          <a:noFill/>
          <a:ln>
            <a:noFill/>
          </a:ln>
        </p:spPr>
      </p:pic>
      <p:pic>
        <p:nvPicPr>
          <p:cNvPr descr="A close up of a logo&#10;&#10;Description automatically generated" id="391" name="Google Shape;391;p37"/>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392" name="Google Shape;392;p37"/>
          <p:cNvSpPr txBox="1"/>
          <p:nvPr/>
        </p:nvSpPr>
        <p:spPr>
          <a:xfrm>
            <a:off x="376800" y="685403"/>
            <a:ext cx="11177400" cy="1081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3500" u="none" cap="none" strike="noStrike">
                <a:solidFill>
                  <a:schemeClr val="lt1"/>
                </a:solidFill>
                <a:latin typeface="Arial"/>
                <a:ea typeface="Arial"/>
                <a:cs typeface="Arial"/>
                <a:sym typeface="Arial"/>
              </a:rPr>
              <a:t>T</a:t>
            </a:r>
            <a:r>
              <a:rPr b="1" lang="en-US" sz="3500">
                <a:solidFill>
                  <a:schemeClr val="lt1"/>
                </a:solidFill>
              </a:rPr>
              <a:t>HANKS</a:t>
            </a:r>
            <a:endParaRPr sz="2300"/>
          </a:p>
          <a:p>
            <a:pPr indent="0" lvl="0" marL="0" marR="0" rtl="0" algn="l">
              <a:lnSpc>
                <a:spcPct val="100000"/>
              </a:lnSpc>
              <a:spcBef>
                <a:spcPts val="0"/>
              </a:spcBef>
              <a:spcAft>
                <a:spcPts val="0"/>
              </a:spcAft>
              <a:buNone/>
            </a:pPr>
            <a:r>
              <a:t/>
            </a:r>
            <a:endParaRPr b="1" i="0" sz="2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700" u="none" cap="none" strike="noStrike">
              <a:solidFill>
                <a:schemeClr val="lt1"/>
              </a:solidFill>
              <a:latin typeface="Arial"/>
              <a:ea typeface="Arial"/>
              <a:cs typeface="Arial"/>
              <a:sym typeface="Arial"/>
            </a:endParaRPr>
          </a:p>
        </p:txBody>
      </p:sp>
      <p:sp>
        <p:nvSpPr>
          <p:cNvPr id="393" name="Google Shape;393;p37"/>
          <p:cNvSpPr txBox="1"/>
          <p:nvPr/>
        </p:nvSpPr>
        <p:spPr>
          <a:xfrm>
            <a:off x="9335597" y="6524381"/>
            <a:ext cx="2473500" cy="369300"/>
          </a:xfrm>
          <a:prstGeom prst="rect">
            <a:avLst/>
          </a:prstGeom>
          <a:noFill/>
          <a:ln>
            <a:noFill/>
          </a:ln>
        </p:spPr>
        <p:txBody>
          <a:bodyPr anchorCtr="0" anchor="t" bIns="45700" lIns="91425" spcFirstLastPara="1" rIns="91425" wrap="square" tIns="45700">
            <a:spAutoFit/>
          </a:bodyPr>
          <a:lstStyle/>
          <a:p>
            <a:pPr indent="0" lvl="0" marL="0" rtl="0" algn="r">
              <a:spcBef>
                <a:spcPts val="0"/>
              </a:spcBef>
              <a:spcAft>
                <a:spcPts val="0"/>
              </a:spcAft>
              <a:buClr>
                <a:schemeClr val="dk1"/>
              </a:buClr>
              <a:buFont typeface="Arial"/>
              <a:buNone/>
            </a:pPr>
            <a:r>
              <a:rPr lang="en-US" sz="900">
                <a:solidFill>
                  <a:schemeClr val="lt1"/>
                </a:solidFill>
              </a:rPr>
              <a:t>XU YAN, YUNQIAN BAO, ZHICONG FAN</a:t>
            </a:r>
            <a:endParaRPr>
              <a:solidFill>
                <a:schemeClr val="dk1"/>
              </a:solidFill>
            </a:endParaRPr>
          </a:p>
          <a:p>
            <a:pPr indent="0" lvl="0" marL="0" marR="0" rtl="0" algn="r">
              <a:lnSpc>
                <a:spcPct val="100000"/>
              </a:lnSpc>
              <a:spcBef>
                <a:spcPts val="0"/>
              </a:spcBef>
              <a:spcAft>
                <a:spcPts val="0"/>
              </a:spcAft>
              <a:buNone/>
            </a:pPr>
            <a:r>
              <a:t/>
            </a:r>
            <a:endParaRPr sz="900">
              <a:solidFill>
                <a:schemeClr val="lt1"/>
              </a:solidFill>
            </a:endParaRPr>
          </a:p>
        </p:txBody>
      </p:sp>
      <p:sp>
        <p:nvSpPr>
          <p:cNvPr id="394" name="Google Shape;394;p37"/>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900">
                <a:solidFill>
                  <a:schemeClr val="lt1"/>
                </a:solidFill>
              </a:rPr>
              <a:t>COMPUTER SCIENCE</a:t>
            </a:r>
            <a:endParaRPr sz="900">
              <a:solidFill>
                <a:schemeClr val="lt1"/>
              </a:solidFill>
            </a:endParaRPr>
          </a:p>
        </p:txBody>
      </p:sp>
      <p:sp>
        <p:nvSpPr>
          <p:cNvPr id="395" name="Google Shape;395;p37"/>
          <p:cNvSpPr txBox="1"/>
          <p:nvPr/>
        </p:nvSpPr>
        <p:spPr>
          <a:xfrm>
            <a:off x="1328550" y="2496325"/>
            <a:ext cx="9273900" cy="17238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lang="en-US" sz="2000">
                <a:solidFill>
                  <a:schemeClr val="lt1"/>
                </a:solidFill>
                <a:latin typeface="Calibri"/>
                <a:ea typeface="Calibri"/>
                <a:cs typeface="Calibri"/>
                <a:sym typeface="Calibri"/>
              </a:rPr>
              <a:t>Noam Yan (</a:t>
            </a:r>
            <a:r>
              <a:rPr lang="en-US" sz="2000" u="sng">
                <a:solidFill>
                  <a:schemeClr val="hlink"/>
                </a:solidFill>
                <a:latin typeface="Calibri"/>
                <a:ea typeface="Calibri"/>
                <a:cs typeface="Calibri"/>
                <a:sym typeface="Calibri"/>
                <a:hlinkClick r:id="rId5"/>
              </a:rPr>
              <a:t>xuy3@illinois.edu</a:t>
            </a:r>
            <a:r>
              <a:rPr lang="en-US" sz="2000">
                <a:solidFill>
                  <a:schemeClr val="lt1"/>
                </a:solidFill>
                <a:latin typeface="Calibri"/>
                <a:ea typeface="Calibri"/>
                <a:cs typeface="Calibri"/>
                <a:sym typeface="Calibri"/>
              </a:rPr>
              <a:t>)</a:t>
            </a:r>
            <a:endParaRPr sz="2000">
              <a:solidFill>
                <a:schemeClr val="lt1"/>
              </a:solidFill>
              <a:latin typeface="Calibri"/>
              <a:ea typeface="Calibri"/>
              <a:cs typeface="Calibri"/>
              <a:sym typeface="Calibri"/>
            </a:endParaRPr>
          </a:p>
          <a:p>
            <a:pPr indent="0" lvl="0" marL="0" rtl="0" algn="ctr">
              <a:lnSpc>
                <a:spcPct val="200000"/>
              </a:lnSpc>
              <a:spcBef>
                <a:spcPts val="0"/>
              </a:spcBef>
              <a:spcAft>
                <a:spcPts val="0"/>
              </a:spcAft>
              <a:buNone/>
            </a:pPr>
            <a:r>
              <a:rPr lang="en-US" sz="2000">
                <a:solidFill>
                  <a:schemeClr val="lt1"/>
                </a:solidFill>
                <a:latin typeface="Calibri"/>
                <a:ea typeface="Calibri"/>
                <a:cs typeface="Calibri"/>
                <a:sym typeface="Calibri"/>
              </a:rPr>
              <a:t>Yunqian Bao (</a:t>
            </a:r>
            <a:r>
              <a:rPr lang="en-US" sz="2000" u="sng">
                <a:solidFill>
                  <a:schemeClr val="hlink"/>
                </a:solidFill>
                <a:latin typeface="Calibri"/>
                <a:ea typeface="Calibri"/>
                <a:cs typeface="Calibri"/>
                <a:sym typeface="Calibri"/>
                <a:hlinkClick r:id="rId6"/>
              </a:rPr>
              <a:t>yunqian4@illinois.edu</a:t>
            </a:r>
            <a:r>
              <a:rPr lang="en-US"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a:p>
            <a:pPr indent="0" lvl="0" marL="0" rtl="0" algn="ctr">
              <a:lnSpc>
                <a:spcPct val="200000"/>
              </a:lnSpc>
              <a:spcBef>
                <a:spcPts val="0"/>
              </a:spcBef>
              <a:spcAft>
                <a:spcPts val="0"/>
              </a:spcAft>
              <a:buNone/>
            </a:pPr>
            <a:r>
              <a:rPr lang="en-US" sz="2000">
                <a:solidFill>
                  <a:schemeClr val="lt1"/>
                </a:solidFill>
                <a:latin typeface="Calibri"/>
                <a:ea typeface="Calibri"/>
                <a:cs typeface="Calibri"/>
                <a:sym typeface="Calibri"/>
              </a:rPr>
              <a:t>Zhicong Fan (</a:t>
            </a:r>
            <a:r>
              <a:rPr lang="en-US" sz="2000" u="sng">
                <a:solidFill>
                  <a:schemeClr val="hlink"/>
                </a:solidFill>
                <a:latin typeface="Calibri"/>
                <a:ea typeface="Calibri"/>
                <a:cs typeface="Calibri"/>
                <a:sym typeface="Calibri"/>
                <a:hlinkClick r:id="rId7"/>
              </a:rPr>
              <a:t>zhicong2@illinois.edu</a:t>
            </a:r>
            <a:r>
              <a:rPr lang="en-US"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8"/>
          <p:cNvSpPr/>
          <p:nvPr/>
        </p:nvSpPr>
        <p:spPr>
          <a:xfrm flipH="1" rot="10800000">
            <a:off x="-1" y="0"/>
            <a:ext cx="12192000" cy="6866164"/>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401" name="Google Shape;401;p38"/>
          <p:cNvPicPr preferRelativeResize="0"/>
          <p:nvPr/>
        </p:nvPicPr>
        <p:blipFill rotWithShape="1">
          <a:blip r:embed="rId3">
            <a:alphaModFix amt="25000"/>
          </a:blip>
          <a:srcRect b="0" l="0" r="0" t="0"/>
          <a:stretch/>
        </p:blipFill>
        <p:spPr>
          <a:xfrm>
            <a:off x="-1" y="8165"/>
            <a:ext cx="12192000" cy="6858000"/>
          </a:xfrm>
          <a:prstGeom prst="rect">
            <a:avLst/>
          </a:prstGeom>
          <a:noFill/>
          <a:ln>
            <a:noFill/>
          </a:ln>
        </p:spPr>
      </p:pic>
      <p:pic>
        <p:nvPicPr>
          <p:cNvPr descr="Graphical user interface, text&#10;&#10;Description automatically generated" id="402" name="Google Shape;402;p38"/>
          <p:cNvPicPr preferRelativeResize="0"/>
          <p:nvPr/>
        </p:nvPicPr>
        <p:blipFill rotWithShape="1">
          <a:blip r:embed="rId4">
            <a:alphaModFix/>
          </a:blip>
          <a:srcRect b="0" l="0" r="0" t="0"/>
          <a:stretch/>
        </p:blipFill>
        <p:spPr>
          <a:xfrm>
            <a:off x="2530021" y="2252985"/>
            <a:ext cx="7131957" cy="23520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p:nvPr/>
        </p:nvSpPr>
        <p:spPr>
          <a:xfrm flipH="1" rot="10800000">
            <a:off x="-1" y="0"/>
            <a:ext cx="12192000" cy="6866164"/>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103" name="Google Shape;103;p14"/>
          <p:cNvPicPr preferRelativeResize="0"/>
          <p:nvPr/>
        </p:nvPicPr>
        <p:blipFill rotWithShape="1">
          <a:blip r:embed="rId3">
            <a:alphaModFix amt="25000"/>
          </a:blip>
          <a:srcRect b="0" l="0" r="0" t="0"/>
          <a:stretch/>
        </p:blipFill>
        <p:spPr>
          <a:xfrm>
            <a:off x="-1" y="8165"/>
            <a:ext cx="12192000" cy="6858000"/>
          </a:xfrm>
          <a:prstGeom prst="rect">
            <a:avLst/>
          </a:prstGeom>
          <a:noFill/>
          <a:ln>
            <a:noFill/>
          </a:ln>
        </p:spPr>
      </p:pic>
      <p:sp>
        <p:nvSpPr>
          <p:cNvPr id="104" name="Google Shape;104;p14"/>
          <p:cNvSpPr txBox="1"/>
          <p:nvPr/>
        </p:nvSpPr>
        <p:spPr>
          <a:xfrm>
            <a:off x="2206906" y="2929333"/>
            <a:ext cx="7778100" cy="785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US" sz="4500" u="none" cap="none" strike="noStrike">
                <a:solidFill>
                  <a:schemeClr val="lt1"/>
                </a:solidFill>
                <a:latin typeface="Arial"/>
                <a:ea typeface="Arial"/>
                <a:cs typeface="Arial"/>
                <a:sym typeface="Arial"/>
              </a:rPr>
              <a:t>INTRODUCTION</a:t>
            </a:r>
            <a:endParaRPr b="0" i="0" sz="4500" u="none" cap="none" strike="noStrike">
              <a:solidFill>
                <a:srgbClr val="000000"/>
              </a:solidFill>
              <a:latin typeface="Arial"/>
              <a:ea typeface="Arial"/>
              <a:cs typeface="Arial"/>
              <a:sym typeface="Arial"/>
            </a:endParaRPr>
          </a:p>
        </p:txBody>
      </p:sp>
      <p:pic>
        <p:nvPicPr>
          <p:cNvPr descr="A close up of a logo&#10;&#10;Description automatically generated" id="105" name="Google Shape;105;p14"/>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106" name="Google Shape;106;p14"/>
          <p:cNvSpPr/>
          <p:nvPr/>
        </p:nvSpPr>
        <p:spPr>
          <a:xfrm>
            <a:off x="5520229" y="4090583"/>
            <a:ext cx="1151540" cy="111983"/>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 name="Google Shape;107;p14"/>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108" name="Google Shape;108;p14"/>
          <p:cNvSpPr txBox="1"/>
          <p:nvPr/>
        </p:nvSpPr>
        <p:spPr>
          <a:xfrm>
            <a:off x="8619565" y="6524381"/>
            <a:ext cx="3189448"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idx="1" type="body"/>
          </p:nvPr>
        </p:nvSpPr>
        <p:spPr>
          <a:xfrm>
            <a:off x="376809" y="1334279"/>
            <a:ext cx="11177401" cy="48211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Energy Prices in Illinois</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lang="en-US" sz="1800">
                <a:latin typeface="Arial"/>
                <a:ea typeface="Arial"/>
                <a:cs typeface="Arial"/>
                <a:sym typeface="Arial"/>
              </a:rPr>
              <a:t>As forecasted by the U.S. federal government, the price of electricity will continue to rise into 2023. What’s more, the prices are already 7.5% higher today than they were in 2021. Energy prices have sure become a problem in the United states. In this project, we are interested in discovering what features are interfering with the prices and using the data these years to </a:t>
            </a:r>
            <a:r>
              <a:rPr lang="en-US" sz="1800">
                <a:latin typeface="Arial"/>
                <a:ea typeface="Arial"/>
                <a:cs typeface="Arial"/>
                <a:sym typeface="Arial"/>
              </a:rPr>
              <a:t>predict the prices in Illinois.</a:t>
            </a:r>
            <a:endParaRPr b="1" sz="1800">
              <a:solidFill>
                <a:schemeClr val="dk1"/>
              </a:solidFill>
              <a:latin typeface="Arial"/>
              <a:ea typeface="Arial"/>
              <a:cs typeface="Arial"/>
              <a:sym typeface="Arial"/>
            </a:endParaRPr>
          </a:p>
        </p:txBody>
      </p:sp>
      <p:sp>
        <p:nvSpPr>
          <p:cNvPr id="114" name="Google Shape;114;p15"/>
          <p:cNvSpPr/>
          <p:nvPr/>
        </p:nvSpPr>
        <p:spPr>
          <a:xfrm flipH="1" rot="10800000">
            <a:off x="0" y="6437013"/>
            <a:ext cx="12192000" cy="420987"/>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15" name="Google Shape;115;p15"/>
          <p:cNvSpPr txBox="1"/>
          <p:nvPr/>
        </p:nvSpPr>
        <p:spPr>
          <a:xfrm>
            <a:off x="8619565" y="6524381"/>
            <a:ext cx="3189447"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lang="en-US" sz="900">
                <a:solidFill>
                  <a:schemeClr val="lt1"/>
                </a:solidFill>
              </a:rPr>
              <a:t>Contributor: </a:t>
            </a:r>
            <a:r>
              <a:rPr b="0" i="0" lang="en-US" sz="900" u="none" cap="none" strike="noStrike">
                <a:solidFill>
                  <a:schemeClr val="lt1"/>
                </a:solidFill>
                <a:latin typeface="Arial"/>
                <a:ea typeface="Arial"/>
                <a:cs typeface="Arial"/>
                <a:sym typeface="Arial"/>
              </a:rPr>
              <a:t>Z</a:t>
            </a:r>
            <a:r>
              <a:rPr lang="en-US" sz="900">
                <a:solidFill>
                  <a:schemeClr val="lt1"/>
                </a:solidFill>
              </a:rPr>
              <a:t>hicong Fan</a:t>
            </a:r>
            <a:endParaRPr/>
          </a:p>
        </p:txBody>
      </p:sp>
      <p:sp>
        <p:nvSpPr>
          <p:cNvPr id="116" name="Google Shape;116;p15"/>
          <p:cNvSpPr/>
          <p:nvPr/>
        </p:nvSpPr>
        <p:spPr>
          <a:xfrm flipH="1" rot="10800000">
            <a:off x="0" y="0"/>
            <a:ext cx="12192000" cy="86822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117" name="Google Shape;117;p15"/>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118" name="Google Shape;118;p15"/>
          <p:cNvSpPr txBox="1"/>
          <p:nvPr/>
        </p:nvSpPr>
        <p:spPr>
          <a:xfrm>
            <a:off x="376810" y="204051"/>
            <a:ext cx="1091002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INTRODUCTION</a:t>
            </a:r>
            <a:endParaRPr/>
          </a:p>
        </p:txBody>
      </p:sp>
      <p:sp>
        <p:nvSpPr>
          <p:cNvPr id="119" name="Google Shape;119;p15"/>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pic>
        <p:nvPicPr>
          <p:cNvPr id="120" name="Google Shape;120;p15"/>
          <p:cNvPicPr preferRelativeResize="0"/>
          <p:nvPr/>
        </p:nvPicPr>
        <p:blipFill>
          <a:blip r:embed="rId4">
            <a:alphaModFix/>
          </a:blip>
          <a:stretch>
            <a:fillRect/>
          </a:stretch>
        </p:blipFill>
        <p:spPr>
          <a:xfrm>
            <a:off x="376800" y="3310775"/>
            <a:ext cx="4613376" cy="3126250"/>
          </a:xfrm>
          <a:prstGeom prst="rect">
            <a:avLst/>
          </a:prstGeom>
          <a:noFill/>
          <a:ln>
            <a:noFill/>
          </a:ln>
        </p:spPr>
      </p:pic>
      <p:pic>
        <p:nvPicPr>
          <p:cNvPr id="121" name="Google Shape;121;p15"/>
          <p:cNvPicPr preferRelativeResize="0"/>
          <p:nvPr/>
        </p:nvPicPr>
        <p:blipFill>
          <a:blip r:embed="rId5">
            <a:alphaModFix/>
          </a:blip>
          <a:stretch>
            <a:fillRect/>
          </a:stretch>
        </p:blipFill>
        <p:spPr>
          <a:xfrm>
            <a:off x="5246075" y="4086869"/>
            <a:ext cx="6308127" cy="23501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p:nvPr/>
        </p:nvSpPr>
        <p:spPr>
          <a:xfrm flipH="1" rot="10800000">
            <a:off x="-1" y="0"/>
            <a:ext cx="12192000" cy="6866164"/>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127" name="Google Shape;127;p16"/>
          <p:cNvPicPr preferRelativeResize="0"/>
          <p:nvPr/>
        </p:nvPicPr>
        <p:blipFill rotWithShape="1">
          <a:blip r:embed="rId3">
            <a:alphaModFix amt="25000"/>
          </a:blip>
          <a:srcRect b="0" l="0" r="0" t="0"/>
          <a:stretch/>
        </p:blipFill>
        <p:spPr>
          <a:xfrm>
            <a:off x="-1" y="8165"/>
            <a:ext cx="12192000" cy="6858000"/>
          </a:xfrm>
          <a:prstGeom prst="rect">
            <a:avLst/>
          </a:prstGeom>
          <a:noFill/>
          <a:ln>
            <a:noFill/>
          </a:ln>
        </p:spPr>
      </p:pic>
      <p:pic>
        <p:nvPicPr>
          <p:cNvPr descr="A close up of a logo&#10;&#10;Description automatically generated" id="128" name="Google Shape;128;p16"/>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129" name="Google Shape;129;p16"/>
          <p:cNvSpPr txBox="1"/>
          <p:nvPr/>
        </p:nvSpPr>
        <p:spPr>
          <a:xfrm>
            <a:off x="1295400" y="2948490"/>
            <a:ext cx="9601200" cy="1062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0"/>
              <a:buFont typeface="Arial"/>
              <a:buNone/>
            </a:pPr>
            <a:r>
              <a:rPr b="1" lang="en-US" sz="4500">
                <a:solidFill>
                  <a:schemeClr val="lt1"/>
                </a:solidFill>
              </a:rPr>
              <a:t>DATASET</a:t>
            </a:r>
            <a:endParaRPr b="1" i="0" sz="45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0" name="Google Shape;130;p16"/>
          <p:cNvSpPr/>
          <p:nvPr/>
        </p:nvSpPr>
        <p:spPr>
          <a:xfrm>
            <a:off x="5520230" y="3898526"/>
            <a:ext cx="1151400" cy="111900"/>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1" name="Google Shape;131;p16"/>
          <p:cNvSpPr txBox="1"/>
          <p:nvPr/>
        </p:nvSpPr>
        <p:spPr>
          <a:xfrm>
            <a:off x="8559053" y="6524381"/>
            <a:ext cx="3249959"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132" name="Google Shape;132;p16"/>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idx="1" type="body"/>
          </p:nvPr>
        </p:nvSpPr>
        <p:spPr>
          <a:xfrm>
            <a:off x="376809" y="1334279"/>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NATIONAL DIGITAL FORECAST DATABASE(NDFD)</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b="1" lang="en-US" sz="1800">
                <a:latin typeface="Arial"/>
                <a:ea typeface="Arial"/>
                <a:cs typeface="Arial"/>
                <a:sym typeface="Arial"/>
              </a:rPr>
              <a:t>NDFD is a suite of gridded forecasts of sensible weather elements like cloud cover, maximum temperature. Forecasts prepared by NWS field offices working in collaboration with the National Centers for Environmental Prediction (NCEP) are combined in the NDFD to create a seamless mosaic of digital forecasts from which operational NWS products are generated.</a:t>
            </a:r>
            <a:endParaRPr b="1" sz="1800">
              <a:latin typeface="Arial"/>
              <a:ea typeface="Arial"/>
              <a:cs typeface="Arial"/>
              <a:sym typeface="Arial"/>
            </a:endParaRPr>
          </a:p>
          <a:p>
            <a:pPr indent="0" lvl="0" marL="0" rtl="0" algn="l">
              <a:lnSpc>
                <a:spcPct val="100000"/>
              </a:lnSpc>
              <a:spcBef>
                <a:spcPts val="0"/>
              </a:spcBef>
              <a:spcAft>
                <a:spcPts val="0"/>
              </a:spcAft>
              <a:buSzPts val="2000"/>
              <a:buNone/>
            </a:pPr>
            <a:r>
              <a:t/>
            </a:r>
            <a:endParaRPr b="1" sz="1800">
              <a:latin typeface="Arial"/>
              <a:ea typeface="Arial"/>
              <a:cs typeface="Arial"/>
              <a:sym typeface="Arial"/>
            </a:endParaRPr>
          </a:p>
          <a:p>
            <a:pPr indent="0" lvl="0" marL="0" rtl="0" algn="l">
              <a:lnSpc>
                <a:spcPct val="100000"/>
              </a:lnSpc>
              <a:spcBef>
                <a:spcPts val="0"/>
              </a:spcBef>
              <a:spcAft>
                <a:spcPts val="0"/>
              </a:spcAft>
              <a:buSzPts val="2000"/>
              <a:buNone/>
            </a:pPr>
            <a:r>
              <a:t/>
            </a:r>
            <a:endParaRPr b="1" sz="1800">
              <a:latin typeface="Arial"/>
              <a:ea typeface="Arial"/>
              <a:cs typeface="Arial"/>
              <a:sym typeface="Arial"/>
            </a:endParaRPr>
          </a:p>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Failure</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b="1" sz="2600">
              <a:solidFill>
                <a:srgbClr val="E84B36"/>
              </a:solidFill>
              <a:latin typeface="Arial"/>
              <a:ea typeface="Arial"/>
              <a:cs typeface="Arial"/>
              <a:sym typeface="Arial"/>
            </a:endParaRPr>
          </a:p>
          <a:p>
            <a:pPr indent="-342900" lvl="0" marL="457200" rtl="0" algn="l">
              <a:lnSpc>
                <a:spcPct val="100000"/>
              </a:lnSpc>
              <a:spcBef>
                <a:spcPts val="0"/>
              </a:spcBef>
              <a:spcAft>
                <a:spcPts val="0"/>
              </a:spcAft>
              <a:buSzPts val="1800"/>
              <a:buChar char="•"/>
            </a:pPr>
            <a:r>
              <a:rPr b="1" lang="en-US" sz="1800">
                <a:latin typeface="Arial"/>
                <a:ea typeface="Arial"/>
                <a:cs typeface="Arial"/>
                <a:sym typeface="Arial"/>
              </a:rPr>
              <a:t>Data from National Centers for Environmental Information was binary</a:t>
            </a:r>
            <a:endParaRPr b="1" sz="1800">
              <a:latin typeface="Arial"/>
              <a:ea typeface="Arial"/>
              <a:cs typeface="Arial"/>
              <a:sym typeface="Arial"/>
            </a:endParaRPr>
          </a:p>
          <a:p>
            <a:pPr indent="0" lvl="0" marL="0" rtl="0" algn="l">
              <a:lnSpc>
                <a:spcPct val="100000"/>
              </a:lnSpc>
              <a:spcBef>
                <a:spcPts val="0"/>
              </a:spcBef>
              <a:spcAft>
                <a:spcPts val="0"/>
              </a:spcAft>
              <a:buNone/>
            </a:pPr>
            <a:r>
              <a:t/>
            </a:r>
            <a:endParaRPr b="1" sz="1800">
              <a:latin typeface="Arial"/>
              <a:ea typeface="Arial"/>
              <a:cs typeface="Arial"/>
              <a:sym typeface="Arial"/>
            </a:endParaRPr>
          </a:p>
          <a:p>
            <a:pPr indent="0" lvl="0" marL="0" rtl="0" algn="l">
              <a:lnSpc>
                <a:spcPct val="100000"/>
              </a:lnSpc>
              <a:spcBef>
                <a:spcPts val="0"/>
              </a:spcBef>
              <a:spcAft>
                <a:spcPts val="0"/>
              </a:spcAft>
              <a:buNone/>
            </a:pPr>
            <a:r>
              <a:t/>
            </a:r>
            <a:endParaRPr b="1"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b="1" lang="en-US" sz="1800">
                <a:latin typeface="Arial"/>
                <a:ea typeface="Arial"/>
                <a:cs typeface="Arial"/>
                <a:sym typeface="Arial"/>
              </a:rPr>
              <a:t>Files stored in the NDFD aws were bin files, from which no tools were found to correctly convert to csv file.</a:t>
            </a:r>
            <a:endParaRPr b="1" sz="1800">
              <a:latin typeface="Arial"/>
              <a:ea typeface="Arial"/>
              <a:cs typeface="Arial"/>
              <a:sym typeface="Arial"/>
            </a:endParaRPr>
          </a:p>
        </p:txBody>
      </p:sp>
      <p:sp>
        <p:nvSpPr>
          <p:cNvPr id="138" name="Google Shape;138;p17"/>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39" name="Google Shape;139;p17"/>
          <p:cNvSpPr txBox="1"/>
          <p:nvPr/>
        </p:nvSpPr>
        <p:spPr>
          <a:xfrm>
            <a:off x="8619565" y="6524381"/>
            <a:ext cx="3189300" cy="369300"/>
          </a:xfrm>
          <a:prstGeom prst="rect">
            <a:avLst/>
          </a:prstGeom>
          <a:noFill/>
          <a:ln>
            <a:noFill/>
          </a:ln>
        </p:spPr>
        <p:txBody>
          <a:bodyPr anchorCtr="0" anchor="t" bIns="45700" lIns="91425" spcFirstLastPara="1" rIns="91425" wrap="square" tIns="45700">
            <a:spAutoFit/>
          </a:bodyPr>
          <a:lstStyle/>
          <a:p>
            <a:pPr indent="0" lvl="0" marL="0" rtl="0" algn="r">
              <a:spcBef>
                <a:spcPts val="0"/>
              </a:spcBef>
              <a:spcAft>
                <a:spcPts val="0"/>
              </a:spcAft>
              <a:buClr>
                <a:schemeClr val="dk1"/>
              </a:buClr>
              <a:buFont typeface="Arial"/>
              <a:buNone/>
            </a:pPr>
            <a:r>
              <a:rPr lang="en-US" sz="900">
                <a:solidFill>
                  <a:schemeClr val="lt1"/>
                </a:solidFill>
              </a:rPr>
              <a:t>Contributor: Zhicong Fan</a:t>
            </a:r>
            <a:endParaRPr>
              <a:solidFill>
                <a:schemeClr val="dk1"/>
              </a:solidFill>
            </a:endParaRPr>
          </a:p>
          <a:p>
            <a:pPr indent="0" lvl="0" marL="0" marR="0" rtl="0" algn="r">
              <a:lnSpc>
                <a:spcPct val="100000"/>
              </a:lnSpc>
              <a:spcBef>
                <a:spcPts val="0"/>
              </a:spcBef>
              <a:spcAft>
                <a:spcPts val="0"/>
              </a:spcAft>
              <a:buNone/>
            </a:pPr>
            <a:r>
              <a:t/>
            </a:r>
            <a:endParaRPr sz="900">
              <a:solidFill>
                <a:schemeClr val="lt1"/>
              </a:solidFill>
            </a:endParaRPr>
          </a:p>
        </p:txBody>
      </p:sp>
      <p:sp>
        <p:nvSpPr>
          <p:cNvPr id="140" name="Google Shape;140;p17"/>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141" name="Google Shape;141;p17"/>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142" name="Google Shape;142;p17"/>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DATASET</a:t>
            </a:r>
            <a:endParaRPr/>
          </a:p>
        </p:txBody>
      </p:sp>
      <p:sp>
        <p:nvSpPr>
          <p:cNvPr id="143" name="Google Shape;143;p17"/>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idx="1" type="body"/>
          </p:nvPr>
        </p:nvSpPr>
        <p:spPr>
          <a:xfrm>
            <a:off x="376809" y="1334279"/>
            <a:ext cx="111774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Integrated Surface Database(ISD)</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2000"/>
              <a:buNone/>
            </a:pPr>
            <a:r>
              <a:rPr b="1" lang="en-US" sz="1800">
                <a:latin typeface="Arial"/>
                <a:ea typeface="Arial"/>
                <a:cs typeface="Arial"/>
                <a:sym typeface="Arial"/>
              </a:rPr>
              <a:t>ISD is a global database that consists of hourly and synoptic surface observations compiled from numerous sources into a single common ASCII format and common data model. Many weather elements are included wind speed and direction, wind gust, temperature, dew point, cloud data, sea level pressure, altimeter setting, station pressure, present weather, visibility, precipitation amounts for various time periods, snow depth, and various other elements as observed by each station.</a:t>
            </a:r>
            <a:endParaRPr b="1" sz="1800">
              <a:latin typeface="Arial"/>
              <a:ea typeface="Arial"/>
              <a:cs typeface="Arial"/>
              <a:sym typeface="Arial"/>
            </a:endParaRPr>
          </a:p>
          <a:p>
            <a:pPr indent="0" lvl="0" marL="0" rtl="0" algn="l">
              <a:lnSpc>
                <a:spcPct val="100000"/>
              </a:lnSpc>
              <a:spcBef>
                <a:spcPts val="0"/>
              </a:spcBef>
              <a:spcAft>
                <a:spcPts val="0"/>
              </a:spcAft>
              <a:buSzPts val="2000"/>
              <a:buNone/>
            </a:pPr>
            <a:r>
              <a:t/>
            </a:r>
            <a:endParaRPr b="1" sz="1800">
              <a:latin typeface="Arial"/>
              <a:ea typeface="Arial"/>
              <a:cs typeface="Arial"/>
              <a:sym typeface="Arial"/>
            </a:endParaRPr>
          </a:p>
          <a:p>
            <a:pPr indent="0" lvl="0" marL="0" rtl="0" algn="l">
              <a:lnSpc>
                <a:spcPct val="100000"/>
              </a:lnSpc>
              <a:spcBef>
                <a:spcPts val="0"/>
              </a:spcBef>
              <a:spcAft>
                <a:spcPts val="0"/>
              </a:spcAft>
              <a:buSzPts val="2000"/>
              <a:buNone/>
            </a:pPr>
            <a:r>
              <a:t/>
            </a:r>
            <a:endParaRPr b="1" sz="1800">
              <a:latin typeface="Arial"/>
              <a:ea typeface="Arial"/>
              <a:cs typeface="Arial"/>
              <a:sym typeface="Arial"/>
            </a:endParaRPr>
          </a:p>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Success</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b="1" sz="2600">
              <a:solidFill>
                <a:srgbClr val="E84B36"/>
              </a:solidFill>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b="1" lang="en-US" sz="1800">
                <a:latin typeface="Arial"/>
                <a:ea typeface="Arial"/>
                <a:cs typeface="Arial"/>
                <a:sym typeface="Arial"/>
              </a:rPr>
              <a:t>Except for a few columns of data missing in 2021, the rest of dataset was successfully converted into CSV file and fed into preprocessing</a:t>
            </a:r>
            <a:endParaRPr b="1" sz="1800">
              <a:latin typeface="Arial"/>
              <a:ea typeface="Arial"/>
              <a:cs typeface="Arial"/>
              <a:sym typeface="Arial"/>
            </a:endParaRPr>
          </a:p>
        </p:txBody>
      </p:sp>
      <p:sp>
        <p:nvSpPr>
          <p:cNvPr id="149" name="Google Shape;149;p18"/>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50" name="Google Shape;150;p18"/>
          <p:cNvSpPr txBox="1"/>
          <p:nvPr/>
        </p:nvSpPr>
        <p:spPr>
          <a:xfrm>
            <a:off x="8619565" y="6524381"/>
            <a:ext cx="3189300" cy="369300"/>
          </a:xfrm>
          <a:prstGeom prst="rect">
            <a:avLst/>
          </a:prstGeom>
          <a:noFill/>
          <a:ln>
            <a:noFill/>
          </a:ln>
        </p:spPr>
        <p:txBody>
          <a:bodyPr anchorCtr="0" anchor="t" bIns="45700" lIns="91425" spcFirstLastPara="1" rIns="91425" wrap="square" tIns="45700">
            <a:spAutoFit/>
          </a:bodyPr>
          <a:lstStyle/>
          <a:p>
            <a:pPr indent="0" lvl="0" marL="0" rtl="0" algn="r">
              <a:spcBef>
                <a:spcPts val="0"/>
              </a:spcBef>
              <a:spcAft>
                <a:spcPts val="0"/>
              </a:spcAft>
              <a:buClr>
                <a:schemeClr val="dk1"/>
              </a:buClr>
              <a:buFont typeface="Arial"/>
              <a:buNone/>
            </a:pPr>
            <a:r>
              <a:rPr lang="en-US" sz="900">
                <a:solidFill>
                  <a:schemeClr val="lt1"/>
                </a:solidFill>
              </a:rPr>
              <a:t>Contributor: Zhicong Fan</a:t>
            </a:r>
            <a:endParaRPr>
              <a:solidFill>
                <a:schemeClr val="dk1"/>
              </a:solidFill>
            </a:endParaRPr>
          </a:p>
          <a:p>
            <a:pPr indent="0" lvl="0" marL="0" marR="0" rtl="0" algn="r">
              <a:lnSpc>
                <a:spcPct val="100000"/>
              </a:lnSpc>
              <a:spcBef>
                <a:spcPts val="0"/>
              </a:spcBef>
              <a:spcAft>
                <a:spcPts val="0"/>
              </a:spcAft>
              <a:buNone/>
            </a:pPr>
            <a:r>
              <a:t/>
            </a:r>
            <a:endParaRPr sz="900">
              <a:solidFill>
                <a:schemeClr val="lt1"/>
              </a:solidFill>
            </a:endParaRPr>
          </a:p>
        </p:txBody>
      </p:sp>
      <p:sp>
        <p:nvSpPr>
          <p:cNvPr id="151" name="Google Shape;151;p18"/>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152" name="Google Shape;152;p18"/>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153" name="Google Shape;153;p18"/>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DATASET</a:t>
            </a:r>
            <a:endParaRPr/>
          </a:p>
        </p:txBody>
      </p:sp>
      <p:sp>
        <p:nvSpPr>
          <p:cNvPr id="154" name="Google Shape;154;p18"/>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p:nvPr/>
        </p:nvSpPr>
        <p:spPr>
          <a:xfrm flipH="1" rot="10800000">
            <a:off x="0" y="6437100"/>
            <a:ext cx="12192000" cy="420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60" name="Google Shape;160;p19"/>
          <p:cNvSpPr txBox="1"/>
          <p:nvPr/>
        </p:nvSpPr>
        <p:spPr>
          <a:xfrm>
            <a:off x="8619565" y="6524381"/>
            <a:ext cx="3189300" cy="369300"/>
          </a:xfrm>
          <a:prstGeom prst="rect">
            <a:avLst/>
          </a:prstGeom>
          <a:noFill/>
          <a:ln>
            <a:noFill/>
          </a:ln>
        </p:spPr>
        <p:txBody>
          <a:bodyPr anchorCtr="0" anchor="t" bIns="45700" lIns="91425" spcFirstLastPara="1" rIns="91425" wrap="square" tIns="45700">
            <a:spAutoFit/>
          </a:bodyPr>
          <a:lstStyle/>
          <a:p>
            <a:pPr indent="0" lvl="0" marL="0" rtl="0" algn="r">
              <a:spcBef>
                <a:spcPts val="0"/>
              </a:spcBef>
              <a:spcAft>
                <a:spcPts val="0"/>
              </a:spcAft>
              <a:buClr>
                <a:schemeClr val="dk1"/>
              </a:buClr>
              <a:buFont typeface="Arial"/>
              <a:buNone/>
            </a:pPr>
            <a:r>
              <a:rPr lang="en-US" sz="900">
                <a:solidFill>
                  <a:schemeClr val="lt1"/>
                </a:solidFill>
              </a:rPr>
              <a:t>Contributor: Noam Yan</a:t>
            </a:r>
            <a:endParaRPr>
              <a:solidFill>
                <a:schemeClr val="dk1"/>
              </a:solidFill>
            </a:endParaRPr>
          </a:p>
          <a:p>
            <a:pPr indent="0" lvl="0" marL="0" marR="0" rtl="0" algn="r">
              <a:lnSpc>
                <a:spcPct val="100000"/>
              </a:lnSpc>
              <a:spcBef>
                <a:spcPts val="0"/>
              </a:spcBef>
              <a:spcAft>
                <a:spcPts val="0"/>
              </a:spcAft>
              <a:buNone/>
            </a:pPr>
            <a:r>
              <a:t/>
            </a:r>
            <a:endParaRPr sz="900">
              <a:solidFill>
                <a:schemeClr val="lt1"/>
              </a:solidFill>
            </a:endParaRPr>
          </a:p>
        </p:txBody>
      </p:sp>
      <p:sp>
        <p:nvSpPr>
          <p:cNvPr id="161" name="Google Shape;161;p19"/>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close up of a logo&#10;&#10;Description automatically generated" id="162" name="Google Shape;162;p19"/>
          <p:cNvPicPr preferRelativeResize="0"/>
          <p:nvPr/>
        </p:nvPicPr>
        <p:blipFill rotWithShape="1">
          <a:blip r:embed="rId3">
            <a:alphaModFix/>
          </a:blip>
          <a:srcRect b="0" l="0" r="0" t="0"/>
          <a:stretch/>
        </p:blipFill>
        <p:spPr>
          <a:xfrm>
            <a:off x="11554210" y="228014"/>
            <a:ext cx="277906" cy="401420"/>
          </a:xfrm>
          <a:prstGeom prst="rect">
            <a:avLst/>
          </a:prstGeom>
          <a:noFill/>
          <a:ln>
            <a:noFill/>
          </a:ln>
        </p:spPr>
      </p:pic>
      <p:sp>
        <p:nvSpPr>
          <p:cNvPr id="163" name="Google Shape;163;p19"/>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DATASET</a:t>
            </a:r>
            <a:endParaRPr/>
          </a:p>
        </p:txBody>
      </p:sp>
      <p:sp>
        <p:nvSpPr>
          <p:cNvPr id="164" name="Google Shape;164;p19"/>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
        <p:nvSpPr>
          <p:cNvPr id="165" name="Google Shape;165;p19"/>
          <p:cNvSpPr txBox="1"/>
          <p:nvPr>
            <p:ph idx="1" type="body"/>
          </p:nvPr>
        </p:nvSpPr>
        <p:spPr>
          <a:xfrm>
            <a:off x="376806" y="1334275"/>
            <a:ext cx="4205100" cy="482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Dataset overview</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0" lvl="0" marL="0" rtl="0" algn="l">
              <a:lnSpc>
                <a:spcPct val="100000"/>
              </a:lnSpc>
              <a:spcBef>
                <a:spcPts val="0"/>
              </a:spcBef>
              <a:spcAft>
                <a:spcPts val="0"/>
              </a:spcAft>
              <a:buNone/>
            </a:pPr>
            <a:r>
              <a:rPr b="1" lang="en-US" sz="1800">
                <a:latin typeface="Arial"/>
                <a:ea typeface="Arial"/>
                <a:cs typeface="Arial"/>
                <a:sym typeface="Arial"/>
              </a:rPr>
              <a:t>Raw Data</a:t>
            </a:r>
            <a:r>
              <a:rPr lang="en-US" sz="1800">
                <a:latin typeface="Arial"/>
                <a:ea typeface="Arial"/>
                <a:cs typeface="Arial"/>
                <a:sym typeface="Arial"/>
              </a:rPr>
              <a:t> </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Data scale</a:t>
            </a:r>
            <a:endParaRPr sz="1800">
              <a:latin typeface="Arial"/>
              <a:ea typeface="Arial"/>
              <a:cs typeface="Arial"/>
              <a:sym typeface="Arial"/>
            </a:endParaRPr>
          </a:p>
          <a:p>
            <a:pPr indent="-342900" lvl="0" marL="914400" rtl="0" algn="l">
              <a:lnSpc>
                <a:spcPct val="150000"/>
              </a:lnSpc>
              <a:spcBef>
                <a:spcPts val="0"/>
              </a:spcBef>
              <a:spcAft>
                <a:spcPts val="0"/>
              </a:spcAft>
              <a:buSzPts val="1800"/>
              <a:buFont typeface="Arial"/>
              <a:buChar char="○"/>
            </a:pPr>
            <a:r>
              <a:rPr lang="en-US" sz="1800">
                <a:latin typeface="Arial"/>
                <a:ea typeface="Arial"/>
                <a:cs typeface="Arial"/>
                <a:sym typeface="Arial"/>
              </a:rPr>
              <a:t>Debug Dataset (26 days) : </a:t>
            </a:r>
            <a:endParaRPr sz="1800">
              <a:latin typeface="Arial"/>
              <a:ea typeface="Arial"/>
              <a:cs typeface="Arial"/>
              <a:sym typeface="Arial"/>
            </a:endParaRPr>
          </a:p>
          <a:p>
            <a:pPr indent="0" lvl="0" marL="914400" rtl="0" algn="l">
              <a:lnSpc>
                <a:spcPct val="150000"/>
              </a:lnSpc>
              <a:spcBef>
                <a:spcPts val="0"/>
              </a:spcBef>
              <a:spcAft>
                <a:spcPts val="0"/>
              </a:spcAft>
              <a:buNone/>
            </a:pPr>
            <a:r>
              <a:rPr lang="en-US" sz="1800">
                <a:latin typeface="Arial"/>
                <a:ea typeface="Arial"/>
                <a:cs typeface="Arial"/>
                <a:sym typeface="Arial"/>
              </a:rPr>
              <a:t>Oct, 1, 2022 - Oct, 26, 2022</a:t>
            </a:r>
            <a:br>
              <a:rPr lang="en-US" sz="1800">
                <a:latin typeface="Arial"/>
                <a:ea typeface="Arial"/>
                <a:cs typeface="Arial"/>
                <a:sym typeface="Arial"/>
              </a:rPr>
            </a:br>
            <a:endParaRPr sz="1800">
              <a:latin typeface="Arial"/>
              <a:ea typeface="Arial"/>
              <a:cs typeface="Arial"/>
              <a:sym typeface="Arial"/>
            </a:endParaRPr>
          </a:p>
          <a:p>
            <a:pPr indent="-342900" lvl="0" marL="914400" rtl="0" algn="l">
              <a:lnSpc>
                <a:spcPct val="150000"/>
              </a:lnSpc>
              <a:spcBef>
                <a:spcPts val="0"/>
              </a:spcBef>
              <a:spcAft>
                <a:spcPts val="0"/>
              </a:spcAft>
              <a:buSzPts val="1800"/>
              <a:buFont typeface="Arial"/>
              <a:buChar char="○"/>
            </a:pPr>
            <a:r>
              <a:rPr lang="en-US" sz="1800">
                <a:latin typeface="Arial"/>
                <a:ea typeface="Arial"/>
                <a:cs typeface="Arial"/>
                <a:sym typeface="Arial"/>
              </a:rPr>
              <a:t>Full Dataset (about 2 yrs) : </a:t>
            </a:r>
            <a:endParaRPr sz="1800">
              <a:latin typeface="Arial"/>
              <a:ea typeface="Arial"/>
              <a:cs typeface="Arial"/>
              <a:sym typeface="Arial"/>
            </a:endParaRPr>
          </a:p>
          <a:p>
            <a:pPr indent="0" lvl="0" marL="914400" rtl="0" algn="l">
              <a:lnSpc>
                <a:spcPct val="150000"/>
              </a:lnSpc>
              <a:spcBef>
                <a:spcPts val="0"/>
              </a:spcBef>
              <a:spcAft>
                <a:spcPts val="0"/>
              </a:spcAft>
              <a:buNone/>
            </a:pPr>
            <a:r>
              <a:rPr lang="en-US" sz="1800">
                <a:latin typeface="Arial"/>
                <a:ea typeface="Arial"/>
                <a:cs typeface="Arial"/>
                <a:sym typeface="Arial"/>
              </a:rPr>
              <a:t>Jan, 1, 2021 - Oct, 26, 2022</a:t>
            </a:r>
            <a:endParaRPr sz="1800">
              <a:latin typeface="Arial"/>
              <a:ea typeface="Arial"/>
              <a:cs typeface="Arial"/>
              <a:sym typeface="Arial"/>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p:txBody>
      </p:sp>
      <p:sp>
        <p:nvSpPr>
          <p:cNvPr id="166" name="Google Shape;166;p19"/>
          <p:cNvSpPr txBox="1"/>
          <p:nvPr/>
        </p:nvSpPr>
        <p:spPr>
          <a:xfrm>
            <a:off x="6648275" y="1941425"/>
            <a:ext cx="5160600" cy="36894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Char char="●"/>
            </a:pPr>
            <a:r>
              <a:rPr lang="en-US" sz="1800">
                <a:solidFill>
                  <a:schemeClr val="dk1"/>
                </a:solidFill>
              </a:rPr>
              <a:t>Features</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US" sz="1800">
                <a:solidFill>
                  <a:schemeClr val="dk1"/>
                </a:solidFill>
              </a:rPr>
              <a:t>Price-related Features</a:t>
            </a:r>
            <a:endParaRPr sz="1800">
              <a:solidFill>
                <a:schemeClr val="dk1"/>
              </a:solidFill>
            </a:endParaRPr>
          </a:p>
          <a:p>
            <a:pPr indent="-342900" lvl="2" marL="1371600" rtl="0" algn="l">
              <a:lnSpc>
                <a:spcPct val="115000"/>
              </a:lnSpc>
              <a:spcBef>
                <a:spcPts val="0"/>
              </a:spcBef>
              <a:spcAft>
                <a:spcPts val="0"/>
              </a:spcAft>
              <a:buClr>
                <a:schemeClr val="dk1"/>
              </a:buClr>
              <a:buSzPts val="1800"/>
              <a:buChar char="•"/>
            </a:pPr>
            <a:r>
              <a:rPr lang="en-US" sz="1800">
                <a:solidFill>
                  <a:schemeClr val="dk1"/>
                </a:solidFill>
              </a:rPr>
              <a:t>P</a:t>
            </a:r>
            <a:r>
              <a:rPr lang="en-US" sz="1800">
                <a:solidFill>
                  <a:schemeClr val="dk1"/>
                </a:solidFill>
              </a:rPr>
              <a:t>rices in surrounding states</a:t>
            </a: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US" sz="1800">
                <a:solidFill>
                  <a:schemeClr val="dk1"/>
                </a:solidFill>
              </a:rPr>
              <a:t>Day-ahead Price</a:t>
            </a: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US" sz="1800">
                <a:solidFill>
                  <a:schemeClr val="dk1"/>
                </a:solidFill>
              </a:rPr>
              <a:t>Forecast Load</a:t>
            </a: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US" sz="1800">
                <a:solidFill>
                  <a:schemeClr val="dk1"/>
                </a:solidFill>
              </a:rPr>
              <a:t>Weather information</a:t>
            </a: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US" sz="1800">
                <a:solidFill>
                  <a:schemeClr val="dk1"/>
                </a:solidFill>
              </a:rPr>
              <a:t>Temperature</a:t>
            </a: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US" sz="1800">
                <a:solidFill>
                  <a:schemeClr val="dk1"/>
                </a:solidFill>
              </a:rPr>
              <a:t>Precipitation</a:t>
            </a: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US" sz="1800">
                <a:solidFill>
                  <a:schemeClr val="dk1"/>
                </a:solidFill>
              </a:rPr>
              <a:t>Wind …</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p:nvPr/>
        </p:nvSpPr>
        <p:spPr>
          <a:xfrm flipH="1" rot="10800000">
            <a:off x="-1" y="64"/>
            <a:ext cx="12192000" cy="68661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pic>
        <p:nvPicPr>
          <p:cNvPr descr="A picture containing building, street&#10;&#10;Description automatically generated" id="172" name="Google Shape;172;p20"/>
          <p:cNvPicPr preferRelativeResize="0"/>
          <p:nvPr/>
        </p:nvPicPr>
        <p:blipFill rotWithShape="1">
          <a:blip r:embed="rId3">
            <a:alphaModFix amt="25000"/>
          </a:blip>
          <a:srcRect b="0" l="0" r="0" t="0"/>
          <a:stretch/>
        </p:blipFill>
        <p:spPr>
          <a:xfrm>
            <a:off x="-1" y="8165"/>
            <a:ext cx="12192000" cy="6858000"/>
          </a:xfrm>
          <a:prstGeom prst="rect">
            <a:avLst/>
          </a:prstGeom>
          <a:noFill/>
          <a:ln>
            <a:noFill/>
          </a:ln>
        </p:spPr>
      </p:pic>
      <p:pic>
        <p:nvPicPr>
          <p:cNvPr descr="A close up of a logo&#10;&#10;Description automatically generated" id="173" name="Google Shape;173;p20"/>
          <p:cNvPicPr preferRelativeResize="0"/>
          <p:nvPr/>
        </p:nvPicPr>
        <p:blipFill rotWithShape="1">
          <a:blip r:embed="rId4">
            <a:alphaModFix/>
          </a:blip>
          <a:srcRect b="0" l="0" r="0" t="0"/>
          <a:stretch/>
        </p:blipFill>
        <p:spPr>
          <a:xfrm>
            <a:off x="11554210" y="235709"/>
            <a:ext cx="277906" cy="401420"/>
          </a:xfrm>
          <a:prstGeom prst="rect">
            <a:avLst/>
          </a:prstGeom>
          <a:noFill/>
          <a:ln>
            <a:noFill/>
          </a:ln>
        </p:spPr>
      </p:pic>
      <p:sp>
        <p:nvSpPr>
          <p:cNvPr id="174" name="Google Shape;174;p20"/>
          <p:cNvSpPr txBox="1"/>
          <p:nvPr/>
        </p:nvSpPr>
        <p:spPr>
          <a:xfrm>
            <a:off x="1295400" y="2948490"/>
            <a:ext cx="9601200" cy="1062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0"/>
              <a:buFont typeface="Arial"/>
              <a:buNone/>
            </a:pPr>
            <a:r>
              <a:rPr b="1" lang="en-US" sz="4500">
                <a:solidFill>
                  <a:schemeClr val="lt1"/>
                </a:solidFill>
              </a:rPr>
              <a:t>PREPROCESSING</a:t>
            </a:r>
            <a:endParaRPr b="1" i="0" sz="45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5" name="Google Shape;175;p20"/>
          <p:cNvSpPr/>
          <p:nvPr/>
        </p:nvSpPr>
        <p:spPr>
          <a:xfrm>
            <a:off x="5520230" y="3898526"/>
            <a:ext cx="1151400" cy="111900"/>
          </a:xfrm>
          <a:prstGeom prst="rect">
            <a:avLst/>
          </a:prstGeom>
          <a:solidFill>
            <a:srgbClr val="FF552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p20"/>
          <p:cNvSpPr txBox="1"/>
          <p:nvPr/>
        </p:nvSpPr>
        <p:spPr>
          <a:xfrm>
            <a:off x="8559053" y="6524381"/>
            <a:ext cx="32499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XU YAN, YUNQIAN BAO, ZHICONG FAN</a:t>
            </a:r>
            <a:endParaRPr/>
          </a:p>
        </p:txBody>
      </p:sp>
      <p:sp>
        <p:nvSpPr>
          <p:cNvPr id="177" name="Google Shape;177;p20"/>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chemeClr val="lt1"/>
                </a:solidFill>
                <a:latin typeface="Arial"/>
                <a:ea typeface="Arial"/>
                <a:cs typeface="Arial"/>
                <a:sym typeface="Arial"/>
              </a:rPr>
              <a:t>COMPUTER SCIENCE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