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7" r:id="rId4"/>
    <p:sldId id="280" r:id="rId5"/>
    <p:sldId id="269" r:id="rId6"/>
    <p:sldId id="270" r:id="rId7"/>
    <p:sldId id="271" r:id="rId8"/>
    <p:sldId id="276" r:id="rId9"/>
    <p:sldId id="277" r:id="rId10"/>
    <p:sldId id="281" r:id="rId11"/>
    <p:sldId id="278" r:id="rId12"/>
    <p:sldId id="282" r:id="rId13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69032" autoAdjust="0"/>
  </p:normalViewPr>
  <p:slideViewPr>
    <p:cSldViewPr snapToGrid="0">
      <p:cViewPr varScale="1">
        <p:scale>
          <a:sx n="57" d="100"/>
          <a:sy n="57" d="100"/>
        </p:scale>
        <p:origin x="16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6AF7FF25-121C-4B35-9136-601995D9EB78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ED92CB86-0DB9-4A70-B1CF-B23508471F6B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9C2B151B-D7D1-48E5-8230-5AADBC794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Recorded by hospital ERP system (how to traces recorded)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Examples of activities: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highlight>
                  <a:srgbClr val="E1F5FE"/>
                </a:highlight>
                <a:latin typeface="system-ui"/>
              </a:rPr>
              <a:t>ER Registration, ER Triage, ER Sepsis Triage, Leucocytes, CRP, </a:t>
            </a:r>
            <a:r>
              <a:rPr lang="en-US" b="0" i="0" dirty="0" err="1">
                <a:effectLst/>
                <a:highlight>
                  <a:srgbClr val="E1F5FE"/>
                </a:highlight>
                <a:latin typeface="system-ui"/>
              </a:rPr>
              <a:t>LacticAcid</a:t>
            </a:r>
            <a:r>
              <a:rPr lang="en-US" b="0" i="0" dirty="0">
                <a:effectLst/>
                <a:highlight>
                  <a:srgbClr val="E1F5FE"/>
                </a:highlight>
                <a:latin typeface="system-ui"/>
              </a:rPr>
              <a:t>, IV Liquid, IV Antibiotics</a:t>
            </a:r>
            <a:endParaRPr lang="en-US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Example of attributes:  </a:t>
            </a:r>
          </a:p>
          <a:p>
            <a:r>
              <a:rPr lang="en-US" dirty="0"/>
              <a:t>Age, Time </a:t>
            </a:r>
            <a:r>
              <a:rPr lang="en-US" dirty="0" err="1"/>
              <a:t>etc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8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requires further investigation Will address this problem later in section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analysis that have been done: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Discovering the most frequent activities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most frequent activities: Leucocytes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CRP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0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dirty="0"/>
              <a:t>Compared results across different trace counts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1"/>
            <a:fld id="{A740E3E4-E9D9-49FD-9F18-2E96717D35D6}" type="datetime1">
              <a:rPr lang="he-IL" smtClean="0"/>
              <a:t>כ"ו/סיון/תשפ"ד</a:t>
            </a:fld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1"/>
            <a:fld id="{9C2B151B-D7D1-48E5-8230-5AADBC794F88}" type="slidenum">
              <a:rPr lang="en-US" smtClean="0"/>
              <a:pPr rtl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6320" y="758952"/>
            <a:ext cx="10058400" cy="3566160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3549" y="4645152"/>
            <a:ext cx="10058400" cy="1143000"/>
          </a:xfrm>
        </p:spPr>
        <p:txBody>
          <a:bodyPr lIns="91440" rIns="91440" rtlCol="1">
            <a:normAutofit/>
          </a:bodyPr>
          <a:lstStyle>
            <a:lvl1pPr marL="0" indent="0" algn="r" rtl="1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 rtl="1">
              <a:buNone/>
              <a:defRPr sz="2400"/>
            </a:lvl2pPr>
            <a:lvl3pPr marL="914400" indent="0" algn="ctr" rtl="1">
              <a:buNone/>
              <a:defRPr sz="2400"/>
            </a:lvl3pPr>
            <a:lvl4pPr marL="1371600" indent="0" algn="ctr" rtl="1">
              <a:buNone/>
              <a:defRPr sz="2000"/>
            </a:lvl4pPr>
            <a:lvl5pPr marL="1828800" indent="0" algn="ctr" rtl="1">
              <a:buNone/>
              <a:defRPr sz="2000"/>
            </a:lvl5pPr>
            <a:lvl6pPr marL="2286000" indent="0" algn="ctr" rtl="1">
              <a:buNone/>
              <a:defRPr sz="2000"/>
            </a:lvl6pPr>
            <a:lvl7pPr marL="2743200" indent="0" algn="ctr" rtl="1">
              <a:buNone/>
              <a:defRPr sz="2000"/>
            </a:lvl7pPr>
            <a:lvl8pPr marL="3200400" indent="0" algn="ctr" rtl="1">
              <a:buNone/>
              <a:defRPr sz="2000"/>
            </a:lvl8pPr>
            <a:lvl9pPr marL="3657600" indent="0" algn="ctr" rtl="1">
              <a:buNone/>
              <a:defRPr sz="2000"/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/>
          </p:cNvCxnSpPr>
          <p:nvPr/>
        </p:nvCxnSpPr>
        <p:spPr>
          <a:xfrm flipH="1">
            <a:off x="1108822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4A3E967-8D5C-4DDD-9C40-DF34C54C2F3C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36320" y="2108201"/>
            <a:ext cx="10058400" cy="3760891"/>
          </a:xfrm>
        </p:spPr>
        <p:txBody>
          <a:bodyPr vert="eaVert" lIns="45720" tIns="0" rIns="45720" bIns="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5D0A03C-C8B9-4C44-8800-9AB775257217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412302"/>
            <a:ext cx="2628900" cy="5759898"/>
          </a:xfrm>
        </p:spPr>
        <p:txBody>
          <a:bodyPr vert="eaVert"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619500" y="412302"/>
            <a:ext cx="7734300" cy="5759898"/>
          </a:xfrm>
        </p:spPr>
        <p:txBody>
          <a:bodyPr vert="eaVert" lIns="45720" tIns="0" rIns="45720" bIns="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C0F065D-908A-45E9-9C31-8EAE27922426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36320" y="2108201"/>
            <a:ext cx="10058400" cy="376089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485C861-67B5-4004-B8E7-860D0705DFD9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758952"/>
            <a:ext cx="10058400" cy="3566160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36320" y="4663440"/>
            <a:ext cx="10058400" cy="1143000"/>
          </a:xfrm>
        </p:spPr>
        <p:txBody>
          <a:bodyPr lIns="91440" rIns="91440" rtlCol="1" anchor="t" anchorCtr="0">
            <a:normAutofit/>
          </a:bodyPr>
          <a:lstStyle>
            <a:lvl1pPr marL="0" indent="0" algn="r" rtl="1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>
            <a:cxnSpLocks/>
          </p:cNvCxnSpPr>
          <p:nvPr/>
        </p:nvCxnSpPr>
        <p:spPr>
          <a:xfrm flipH="1">
            <a:off x="1108822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89F741F-7A1D-4906-9C55-362A48C9A3EE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454984" y="2120900"/>
            <a:ext cx="4639736" cy="3748193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1036320" y="2120900"/>
            <a:ext cx="4639736" cy="374819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CEF6CD0-317B-4DC1-9C07-2CAF6E3BCCA1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54984" y="2057400"/>
            <a:ext cx="4639736" cy="736282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454984" y="2958274"/>
            <a:ext cx="4639736" cy="291082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036320" y="2057400"/>
            <a:ext cx="4639736" cy="736282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1036320" y="2958273"/>
            <a:ext cx="4639736" cy="2910821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  <a:p>
            <a:pPr lvl="1" rtl="1"/>
            <a:r>
              <a:rPr lang="he" dirty="0"/>
              <a:t>רמה שניה</a:t>
            </a:r>
          </a:p>
          <a:p>
            <a:pPr lvl="2" rtl="1"/>
            <a:r>
              <a:rPr lang="he" dirty="0"/>
              <a:t>רמה שלישית</a:t>
            </a:r>
          </a:p>
          <a:p>
            <a:pPr lvl="3" rtl="1"/>
            <a:r>
              <a:rPr lang="he" dirty="0"/>
              <a:t>רמה רביעית</a:t>
            </a:r>
          </a:p>
          <a:p>
            <a:pPr lvl="4" rtl="1"/>
            <a:r>
              <a:rPr lang="he" dirty="0"/>
              <a:t>רמה חמישית</a:t>
            </a:r>
            <a:endParaRPr lang="en-US" dirty="0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B7B873B-D916-4AD6-B2D8-7D9E14E6715C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11" name="מציין מיקום של כותרת תחתונה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מציין מיקום של תאריך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5FDD4EA-431A-4956-84A7-9DE9D45B98C7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5FA6EE9-C983-4E79-A3A9-F3233CDF6463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 flipH="1">
            <a:off x="7537688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030967" y="786383"/>
            <a:ext cx="3517567" cy="2093975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804672" y="812799"/>
            <a:ext cx="5928344" cy="5294757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8030968" y="3043050"/>
            <a:ext cx="3517567" cy="3064505"/>
          </a:xfrm>
        </p:spPr>
        <p:txBody>
          <a:bodyPr lIns="91440" rIns="91440" rtlCol="1">
            <a:normAutofit/>
          </a:bodyPr>
          <a:lstStyle>
            <a:lvl1pPr marL="0" indent="0" algn="r" rtl="1">
              <a:buNone/>
              <a:defRPr sz="1800">
                <a:solidFill>
                  <a:srgbClr val="FFFFFF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8030968" y="6446520"/>
            <a:ext cx="3517568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1925123A-C1B7-4A4E-9A5A-EF1A061AC565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398998" y="6446520"/>
            <a:ext cx="5334019" cy="365125"/>
          </a:xfrm>
        </p:spPr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 flipH="1">
            <a:off x="3175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0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1" anchor="t"/>
          <a:lstStyle>
            <a:lvl1pPr marL="625475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981076" y="4799362"/>
            <a:ext cx="10113645" cy="743682"/>
          </a:xfrm>
        </p:spPr>
        <p:txBody>
          <a:bodyPr tIns="0" bIns="0" rtlCol="1" anchor="b">
            <a:noAutofit/>
          </a:bodyPr>
          <a:lstStyle>
            <a:lvl1pPr algn="r" rtl="1">
              <a:defRPr sz="3600" b="0">
                <a:solidFill>
                  <a:srgbClr val="FFFFFF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981457" y="5715000"/>
            <a:ext cx="10113264" cy="609600"/>
          </a:xfrm>
        </p:spPr>
        <p:txBody>
          <a:bodyPr lIns="91440" tIns="0" rIns="91440" bIns="0" rtlCol="1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388724" y="6446838"/>
            <a:ext cx="258485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81963C7-ABB7-4377-AD52-032180F16D33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276459" y="6446838"/>
            <a:ext cx="6818262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18408" y="6446838"/>
            <a:ext cx="7800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3632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1388724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576A16E-93FE-44E3-8B4E-30CF52038E38}" type="datetime1">
              <a:rPr lang="he-IL" smtClean="0"/>
              <a:t>כ"ו/סיון/תשפ"ד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27645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 cap="all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418408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 flipH="1">
            <a:off x="1031508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r" defTabSz="914400" rtl="1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38404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56692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74980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932688" indent="-182880" algn="r" defTabSz="914400" rtl="1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מלבן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48929" y="639097"/>
            <a:ext cx="6253317" cy="3686015"/>
          </a:xfrm>
        </p:spPr>
        <p:txBody>
          <a:bodyPr rtlCol="1">
            <a:normAutofit/>
          </a:bodyPr>
          <a:lstStyle/>
          <a:p>
            <a:pPr algn="r" rtl="1"/>
            <a:r>
              <a:rPr lang="en-US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/>
              <a:t>epsis Cases – Event Log</a:t>
            </a:r>
            <a:endParaRPr lang="he" sz="8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32900" y="4672739"/>
            <a:ext cx="6269347" cy="1021498"/>
          </a:xfrm>
        </p:spPr>
        <p:txBody>
          <a:bodyPr rtlCol="1">
            <a:normAutofit/>
          </a:bodyPr>
          <a:lstStyle/>
          <a:p>
            <a:pPr algn="r" rt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Asaf Ben or, Noam Diamant</a:t>
            </a:r>
            <a:endParaRPr lang="he" sz="24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 descr="תמונה המכילה בניין, ישיבה, מושב, צד&#10;&#10;תיאור נוצר באופן אוטומטי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556686" y="1"/>
            <a:ext cx="4635315" cy="6857999"/>
          </a:xfrm>
          <a:prstGeom prst="rect">
            <a:avLst/>
          </a:prstGeom>
        </p:spPr>
      </p:pic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2813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Model Discovery – Results Con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All Traces: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DADA652-58C8-59E5-D71C-128F425B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64" y="2665658"/>
            <a:ext cx="8915400" cy="36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5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Conformance Checking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Evaluated four quality metrics for each model: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Fitness, Precision, Generalization, Simplicity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Compared results across different trace counts</a:t>
            </a:r>
          </a:p>
        </p:txBody>
      </p:sp>
    </p:spTree>
    <p:extLst>
      <p:ext uri="{BB962C8B-B14F-4D97-AF65-F5344CB8AC3E}">
        <p14:creationId xmlns:p14="http://schemas.microsoft.com/office/powerpoint/2010/main" val="91911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Conformance Checking - Results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Most common trace only: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10 most common traces: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20 most common traces:</a:t>
            </a:r>
          </a:p>
        </p:txBody>
      </p:sp>
    </p:spTree>
    <p:extLst>
      <p:ext uri="{BB962C8B-B14F-4D97-AF65-F5344CB8AC3E}">
        <p14:creationId xmlns:p14="http://schemas.microsoft.com/office/powerpoint/2010/main" val="339210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Description of the problem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Sepsis: Body's extreme reaction to infection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Potentially life-threatening condition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Process mining in healthcare: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Reveals patient trajectories in hospitals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Verifies alignment with medical guidelines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Helps improve clinical practices</a:t>
            </a:r>
          </a:p>
        </p:txBody>
      </p:sp>
    </p:spTree>
    <p:extLst>
      <p:ext uri="{BB962C8B-B14F-4D97-AF65-F5344CB8AC3E}">
        <p14:creationId xmlns:p14="http://schemas.microsoft.com/office/powerpoint/2010/main" val="377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Sepsis Event Log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1050 patient traces over an 18-month period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15,214 events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16 different activities and 39 data attributes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Case duration: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Median: 5.3 days 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Mean: 28.5 days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28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Trace Example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19" y="1995055"/>
            <a:ext cx="10880063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Traces represent different processes for various patients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A trace is a sequence of actions patient undergoes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400" dirty="0"/>
              <a:t>It illustrates typical patient journey in this case</a:t>
            </a:r>
            <a:endParaRPr lang="en-US" sz="3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DEF3A6C-E7A8-DFA9-977C-119D0AD0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36" y="4031781"/>
            <a:ext cx="10839473" cy="6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0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Data </a:t>
            </a:r>
            <a:r>
              <a:rPr lang="en-US" sz="4800" dirty="0"/>
              <a:t>Analysis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Analyzed 5 most frequent process variants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Common start: Emergency Room registration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600" dirty="0"/>
              <a:t>Unexpected finding: No variant ends with discharge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990AF04-E3B3-4888-BFD5-9F681273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24" y="4278404"/>
            <a:ext cx="860227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Data </a:t>
            </a:r>
            <a:r>
              <a:rPr lang="en-US" sz="4800" dirty="0"/>
              <a:t>Analysis - Continued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Problem solution approach: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Mapped activities to dataset letters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Identified valid end activities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BB9B441-AAB9-A1CE-0782-6702FEE52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1" b="5736"/>
          <a:stretch/>
        </p:blipFill>
        <p:spPr>
          <a:xfrm>
            <a:off x="3202147" y="3161488"/>
            <a:ext cx="6916115" cy="32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0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Data </a:t>
            </a:r>
            <a:r>
              <a:rPr lang="en-US" sz="4800" dirty="0"/>
              <a:t>Cleaning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Data filtering process: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Defined valid start activity: ER Registration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Defined valid end activities (6 types of release/return)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Applied filters to event log: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Kept only traces starting with valid start and end activities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Results: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Number of remaining traces – 734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Number of traces in the original log - 1050</a:t>
            </a:r>
          </a:p>
        </p:txBody>
      </p:sp>
    </p:spTree>
    <p:extLst>
      <p:ext uri="{BB962C8B-B14F-4D97-AF65-F5344CB8AC3E}">
        <p14:creationId xmlns:p14="http://schemas.microsoft.com/office/powerpoint/2010/main" val="365118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Model Discovery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Model discovery techniques used: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Alpha algorithm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Inductive miner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Model discovery process: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Used varying numbers of most common traces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Compared results across different trace counts</a:t>
            </a:r>
          </a:p>
        </p:txBody>
      </p:sp>
    </p:spTree>
    <p:extLst>
      <p:ext uri="{BB962C8B-B14F-4D97-AF65-F5344CB8AC3E}">
        <p14:creationId xmlns:p14="http://schemas.microsoft.com/office/powerpoint/2010/main" val="299135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EF2-1DDF-4B40-D714-5DC3D97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Model Discovery - Results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7398AFD-5228-9886-EBE7-D7A21AAFCAE8}"/>
              </a:ext>
            </a:extLst>
          </p:cNvPr>
          <p:cNvSpPr txBox="1"/>
          <p:nvPr/>
        </p:nvSpPr>
        <p:spPr>
          <a:xfrm>
            <a:off x="1036320" y="1995055"/>
            <a:ext cx="994571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Most common trace only: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3200" dirty="0"/>
              <a:t>20 most common traces:</a:t>
            </a:r>
          </a:p>
          <a:p>
            <a:pPr algn="l" rtl="0"/>
            <a:endParaRPr lang="en-US" sz="32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7A04AD9-7A27-21EF-CC95-F9A40FC83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555"/>
            <a:ext cx="12192000" cy="58176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346BF60-F6C0-357B-DB55-8B4B889C1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84133"/>
            <a:ext cx="12192000" cy="25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915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15_TF56160789" id="{539478B9-971F-4B54-B53E-E49BF40DA880}" vid="{419C53F5-77C9-4B61-965E-AEDCB46211C3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{F8C71AE0-0C41-40BE-9DC5-A5E52D2A6E1F}tf56160789_win32</Template>
  <TotalTime>177</TotalTime>
  <Words>416</Words>
  <Application>Microsoft Office PowerPoint</Application>
  <PresentationFormat>מסך רחב</PresentationFormat>
  <Paragraphs>100</Paragraphs>
  <Slides>12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system-ui</vt:lpstr>
      <vt:lpstr>Tahoma</vt:lpstr>
      <vt:lpstr>1_RetrospectVTI</vt:lpstr>
      <vt:lpstr>Sepsis Cases – Event Log</vt:lpstr>
      <vt:lpstr>Description of the problem</vt:lpstr>
      <vt:lpstr>Sepsis Event Log</vt:lpstr>
      <vt:lpstr>Trace Example</vt:lpstr>
      <vt:lpstr>Data Analysis</vt:lpstr>
      <vt:lpstr>Data Analysis - Continued</vt:lpstr>
      <vt:lpstr>Data Cleaning</vt:lpstr>
      <vt:lpstr>Model Discovery</vt:lpstr>
      <vt:lpstr>Model Discovery - Results</vt:lpstr>
      <vt:lpstr>Model Discovery – Results Con</vt:lpstr>
      <vt:lpstr>Conformance Checking</vt:lpstr>
      <vt:lpstr>Conformance Checking -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Noam Diamant</dc:creator>
  <cp:lastModifiedBy>Noam Diamant</cp:lastModifiedBy>
  <cp:revision>26</cp:revision>
  <dcterms:created xsi:type="dcterms:W3CDTF">2024-07-02T08:54:14Z</dcterms:created>
  <dcterms:modified xsi:type="dcterms:W3CDTF">2024-07-02T11:51:57Z</dcterms:modified>
</cp:coreProperties>
</file>