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3" r:id="rId1"/>
  </p:sldMasterIdLst>
  <p:sldIdLst>
    <p:sldId id="256" r:id="rId2"/>
    <p:sldId id="257" r:id="rId3"/>
    <p:sldId id="260"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92" autoAdjust="0"/>
    <p:restoredTop sz="94660"/>
  </p:normalViewPr>
  <p:slideViewPr>
    <p:cSldViewPr snapToGrid="0">
      <p:cViewPr varScale="1">
        <p:scale>
          <a:sx n="95" d="100"/>
          <a:sy n="95" d="100"/>
        </p:scale>
        <p:origin x="8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12/27/21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8558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9170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1444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73331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12/27/21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2139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90939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391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15928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42833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12/27/21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2648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12/27/21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970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lIns="109728" tIns="109728" rIns="109728" bIns="91440" anchor="ct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lIns="109728" tIns="109728" rIns="109728" bIns="91440" anchor="b"/>
          <a:lstStyle>
            <a:lvl1pPr algn="r">
              <a:defRPr sz="1000" spc="70">
                <a:solidFill>
                  <a:schemeClr val="tx1">
                    <a:lumMod val="75000"/>
                    <a:lumOff val="25000"/>
                  </a:schemeClr>
                </a:solidFill>
              </a:defRPr>
            </a:lvl1pPr>
          </a:lstStyle>
          <a:p>
            <a:fld id="{F6FA2B21-3FCD-4721-B95C-427943F61125}" type="datetime1">
              <a:rPr lang="en-US" smtClean="0"/>
              <a:t>12/27/21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lIns="109728" tIns="109728" rIns="109728" bIns="91440" anchor="b"/>
          <a:lstStyle>
            <a:lvl1pPr algn="l">
              <a:defRPr sz="1000" spc="7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lIns="109728" tIns="109728" rIns="109728" bIns="9144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787905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07" r:id="rId5"/>
    <p:sldLayoutId id="2147483702" r:id="rId6"/>
    <p:sldLayoutId id="2147483703" r:id="rId7"/>
    <p:sldLayoutId id="2147483704" r:id="rId8"/>
    <p:sldLayoutId id="2147483705" r:id="rId9"/>
    <p:sldLayoutId id="2147483706" r:id="rId10"/>
    <p:sldLayoutId id="2147483708" r:id="rId11"/>
  </p:sldLayoutIdLst>
  <p:hf sldNum="0" hdr="0" ftr="0" dt="0"/>
  <p:txStyles>
    <p:titleStyle>
      <a:lvl1pPr algn="l" defTabSz="914400" rtl="0" eaLnBrk="1" latinLnBrk="0" hangingPunct="1">
        <a:lnSpc>
          <a:spcPct val="110000"/>
        </a:lnSpc>
        <a:spcBef>
          <a:spcPct val="0"/>
        </a:spcBef>
        <a:buNone/>
        <a:defRPr lang="en-US" sz="4800" kern="1200" cap="none" spc="13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2000" kern="1200" spc="1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800" kern="1200" spc="1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600" kern="1200" spc="1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600" kern="1200" spc="1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600" kern="1200" spc="1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598ED7-422A-46BC-9536-98405C561816}"/>
              </a:ext>
            </a:extLst>
          </p:cNvPr>
          <p:cNvPicPr>
            <a:picLocks noChangeAspect="1"/>
          </p:cNvPicPr>
          <p:nvPr/>
        </p:nvPicPr>
        <p:blipFill rotWithShape="1">
          <a:blip r:embed="rId2"/>
          <a:srcRect t="23986"/>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כותרת 1">
            <a:extLst>
              <a:ext uri="{FF2B5EF4-FFF2-40B4-BE49-F238E27FC236}">
                <a16:creationId xmlns:a16="http://schemas.microsoft.com/office/drawing/2014/main" id="{BFE8B8FB-7699-4831-B68A-DA2750EB727D}"/>
              </a:ext>
            </a:extLst>
          </p:cNvPr>
          <p:cNvSpPr>
            <a:spLocks noGrp="1"/>
          </p:cNvSpPr>
          <p:nvPr>
            <p:ph type="ctrTitle"/>
          </p:nvPr>
        </p:nvSpPr>
        <p:spPr>
          <a:xfrm>
            <a:off x="1578316" y="1348844"/>
            <a:ext cx="5409468" cy="3042706"/>
          </a:xfrm>
        </p:spPr>
        <p:txBody>
          <a:bodyPr>
            <a:normAutofit/>
          </a:bodyPr>
          <a:lstStyle/>
          <a:p>
            <a:r>
              <a:rPr lang="en-US" sz="6000" dirty="0">
                <a:solidFill>
                  <a:schemeClr val="tx1"/>
                </a:solidFill>
              </a:rPr>
              <a:t>Mid-Term Project</a:t>
            </a:r>
            <a:endParaRPr lang="he-IL" sz="6000" dirty="0">
              <a:solidFill>
                <a:schemeClr val="tx1"/>
              </a:solidFill>
            </a:endParaRPr>
          </a:p>
        </p:txBody>
      </p:sp>
      <p:sp>
        <p:nvSpPr>
          <p:cNvPr id="3" name="כותרת משנה 2">
            <a:extLst>
              <a:ext uri="{FF2B5EF4-FFF2-40B4-BE49-F238E27FC236}">
                <a16:creationId xmlns:a16="http://schemas.microsoft.com/office/drawing/2014/main" id="{6BF95994-B0EB-401F-A8BD-C6A60B8898F6}"/>
              </a:ext>
            </a:extLst>
          </p:cNvPr>
          <p:cNvSpPr>
            <a:spLocks noGrp="1"/>
          </p:cNvSpPr>
          <p:nvPr>
            <p:ph type="subTitle" idx="1"/>
          </p:nvPr>
        </p:nvSpPr>
        <p:spPr>
          <a:xfrm>
            <a:off x="1578316" y="4682061"/>
            <a:ext cx="5409468" cy="950976"/>
          </a:xfrm>
        </p:spPr>
        <p:txBody>
          <a:bodyPr>
            <a:normAutofit/>
          </a:bodyPr>
          <a:lstStyle/>
          <a:p>
            <a:pPr>
              <a:spcAft>
                <a:spcPts val="600"/>
              </a:spcAft>
            </a:pPr>
            <a:r>
              <a:rPr lang="en-US" sz="2000" dirty="0">
                <a:solidFill>
                  <a:schemeClr val="tx1"/>
                </a:solidFill>
              </a:rPr>
              <a:t>Noam </a:t>
            </a:r>
            <a:r>
              <a:rPr lang="en-US" sz="2000" dirty="0" err="1">
                <a:solidFill>
                  <a:schemeClr val="tx1"/>
                </a:solidFill>
              </a:rPr>
              <a:t>Atias</a:t>
            </a:r>
            <a:r>
              <a:rPr lang="en-US" sz="2000" dirty="0">
                <a:solidFill>
                  <a:schemeClr val="tx1"/>
                </a:solidFill>
              </a:rPr>
              <a:t> 311394357</a:t>
            </a:r>
          </a:p>
          <a:p>
            <a:pPr>
              <a:spcAft>
                <a:spcPts val="600"/>
              </a:spcAft>
            </a:pPr>
            <a:r>
              <a:rPr lang="en-US" sz="2000" dirty="0">
                <a:solidFill>
                  <a:schemeClr val="tx1"/>
                </a:solidFill>
              </a:rPr>
              <a:t>Chanel </a:t>
            </a:r>
            <a:r>
              <a:rPr lang="en-US" sz="2000" dirty="0" err="1">
                <a:solidFill>
                  <a:schemeClr val="tx1"/>
                </a:solidFill>
              </a:rPr>
              <a:t>Michaeli</a:t>
            </a:r>
            <a:r>
              <a:rPr lang="en-US" sz="2000" dirty="0">
                <a:solidFill>
                  <a:schemeClr val="tx1"/>
                </a:solidFill>
              </a:rPr>
              <a:t> 208491787</a:t>
            </a:r>
            <a:endParaRPr lang="he-IL" sz="2000" dirty="0">
              <a:solidFill>
                <a:schemeClr val="tx1"/>
              </a:solidFill>
            </a:endParaRPr>
          </a:p>
        </p:txBody>
      </p:sp>
    </p:spTree>
    <p:extLst>
      <p:ext uri="{BB962C8B-B14F-4D97-AF65-F5344CB8AC3E}">
        <p14:creationId xmlns:p14="http://schemas.microsoft.com/office/powerpoint/2010/main" val="3687265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A48CC32-6C12-46E3-AA20-B936A98AA4FA}"/>
              </a:ext>
            </a:extLst>
          </p:cNvPr>
          <p:cNvSpPr>
            <a:spLocks noGrp="1"/>
          </p:cNvSpPr>
          <p:nvPr>
            <p:ph idx="1"/>
          </p:nvPr>
        </p:nvSpPr>
        <p:spPr>
          <a:xfrm>
            <a:off x="443753" y="645459"/>
            <a:ext cx="10919012" cy="5307285"/>
          </a:xfrm>
        </p:spPr>
        <p:txBody>
          <a:bodyPr/>
          <a:lstStyle/>
          <a:p>
            <a:pPr marL="0" indent="0">
              <a:buNone/>
            </a:pPr>
            <a:r>
              <a:rPr lang="en-US" b="1" dirty="0"/>
              <a:t>2. Saving the IDs and removing from datasets</a:t>
            </a:r>
          </a:p>
          <a:p>
            <a:pPr marL="0" indent="0">
              <a:buNone/>
            </a:pPr>
            <a:r>
              <a:rPr lang="en-US" dirty="0"/>
              <a:t>We want to remove the column ID from the test set and the train set and save them, so that in the submission section we will use the test ID.</a:t>
            </a:r>
          </a:p>
          <a:p>
            <a:pPr marL="0" indent="0">
              <a:buNone/>
            </a:pPr>
            <a:r>
              <a:rPr lang="en-US" b="1" dirty="0"/>
              <a:t>3. Splitting the target variable</a:t>
            </a:r>
          </a:p>
          <a:p>
            <a:pPr marL="0" indent="0">
              <a:buNone/>
            </a:pPr>
            <a:r>
              <a:rPr lang="en-US" dirty="0"/>
              <a:t>The train set contain the feature ‘SalePrices’ which is the target of our task.</a:t>
            </a:r>
          </a:p>
          <a:p>
            <a:pPr marL="0" indent="0">
              <a:buNone/>
            </a:pPr>
            <a:r>
              <a:rPr lang="en-US" dirty="0"/>
              <a:t>Therefore, we will separate the target variable from the train set and save it as Y_train.</a:t>
            </a:r>
          </a:p>
          <a:p>
            <a:pPr marL="0" indent="0">
              <a:buNone/>
            </a:pPr>
            <a:r>
              <a:rPr lang="en-US" b="1" dirty="0"/>
              <a:t>4. Dealing with missing values by each feature</a:t>
            </a:r>
          </a:p>
          <a:p>
            <a:pPr marL="0" indent="0">
              <a:buNone/>
            </a:pPr>
            <a:r>
              <a:rPr lang="en-US" dirty="0"/>
              <a:t>To with missing values in both test set and train set, we combine them to one. Now the size of the data set is (2917, 79) – 2917 houses and 79 features.</a:t>
            </a:r>
          </a:p>
          <a:p>
            <a:pPr marL="0" indent="0">
              <a:buNone/>
            </a:pPr>
            <a:r>
              <a:rPr lang="en-US" dirty="0"/>
              <a:t>First, we checked that there are no missing values in the target features. </a:t>
            </a:r>
            <a:endParaRPr lang="he-IL" dirty="0"/>
          </a:p>
          <a:p>
            <a:pPr marL="0" indent="0">
              <a:buNone/>
            </a:pPr>
            <a:r>
              <a:rPr lang="en-US" dirty="0"/>
              <a:t>Then, we checked the number and percentage of missing values in each feature.</a:t>
            </a:r>
          </a:p>
        </p:txBody>
      </p:sp>
    </p:spTree>
    <p:extLst>
      <p:ext uri="{BB962C8B-B14F-4D97-AF65-F5344CB8AC3E}">
        <p14:creationId xmlns:p14="http://schemas.microsoft.com/office/powerpoint/2010/main" val="263222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10CDF28-12A7-4E2D-9DEC-134413EEA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11" y="422031"/>
            <a:ext cx="10677378" cy="6133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65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52F96781-9510-41C9-B88F-9151C7526921}"/>
              </a:ext>
            </a:extLst>
          </p:cNvPr>
          <p:cNvSpPr>
            <a:spLocks noGrp="1"/>
          </p:cNvSpPr>
          <p:nvPr>
            <p:ph idx="1"/>
          </p:nvPr>
        </p:nvSpPr>
        <p:spPr>
          <a:xfrm>
            <a:off x="484094" y="551329"/>
            <a:ext cx="11295530" cy="5970495"/>
          </a:xfrm>
        </p:spPr>
        <p:txBody>
          <a:bodyPr/>
          <a:lstStyle/>
          <a:p>
            <a:r>
              <a:rPr lang="en-US" dirty="0"/>
              <a:t>In the data description file that was given to us, we checked to see if missing values ‘NA’ has a meaning: </a:t>
            </a:r>
          </a:p>
          <a:p>
            <a:pPr marL="0" indent="0">
              <a:buNone/>
            </a:pPr>
            <a:r>
              <a:rPr lang="en-US" dirty="0"/>
              <a:t>1. </a:t>
            </a:r>
            <a:r>
              <a:rPr lang="en-US" dirty="0" err="1"/>
              <a:t>PoolQC</a:t>
            </a:r>
            <a:r>
              <a:rPr lang="en-US" dirty="0"/>
              <a:t> - 99% of the values are missing, and it makes sense that most of the houses doesn't have pool, so we can fill in the missing values with 'None' (no pool).</a:t>
            </a:r>
          </a:p>
          <a:p>
            <a:pPr marL="0" indent="0">
              <a:buNone/>
            </a:pPr>
            <a:r>
              <a:rPr lang="en-US" dirty="0"/>
              <a:t>2. </a:t>
            </a:r>
            <a:r>
              <a:rPr lang="en-US" dirty="0" err="1"/>
              <a:t>MiscFeature</a:t>
            </a:r>
            <a:r>
              <a:rPr lang="en-US" dirty="0"/>
              <a:t> - NA means no </a:t>
            </a:r>
            <a:r>
              <a:rPr lang="en-US" dirty="0" err="1"/>
              <a:t>misc</a:t>
            </a:r>
            <a:r>
              <a:rPr lang="en-US" dirty="0"/>
              <a:t> feature, so we can fill in the missing values with 'None’.</a:t>
            </a:r>
          </a:p>
          <a:p>
            <a:pPr marL="0" indent="0">
              <a:buNone/>
            </a:pPr>
            <a:r>
              <a:rPr lang="en-US" dirty="0"/>
              <a:t>3. Alley - NA means no alley access, so we can fill in the missing values with 'None’.</a:t>
            </a:r>
          </a:p>
          <a:p>
            <a:pPr marL="0" indent="0">
              <a:buNone/>
            </a:pPr>
            <a:r>
              <a:rPr lang="en-US" dirty="0"/>
              <a:t>4. Fence - NA means no fence, so we can fill in the missing values with 'None’.</a:t>
            </a:r>
          </a:p>
          <a:p>
            <a:pPr marL="0" indent="0">
              <a:buNone/>
            </a:pPr>
            <a:r>
              <a:rPr lang="en-US" dirty="0"/>
              <a:t>5. </a:t>
            </a:r>
            <a:r>
              <a:rPr lang="en-US" dirty="0" err="1"/>
              <a:t>FireplaceQu</a:t>
            </a:r>
            <a:r>
              <a:rPr lang="en-US" dirty="0"/>
              <a:t> - NA means no fireplace, so we can fill in the missing values with 'None’.</a:t>
            </a:r>
          </a:p>
          <a:p>
            <a:pPr marL="0" indent="0">
              <a:buNone/>
            </a:pPr>
            <a:r>
              <a:rPr lang="en-US" dirty="0"/>
              <a:t>6. </a:t>
            </a:r>
            <a:r>
              <a:rPr lang="en-US" dirty="0" err="1"/>
              <a:t>LotFrontage</a:t>
            </a:r>
            <a:r>
              <a:rPr lang="en-US" dirty="0"/>
              <a:t> - replacing missing values with the most common value.</a:t>
            </a:r>
          </a:p>
          <a:p>
            <a:pPr marL="0" indent="0">
              <a:buNone/>
            </a:pPr>
            <a:r>
              <a:rPr lang="en-US" dirty="0"/>
              <a:t>7. </a:t>
            </a:r>
            <a:r>
              <a:rPr lang="en-US" dirty="0" err="1"/>
              <a:t>GarageType</a:t>
            </a:r>
            <a:r>
              <a:rPr lang="en-US" dirty="0"/>
              <a:t>, </a:t>
            </a:r>
            <a:r>
              <a:rPr lang="en-US" dirty="0" err="1"/>
              <a:t>GarageFinish</a:t>
            </a:r>
            <a:r>
              <a:rPr lang="en-US" dirty="0"/>
              <a:t>, </a:t>
            </a:r>
            <a:r>
              <a:rPr lang="en-US" dirty="0" err="1"/>
              <a:t>GarageQual</a:t>
            </a:r>
            <a:r>
              <a:rPr lang="en-US" dirty="0"/>
              <a:t>, </a:t>
            </a:r>
            <a:r>
              <a:rPr lang="en-US" dirty="0" err="1"/>
              <a:t>GarageCond</a:t>
            </a:r>
            <a:r>
              <a:rPr lang="en-US" dirty="0"/>
              <a:t> - Replacing missing values with 'None’.</a:t>
            </a:r>
          </a:p>
          <a:p>
            <a:pPr marL="0" indent="0">
              <a:buNone/>
            </a:pPr>
            <a:r>
              <a:rPr lang="en-US" dirty="0"/>
              <a:t>8. </a:t>
            </a:r>
            <a:r>
              <a:rPr lang="en-US" dirty="0" err="1"/>
              <a:t>GarageYrBlt</a:t>
            </a:r>
            <a:r>
              <a:rPr lang="en-US" dirty="0"/>
              <a:t>, </a:t>
            </a:r>
            <a:r>
              <a:rPr lang="en-US" dirty="0" err="1"/>
              <a:t>GarageArea</a:t>
            </a:r>
            <a:r>
              <a:rPr lang="en-US" dirty="0"/>
              <a:t>, </a:t>
            </a:r>
            <a:r>
              <a:rPr lang="en-US" dirty="0" err="1"/>
              <a:t>GarageCars</a:t>
            </a:r>
            <a:r>
              <a:rPr lang="en-US" dirty="0"/>
              <a:t> - Replacing missing values with 0.</a:t>
            </a:r>
          </a:p>
        </p:txBody>
      </p:sp>
    </p:spTree>
    <p:extLst>
      <p:ext uri="{BB962C8B-B14F-4D97-AF65-F5344CB8AC3E}">
        <p14:creationId xmlns:p14="http://schemas.microsoft.com/office/powerpoint/2010/main" val="368562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0C6B5823-D46E-4CEA-81A3-8C867ACBFBBE}"/>
              </a:ext>
            </a:extLst>
          </p:cNvPr>
          <p:cNvSpPr>
            <a:spLocks noGrp="1"/>
          </p:cNvSpPr>
          <p:nvPr>
            <p:ph idx="1"/>
          </p:nvPr>
        </p:nvSpPr>
        <p:spPr>
          <a:xfrm>
            <a:off x="497541" y="564775"/>
            <a:ext cx="11268635" cy="5768789"/>
          </a:xfrm>
        </p:spPr>
        <p:txBody>
          <a:bodyPr/>
          <a:lstStyle/>
          <a:p>
            <a:pPr marL="0" indent="0">
              <a:buNone/>
            </a:pPr>
            <a:r>
              <a:rPr lang="en-US" dirty="0"/>
              <a:t>9. BsmtFinSF1, BsmtFinSF2, </a:t>
            </a:r>
            <a:r>
              <a:rPr lang="en-US" dirty="0" err="1"/>
              <a:t>BsmtUnfSF</a:t>
            </a:r>
            <a:r>
              <a:rPr lang="en-US" dirty="0"/>
              <a:t>, </a:t>
            </a:r>
            <a:r>
              <a:rPr lang="en-US" dirty="0" err="1"/>
              <a:t>TotalBsmtSF</a:t>
            </a:r>
            <a:r>
              <a:rPr lang="en-US" dirty="0"/>
              <a:t>, </a:t>
            </a:r>
            <a:r>
              <a:rPr lang="en-US" dirty="0" err="1"/>
              <a:t>BsmtFullBath</a:t>
            </a:r>
            <a:r>
              <a:rPr lang="en-US" dirty="0"/>
              <a:t>, </a:t>
            </a:r>
            <a:r>
              <a:rPr lang="en-US" dirty="0" err="1"/>
              <a:t>BsmtHalfBath</a:t>
            </a:r>
            <a:r>
              <a:rPr lang="en-US" dirty="0"/>
              <a:t> - Replacing missing values with 0 for having no basement.</a:t>
            </a:r>
          </a:p>
          <a:p>
            <a:pPr marL="0" indent="0">
              <a:buNone/>
            </a:pPr>
            <a:r>
              <a:rPr lang="en-US" dirty="0"/>
              <a:t>10. </a:t>
            </a:r>
            <a:r>
              <a:rPr lang="en-US" dirty="0" err="1"/>
              <a:t>BsmtQual</a:t>
            </a:r>
            <a:r>
              <a:rPr lang="en-US" dirty="0"/>
              <a:t>, </a:t>
            </a:r>
            <a:r>
              <a:rPr lang="en-US" dirty="0" err="1"/>
              <a:t>BsmtCond</a:t>
            </a:r>
            <a:r>
              <a:rPr lang="en-US" dirty="0"/>
              <a:t>, </a:t>
            </a:r>
            <a:r>
              <a:rPr lang="en-US" dirty="0" err="1"/>
              <a:t>BsmtExposure</a:t>
            </a:r>
            <a:r>
              <a:rPr lang="en-US" dirty="0"/>
              <a:t>, BsmtFinType1, and BsmtFinType2 - Replacing missing values with 'None' for having no basement.</a:t>
            </a:r>
          </a:p>
          <a:p>
            <a:pPr marL="0" indent="0">
              <a:buNone/>
            </a:pPr>
            <a:r>
              <a:rPr lang="en-US" dirty="0"/>
              <a:t>11. Functional - NA means value '</a:t>
            </a:r>
            <a:r>
              <a:rPr lang="en-US" dirty="0" err="1"/>
              <a:t>typ</a:t>
            </a:r>
            <a:r>
              <a:rPr lang="en-US" dirty="0"/>
              <a:t>’.</a:t>
            </a:r>
          </a:p>
          <a:p>
            <a:pPr marL="0" indent="0">
              <a:buNone/>
            </a:pPr>
            <a:r>
              <a:rPr lang="en-US" dirty="0"/>
              <a:t>12. We will replace all other missing values with the most common value of each feature.</a:t>
            </a:r>
          </a:p>
          <a:p>
            <a:pPr marL="0" indent="0">
              <a:buNone/>
            </a:pPr>
            <a:r>
              <a:rPr lang="en-US" dirty="0"/>
              <a:t>We’ve replaced the missing values and now there are no missing values in the dataset.</a:t>
            </a:r>
          </a:p>
          <a:p>
            <a:pPr marL="0" indent="0">
              <a:buNone/>
            </a:pPr>
            <a:r>
              <a:rPr lang="en-US" b="1" dirty="0"/>
              <a:t>5. Scaling datasets</a:t>
            </a:r>
          </a:p>
          <a:p>
            <a:pPr marL="0" indent="0">
              <a:buNone/>
            </a:pPr>
            <a:r>
              <a:rPr lang="en-US" dirty="0"/>
              <a:t>The numerical features are scaled differently, some have low values and others have high values. We scale the numerical features so that all values will be between 0 to 1.</a:t>
            </a:r>
            <a:br>
              <a:rPr lang="en-US" dirty="0"/>
            </a:br>
            <a:r>
              <a:rPr lang="en-US" dirty="0"/>
              <a:t>We scale by subtracting the mean and dividing by the standard deviation of each variable.</a:t>
            </a:r>
          </a:p>
          <a:p>
            <a:pPr marL="0" indent="0">
              <a:buNone/>
            </a:pPr>
            <a:endParaRPr lang="he-IL" dirty="0"/>
          </a:p>
        </p:txBody>
      </p:sp>
    </p:spTree>
    <p:extLst>
      <p:ext uri="{BB962C8B-B14F-4D97-AF65-F5344CB8AC3E}">
        <p14:creationId xmlns:p14="http://schemas.microsoft.com/office/powerpoint/2010/main" val="908686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9C9422C-EB91-4357-94B6-093A921C379C}"/>
              </a:ext>
            </a:extLst>
          </p:cNvPr>
          <p:cNvSpPr>
            <a:spLocks noGrp="1"/>
          </p:cNvSpPr>
          <p:nvPr>
            <p:ph idx="1"/>
          </p:nvPr>
        </p:nvSpPr>
        <p:spPr>
          <a:xfrm>
            <a:off x="457199" y="470647"/>
            <a:ext cx="11295529" cy="6010835"/>
          </a:xfrm>
        </p:spPr>
        <p:txBody>
          <a:bodyPr/>
          <a:lstStyle/>
          <a:p>
            <a:pPr marL="0" indent="0">
              <a:buNone/>
            </a:pPr>
            <a:r>
              <a:rPr lang="en-US" b="1" dirty="0"/>
              <a:t>6. Encoding the categorical features</a:t>
            </a:r>
          </a:p>
          <a:p>
            <a:r>
              <a:rPr lang="en-US" dirty="0"/>
              <a:t>The number of categorical features is: 43</a:t>
            </a:r>
          </a:p>
          <a:p>
            <a:r>
              <a:rPr lang="en-US" dirty="0"/>
              <a:t>We can see in the description file that some categorical variables contain information in their ordering set.</a:t>
            </a:r>
          </a:p>
          <a:p>
            <a:r>
              <a:rPr lang="en-US" dirty="0"/>
              <a:t>For example, the feature ‘</a:t>
            </a:r>
            <a:r>
              <a:rPr lang="en-US" dirty="0" err="1"/>
              <a:t>FireplaceQu</a:t>
            </a:r>
            <a:r>
              <a:rPr lang="en-US" dirty="0"/>
              <a:t>’ has the categories:</a:t>
            </a:r>
          </a:p>
          <a:p>
            <a:pPr marL="0" indent="0">
              <a:buNone/>
            </a:pPr>
            <a:r>
              <a:rPr lang="en-US" sz="1600" dirty="0"/>
              <a:t>Ex: Excellent - Exceptional Masonry Fireplace</a:t>
            </a:r>
          </a:p>
          <a:p>
            <a:pPr marL="0" indent="0">
              <a:buNone/>
            </a:pPr>
            <a:r>
              <a:rPr lang="en-US" sz="1600" dirty="0"/>
              <a:t>Gd: Good - Masonry Fireplace in the main level</a:t>
            </a:r>
          </a:p>
          <a:p>
            <a:pPr marL="0" indent="0">
              <a:buNone/>
            </a:pPr>
            <a:r>
              <a:rPr lang="en-US" sz="1600" dirty="0"/>
              <a:t>TA: Average - Prefabricated Fireplace in the main living area or Masonry Fireplace in basement</a:t>
            </a:r>
          </a:p>
          <a:p>
            <a:pPr marL="0" indent="0">
              <a:buNone/>
            </a:pPr>
            <a:r>
              <a:rPr lang="en-US" sz="1600" dirty="0"/>
              <a:t>Fa: Fair - Prefabricated Fireplace in basement</a:t>
            </a:r>
          </a:p>
          <a:p>
            <a:pPr marL="0" indent="0">
              <a:buNone/>
            </a:pPr>
            <a:r>
              <a:rPr lang="en-US" sz="1600" dirty="0"/>
              <a:t>Po: Poor - Ben Franklin Stove</a:t>
            </a:r>
          </a:p>
          <a:p>
            <a:pPr marL="0" indent="0">
              <a:buNone/>
            </a:pPr>
            <a:r>
              <a:rPr lang="en-US" sz="1600" dirty="0"/>
              <a:t>NA: No Fireplace</a:t>
            </a:r>
          </a:p>
          <a:p>
            <a:r>
              <a:rPr lang="en-US" dirty="0"/>
              <a:t>Those features are: </a:t>
            </a:r>
            <a:r>
              <a:rPr lang="en-US" sz="1600" dirty="0"/>
              <a:t>'</a:t>
            </a:r>
            <a:r>
              <a:rPr lang="en-US" sz="1600" dirty="0" err="1"/>
              <a:t>FireplaceQu</a:t>
            </a:r>
            <a:r>
              <a:rPr lang="en-US" sz="1600" dirty="0"/>
              <a:t>', '</a:t>
            </a:r>
            <a:r>
              <a:rPr lang="en-US" sz="1600" dirty="0" err="1"/>
              <a:t>BsmtQual</a:t>
            </a:r>
            <a:r>
              <a:rPr lang="en-US" sz="1600" dirty="0"/>
              <a:t>', '</a:t>
            </a:r>
            <a:r>
              <a:rPr lang="en-US" sz="1600" dirty="0" err="1"/>
              <a:t>BsmtCond</a:t>
            </a:r>
            <a:r>
              <a:rPr lang="en-US" sz="1600" dirty="0"/>
              <a:t>', '</a:t>
            </a:r>
            <a:r>
              <a:rPr lang="en-US" sz="1600" dirty="0" err="1"/>
              <a:t>GarageQual</a:t>
            </a:r>
            <a:r>
              <a:rPr lang="en-US" sz="1600" dirty="0"/>
              <a:t>', '</a:t>
            </a:r>
            <a:r>
              <a:rPr lang="en-US" sz="1600" dirty="0" err="1"/>
              <a:t>GarageCond</a:t>
            </a:r>
            <a:r>
              <a:rPr lang="en-US" sz="1600" dirty="0"/>
              <a:t>', '</a:t>
            </a:r>
            <a:r>
              <a:rPr lang="en-US" sz="1600" dirty="0" err="1"/>
              <a:t>ExterQual</a:t>
            </a:r>
            <a:r>
              <a:rPr lang="en-US" sz="1600" dirty="0"/>
              <a:t>’, '</a:t>
            </a:r>
            <a:r>
              <a:rPr lang="en-US" sz="1600" dirty="0" err="1"/>
              <a:t>ExterCond</a:t>
            </a:r>
            <a:r>
              <a:rPr lang="en-US" sz="1600" dirty="0"/>
              <a:t>’, '</a:t>
            </a:r>
            <a:r>
              <a:rPr lang="en-US" sz="1600" dirty="0" err="1"/>
              <a:t>HeatingQC</a:t>
            </a:r>
            <a:r>
              <a:rPr lang="en-US" sz="1600" dirty="0"/>
              <a:t>', '</a:t>
            </a:r>
            <a:r>
              <a:rPr lang="en-US" sz="1600" dirty="0" err="1"/>
              <a:t>PoolQC</a:t>
            </a:r>
            <a:r>
              <a:rPr lang="en-US" sz="1600" dirty="0"/>
              <a:t>', '</a:t>
            </a:r>
            <a:r>
              <a:rPr lang="en-US" sz="1600" dirty="0" err="1"/>
              <a:t>KitchenQual</a:t>
            </a:r>
            <a:r>
              <a:rPr lang="en-US" sz="1600" dirty="0"/>
              <a:t>', 'BsmtFinType1', 'BsmtFinType2', 'Functional', 'Fence’, '</a:t>
            </a:r>
            <a:r>
              <a:rPr lang="en-US" sz="1600" dirty="0" err="1"/>
              <a:t>BsmtExposure</a:t>
            </a:r>
            <a:r>
              <a:rPr lang="en-US" sz="1600" dirty="0"/>
              <a:t>', '</a:t>
            </a:r>
            <a:r>
              <a:rPr lang="en-US" sz="1600" dirty="0" err="1"/>
              <a:t>GarageFinish</a:t>
            </a:r>
            <a:r>
              <a:rPr lang="en-US" sz="1600" dirty="0"/>
              <a:t>', '</a:t>
            </a:r>
            <a:r>
              <a:rPr lang="en-US" sz="1600" dirty="0" err="1"/>
              <a:t>LandSlope</a:t>
            </a:r>
            <a:r>
              <a:rPr lang="en-US" sz="1600" dirty="0"/>
              <a:t>','</a:t>
            </a:r>
            <a:r>
              <a:rPr lang="en-US" sz="1600" dirty="0" err="1"/>
              <a:t>LotShape</a:t>
            </a:r>
            <a:r>
              <a:rPr lang="en-US" sz="1600" dirty="0"/>
              <a:t>', '</a:t>
            </a:r>
            <a:r>
              <a:rPr lang="en-US" sz="1600" dirty="0" err="1"/>
              <a:t>PavedDrive</a:t>
            </a:r>
            <a:r>
              <a:rPr lang="en-US" sz="1600" dirty="0"/>
              <a:t>', 'Street', 'Alley', '</a:t>
            </a:r>
            <a:r>
              <a:rPr lang="en-US" sz="1600" dirty="0" err="1"/>
              <a:t>CentralAir</a:t>
            </a:r>
            <a:r>
              <a:rPr lang="en-US" sz="2400" dirty="0"/>
              <a:t>’.</a:t>
            </a:r>
          </a:p>
          <a:p>
            <a:r>
              <a:rPr lang="en-US" dirty="0"/>
              <a:t>We encode those features to maintain the ordering meaning of the categories.</a:t>
            </a:r>
            <a:endParaRPr lang="he-IL" dirty="0"/>
          </a:p>
          <a:p>
            <a:endParaRPr lang="he-IL" dirty="0"/>
          </a:p>
        </p:txBody>
      </p:sp>
    </p:spTree>
    <p:extLst>
      <p:ext uri="{BB962C8B-B14F-4D97-AF65-F5344CB8AC3E}">
        <p14:creationId xmlns:p14="http://schemas.microsoft.com/office/powerpoint/2010/main" val="605192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53189F2E-4026-42E1-A6A6-B1B5E1E57482}"/>
              </a:ext>
            </a:extLst>
          </p:cNvPr>
          <p:cNvSpPr>
            <a:spLocks noGrp="1"/>
          </p:cNvSpPr>
          <p:nvPr>
            <p:ph idx="1"/>
          </p:nvPr>
        </p:nvSpPr>
        <p:spPr>
          <a:xfrm>
            <a:off x="510987" y="484093"/>
            <a:ext cx="11308977" cy="5957047"/>
          </a:xfrm>
        </p:spPr>
        <p:txBody>
          <a:bodyPr/>
          <a:lstStyle/>
          <a:p>
            <a:r>
              <a:rPr lang="en-US" dirty="0"/>
              <a:t>The number of remaining categorical features is: 21</a:t>
            </a:r>
          </a:p>
          <a:p>
            <a:r>
              <a:rPr lang="en-US" dirty="0"/>
              <a:t>The remaining categorical features are: </a:t>
            </a:r>
          </a:p>
          <a:p>
            <a:pPr marL="0" indent="0">
              <a:buNone/>
            </a:pPr>
            <a:r>
              <a:rPr lang="en-US" sz="1800" dirty="0"/>
              <a:t>'</a:t>
            </a:r>
            <a:r>
              <a:rPr lang="en-US" sz="1800" dirty="0" err="1"/>
              <a:t>MSZoning</a:t>
            </a:r>
            <a:r>
              <a:rPr lang="en-US" sz="1800" dirty="0"/>
              <a:t>', '</a:t>
            </a:r>
            <a:r>
              <a:rPr lang="en-US" sz="1800" dirty="0" err="1"/>
              <a:t>LandContour</a:t>
            </a:r>
            <a:r>
              <a:rPr lang="en-US" sz="1800" dirty="0"/>
              <a:t>', 'Utilities', '</a:t>
            </a:r>
            <a:r>
              <a:rPr lang="en-US" sz="1800" dirty="0" err="1"/>
              <a:t>LotConfig</a:t>
            </a:r>
            <a:r>
              <a:rPr lang="en-US" sz="1800" dirty="0"/>
              <a:t>', 'Neighborhood','Condition1', 'Condition2', '</a:t>
            </a:r>
            <a:r>
              <a:rPr lang="en-US" sz="1800" dirty="0" err="1"/>
              <a:t>BldgType</a:t>
            </a:r>
            <a:r>
              <a:rPr lang="en-US" sz="1800" dirty="0"/>
              <a:t>', '</a:t>
            </a:r>
            <a:r>
              <a:rPr lang="en-US" sz="1800" dirty="0" err="1"/>
              <a:t>HouseStyle</a:t>
            </a:r>
            <a:r>
              <a:rPr lang="en-US" sz="1800" dirty="0"/>
              <a:t>', '</a:t>
            </a:r>
            <a:r>
              <a:rPr lang="en-US" sz="1800" dirty="0" err="1"/>
              <a:t>RoofStyle</a:t>
            </a:r>
            <a:r>
              <a:rPr lang="en-US" sz="1800" dirty="0"/>
              <a:t>’, '</a:t>
            </a:r>
            <a:r>
              <a:rPr lang="en-US" sz="1800" dirty="0" err="1"/>
              <a:t>RoofMatl</a:t>
            </a:r>
            <a:r>
              <a:rPr lang="en-US" sz="1800" dirty="0"/>
              <a:t>', 'Exterior1st', 'Exterior2nd', '</a:t>
            </a:r>
            <a:r>
              <a:rPr lang="en-US" sz="1800" dirty="0" err="1"/>
              <a:t>MasVnrType</a:t>
            </a:r>
            <a:r>
              <a:rPr lang="en-US" sz="1800" dirty="0"/>
              <a:t>', 'Foundation’, 'Heating', 'Electrical', '</a:t>
            </a:r>
            <a:r>
              <a:rPr lang="en-US" sz="1800" dirty="0" err="1"/>
              <a:t>GarageType</a:t>
            </a:r>
            <a:r>
              <a:rPr lang="en-US" sz="1800" dirty="0"/>
              <a:t>', '</a:t>
            </a:r>
            <a:r>
              <a:rPr lang="en-US" sz="1800" dirty="0" err="1"/>
              <a:t>MiscFeature</a:t>
            </a:r>
            <a:r>
              <a:rPr lang="en-US" sz="1800" dirty="0"/>
              <a:t>', '</a:t>
            </a:r>
            <a:r>
              <a:rPr lang="en-US" sz="1800" dirty="0" err="1"/>
              <a:t>SaleType</a:t>
            </a:r>
            <a:r>
              <a:rPr lang="en-US" sz="1800" dirty="0"/>
              <a:t>’, '</a:t>
            </a:r>
            <a:r>
              <a:rPr lang="en-US" sz="1800" dirty="0" err="1"/>
              <a:t>SaleCondition</a:t>
            </a:r>
            <a:r>
              <a:rPr lang="en-US" sz="1800" dirty="0"/>
              <a:t>’.</a:t>
            </a:r>
          </a:p>
          <a:p>
            <a:r>
              <a:rPr lang="en-US" dirty="0"/>
              <a:t>Those features have no meaning to order. For all remaining categorical features, we will use get dummies, so each category is </a:t>
            </a:r>
            <a:r>
              <a:rPr lang="en-US" dirty="0">
                <a:solidFill>
                  <a:srgbClr val="333333"/>
                </a:solidFill>
              </a:rPr>
              <a:t>c</a:t>
            </a:r>
            <a:r>
              <a:rPr lang="en-US" b="0" i="0" dirty="0">
                <a:solidFill>
                  <a:srgbClr val="333333"/>
                </a:solidFill>
                <a:effectLst/>
              </a:rPr>
              <a:t>onverted to an indicator variable.</a:t>
            </a:r>
          </a:p>
          <a:p>
            <a:r>
              <a:rPr lang="en-US" dirty="0"/>
              <a:t>Now, the size of the data set is (2917, 221) – 2917 houses and 221 variables.</a:t>
            </a:r>
            <a:endParaRPr lang="en-US" b="0" i="0" dirty="0">
              <a:effectLst/>
            </a:endParaRPr>
          </a:p>
          <a:p>
            <a:pPr marL="0" indent="0">
              <a:buNone/>
            </a:pPr>
            <a:r>
              <a:rPr lang="en-US" b="1" dirty="0"/>
              <a:t>7. Splitting the data to train, test and validation:</a:t>
            </a:r>
          </a:p>
          <a:p>
            <a:pPr marL="0" indent="0">
              <a:buNone/>
            </a:pPr>
            <a:r>
              <a:rPr lang="en-US" dirty="0"/>
              <a:t>Now, we can split the data set back to the test set and train set, so the test set contains 1459 houses and 221 variables, and the train set contains 1458 houses and 221 variables.</a:t>
            </a:r>
          </a:p>
          <a:p>
            <a:pPr marL="0" indent="0">
              <a:buNone/>
            </a:pPr>
            <a:r>
              <a:rPr lang="en-US" dirty="0"/>
              <a:t>In addition, we will split the train set into validation set and train set.</a:t>
            </a:r>
          </a:p>
          <a:p>
            <a:pPr marL="0" indent="0">
              <a:buNone/>
            </a:pPr>
            <a:r>
              <a:rPr lang="en-US" dirty="0"/>
              <a:t>The validation set will help us estimate the accuracy of the model by evaluating data it hasn't trained on.</a:t>
            </a:r>
            <a:endParaRPr lang="he-IL" dirty="0"/>
          </a:p>
        </p:txBody>
      </p:sp>
    </p:spTree>
    <p:extLst>
      <p:ext uri="{BB962C8B-B14F-4D97-AF65-F5344CB8AC3E}">
        <p14:creationId xmlns:p14="http://schemas.microsoft.com/office/powerpoint/2010/main" val="42668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3627966-E30A-4A44-80DB-4E6FC78CC3F4}"/>
              </a:ext>
            </a:extLst>
          </p:cNvPr>
          <p:cNvSpPr>
            <a:spLocks noGrp="1"/>
          </p:cNvSpPr>
          <p:nvPr>
            <p:ph idx="1"/>
          </p:nvPr>
        </p:nvSpPr>
        <p:spPr>
          <a:xfrm>
            <a:off x="605118" y="578224"/>
            <a:ext cx="10520082" cy="5374520"/>
          </a:xfrm>
        </p:spPr>
        <p:txBody>
          <a:bodyPr/>
          <a:lstStyle/>
          <a:p>
            <a:pPr marL="0" indent="0">
              <a:buNone/>
            </a:pPr>
            <a:endParaRPr lang="en-US" dirty="0"/>
          </a:p>
          <a:p>
            <a:pPr marL="0" indent="0">
              <a:buNone/>
            </a:pPr>
            <a:r>
              <a:rPr lang="en-US" dirty="0"/>
              <a:t>The shape of all data sets:</a:t>
            </a:r>
          </a:p>
          <a:p>
            <a:r>
              <a:rPr lang="en-US" dirty="0"/>
              <a:t>Shape of test dataset: (1459, 221)</a:t>
            </a:r>
          </a:p>
          <a:p>
            <a:r>
              <a:rPr lang="en-US" dirty="0"/>
              <a:t>Shape of train dataset: (1210, 221)</a:t>
            </a:r>
          </a:p>
          <a:p>
            <a:r>
              <a:rPr lang="en-US" dirty="0"/>
              <a:t>Shape of validation dataset: (248, 221)</a:t>
            </a:r>
          </a:p>
          <a:p>
            <a:r>
              <a:rPr lang="en-US" dirty="0"/>
              <a:t>Shape of train target variable: (1210,)</a:t>
            </a:r>
          </a:p>
          <a:p>
            <a:r>
              <a:rPr lang="en-US" dirty="0"/>
              <a:t>Shape of validation target variable: (248,)</a:t>
            </a:r>
          </a:p>
          <a:p>
            <a:pPr marL="0" indent="0">
              <a:buNone/>
            </a:pPr>
            <a:endParaRPr lang="he-IL" b="1" dirty="0"/>
          </a:p>
        </p:txBody>
      </p:sp>
    </p:spTree>
    <p:extLst>
      <p:ext uri="{BB962C8B-B14F-4D97-AF65-F5344CB8AC3E}">
        <p14:creationId xmlns:p14="http://schemas.microsoft.com/office/powerpoint/2010/main" val="3425958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599DCA0-6A35-4713-950C-70B3906139E1}"/>
              </a:ext>
            </a:extLst>
          </p:cNvPr>
          <p:cNvSpPr>
            <a:spLocks noGrp="1"/>
          </p:cNvSpPr>
          <p:nvPr>
            <p:ph idx="1"/>
          </p:nvPr>
        </p:nvSpPr>
        <p:spPr>
          <a:xfrm>
            <a:off x="457200" y="605118"/>
            <a:ext cx="10668000" cy="5347626"/>
          </a:xfrm>
        </p:spPr>
        <p:txBody>
          <a:bodyPr/>
          <a:lstStyle/>
          <a:p>
            <a:pPr marL="0" indent="0">
              <a:buNone/>
            </a:pPr>
            <a:r>
              <a:rPr lang="en-US" b="1" dirty="0"/>
              <a:t>8. Log-transformation of the target variable</a:t>
            </a:r>
          </a:p>
          <a:p>
            <a:r>
              <a:rPr lang="en-US" dirty="0"/>
              <a:t>We checked the distribution of the target variable ‘</a:t>
            </a:r>
            <a:r>
              <a:rPr lang="en-US" dirty="0" err="1"/>
              <a:t>SalePrices</a:t>
            </a:r>
            <a:r>
              <a:rPr lang="en-US" dirty="0"/>
              <a:t>’.</a:t>
            </a:r>
            <a:br>
              <a:rPr lang="en-US" dirty="0"/>
            </a:br>
            <a:r>
              <a:rPr lang="en-US" dirty="0"/>
              <a:t>In addition, we checked the probability plot for assessing whether the data set follows a specified theoretical distribution </a:t>
            </a:r>
            <a:r>
              <a:rPr lang="en-US" b="0" i="0" dirty="0">
                <a:effectLst/>
              </a:rPr>
              <a:t>(the normal distribution).</a:t>
            </a:r>
            <a:endParaRPr lang="en-US" dirty="0"/>
          </a:p>
          <a:p>
            <a:r>
              <a:rPr lang="en-US" dirty="0"/>
              <a:t>Also, we computed the skewness of the variable, which is 1.881296 .</a:t>
            </a:r>
          </a:p>
          <a:p>
            <a:r>
              <a:rPr lang="en-US" dirty="0"/>
              <a:t>We can conclude that the variable is right-skewed, meaning that the mean is biased towards a higher price than the median. It is also deviating from the normal distribution. </a:t>
            </a:r>
          </a:p>
        </p:txBody>
      </p:sp>
      <p:pic>
        <p:nvPicPr>
          <p:cNvPr id="4" name="Picture 2">
            <a:extLst>
              <a:ext uri="{FF2B5EF4-FFF2-40B4-BE49-F238E27FC236}">
                <a16:creationId xmlns:a16="http://schemas.microsoft.com/office/drawing/2014/main" id="{4C6D29A8-80CA-4FB0-A90E-CC2A96E22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22" y="3667488"/>
            <a:ext cx="3760692" cy="27805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1F44FC2-A25E-4A80-8EB8-030500C42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325" y="3667488"/>
            <a:ext cx="4195868" cy="2865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559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A4AE4BB2-4337-4C46-915F-16E14604082D}"/>
              </a:ext>
            </a:extLst>
          </p:cNvPr>
          <p:cNvSpPr>
            <a:spLocks noGrp="1"/>
          </p:cNvSpPr>
          <p:nvPr>
            <p:ph idx="1"/>
          </p:nvPr>
        </p:nvSpPr>
        <p:spPr>
          <a:xfrm>
            <a:off x="564776" y="537882"/>
            <a:ext cx="11201400" cy="5414862"/>
          </a:xfrm>
        </p:spPr>
        <p:txBody>
          <a:bodyPr/>
          <a:lstStyle/>
          <a:p>
            <a:r>
              <a:rPr lang="en-US" dirty="0"/>
              <a:t>Using log(y+1) provides a nice distribution: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We can see that now the mean and the standard deviation are relatively very small. The variable is n</a:t>
            </a:r>
            <a:r>
              <a:rPr kumimoji="0" lang="he-IL" altLang="he-IL" b="0" i="0" u="none" strike="noStrike" cap="none" normalizeH="0" baseline="0" dirty="0">
                <a:ln>
                  <a:noFill/>
                </a:ln>
                <a:effectLst/>
              </a:rPr>
              <a:t>ormally </a:t>
            </a:r>
            <a:r>
              <a:rPr kumimoji="0" lang="en-US" altLang="he-IL" b="0" i="0" u="none" strike="noStrike" cap="none" normalizeH="0" baseline="0" dirty="0">
                <a:ln>
                  <a:noFill/>
                </a:ln>
                <a:effectLst/>
              </a:rPr>
              <a:t>distributed,</a:t>
            </a:r>
            <a:r>
              <a:rPr kumimoji="0" lang="he-IL" altLang="he-IL" b="0" i="0" u="none" strike="noStrike" cap="none" normalizeH="0" baseline="0" dirty="0">
                <a:ln>
                  <a:noFill/>
                </a:ln>
                <a:effectLst/>
              </a:rPr>
              <a:t> </a:t>
            </a:r>
            <a:r>
              <a:rPr kumimoji="0" lang="en-US" altLang="he-IL" b="0" i="0" u="none" strike="noStrike" cap="none" normalizeH="0" baseline="0" dirty="0">
                <a:ln>
                  <a:noFill/>
                </a:ln>
                <a:effectLst/>
              </a:rPr>
              <a:t> and the data set follows the normal distribution</a:t>
            </a:r>
            <a:r>
              <a:rPr kumimoji="0" lang="en-US" altLang="he-IL" b="0" i="0" u="none" strike="noStrike" cap="none" normalizeH="0" baseline="0" dirty="0">
                <a:ln>
                  <a:noFill/>
                </a:ln>
                <a:solidFill>
                  <a:schemeClr val="tx1"/>
                </a:solidFill>
                <a:effectLst/>
              </a:rPr>
              <a:t>. </a:t>
            </a:r>
          </a:p>
          <a:p>
            <a:r>
              <a:rPr kumimoji="0" lang="en-US" altLang="he-IL" b="0" i="0" u="none" strike="noStrike" cap="none" normalizeH="0" baseline="0" dirty="0">
                <a:ln>
                  <a:noFill/>
                </a:ln>
                <a:solidFill>
                  <a:schemeClr val="tx1"/>
                </a:solidFill>
                <a:effectLst/>
              </a:rPr>
              <a:t>The target variable has a more symmetric distribution in log-space, and therefore we apply the </a:t>
            </a:r>
            <a:r>
              <a:rPr lang="en-US" dirty="0"/>
              <a:t>log(y+1) on the validation target variable and the train target variable.</a:t>
            </a:r>
            <a:endParaRPr lang="he-IL" dirty="0"/>
          </a:p>
          <a:p>
            <a:endParaRPr lang="en-US" dirty="0"/>
          </a:p>
        </p:txBody>
      </p:sp>
      <p:pic>
        <p:nvPicPr>
          <p:cNvPr id="6146" name="Picture 2">
            <a:extLst>
              <a:ext uri="{FF2B5EF4-FFF2-40B4-BE49-F238E27FC236}">
                <a16:creationId xmlns:a16="http://schemas.microsoft.com/office/drawing/2014/main" id="{95A598F2-B319-4E6A-99D1-12BBD8939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32" y="1389248"/>
            <a:ext cx="4041513" cy="291072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E52A0CE-4DFF-4B2F-8F2C-84911D505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89248"/>
            <a:ext cx="4104334" cy="291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38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14E4A7-F395-4147-AFA6-990BA4B79D16}"/>
              </a:ext>
            </a:extLst>
          </p:cNvPr>
          <p:cNvSpPr>
            <a:spLocks noGrp="1"/>
          </p:cNvSpPr>
          <p:nvPr>
            <p:ph type="title"/>
          </p:nvPr>
        </p:nvSpPr>
        <p:spPr>
          <a:xfrm>
            <a:off x="1066800" y="387100"/>
            <a:ext cx="10058400" cy="1371600"/>
          </a:xfrm>
        </p:spPr>
        <p:txBody>
          <a:bodyPr/>
          <a:lstStyle/>
          <a:p>
            <a:pPr algn="ctr"/>
            <a:r>
              <a:rPr lang="en-US" dirty="0"/>
              <a:t>Model Building</a:t>
            </a:r>
            <a:endParaRPr lang="he-IL" dirty="0"/>
          </a:p>
        </p:txBody>
      </p:sp>
      <p:sp>
        <p:nvSpPr>
          <p:cNvPr id="3" name="מציין מיקום תוכן 2">
            <a:extLst>
              <a:ext uri="{FF2B5EF4-FFF2-40B4-BE49-F238E27FC236}">
                <a16:creationId xmlns:a16="http://schemas.microsoft.com/office/drawing/2014/main" id="{D3854E14-5792-4577-AE40-5B76A9A076C5}"/>
              </a:ext>
            </a:extLst>
          </p:cNvPr>
          <p:cNvSpPr>
            <a:spLocks noGrp="1"/>
          </p:cNvSpPr>
          <p:nvPr>
            <p:ph idx="1"/>
          </p:nvPr>
        </p:nvSpPr>
        <p:spPr>
          <a:xfrm>
            <a:off x="645459" y="1627094"/>
            <a:ext cx="10919012" cy="4325650"/>
          </a:xfrm>
        </p:spPr>
        <p:txBody>
          <a:bodyPr/>
          <a:lstStyle/>
          <a:p>
            <a:r>
              <a:rPr lang="en-US" dirty="0"/>
              <a:t>We build the model RidgeCV and defined the K-fold technique for cross-validation, using K=5 and shuffle.</a:t>
            </a:r>
          </a:p>
          <a:p>
            <a:r>
              <a:rPr lang="en-US" dirty="0"/>
              <a:t>What makes this regression model more effective is its ability to regularize. </a:t>
            </a:r>
            <a:br>
              <a:rPr lang="en-US" dirty="0"/>
            </a:br>
            <a:r>
              <a:rPr lang="en-US" dirty="0"/>
              <a:t>The term "regularizing" stands for models' ability to structurally prevent overfitting by imposing a penalty on the coefficients. The main tuning parameter for the regularization model is alpha - a regularization parameter that measures how flexible our model is. When alpha is too large, the regularization is too strong, and the model cannot capture all the complexities in the data. However, if we let the model be too flexible (small alpha), the model begins to overfit.</a:t>
            </a:r>
          </a:p>
          <a:p>
            <a:endParaRPr lang="en-US" dirty="0"/>
          </a:p>
          <a:p>
            <a:endParaRPr lang="he-IL" dirty="0"/>
          </a:p>
        </p:txBody>
      </p:sp>
    </p:spTree>
    <p:extLst>
      <p:ext uri="{BB962C8B-B14F-4D97-AF65-F5344CB8AC3E}">
        <p14:creationId xmlns:p14="http://schemas.microsoft.com/office/powerpoint/2010/main" val="329480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7E9E70-84F2-44A9-99D9-029F530DF45F}"/>
              </a:ext>
            </a:extLst>
          </p:cNvPr>
          <p:cNvSpPr>
            <a:spLocks noGrp="1"/>
          </p:cNvSpPr>
          <p:nvPr>
            <p:ph type="title"/>
          </p:nvPr>
        </p:nvSpPr>
        <p:spPr/>
        <p:txBody>
          <a:bodyPr/>
          <a:lstStyle/>
          <a:p>
            <a:r>
              <a:rPr lang="en-US" dirty="0"/>
              <a:t>House Price Prediction – RidgeCV</a:t>
            </a:r>
            <a:endParaRPr lang="he-IL" dirty="0"/>
          </a:p>
        </p:txBody>
      </p:sp>
      <p:sp>
        <p:nvSpPr>
          <p:cNvPr id="3" name="מציין מיקום תוכן 2">
            <a:extLst>
              <a:ext uri="{FF2B5EF4-FFF2-40B4-BE49-F238E27FC236}">
                <a16:creationId xmlns:a16="http://schemas.microsoft.com/office/drawing/2014/main" id="{DF2A900C-BD08-444F-BB60-666ED4D25C62}"/>
              </a:ext>
            </a:extLst>
          </p:cNvPr>
          <p:cNvSpPr>
            <a:spLocks noGrp="1"/>
          </p:cNvSpPr>
          <p:nvPr>
            <p:ph idx="1"/>
          </p:nvPr>
        </p:nvSpPr>
        <p:spPr>
          <a:xfrm>
            <a:off x="793376" y="2014194"/>
            <a:ext cx="10331824" cy="4305924"/>
          </a:xfrm>
        </p:spPr>
        <p:txBody>
          <a:bodyPr/>
          <a:lstStyle/>
          <a:p>
            <a:pPr marL="0" indent="0">
              <a:buNone/>
            </a:pPr>
            <a:r>
              <a:rPr lang="en-US" sz="2800" b="1" dirty="0"/>
              <a:t>Goal:</a:t>
            </a:r>
          </a:p>
          <a:p>
            <a:pPr marL="0" indent="0">
              <a:buNone/>
            </a:pPr>
            <a:r>
              <a:rPr lang="en-US" sz="2800" dirty="0"/>
              <a:t>Predicting house prices based on given house features. </a:t>
            </a:r>
          </a:p>
          <a:p>
            <a:pPr marL="0" indent="0">
              <a:buNone/>
            </a:pPr>
            <a:endParaRPr lang="en-US" sz="2800" dirty="0"/>
          </a:p>
          <a:p>
            <a:pPr marL="0" indent="0">
              <a:buNone/>
            </a:pPr>
            <a:r>
              <a:rPr lang="en-US" sz="2800" b="1" dirty="0"/>
              <a:t>Model:</a:t>
            </a:r>
          </a:p>
          <a:p>
            <a:pPr marL="0" indent="0">
              <a:buNone/>
            </a:pPr>
            <a:r>
              <a:rPr lang="en-US" sz="2800" dirty="0"/>
              <a:t>We chose to predict house prices using RidgeCV regression.</a:t>
            </a:r>
            <a:endParaRPr lang="he-IL" sz="2800" dirty="0"/>
          </a:p>
        </p:txBody>
      </p:sp>
    </p:spTree>
    <p:extLst>
      <p:ext uri="{BB962C8B-B14F-4D97-AF65-F5344CB8AC3E}">
        <p14:creationId xmlns:p14="http://schemas.microsoft.com/office/powerpoint/2010/main" val="366162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B4E9B0-7D95-4560-82CC-253D832DB690}"/>
              </a:ext>
            </a:extLst>
          </p:cNvPr>
          <p:cNvSpPr>
            <a:spLocks noGrp="1"/>
          </p:cNvSpPr>
          <p:nvPr>
            <p:ph type="title"/>
          </p:nvPr>
        </p:nvSpPr>
        <p:spPr>
          <a:xfrm>
            <a:off x="1066800" y="336176"/>
            <a:ext cx="10058400" cy="1371600"/>
          </a:xfrm>
        </p:spPr>
        <p:txBody>
          <a:bodyPr/>
          <a:lstStyle/>
          <a:p>
            <a:pPr algn="ctr"/>
            <a:r>
              <a:rPr lang="en-US" dirty="0"/>
              <a:t>Model Fitting and Evaluation</a:t>
            </a:r>
            <a:endParaRPr lang="he-IL" dirty="0"/>
          </a:p>
        </p:txBody>
      </p:sp>
      <p:sp>
        <p:nvSpPr>
          <p:cNvPr id="3" name="מציין מיקום תוכן 2">
            <a:extLst>
              <a:ext uri="{FF2B5EF4-FFF2-40B4-BE49-F238E27FC236}">
                <a16:creationId xmlns:a16="http://schemas.microsoft.com/office/drawing/2014/main" id="{41E9FB58-FAA5-4EF4-93AA-5C49061E7F4A}"/>
              </a:ext>
            </a:extLst>
          </p:cNvPr>
          <p:cNvSpPr>
            <a:spLocks noGrp="1"/>
          </p:cNvSpPr>
          <p:nvPr>
            <p:ph idx="1"/>
          </p:nvPr>
        </p:nvSpPr>
        <p:spPr>
          <a:xfrm>
            <a:off x="497541" y="1385047"/>
            <a:ext cx="11295530" cy="5136777"/>
          </a:xfrm>
        </p:spPr>
        <p:txBody>
          <a:bodyPr/>
          <a:lstStyle/>
          <a:p>
            <a:pPr marL="0" indent="0">
              <a:buNone/>
            </a:pPr>
            <a:r>
              <a:rPr lang="en-US" b="1" dirty="0"/>
              <a:t>1. Make Predictions</a:t>
            </a:r>
          </a:p>
          <a:p>
            <a:r>
              <a:rPr lang="en-US" dirty="0"/>
              <a:t>We searched for the optimal alpha value that gives us the best model fitting and the highest accuracy. </a:t>
            </a:r>
          </a:p>
          <a:p>
            <a:r>
              <a:rPr lang="en-US" dirty="0"/>
              <a:t>We made predictions for each dataset (train, validation, test)</a:t>
            </a:r>
          </a:p>
          <a:p>
            <a:pPr marL="0" indent="0">
              <a:buNone/>
            </a:pPr>
            <a:r>
              <a:rPr lang="en-US" b="1" dirty="0"/>
              <a:t>2. Evaluate The Model</a:t>
            </a:r>
          </a:p>
          <a:p>
            <a:r>
              <a:rPr lang="en-US" dirty="0"/>
              <a:t>The optimal alpha value we got is 18.801</a:t>
            </a:r>
          </a:p>
          <a:p>
            <a:r>
              <a:rPr lang="en-US" dirty="0"/>
              <a:t>We will use the RMSE and R^2 to evaluate our models’ prediction on train set and validation set:</a:t>
            </a:r>
          </a:p>
          <a:p>
            <a:r>
              <a:rPr lang="en-US" dirty="0"/>
              <a:t>R^2 score for training is : 0.9373253893260599</a:t>
            </a:r>
          </a:p>
          <a:p>
            <a:r>
              <a:rPr lang="en-US" dirty="0"/>
              <a:t>R^2 score for validation is : 0.9099295234081932</a:t>
            </a:r>
          </a:p>
          <a:p>
            <a:r>
              <a:rPr lang="en-US" dirty="0"/>
              <a:t>RMSE for training is : 0.10086817857730129</a:t>
            </a:r>
          </a:p>
          <a:p>
            <a:r>
              <a:rPr lang="en-US" dirty="0"/>
              <a:t>RMSE for validation is : 0.11489958962635259</a:t>
            </a:r>
            <a:endParaRPr lang="he-IL" dirty="0"/>
          </a:p>
        </p:txBody>
      </p:sp>
    </p:spTree>
    <p:extLst>
      <p:ext uri="{BB962C8B-B14F-4D97-AF65-F5344CB8AC3E}">
        <p14:creationId xmlns:p14="http://schemas.microsoft.com/office/powerpoint/2010/main" val="1560925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1B88997C-4574-4C18-956C-C3965756221C}"/>
              </a:ext>
            </a:extLst>
          </p:cNvPr>
          <p:cNvSpPr>
            <a:spLocks noGrp="1"/>
          </p:cNvSpPr>
          <p:nvPr>
            <p:ph idx="1"/>
          </p:nvPr>
        </p:nvSpPr>
        <p:spPr>
          <a:xfrm>
            <a:off x="551329" y="605118"/>
            <a:ext cx="10573871" cy="5347626"/>
          </a:xfrm>
        </p:spPr>
        <p:txBody>
          <a:bodyPr/>
          <a:lstStyle/>
          <a:p>
            <a:r>
              <a:rPr lang="en-US" b="0" i="0" dirty="0">
                <a:effectLst/>
              </a:rPr>
              <a:t>R-squared is a statistical measure of how close the data are to the fitted regression line.  R-squared equal to 1 indicates that the model explains all the variability of the response data around its mean.</a:t>
            </a:r>
          </a:p>
          <a:p>
            <a:r>
              <a:rPr lang="en-US" b="0" i="0" dirty="0">
                <a:effectLst/>
              </a:rPr>
              <a:t>The </a:t>
            </a:r>
            <a:r>
              <a:rPr lang="en-US" i="0" dirty="0">
                <a:effectLst/>
              </a:rPr>
              <a:t>root-mean-square error (RMSE) </a:t>
            </a:r>
            <a:r>
              <a:rPr lang="en-US" b="0" i="0" dirty="0">
                <a:effectLst/>
              </a:rPr>
              <a:t>is a frequently used measure of the differences between values predicted by a model and the values observed. We want the RMSE close to zero.</a:t>
            </a:r>
          </a:p>
          <a:p>
            <a:r>
              <a:rPr lang="en-US" dirty="0"/>
              <a:t>In our case, the </a:t>
            </a:r>
            <a:r>
              <a:rPr lang="en-US" b="0" i="0" dirty="0">
                <a:effectLst/>
              </a:rPr>
              <a:t>R-squared of the training data is very close to 1 and </a:t>
            </a:r>
            <a:r>
              <a:rPr lang="en-US" dirty="0"/>
              <a:t> the </a:t>
            </a:r>
            <a:r>
              <a:rPr lang="en-US" b="0" i="0" dirty="0">
                <a:effectLst/>
              </a:rPr>
              <a:t>R-squared of the validation data is a little sma</a:t>
            </a:r>
            <a:r>
              <a:rPr lang="en-US" dirty="0"/>
              <a:t>ller but also very close to 1.</a:t>
            </a:r>
          </a:p>
          <a:p>
            <a:r>
              <a:rPr lang="en-US" dirty="0"/>
              <a:t>In addition, the RMSE of the training data is very close to zero, and the RMSE of the validation data is, as expected, a little bigger but also very close to zero.</a:t>
            </a:r>
          </a:p>
          <a:p>
            <a:r>
              <a:rPr lang="en-US" dirty="0"/>
              <a:t>In conclusion, the model we build is well fitted, we did not get overfitting, and the prediction of the validation data is relatively good.</a:t>
            </a:r>
          </a:p>
          <a:p>
            <a:r>
              <a:rPr lang="en-US" dirty="0"/>
              <a:t>Therefore, we can use the prediction we made on the test set and upload it to Kaggle.</a:t>
            </a:r>
            <a:endParaRPr lang="he-IL" dirty="0"/>
          </a:p>
        </p:txBody>
      </p:sp>
    </p:spTree>
    <p:extLst>
      <p:ext uri="{BB962C8B-B14F-4D97-AF65-F5344CB8AC3E}">
        <p14:creationId xmlns:p14="http://schemas.microsoft.com/office/powerpoint/2010/main" val="275477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7840B19-D1BC-4993-ACED-EC3C56D03123}"/>
              </a:ext>
            </a:extLst>
          </p:cNvPr>
          <p:cNvSpPr>
            <a:spLocks noGrp="1"/>
          </p:cNvSpPr>
          <p:nvPr>
            <p:ph idx="1"/>
          </p:nvPr>
        </p:nvSpPr>
        <p:spPr>
          <a:xfrm>
            <a:off x="470647" y="537882"/>
            <a:ext cx="10654553" cy="5414862"/>
          </a:xfrm>
        </p:spPr>
        <p:txBody>
          <a:bodyPr/>
          <a:lstStyle/>
          <a:p>
            <a:pPr marL="0" indent="0">
              <a:buNone/>
            </a:pPr>
            <a:r>
              <a:rPr lang="en-US" b="1" dirty="0"/>
              <a:t>3. Inverse-transformation of the target variable</a:t>
            </a:r>
          </a:p>
          <a:p>
            <a:pPr marL="0" indent="0">
              <a:buNone/>
            </a:pPr>
            <a:r>
              <a:rPr lang="en-US" dirty="0"/>
              <a:t>We returned the target variable and the predicted variable to their original values to present the results.</a:t>
            </a:r>
          </a:p>
          <a:p>
            <a:pPr marL="0" indent="0">
              <a:buNone/>
            </a:pPr>
            <a:r>
              <a:rPr lang="en-US" b="1" dirty="0"/>
              <a:t>4. Results Presentation</a:t>
            </a:r>
          </a:p>
          <a:p>
            <a:pPr marL="0" indent="0">
              <a:buNone/>
            </a:pPr>
            <a:r>
              <a:rPr lang="en-US" dirty="0"/>
              <a:t>We plotted the predicted values and the real values of the target variable for the train set and the validation set, to see if the predicted values match the real values. </a:t>
            </a:r>
          </a:p>
          <a:p>
            <a:pPr marL="0" indent="0">
              <a:buNone/>
            </a:pPr>
            <a:r>
              <a:rPr lang="en-US" dirty="0"/>
              <a:t>The plots are shown in the next slides. </a:t>
            </a:r>
          </a:p>
          <a:p>
            <a:pPr marL="0" indent="0">
              <a:buNone/>
            </a:pPr>
            <a:r>
              <a:rPr lang="en-US" dirty="0"/>
              <a:t>We can conclude that our predictions are very accurate.</a:t>
            </a:r>
          </a:p>
          <a:p>
            <a:pPr marL="0" indent="0">
              <a:buNone/>
            </a:pPr>
            <a:r>
              <a:rPr lang="en-US" dirty="0"/>
              <a:t>The model has trained well and made quite accurate predictions for data points it has not trained on.</a:t>
            </a:r>
          </a:p>
          <a:p>
            <a:pPr marL="0" indent="0">
              <a:buNone/>
            </a:pPr>
            <a:endParaRPr lang="en-US" dirty="0"/>
          </a:p>
          <a:p>
            <a:pPr marL="0" indent="0">
              <a:buNone/>
            </a:pPr>
            <a:endParaRPr lang="he-IL" dirty="0"/>
          </a:p>
        </p:txBody>
      </p:sp>
    </p:spTree>
    <p:extLst>
      <p:ext uri="{BB962C8B-B14F-4D97-AF65-F5344CB8AC3E}">
        <p14:creationId xmlns:p14="http://schemas.microsoft.com/office/powerpoint/2010/main" val="285028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4E0F312-462B-4253-A791-98EFB10EC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594" y="591671"/>
            <a:ext cx="7777705" cy="5768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726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7961018-D3EF-4657-A7E4-0EF1B47DD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007" y="499215"/>
            <a:ext cx="7575550" cy="5859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910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9EC5ADB5-81AA-478B-846A-EFC0EF354C8A}"/>
              </a:ext>
            </a:extLst>
          </p:cNvPr>
          <p:cNvSpPr>
            <a:spLocks noGrp="1"/>
          </p:cNvSpPr>
          <p:nvPr>
            <p:ph idx="1"/>
          </p:nvPr>
        </p:nvSpPr>
        <p:spPr>
          <a:xfrm>
            <a:off x="470647" y="578224"/>
            <a:ext cx="10654553" cy="5374520"/>
          </a:xfrm>
        </p:spPr>
        <p:txBody>
          <a:bodyPr/>
          <a:lstStyle/>
          <a:p>
            <a:pPr marL="0" indent="0">
              <a:buNone/>
            </a:pPr>
            <a:r>
              <a:rPr lang="en-US" b="1" dirty="0"/>
              <a:t>5. Submission</a:t>
            </a:r>
          </a:p>
          <a:p>
            <a:pPr marL="0" indent="0">
              <a:buNone/>
            </a:pPr>
            <a:r>
              <a:rPr lang="en-US" dirty="0"/>
              <a:t>Our submission to Kaggle competition: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Our score: 0.13567</a:t>
            </a:r>
          </a:p>
          <a:p>
            <a:pPr marL="0" indent="0">
              <a:buNone/>
            </a:pPr>
            <a:r>
              <a:rPr lang="en-US" dirty="0"/>
              <a:t>Our position in the competition: 1957</a:t>
            </a:r>
          </a:p>
          <a:p>
            <a:pPr marL="0" indent="0">
              <a:buNone/>
            </a:pPr>
            <a:endParaRPr lang="en-US" dirty="0"/>
          </a:p>
          <a:p>
            <a:pPr marL="0" indent="0">
              <a:buNone/>
            </a:pPr>
            <a:endParaRPr lang="he-IL" dirty="0"/>
          </a:p>
        </p:txBody>
      </p:sp>
      <p:grpSp>
        <p:nvGrpSpPr>
          <p:cNvPr id="10" name="קבוצה 9">
            <a:extLst>
              <a:ext uri="{FF2B5EF4-FFF2-40B4-BE49-F238E27FC236}">
                <a16:creationId xmlns:a16="http://schemas.microsoft.com/office/drawing/2014/main" id="{98C158E7-CC4B-4149-B267-E721B72BA5E2}"/>
              </a:ext>
            </a:extLst>
          </p:cNvPr>
          <p:cNvGrpSpPr/>
          <p:nvPr/>
        </p:nvGrpSpPr>
        <p:grpSpPr>
          <a:xfrm>
            <a:off x="825525" y="1830759"/>
            <a:ext cx="10540949" cy="1309297"/>
            <a:chOff x="825525" y="1830759"/>
            <a:chExt cx="10540949" cy="1309297"/>
          </a:xfrm>
        </p:grpSpPr>
        <p:pic>
          <p:nvPicPr>
            <p:cNvPr id="5" name="תמונה 4">
              <a:extLst>
                <a:ext uri="{FF2B5EF4-FFF2-40B4-BE49-F238E27FC236}">
                  <a16:creationId xmlns:a16="http://schemas.microsoft.com/office/drawing/2014/main" id="{8A13FF6C-DEDA-4B2C-8BB9-73A5277E817A}"/>
                </a:ext>
              </a:extLst>
            </p:cNvPr>
            <p:cNvPicPr>
              <a:picLocks noChangeAspect="1"/>
            </p:cNvPicPr>
            <p:nvPr/>
          </p:nvPicPr>
          <p:blipFill>
            <a:blip r:embed="rId2"/>
            <a:stretch>
              <a:fillRect/>
            </a:stretch>
          </p:blipFill>
          <p:spPr>
            <a:xfrm>
              <a:off x="825525" y="1830759"/>
              <a:ext cx="10540949" cy="1309297"/>
            </a:xfrm>
            <a:prstGeom prst="rect">
              <a:avLst/>
            </a:prstGeom>
          </p:spPr>
        </p:pic>
        <p:sp>
          <p:nvSpPr>
            <p:cNvPr id="8" name="אליפסה 7">
              <a:extLst>
                <a:ext uri="{FF2B5EF4-FFF2-40B4-BE49-F238E27FC236}">
                  <a16:creationId xmlns:a16="http://schemas.microsoft.com/office/drawing/2014/main" id="{B29D54B6-B74E-4D9F-95DE-C39F7B48DE99}"/>
                </a:ext>
              </a:extLst>
            </p:cNvPr>
            <p:cNvSpPr/>
            <p:nvPr/>
          </p:nvSpPr>
          <p:spPr>
            <a:xfrm>
              <a:off x="1165756" y="1830759"/>
              <a:ext cx="672769" cy="43295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אליפסה 8">
              <a:extLst>
                <a:ext uri="{FF2B5EF4-FFF2-40B4-BE49-F238E27FC236}">
                  <a16:creationId xmlns:a16="http://schemas.microsoft.com/office/drawing/2014/main" id="{AA25E6A1-15E2-40F1-83B9-78C211FA0356}"/>
                </a:ext>
              </a:extLst>
            </p:cNvPr>
            <p:cNvSpPr/>
            <p:nvPr/>
          </p:nvSpPr>
          <p:spPr>
            <a:xfrm>
              <a:off x="8767480" y="1830759"/>
              <a:ext cx="911091" cy="43295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7" name="תמונה 6">
            <a:extLst>
              <a:ext uri="{FF2B5EF4-FFF2-40B4-BE49-F238E27FC236}">
                <a16:creationId xmlns:a16="http://schemas.microsoft.com/office/drawing/2014/main" id="{6E080351-2D9F-4535-BB96-A4AFE0C41853}"/>
              </a:ext>
            </a:extLst>
          </p:cNvPr>
          <p:cNvPicPr>
            <a:picLocks noChangeAspect="1"/>
          </p:cNvPicPr>
          <p:nvPr/>
        </p:nvPicPr>
        <p:blipFill>
          <a:blip r:embed="rId3"/>
          <a:stretch>
            <a:fillRect/>
          </a:stretch>
        </p:blipFill>
        <p:spPr>
          <a:xfrm>
            <a:off x="6815813" y="3009232"/>
            <a:ext cx="4814427" cy="1537167"/>
          </a:xfrm>
          <a:prstGeom prst="rect">
            <a:avLst/>
          </a:prstGeom>
        </p:spPr>
      </p:pic>
    </p:spTree>
    <p:extLst>
      <p:ext uri="{BB962C8B-B14F-4D97-AF65-F5344CB8AC3E}">
        <p14:creationId xmlns:p14="http://schemas.microsoft.com/office/powerpoint/2010/main" val="325573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154E71-975C-4FD1-9047-493B3861440E}"/>
              </a:ext>
            </a:extLst>
          </p:cNvPr>
          <p:cNvSpPr>
            <a:spLocks noGrp="1"/>
          </p:cNvSpPr>
          <p:nvPr>
            <p:ph type="title"/>
          </p:nvPr>
        </p:nvSpPr>
        <p:spPr/>
        <p:txBody>
          <a:bodyPr/>
          <a:lstStyle/>
          <a:p>
            <a:pPr algn="ctr"/>
            <a:r>
              <a:rPr lang="en-US" sz="4800" dirty="0"/>
              <a:t>House Features</a:t>
            </a:r>
            <a:br>
              <a:rPr lang="en-US" sz="4800" dirty="0"/>
            </a:br>
            <a:endParaRPr lang="he-IL" dirty="0"/>
          </a:p>
        </p:txBody>
      </p:sp>
      <p:sp>
        <p:nvSpPr>
          <p:cNvPr id="3" name="מציין מיקום תוכן 2">
            <a:extLst>
              <a:ext uri="{FF2B5EF4-FFF2-40B4-BE49-F238E27FC236}">
                <a16:creationId xmlns:a16="http://schemas.microsoft.com/office/drawing/2014/main" id="{5A772AF1-14EB-41C6-ACFC-262043F81505}"/>
              </a:ext>
            </a:extLst>
          </p:cNvPr>
          <p:cNvSpPr>
            <a:spLocks noGrp="1"/>
          </p:cNvSpPr>
          <p:nvPr>
            <p:ph idx="1"/>
          </p:nvPr>
        </p:nvSpPr>
        <p:spPr>
          <a:xfrm>
            <a:off x="645460" y="1573306"/>
            <a:ext cx="10479740" cy="4379438"/>
          </a:xfrm>
        </p:spPr>
        <p:txBody>
          <a:bodyPr/>
          <a:lstStyle/>
          <a:p>
            <a:pPr marL="0" indent="0">
              <a:buNone/>
            </a:pPr>
            <a:r>
              <a:rPr lang="en-US" sz="2400" dirty="0"/>
              <a:t>The data contains many features, some are numerical, and others are categorial.</a:t>
            </a:r>
          </a:p>
          <a:p>
            <a:pPr marL="0" indent="0">
              <a:buNone/>
            </a:pPr>
            <a:r>
              <a:rPr lang="en-US" sz="2400" b="1" dirty="0"/>
              <a:t>The data structure:</a:t>
            </a:r>
          </a:p>
          <a:p>
            <a:r>
              <a:rPr lang="en-US" sz="2400" dirty="0"/>
              <a:t>Number of features: 81</a:t>
            </a:r>
          </a:p>
          <a:p>
            <a:r>
              <a:rPr lang="en-US" sz="2400" dirty="0"/>
              <a:t>Dataset is divided to train dataset and test dataset</a:t>
            </a:r>
          </a:p>
          <a:p>
            <a:r>
              <a:rPr lang="en-US" sz="2400" dirty="0"/>
              <a:t>Shape of train dataset: 1460 houses, 81 features for each house.</a:t>
            </a:r>
          </a:p>
          <a:p>
            <a:r>
              <a:rPr lang="en-US" sz="2400" dirty="0"/>
              <a:t>Shape of test dataset: 1459 houses, 80 features for each house.</a:t>
            </a:r>
          </a:p>
          <a:p>
            <a:r>
              <a:rPr lang="en-US" sz="2400" dirty="0"/>
              <a:t>Target feature: '</a:t>
            </a:r>
            <a:r>
              <a:rPr lang="en-US" sz="2400" dirty="0" err="1"/>
              <a:t>SalePrice</a:t>
            </a:r>
            <a:r>
              <a:rPr lang="en-US" sz="2400" dirty="0"/>
              <a:t>’ (called Y_train)</a:t>
            </a:r>
          </a:p>
          <a:p>
            <a:endParaRPr lang="en-US" sz="2000" dirty="0"/>
          </a:p>
          <a:p>
            <a:endParaRPr lang="en-US" sz="2000" dirty="0"/>
          </a:p>
          <a:p>
            <a:endParaRPr lang="he-IL" dirty="0"/>
          </a:p>
        </p:txBody>
      </p:sp>
    </p:spTree>
    <p:extLst>
      <p:ext uri="{BB962C8B-B14F-4D97-AF65-F5344CB8AC3E}">
        <p14:creationId xmlns:p14="http://schemas.microsoft.com/office/powerpoint/2010/main" val="2917263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1CC500-EEAD-43AB-AA75-01B0BCFD69ED}"/>
              </a:ext>
            </a:extLst>
          </p:cNvPr>
          <p:cNvSpPr>
            <a:spLocks noGrp="1"/>
          </p:cNvSpPr>
          <p:nvPr>
            <p:ph type="title"/>
          </p:nvPr>
        </p:nvSpPr>
        <p:spPr/>
        <p:txBody>
          <a:bodyPr/>
          <a:lstStyle/>
          <a:p>
            <a:pPr algn="ctr"/>
            <a:r>
              <a:rPr lang="en-US" dirty="0">
                <a:solidFill>
                  <a:srgbClr val="000000"/>
                </a:solidFill>
              </a:rPr>
              <a:t>G</a:t>
            </a:r>
            <a:r>
              <a:rPr lang="en-US" b="0" i="0" dirty="0">
                <a:solidFill>
                  <a:srgbClr val="000000"/>
                </a:solidFill>
                <a:effectLst/>
              </a:rPr>
              <a:t>eneral </a:t>
            </a:r>
            <a:r>
              <a:rPr lang="en-US" dirty="0">
                <a:solidFill>
                  <a:srgbClr val="000000"/>
                </a:solidFill>
              </a:rPr>
              <a:t>O</a:t>
            </a:r>
            <a:r>
              <a:rPr lang="en-US" b="0" i="0" dirty="0">
                <a:solidFill>
                  <a:srgbClr val="000000"/>
                </a:solidFill>
                <a:effectLst/>
              </a:rPr>
              <a:t>utline</a:t>
            </a:r>
            <a:endParaRPr lang="he-IL" dirty="0"/>
          </a:p>
        </p:txBody>
      </p:sp>
      <p:sp>
        <p:nvSpPr>
          <p:cNvPr id="3" name="מציין מיקום תוכן 2">
            <a:extLst>
              <a:ext uri="{FF2B5EF4-FFF2-40B4-BE49-F238E27FC236}">
                <a16:creationId xmlns:a16="http://schemas.microsoft.com/office/drawing/2014/main" id="{983C3969-A884-4C50-BE6D-222167AEBD0F}"/>
              </a:ext>
            </a:extLst>
          </p:cNvPr>
          <p:cNvSpPr>
            <a:spLocks noGrp="1"/>
          </p:cNvSpPr>
          <p:nvPr>
            <p:ph idx="1"/>
          </p:nvPr>
        </p:nvSpPr>
        <p:spPr>
          <a:xfrm>
            <a:off x="618565" y="2103120"/>
            <a:ext cx="11214847" cy="3849624"/>
          </a:xfrm>
        </p:spPr>
        <p:txBody>
          <a:bodyPr/>
          <a:lstStyle/>
          <a:p>
            <a:pPr marL="0" indent="0" algn="l">
              <a:buNone/>
            </a:pPr>
            <a:r>
              <a:rPr lang="en-US" sz="2800" b="0" i="0" dirty="0">
                <a:solidFill>
                  <a:srgbClr val="000000"/>
                </a:solidFill>
                <a:effectLst/>
              </a:rPr>
              <a:t>The general outline of our notebook is as follows -</a:t>
            </a:r>
          </a:p>
          <a:p>
            <a:pPr marL="0" indent="0">
              <a:buNone/>
            </a:pPr>
            <a:r>
              <a:rPr lang="en-US" sz="2800" b="0" i="0" dirty="0">
                <a:effectLst/>
              </a:rPr>
              <a:t>1) Data analysis- exploring the data</a:t>
            </a:r>
            <a:br>
              <a:rPr lang="en-US" sz="2800" b="0" i="0" dirty="0">
                <a:effectLst/>
              </a:rPr>
            </a:br>
            <a:r>
              <a:rPr lang="en-US" sz="2800" b="0" i="0" dirty="0">
                <a:effectLst/>
              </a:rPr>
              <a:t>2) Preprocessing - dealing with outliers, replacing null values, </a:t>
            </a:r>
            <a:r>
              <a:rPr lang="en-US" sz="2800" dirty="0"/>
              <a:t>etc</a:t>
            </a:r>
            <a:r>
              <a:rPr lang="en-US" sz="2800" b="0" i="0" dirty="0">
                <a:effectLst/>
              </a:rPr>
              <a:t>.</a:t>
            </a:r>
            <a:br>
              <a:rPr lang="en-US" sz="2800" b="0" i="0" dirty="0">
                <a:effectLst/>
              </a:rPr>
            </a:br>
            <a:r>
              <a:rPr lang="en-US" sz="2800" b="0" i="0" dirty="0">
                <a:effectLst/>
              </a:rPr>
              <a:t>3) Model Building –</a:t>
            </a:r>
            <a:r>
              <a:rPr lang="en-US" sz="2800" b="0" i="0" dirty="0" err="1">
                <a:effectLst/>
              </a:rPr>
              <a:t>RidgeCV</a:t>
            </a:r>
            <a:r>
              <a:rPr lang="en-US" sz="2800" b="0" i="0" dirty="0">
                <a:effectLst/>
              </a:rPr>
              <a:t> and K-fold</a:t>
            </a:r>
            <a:br>
              <a:rPr lang="en-US" sz="2800" b="0" i="0" dirty="0">
                <a:effectLst/>
              </a:rPr>
            </a:br>
            <a:r>
              <a:rPr lang="en-US" sz="2800" b="0" i="0" dirty="0">
                <a:effectLst/>
              </a:rPr>
              <a:t>4) Model Fitting and Evaluation</a:t>
            </a:r>
            <a:br>
              <a:rPr lang="en-US" sz="2800" b="0" i="0" dirty="0">
                <a:effectLst/>
              </a:rPr>
            </a:br>
            <a:r>
              <a:rPr lang="en-US" sz="2800" b="0" i="0" dirty="0">
                <a:effectLst/>
              </a:rPr>
              <a:t>5) Submission</a:t>
            </a:r>
            <a:endParaRPr lang="he-IL" sz="2800" dirty="0"/>
          </a:p>
        </p:txBody>
      </p:sp>
    </p:spTree>
    <p:extLst>
      <p:ext uri="{BB962C8B-B14F-4D97-AF65-F5344CB8AC3E}">
        <p14:creationId xmlns:p14="http://schemas.microsoft.com/office/powerpoint/2010/main" val="43360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B39E63A-8229-4097-A0D9-581FFDE5E702}"/>
              </a:ext>
            </a:extLst>
          </p:cNvPr>
          <p:cNvSpPr>
            <a:spLocks noGrp="1"/>
          </p:cNvSpPr>
          <p:nvPr>
            <p:ph type="title"/>
          </p:nvPr>
        </p:nvSpPr>
        <p:spPr/>
        <p:txBody>
          <a:bodyPr/>
          <a:lstStyle/>
          <a:p>
            <a:pPr algn="ctr"/>
            <a:r>
              <a:rPr lang="en-US" dirty="0"/>
              <a:t>RidgeCV Technique</a:t>
            </a:r>
            <a:endParaRPr lang="he-IL" dirty="0"/>
          </a:p>
        </p:txBody>
      </p:sp>
      <p:sp>
        <p:nvSpPr>
          <p:cNvPr id="3" name="מציין מיקום תוכן 2">
            <a:extLst>
              <a:ext uri="{FF2B5EF4-FFF2-40B4-BE49-F238E27FC236}">
                <a16:creationId xmlns:a16="http://schemas.microsoft.com/office/drawing/2014/main" id="{6E2D29D1-AFF8-4EA2-ADCC-7D48B00B13F8}"/>
              </a:ext>
            </a:extLst>
          </p:cNvPr>
          <p:cNvSpPr>
            <a:spLocks noGrp="1"/>
          </p:cNvSpPr>
          <p:nvPr>
            <p:ph idx="1"/>
          </p:nvPr>
        </p:nvSpPr>
        <p:spPr>
          <a:xfrm>
            <a:off x="961464" y="1901414"/>
            <a:ext cx="10269071" cy="4243892"/>
          </a:xfrm>
        </p:spPr>
        <p:txBody>
          <a:bodyPr/>
          <a:lstStyle/>
          <a:p>
            <a:r>
              <a:rPr lang="en-US" sz="2400" dirty="0"/>
              <a:t>Ridge regression is a model tuning method that is used to analyze any data that suffers from multicollinearity. </a:t>
            </a:r>
          </a:p>
          <a:p>
            <a:r>
              <a:rPr lang="en-US" sz="2400" dirty="0"/>
              <a:t>This method performs L2 regularization.</a:t>
            </a:r>
          </a:p>
          <a:p>
            <a:r>
              <a:rPr lang="en-US" sz="2400" dirty="0"/>
              <a:t>When the issue of multicollinearity occurs, least-squares are unbiased, and variances are large, this results in predicted values being far away from the actual values. So, ridge regression defines Lambda which is the penalty term.</a:t>
            </a:r>
            <a:endParaRPr lang="he-IL" sz="2400" dirty="0"/>
          </a:p>
        </p:txBody>
      </p:sp>
    </p:spTree>
    <p:extLst>
      <p:ext uri="{BB962C8B-B14F-4D97-AF65-F5344CB8AC3E}">
        <p14:creationId xmlns:p14="http://schemas.microsoft.com/office/powerpoint/2010/main" val="101081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F2385C-1B61-48C6-B78F-678AD6EBA1DA}"/>
              </a:ext>
            </a:extLst>
          </p:cNvPr>
          <p:cNvSpPr>
            <a:spLocks noGrp="1"/>
          </p:cNvSpPr>
          <p:nvPr>
            <p:ph type="title"/>
          </p:nvPr>
        </p:nvSpPr>
        <p:spPr/>
        <p:txBody>
          <a:bodyPr/>
          <a:lstStyle/>
          <a:p>
            <a:pPr algn="ctr"/>
            <a:r>
              <a:rPr lang="en-US" dirty="0"/>
              <a:t>RidgeCV Technique - Continue</a:t>
            </a:r>
            <a:endParaRPr lang="he-IL" dirty="0"/>
          </a:p>
        </p:txBody>
      </p:sp>
      <p:sp>
        <p:nvSpPr>
          <p:cNvPr id="3" name="מציין מיקום תוכן 2">
            <a:extLst>
              <a:ext uri="{FF2B5EF4-FFF2-40B4-BE49-F238E27FC236}">
                <a16:creationId xmlns:a16="http://schemas.microsoft.com/office/drawing/2014/main" id="{6C5C73E8-303E-4703-886C-81DCC31EF794}"/>
              </a:ext>
            </a:extLst>
          </p:cNvPr>
          <p:cNvSpPr>
            <a:spLocks noGrp="1"/>
          </p:cNvSpPr>
          <p:nvPr>
            <p:ph idx="1"/>
          </p:nvPr>
        </p:nvSpPr>
        <p:spPr/>
        <p:txBody>
          <a:bodyPr/>
          <a:lstStyle/>
          <a:p>
            <a:r>
              <a:rPr lang="en-US" sz="2000" dirty="0"/>
              <a:t>Lambda is denoted by an alpha parameter in the ridge function. So, by changing the values of alpha, we are controlling the penalty term. The higher the values of alpha, the bigger is the penalty and therefore the magnitude of coefficients is reduced.</a:t>
            </a:r>
          </a:p>
          <a:p>
            <a:r>
              <a:rPr lang="en-US" dirty="0"/>
              <a:t>RidgeCV is ridge regression with built-in cross-validation.</a:t>
            </a:r>
            <a:br>
              <a:rPr lang="en-US" dirty="0"/>
            </a:br>
            <a:r>
              <a:rPr lang="en-US" dirty="0"/>
              <a:t>By default, it performs efficient Leave-One-Out Cross-Validation, which helps us deal with overfitting.</a:t>
            </a:r>
          </a:p>
          <a:p>
            <a:r>
              <a:rPr lang="en-US" dirty="0"/>
              <a:t>Overfitting is a modeling error in statistics that occurs when a function is too closely aligned to a limited set of data points. As a result, the model is useful in reference only to its initial data set, and not to any other data sets.</a:t>
            </a:r>
            <a:endParaRPr lang="he-IL" dirty="0"/>
          </a:p>
        </p:txBody>
      </p:sp>
    </p:spTree>
    <p:extLst>
      <p:ext uri="{BB962C8B-B14F-4D97-AF65-F5344CB8AC3E}">
        <p14:creationId xmlns:p14="http://schemas.microsoft.com/office/powerpoint/2010/main" val="169800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A99DED-BFEE-4EB0-B734-B3355784DB71}"/>
              </a:ext>
            </a:extLst>
          </p:cNvPr>
          <p:cNvSpPr>
            <a:spLocks noGrp="1"/>
          </p:cNvSpPr>
          <p:nvPr>
            <p:ph type="title"/>
          </p:nvPr>
        </p:nvSpPr>
        <p:spPr>
          <a:xfrm>
            <a:off x="889000" y="419100"/>
            <a:ext cx="10058400" cy="1371600"/>
          </a:xfrm>
        </p:spPr>
        <p:txBody>
          <a:bodyPr/>
          <a:lstStyle/>
          <a:p>
            <a:pPr algn="ctr"/>
            <a:r>
              <a:rPr lang="en-US" dirty="0"/>
              <a:t>Data Analysis</a:t>
            </a:r>
            <a:endParaRPr lang="he-IL" dirty="0"/>
          </a:p>
        </p:txBody>
      </p:sp>
      <p:sp>
        <p:nvSpPr>
          <p:cNvPr id="3" name="מציין מיקום תוכן 2">
            <a:extLst>
              <a:ext uri="{FF2B5EF4-FFF2-40B4-BE49-F238E27FC236}">
                <a16:creationId xmlns:a16="http://schemas.microsoft.com/office/drawing/2014/main" id="{5718C663-2FBE-4E01-9268-475B386B9CB5}"/>
              </a:ext>
            </a:extLst>
          </p:cNvPr>
          <p:cNvSpPr>
            <a:spLocks noGrp="1"/>
          </p:cNvSpPr>
          <p:nvPr>
            <p:ph idx="1"/>
          </p:nvPr>
        </p:nvSpPr>
        <p:spPr>
          <a:xfrm>
            <a:off x="527050" y="1449070"/>
            <a:ext cx="11137900" cy="4742180"/>
          </a:xfrm>
        </p:spPr>
        <p:txBody>
          <a:bodyPr/>
          <a:lstStyle/>
          <a:p>
            <a:pPr marL="0" indent="0">
              <a:buNone/>
            </a:pPr>
            <a:r>
              <a:rPr lang="en-US" sz="1800" dirty="0"/>
              <a:t>In this section, we explored the data structure and showed some data statistics :</a:t>
            </a:r>
          </a:p>
          <a:p>
            <a:pPr marL="0" indent="0">
              <a:buNone/>
            </a:pPr>
            <a:r>
              <a:rPr lang="en-US" sz="1800" dirty="0"/>
              <a:t>1. </a:t>
            </a:r>
            <a:r>
              <a:rPr lang="en-US" sz="1800" b="1" dirty="0"/>
              <a:t>Size of train set and test set: </a:t>
            </a:r>
          </a:p>
          <a:p>
            <a:pPr marL="0" indent="0">
              <a:buNone/>
            </a:pPr>
            <a:r>
              <a:rPr lang="en-US" sz="1800" dirty="0"/>
              <a:t>The train data size before dropping Id feature is : (1460, 81)  </a:t>
            </a:r>
          </a:p>
          <a:p>
            <a:pPr marL="0" indent="0">
              <a:buNone/>
            </a:pPr>
            <a:r>
              <a:rPr lang="en-US" sz="1800" dirty="0"/>
              <a:t>The test data size before dropping Id feature is : (1459, 80)</a:t>
            </a:r>
          </a:p>
          <a:p>
            <a:pPr marL="0" indent="0">
              <a:buNone/>
            </a:pPr>
            <a:r>
              <a:rPr lang="en-US" sz="1800" dirty="0"/>
              <a:t>Test set does not contain the feature ‘</a:t>
            </a:r>
            <a:r>
              <a:rPr lang="en-US" sz="1800" dirty="0" err="1"/>
              <a:t>SalePrice</a:t>
            </a:r>
            <a:r>
              <a:rPr lang="en-US" sz="1800" dirty="0"/>
              <a:t>’, which we want to predict.</a:t>
            </a:r>
          </a:p>
          <a:p>
            <a:pPr marL="0" indent="0">
              <a:buNone/>
            </a:pPr>
            <a:r>
              <a:rPr lang="en-US" sz="1800" dirty="0"/>
              <a:t>2. </a:t>
            </a:r>
            <a:r>
              <a:rPr lang="en-US" sz="1800" b="1" dirty="0"/>
              <a:t>Features (columns) of the train set:</a:t>
            </a:r>
          </a:p>
          <a:p>
            <a:pPr marL="0" indent="0">
              <a:buNone/>
            </a:pPr>
            <a:r>
              <a:rPr lang="en-US" sz="1400" dirty="0"/>
              <a:t>'Id', '</a:t>
            </a:r>
            <a:r>
              <a:rPr lang="en-US" sz="1400" dirty="0" err="1"/>
              <a:t>MSSubClass</a:t>
            </a:r>
            <a:r>
              <a:rPr lang="en-US" sz="1400" dirty="0"/>
              <a:t>', '</a:t>
            </a:r>
            <a:r>
              <a:rPr lang="en-US" sz="1400" dirty="0" err="1"/>
              <a:t>MSZoning</a:t>
            </a:r>
            <a:r>
              <a:rPr lang="en-US" sz="1400" dirty="0"/>
              <a:t>', '</a:t>
            </a:r>
            <a:r>
              <a:rPr lang="en-US" sz="1400" dirty="0" err="1"/>
              <a:t>LotFrontage</a:t>
            </a:r>
            <a:r>
              <a:rPr lang="en-US" sz="1400" dirty="0"/>
              <a:t>', '</a:t>
            </a:r>
            <a:r>
              <a:rPr lang="en-US" sz="1400" dirty="0" err="1"/>
              <a:t>LotArea</a:t>
            </a:r>
            <a:r>
              <a:rPr lang="en-US" sz="1400" dirty="0"/>
              <a:t>', 'Street’, 'Alley', '</a:t>
            </a:r>
            <a:r>
              <a:rPr lang="en-US" sz="1400" dirty="0" err="1"/>
              <a:t>LotShape</a:t>
            </a:r>
            <a:r>
              <a:rPr lang="en-US" sz="1400" dirty="0"/>
              <a:t>', '</a:t>
            </a:r>
            <a:r>
              <a:rPr lang="en-US" sz="1400" dirty="0" err="1"/>
              <a:t>LandContour</a:t>
            </a:r>
            <a:r>
              <a:rPr lang="en-US" sz="1400" dirty="0"/>
              <a:t>', 'Utilities', '</a:t>
            </a:r>
            <a:r>
              <a:rPr lang="en-US" sz="1400" dirty="0" err="1"/>
              <a:t>LotConfig</a:t>
            </a:r>
            <a:r>
              <a:rPr lang="en-US" sz="1400" dirty="0"/>
              <a:t>’, '</a:t>
            </a:r>
            <a:r>
              <a:rPr lang="en-US" sz="1400" dirty="0" err="1"/>
              <a:t>LandSlope</a:t>
            </a:r>
            <a:r>
              <a:rPr lang="en-US" sz="1400" dirty="0"/>
              <a:t>', 'Neighborhood', 'Condition1', 'Condition2', '</a:t>
            </a:r>
            <a:r>
              <a:rPr lang="en-US" sz="1400" dirty="0" err="1"/>
              <a:t>BldgType</a:t>
            </a:r>
            <a:r>
              <a:rPr lang="en-US" sz="1400" dirty="0"/>
              <a:t>','</a:t>
            </a:r>
            <a:r>
              <a:rPr lang="en-US" sz="1400" dirty="0" err="1"/>
              <a:t>HouseStyle</a:t>
            </a:r>
            <a:r>
              <a:rPr lang="en-US" sz="1400" dirty="0"/>
              <a:t>', '</a:t>
            </a:r>
            <a:r>
              <a:rPr lang="en-US" sz="1400" dirty="0" err="1"/>
              <a:t>OverallQual</a:t>
            </a:r>
            <a:r>
              <a:rPr lang="en-US" sz="1400" dirty="0"/>
              <a:t>', '</a:t>
            </a:r>
            <a:r>
              <a:rPr lang="en-US" sz="1400" dirty="0" err="1"/>
              <a:t>OverallCond</a:t>
            </a:r>
            <a:r>
              <a:rPr lang="en-US" sz="1400" dirty="0"/>
              <a:t>', '</a:t>
            </a:r>
            <a:r>
              <a:rPr lang="en-US" sz="1400" dirty="0" err="1"/>
              <a:t>YearBuilt</a:t>
            </a:r>
            <a:r>
              <a:rPr lang="en-US" sz="1400" dirty="0"/>
              <a:t>', '</a:t>
            </a:r>
            <a:r>
              <a:rPr lang="en-US" sz="1400" dirty="0" err="1"/>
              <a:t>YearRemodAdd</a:t>
            </a:r>
            <a:r>
              <a:rPr lang="en-US" sz="1400" dirty="0"/>
              <a:t>','</a:t>
            </a:r>
            <a:r>
              <a:rPr lang="en-US" sz="1400" dirty="0" err="1"/>
              <a:t>RoofStyle</a:t>
            </a:r>
            <a:r>
              <a:rPr lang="en-US" sz="1400" dirty="0"/>
              <a:t>', '</a:t>
            </a:r>
            <a:r>
              <a:rPr lang="en-US" sz="1400" dirty="0" err="1"/>
              <a:t>RoofMatl</a:t>
            </a:r>
            <a:r>
              <a:rPr lang="en-US" sz="1400" dirty="0"/>
              <a:t>', 'Exterior1st', 'Exterior2nd', '</a:t>
            </a:r>
            <a:r>
              <a:rPr lang="en-US" sz="1400" dirty="0" err="1"/>
              <a:t>MasVnrType</a:t>
            </a:r>
            <a:r>
              <a:rPr lang="en-US" sz="1400" dirty="0"/>
              <a:t>','</a:t>
            </a:r>
            <a:r>
              <a:rPr lang="en-US" sz="1400" dirty="0" err="1"/>
              <a:t>MasVnrArea</a:t>
            </a:r>
            <a:r>
              <a:rPr lang="en-US" sz="1400" dirty="0"/>
              <a:t>', '</a:t>
            </a:r>
            <a:r>
              <a:rPr lang="en-US" sz="1400" dirty="0" err="1"/>
              <a:t>ExterQual</a:t>
            </a:r>
            <a:r>
              <a:rPr lang="en-US" sz="1400" dirty="0"/>
              <a:t>', '</a:t>
            </a:r>
            <a:r>
              <a:rPr lang="en-US" sz="1400" dirty="0" err="1"/>
              <a:t>ExterCond</a:t>
            </a:r>
            <a:r>
              <a:rPr lang="en-US" sz="1400" dirty="0"/>
              <a:t>', 'Foundation', '</a:t>
            </a:r>
            <a:r>
              <a:rPr lang="en-US" sz="1400" dirty="0" err="1"/>
              <a:t>BsmtQual</a:t>
            </a:r>
            <a:r>
              <a:rPr lang="en-US" sz="1400" dirty="0"/>
              <a:t>','</a:t>
            </a:r>
            <a:r>
              <a:rPr lang="en-US" sz="1400" dirty="0" err="1"/>
              <a:t>BsmtCond</a:t>
            </a:r>
            <a:r>
              <a:rPr lang="en-US" sz="1400" dirty="0"/>
              <a:t>', '</a:t>
            </a:r>
            <a:r>
              <a:rPr lang="en-US" sz="1400" dirty="0" err="1"/>
              <a:t>BsmtExposure</a:t>
            </a:r>
            <a:r>
              <a:rPr lang="en-US" sz="1400" dirty="0"/>
              <a:t>', 'BsmtFinType1', 'BsmtFinSF1','BsmtFinType2', 'BsmtFinSF2', '</a:t>
            </a:r>
            <a:r>
              <a:rPr lang="en-US" sz="1400" dirty="0" err="1"/>
              <a:t>BsmtUnfSF</a:t>
            </a:r>
            <a:r>
              <a:rPr lang="en-US" sz="1400" dirty="0"/>
              <a:t>', '</a:t>
            </a:r>
            <a:r>
              <a:rPr lang="en-US" sz="1400" dirty="0" err="1"/>
              <a:t>TotalBsmtSF</a:t>
            </a:r>
            <a:r>
              <a:rPr lang="en-US" sz="1400" dirty="0"/>
              <a:t>', 'Heating','</a:t>
            </a:r>
            <a:r>
              <a:rPr lang="en-US" sz="1400" dirty="0" err="1"/>
              <a:t>HeatingQC</a:t>
            </a:r>
            <a:r>
              <a:rPr lang="en-US" sz="1400" dirty="0"/>
              <a:t>', '</a:t>
            </a:r>
            <a:r>
              <a:rPr lang="en-US" sz="1400" dirty="0" err="1"/>
              <a:t>CentralAir</a:t>
            </a:r>
            <a:r>
              <a:rPr lang="en-US" sz="1400" dirty="0"/>
              <a:t>', 'Electrical', '1stFlrSF', '2ndFlrSF','LowQualFinSF', '</a:t>
            </a:r>
            <a:r>
              <a:rPr lang="en-US" sz="1400" dirty="0" err="1"/>
              <a:t>GrLivArea</a:t>
            </a:r>
            <a:r>
              <a:rPr lang="en-US" sz="1400" dirty="0"/>
              <a:t>', '</a:t>
            </a:r>
            <a:r>
              <a:rPr lang="en-US" sz="1400" dirty="0" err="1"/>
              <a:t>BsmtFullBath</a:t>
            </a:r>
            <a:r>
              <a:rPr lang="en-US" sz="1400" dirty="0"/>
              <a:t>', '</a:t>
            </a:r>
            <a:r>
              <a:rPr lang="en-US" sz="1400" dirty="0" err="1"/>
              <a:t>BsmtHalfBath</a:t>
            </a:r>
            <a:r>
              <a:rPr lang="en-US" sz="1400" dirty="0"/>
              <a:t>', '</a:t>
            </a:r>
            <a:r>
              <a:rPr lang="en-US" sz="1400" dirty="0" err="1"/>
              <a:t>FullBath</a:t>
            </a:r>
            <a:r>
              <a:rPr lang="en-US" sz="1400" dirty="0"/>
              <a:t>','</a:t>
            </a:r>
            <a:r>
              <a:rPr lang="en-US" sz="1400" dirty="0" err="1"/>
              <a:t>HalfBath</a:t>
            </a:r>
            <a:r>
              <a:rPr lang="en-US" sz="1400" dirty="0"/>
              <a:t>', '</a:t>
            </a:r>
            <a:r>
              <a:rPr lang="en-US" sz="1400" dirty="0" err="1"/>
              <a:t>BedroomAbvGr</a:t>
            </a:r>
            <a:r>
              <a:rPr lang="en-US" sz="1400" dirty="0"/>
              <a:t>', '</a:t>
            </a:r>
            <a:r>
              <a:rPr lang="en-US" sz="1400" dirty="0" err="1"/>
              <a:t>KitchenAbvGr</a:t>
            </a:r>
            <a:r>
              <a:rPr lang="en-US" sz="1400" dirty="0"/>
              <a:t>', '</a:t>
            </a:r>
            <a:r>
              <a:rPr lang="en-US" sz="1400" dirty="0" err="1"/>
              <a:t>KitchenQual</a:t>
            </a:r>
            <a:r>
              <a:rPr lang="en-US" sz="1400" dirty="0"/>
              <a:t>','</a:t>
            </a:r>
            <a:r>
              <a:rPr lang="en-US" sz="1400" dirty="0" err="1"/>
              <a:t>TotRmsAbvGrd</a:t>
            </a:r>
            <a:r>
              <a:rPr lang="en-US" sz="1400" dirty="0"/>
              <a:t>', 'Functional', 'Fireplaces', '</a:t>
            </a:r>
            <a:r>
              <a:rPr lang="en-US" sz="1400" dirty="0" err="1"/>
              <a:t>FireplaceQu</a:t>
            </a:r>
            <a:r>
              <a:rPr lang="en-US" sz="1400" dirty="0"/>
              <a:t>', '</a:t>
            </a:r>
            <a:r>
              <a:rPr lang="en-US" sz="1400" dirty="0" err="1"/>
              <a:t>GarageType</a:t>
            </a:r>
            <a:r>
              <a:rPr lang="en-US" sz="1400" dirty="0"/>
              <a:t>','</a:t>
            </a:r>
            <a:r>
              <a:rPr lang="en-US" sz="1400" dirty="0" err="1"/>
              <a:t>GarageYrBlt</a:t>
            </a:r>
            <a:r>
              <a:rPr lang="en-US" sz="1400" dirty="0"/>
              <a:t>', '</a:t>
            </a:r>
            <a:r>
              <a:rPr lang="en-US" sz="1400" dirty="0" err="1"/>
              <a:t>GarageFinish</a:t>
            </a:r>
            <a:r>
              <a:rPr lang="en-US" sz="1400" dirty="0"/>
              <a:t>', '</a:t>
            </a:r>
            <a:r>
              <a:rPr lang="en-US" sz="1400" dirty="0" err="1"/>
              <a:t>GarageCars</a:t>
            </a:r>
            <a:r>
              <a:rPr lang="en-US" sz="1400" dirty="0"/>
              <a:t>', '</a:t>
            </a:r>
            <a:r>
              <a:rPr lang="en-US" sz="1400" dirty="0" err="1"/>
              <a:t>GarageArea</a:t>
            </a:r>
            <a:r>
              <a:rPr lang="en-US" sz="1400" dirty="0"/>
              <a:t>', '</a:t>
            </a:r>
            <a:r>
              <a:rPr lang="en-US" sz="1400" dirty="0" err="1"/>
              <a:t>GarageQual</a:t>
            </a:r>
            <a:r>
              <a:rPr lang="en-US" sz="1400" dirty="0"/>
              <a:t>','</a:t>
            </a:r>
            <a:r>
              <a:rPr lang="en-US" sz="1400" dirty="0" err="1"/>
              <a:t>GarageCond</a:t>
            </a:r>
            <a:r>
              <a:rPr lang="en-US" sz="1400" dirty="0"/>
              <a:t>', '</a:t>
            </a:r>
            <a:r>
              <a:rPr lang="en-US" sz="1400" dirty="0" err="1"/>
              <a:t>PavedDrive</a:t>
            </a:r>
            <a:r>
              <a:rPr lang="en-US" sz="1400" dirty="0"/>
              <a:t>', '</a:t>
            </a:r>
            <a:r>
              <a:rPr lang="en-US" sz="1400" dirty="0" err="1"/>
              <a:t>WoodDeckSF</a:t>
            </a:r>
            <a:r>
              <a:rPr lang="en-US" sz="1400" dirty="0"/>
              <a:t>', '</a:t>
            </a:r>
            <a:r>
              <a:rPr lang="en-US" sz="1400" dirty="0" err="1"/>
              <a:t>OpenPorchSF</a:t>
            </a:r>
            <a:r>
              <a:rPr lang="en-US" sz="1400" dirty="0"/>
              <a:t>','</a:t>
            </a:r>
            <a:r>
              <a:rPr lang="en-US" sz="1400" dirty="0" err="1"/>
              <a:t>EnclosedPorch</a:t>
            </a:r>
            <a:r>
              <a:rPr lang="en-US" sz="1400" dirty="0"/>
              <a:t>', '3SsnPorch', '</a:t>
            </a:r>
            <a:r>
              <a:rPr lang="en-US" sz="1400" dirty="0" err="1"/>
              <a:t>ScreenPorch</a:t>
            </a:r>
            <a:r>
              <a:rPr lang="en-US" sz="1400" dirty="0"/>
              <a:t>', '</a:t>
            </a:r>
            <a:r>
              <a:rPr lang="en-US" sz="1400" dirty="0" err="1"/>
              <a:t>PoolArea</a:t>
            </a:r>
            <a:r>
              <a:rPr lang="en-US" sz="1400" dirty="0"/>
              <a:t>', '</a:t>
            </a:r>
            <a:r>
              <a:rPr lang="en-US" sz="1400" dirty="0" err="1"/>
              <a:t>PoolQC</a:t>
            </a:r>
            <a:r>
              <a:rPr lang="en-US" sz="1400" dirty="0"/>
              <a:t>','Fence', '</a:t>
            </a:r>
            <a:r>
              <a:rPr lang="en-US" sz="1400" dirty="0" err="1"/>
              <a:t>MiscFeature</a:t>
            </a:r>
            <a:r>
              <a:rPr lang="en-US" sz="1400" dirty="0"/>
              <a:t>', '</a:t>
            </a:r>
            <a:r>
              <a:rPr lang="en-US" sz="1400" dirty="0" err="1"/>
              <a:t>MiscVal</a:t>
            </a:r>
            <a:r>
              <a:rPr lang="en-US" sz="1400" dirty="0"/>
              <a:t>', '</a:t>
            </a:r>
            <a:r>
              <a:rPr lang="en-US" sz="1400" dirty="0" err="1"/>
              <a:t>MoSold</a:t>
            </a:r>
            <a:r>
              <a:rPr lang="en-US" sz="1400" dirty="0"/>
              <a:t>', '</a:t>
            </a:r>
            <a:r>
              <a:rPr lang="en-US" sz="1400" dirty="0" err="1"/>
              <a:t>YrSold</a:t>
            </a:r>
            <a:r>
              <a:rPr lang="en-US" sz="1400" dirty="0"/>
              <a:t>', '</a:t>
            </a:r>
            <a:r>
              <a:rPr lang="en-US" sz="1400" dirty="0" err="1"/>
              <a:t>SaleType</a:t>
            </a:r>
            <a:r>
              <a:rPr lang="en-US" sz="1400" dirty="0"/>
              <a:t>','</a:t>
            </a:r>
            <a:r>
              <a:rPr lang="en-US" sz="1400" dirty="0" err="1"/>
              <a:t>SaleCondition</a:t>
            </a:r>
            <a:r>
              <a:rPr lang="en-US" sz="1400" dirty="0"/>
              <a:t>', '</a:t>
            </a:r>
            <a:r>
              <a:rPr lang="en-US" sz="1400" dirty="0" err="1"/>
              <a:t>SalePrice</a:t>
            </a:r>
            <a:r>
              <a:rPr lang="en-US" sz="1400" dirty="0"/>
              <a:t>'</a:t>
            </a:r>
            <a:endParaRPr lang="he-IL" dirty="0"/>
          </a:p>
        </p:txBody>
      </p:sp>
    </p:spTree>
    <p:extLst>
      <p:ext uri="{BB962C8B-B14F-4D97-AF65-F5344CB8AC3E}">
        <p14:creationId xmlns:p14="http://schemas.microsoft.com/office/powerpoint/2010/main" val="137844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7A25D55-C276-4BFB-9BD3-2B260A5DF47B}"/>
              </a:ext>
            </a:extLst>
          </p:cNvPr>
          <p:cNvSpPr>
            <a:spLocks noGrp="1"/>
          </p:cNvSpPr>
          <p:nvPr>
            <p:ph idx="1"/>
          </p:nvPr>
        </p:nvSpPr>
        <p:spPr>
          <a:xfrm>
            <a:off x="515844" y="471304"/>
            <a:ext cx="11160312" cy="5216144"/>
          </a:xfrm>
        </p:spPr>
        <p:txBody>
          <a:bodyPr/>
          <a:lstStyle/>
          <a:p>
            <a:pPr marL="0" indent="0">
              <a:buNone/>
            </a:pPr>
            <a:r>
              <a:rPr lang="en-US" dirty="0"/>
              <a:t>3. We can see in this section the statistic of the numerical features and the categorial features in the subsections - </a:t>
            </a:r>
            <a:r>
              <a:rPr lang="en-US" b="1" dirty="0"/>
              <a:t>Train Dataset Statistics </a:t>
            </a:r>
            <a:r>
              <a:rPr lang="en-US" dirty="0"/>
              <a:t>and </a:t>
            </a:r>
            <a:r>
              <a:rPr lang="en-US" b="1" dirty="0"/>
              <a:t>Summary statistics for categorical values</a:t>
            </a:r>
            <a:r>
              <a:rPr lang="en-US" dirty="0"/>
              <a:t>.</a:t>
            </a:r>
          </a:p>
          <a:p>
            <a:pPr marL="0" indent="0">
              <a:buNone/>
            </a:pPr>
            <a:r>
              <a:rPr lang="en-US" dirty="0"/>
              <a:t>4. </a:t>
            </a:r>
            <a:r>
              <a:rPr lang="en-US" b="1" dirty="0"/>
              <a:t>Checking the Correlation between the variables and the target variable – </a:t>
            </a:r>
          </a:p>
          <a:p>
            <a:pPr marL="0" indent="0">
              <a:buNone/>
            </a:pPr>
            <a:r>
              <a:rPr lang="en-US" dirty="0"/>
              <a:t>If we want to use a linear regression model (ridge regression), we need to check the correlation between the variables and </a:t>
            </a:r>
            <a:r>
              <a:rPr lang="en-US" dirty="0" err="1"/>
              <a:t>the‘SalePrices</a:t>
            </a:r>
            <a:r>
              <a:rPr lang="en-US" dirty="0"/>
              <a:t>’ Feature. </a:t>
            </a:r>
          </a:p>
          <a:p>
            <a:pPr marL="0" indent="0">
              <a:buNone/>
            </a:pPr>
            <a:r>
              <a:rPr lang="en-US" dirty="0"/>
              <a:t>We can see the results of the correlations in the notebook. </a:t>
            </a:r>
          </a:p>
          <a:p>
            <a:pPr marL="0" indent="0">
              <a:buNone/>
            </a:pPr>
            <a:r>
              <a:rPr lang="en-US" dirty="0"/>
              <a:t>Here, we will show the six best correlations:</a:t>
            </a:r>
          </a:p>
        </p:txBody>
      </p:sp>
      <p:pic>
        <p:nvPicPr>
          <p:cNvPr id="1028" name="Picture 4">
            <a:extLst>
              <a:ext uri="{FF2B5EF4-FFF2-40B4-BE49-F238E27FC236}">
                <a16:creationId xmlns:a16="http://schemas.microsoft.com/office/drawing/2014/main" id="{9E57B909-66C3-4724-B48D-02BF2040A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082" y="3726713"/>
            <a:ext cx="7006665" cy="276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43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5C6A95-FF77-432F-8071-F5A3B9A21BA8}"/>
              </a:ext>
            </a:extLst>
          </p:cNvPr>
          <p:cNvSpPr>
            <a:spLocks noGrp="1"/>
          </p:cNvSpPr>
          <p:nvPr>
            <p:ph type="title"/>
          </p:nvPr>
        </p:nvSpPr>
        <p:spPr>
          <a:xfrm>
            <a:off x="903194" y="426966"/>
            <a:ext cx="10058400" cy="1371600"/>
          </a:xfrm>
        </p:spPr>
        <p:txBody>
          <a:bodyPr/>
          <a:lstStyle/>
          <a:p>
            <a:pPr algn="ctr"/>
            <a:r>
              <a:rPr lang="en-US" dirty="0"/>
              <a:t>Data Preprocessing</a:t>
            </a:r>
            <a:endParaRPr lang="he-IL" dirty="0"/>
          </a:p>
        </p:txBody>
      </p:sp>
      <p:sp>
        <p:nvSpPr>
          <p:cNvPr id="3" name="מציין מיקום תוכן 2">
            <a:extLst>
              <a:ext uri="{FF2B5EF4-FFF2-40B4-BE49-F238E27FC236}">
                <a16:creationId xmlns:a16="http://schemas.microsoft.com/office/drawing/2014/main" id="{DA08BB9A-EC3F-4E05-A40E-B064CC5C96C0}"/>
              </a:ext>
            </a:extLst>
          </p:cNvPr>
          <p:cNvSpPr>
            <a:spLocks noGrp="1"/>
          </p:cNvSpPr>
          <p:nvPr>
            <p:ph idx="1"/>
          </p:nvPr>
        </p:nvSpPr>
        <p:spPr>
          <a:xfrm>
            <a:off x="739588" y="1748118"/>
            <a:ext cx="10385612" cy="4204626"/>
          </a:xfrm>
        </p:spPr>
        <p:txBody>
          <a:bodyPr/>
          <a:lstStyle/>
          <a:p>
            <a:pPr marL="457200" indent="-457200">
              <a:buAutoNum type="arabicPeriod"/>
            </a:pPr>
            <a:r>
              <a:rPr lang="en-US" sz="2400" b="1" dirty="0"/>
              <a:t>Outliers</a:t>
            </a:r>
          </a:p>
          <a:p>
            <a:pPr marL="0" indent="0">
              <a:buNone/>
            </a:pPr>
            <a:r>
              <a:rPr lang="en-US" dirty="0"/>
              <a:t>We can see in the plot that the feature '</a:t>
            </a:r>
            <a:r>
              <a:rPr lang="en-US" dirty="0" err="1"/>
              <a:t>GrLivArea’has</a:t>
            </a:r>
            <a:r>
              <a:rPr lang="en-US" dirty="0"/>
              <a:t> 2 points that doesn't match the correlation between the feature and the target variable (the points in the lower right corner have extremely large </a:t>
            </a:r>
            <a:r>
              <a:rPr lang="en-US" dirty="0" err="1"/>
              <a:t>GrLivArea</a:t>
            </a:r>
            <a:r>
              <a:rPr lang="en-US" dirty="0"/>
              <a:t> and at low low </a:t>
            </a:r>
            <a:r>
              <a:rPr lang="en-US" dirty="0" err="1"/>
              <a:t>SalePrice</a:t>
            </a:r>
            <a:r>
              <a:rPr lang="en-US" dirty="0"/>
              <a:t>).</a:t>
            </a:r>
            <a:br>
              <a:rPr lang="en-US" dirty="0"/>
            </a:br>
            <a:r>
              <a:rPr lang="en-US" dirty="0"/>
              <a:t>Therefore, we can remove those outliers:</a:t>
            </a:r>
            <a:endParaRPr lang="he-IL" dirty="0"/>
          </a:p>
        </p:txBody>
      </p:sp>
      <p:pic>
        <p:nvPicPr>
          <p:cNvPr id="3078" name="Picture 6">
            <a:extLst>
              <a:ext uri="{FF2B5EF4-FFF2-40B4-BE49-F238E27FC236}">
                <a16:creationId xmlns:a16="http://schemas.microsoft.com/office/drawing/2014/main" id="{F29D6CC7-81FE-4251-B70D-99D27ED38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181" y="3906909"/>
            <a:ext cx="3905250" cy="2524125"/>
          </a:xfrm>
          <a:prstGeom prst="rect">
            <a:avLst/>
          </a:prstGeom>
          <a:noFill/>
          <a:extLst>
            <a:ext uri="{909E8E84-426E-40DD-AFC4-6F175D3DCCD1}">
              <a14:hiddenFill xmlns:a14="http://schemas.microsoft.com/office/drawing/2010/main">
                <a:solidFill>
                  <a:srgbClr val="FFFFFF"/>
                </a:solidFill>
              </a14:hiddenFill>
            </a:ext>
          </a:extLst>
        </p:spPr>
      </p:pic>
      <p:sp>
        <p:nvSpPr>
          <p:cNvPr id="8" name="תיבת טקסט 7">
            <a:extLst>
              <a:ext uri="{FF2B5EF4-FFF2-40B4-BE49-F238E27FC236}">
                <a16:creationId xmlns:a16="http://schemas.microsoft.com/office/drawing/2014/main" id="{5C23BE99-9263-4AC3-8543-39B53AF2BE0C}"/>
              </a:ext>
            </a:extLst>
          </p:cNvPr>
          <p:cNvSpPr txBox="1"/>
          <p:nvPr/>
        </p:nvSpPr>
        <p:spPr>
          <a:xfrm>
            <a:off x="7442387" y="3906909"/>
            <a:ext cx="1963271" cy="369332"/>
          </a:xfrm>
          <a:prstGeom prst="rect">
            <a:avLst/>
          </a:prstGeom>
          <a:noFill/>
        </p:spPr>
        <p:txBody>
          <a:bodyPr wrap="square" rtlCol="1">
            <a:spAutoFit/>
          </a:bodyPr>
          <a:lstStyle/>
          <a:p>
            <a:r>
              <a:rPr lang="en-US" dirty="0"/>
              <a:t>After Removal</a:t>
            </a:r>
            <a:endParaRPr lang="he-IL" dirty="0"/>
          </a:p>
        </p:txBody>
      </p:sp>
      <p:grpSp>
        <p:nvGrpSpPr>
          <p:cNvPr id="7" name="קבוצה 6">
            <a:extLst>
              <a:ext uri="{FF2B5EF4-FFF2-40B4-BE49-F238E27FC236}">
                <a16:creationId xmlns:a16="http://schemas.microsoft.com/office/drawing/2014/main" id="{02DE237E-3038-4FED-B862-27CEAAE6DA87}"/>
              </a:ext>
            </a:extLst>
          </p:cNvPr>
          <p:cNvGrpSpPr/>
          <p:nvPr/>
        </p:nvGrpSpPr>
        <p:grpSpPr>
          <a:xfrm>
            <a:off x="1451162" y="3850431"/>
            <a:ext cx="3905250" cy="2524125"/>
            <a:chOff x="1451162" y="3850431"/>
            <a:chExt cx="3905250" cy="2524125"/>
          </a:xfrm>
        </p:grpSpPr>
        <p:grpSp>
          <p:nvGrpSpPr>
            <p:cNvPr id="6" name="קבוצה 5">
              <a:extLst>
                <a:ext uri="{FF2B5EF4-FFF2-40B4-BE49-F238E27FC236}">
                  <a16:creationId xmlns:a16="http://schemas.microsoft.com/office/drawing/2014/main" id="{E38C43DE-1AE2-45AC-BA3B-8DAFCA568893}"/>
                </a:ext>
              </a:extLst>
            </p:cNvPr>
            <p:cNvGrpSpPr/>
            <p:nvPr/>
          </p:nvGrpSpPr>
          <p:grpSpPr>
            <a:xfrm>
              <a:off x="1451162" y="3850431"/>
              <a:ext cx="3905250" cy="2524125"/>
              <a:chOff x="1451163" y="3906909"/>
              <a:chExt cx="3905250" cy="2524125"/>
            </a:xfrm>
          </p:grpSpPr>
          <p:pic>
            <p:nvPicPr>
              <p:cNvPr id="3076" name="Picture 4">
                <a:extLst>
                  <a:ext uri="{FF2B5EF4-FFF2-40B4-BE49-F238E27FC236}">
                    <a16:creationId xmlns:a16="http://schemas.microsoft.com/office/drawing/2014/main" id="{EEDFA668-A1EE-4537-B3DA-D29A553A2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163" y="3906909"/>
                <a:ext cx="3905250" cy="2524125"/>
              </a:xfrm>
              <a:prstGeom prst="rect">
                <a:avLst/>
              </a:prstGeom>
              <a:noFill/>
              <a:extLst>
                <a:ext uri="{909E8E84-426E-40DD-AFC4-6F175D3DCCD1}">
                  <a14:hiddenFill xmlns:a14="http://schemas.microsoft.com/office/drawing/2010/main">
                    <a:solidFill>
                      <a:srgbClr val="FFFFFF"/>
                    </a:solidFill>
                  </a14:hiddenFill>
                </a:ext>
              </a:extLst>
            </p:spPr>
          </p:pic>
          <p:sp>
            <p:nvSpPr>
              <p:cNvPr id="5" name="אליפסה 4">
                <a:extLst>
                  <a:ext uri="{FF2B5EF4-FFF2-40B4-BE49-F238E27FC236}">
                    <a16:creationId xmlns:a16="http://schemas.microsoft.com/office/drawing/2014/main" id="{2B9B6146-4041-4DA4-90F8-F20AE87D05AB}"/>
                  </a:ext>
                </a:extLst>
              </p:cNvPr>
              <p:cNvSpPr/>
              <p:nvPr/>
            </p:nvSpPr>
            <p:spPr>
              <a:xfrm>
                <a:off x="4518212" y="5311588"/>
                <a:ext cx="726141" cy="537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4" name="תיבת טקסט 3">
              <a:extLst>
                <a:ext uri="{FF2B5EF4-FFF2-40B4-BE49-F238E27FC236}">
                  <a16:creationId xmlns:a16="http://schemas.microsoft.com/office/drawing/2014/main" id="{C1BA1BA7-83E8-45FC-96CB-4AEB58286713}"/>
                </a:ext>
              </a:extLst>
            </p:cNvPr>
            <p:cNvSpPr txBox="1"/>
            <p:nvPr/>
          </p:nvSpPr>
          <p:spPr>
            <a:xfrm>
              <a:off x="2422151" y="3850431"/>
              <a:ext cx="1963271" cy="369332"/>
            </a:xfrm>
            <a:prstGeom prst="rect">
              <a:avLst/>
            </a:prstGeom>
            <a:noFill/>
          </p:spPr>
          <p:txBody>
            <a:bodyPr wrap="square" rtlCol="1">
              <a:spAutoFit/>
            </a:bodyPr>
            <a:lstStyle/>
            <a:p>
              <a:r>
                <a:rPr lang="en-US" dirty="0"/>
                <a:t>Before Removal</a:t>
              </a:r>
              <a:endParaRPr lang="he-IL" dirty="0"/>
            </a:p>
          </p:txBody>
        </p:sp>
      </p:grpSp>
    </p:spTree>
    <p:extLst>
      <p:ext uri="{BB962C8B-B14F-4D97-AF65-F5344CB8AC3E}">
        <p14:creationId xmlns:p14="http://schemas.microsoft.com/office/powerpoint/2010/main" val="1325265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412D24"/>
      </a:dk2>
      <a:lt2>
        <a:srgbClr val="E8E2E8"/>
      </a:lt2>
      <a:accent1>
        <a:srgbClr val="23B921"/>
      </a:accent1>
      <a:accent2>
        <a:srgbClr val="5AB514"/>
      </a:accent2>
      <a:accent3>
        <a:srgbClr val="95AA1E"/>
      </a:accent3>
      <a:accent4>
        <a:srgbClr val="CB9A16"/>
      </a:accent4>
      <a:accent5>
        <a:srgbClr val="E76529"/>
      </a:accent5>
      <a:accent6>
        <a:srgbClr val="D5172A"/>
      </a:accent6>
      <a:hlink>
        <a:srgbClr val="B1743B"/>
      </a:hlink>
      <a:folHlink>
        <a:srgbClr val="7F7F7F"/>
      </a:folHlink>
    </a:clrScheme>
    <a:fontScheme name="Savon">
      <a:majorFont>
        <a:latin typeface="DengXian"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DengXian"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526</TotalTime>
  <Words>2365</Words>
  <Application>Microsoft Macintosh PowerPoint</Application>
  <PresentationFormat>מסך רחב</PresentationFormat>
  <Paragraphs>150</Paragraphs>
  <Slides>25</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25</vt:i4>
      </vt:variant>
    </vt:vector>
  </HeadingPairs>
  <TitlesOfParts>
    <vt:vector size="28" baseType="lpstr">
      <vt:lpstr>DengXian</vt:lpstr>
      <vt:lpstr>Garamond</vt:lpstr>
      <vt:lpstr>SavonVTI</vt:lpstr>
      <vt:lpstr>Mid-Term Project</vt:lpstr>
      <vt:lpstr>House Price Prediction – RidgeCV</vt:lpstr>
      <vt:lpstr>House Features </vt:lpstr>
      <vt:lpstr>General Outline</vt:lpstr>
      <vt:lpstr>RidgeCV Technique</vt:lpstr>
      <vt:lpstr>RidgeCV Technique - Continue</vt:lpstr>
      <vt:lpstr>Data Analysis</vt:lpstr>
      <vt:lpstr>מצגת של PowerPoint‏</vt:lpstr>
      <vt:lpstr>Data Preprocessing</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Model Building</vt:lpstr>
      <vt:lpstr>Model Fitting and Evaluation</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dc:title>
  <dc:creator>chanm207@gmail.com</dc:creator>
  <cp:lastModifiedBy>Microsoft Office User</cp:lastModifiedBy>
  <cp:revision>5</cp:revision>
  <dcterms:created xsi:type="dcterms:W3CDTF">2021-12-26T15:09:13Z</dcterms:created>
  <dcterms:modified xsi:type="dcterms:W3CDTF">2021-12-27T09:54:46Z</dcterms:modified>
</cp:coreProperties>
</file>