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2"/>
  </p:notesMasterIdLst>
  <p:handoutMasterIdLst>
    <p:handoutMasterId r:id="rId13"/>
  </p:handoutMasterIdLst>
  <p:sldIdLst>
    <p:sldId id="257" r:id="rId5"/>
    <p:sldId id="389" r:id="rId6"/>
    <p:sldId id="384" r:id="rId7"/>
    <p:sldId id="317" r:id="rId8"/>
    <p:sldId id="277" r:id="rId9"/>
    <p:sldId id="391" r:id="rId10"/>
    <p:sldId id="39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8" autoAdjust="0"/>
    <p:restoredTop sz="93725" autoAdjust="0"/>
  </p:normalViewPr>
  <p:slideViewPr>
    <p:cSldViewPr snapToGrid="0">
      <p:cViewPr varScale="1">
        <p:scale>
          <a:sx n="82" d="100"/>
          <a:sy n="82" d="100"/>
        </p:scale>
        <p:origin x="629"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3/20/2023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Heap API and Logic</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4" y="3624684"/>
            <a:ext cx="3565524" cy="1731963"/>
          </a:xfrm>
        </p:spPr>
        <p:txBody>
          <a:bodyPr>
            <a:normAutofit/>
          </a:bodyPr>
          <a:lstStyle/>
          <a:p>
            <a:r>
              <a:rPr lang="en-US" dirty="0"/>
              <a:t>Noam Ben Simon</a:t>
            </a:r>
          </a:p>
          <a:p>
            <a:r>
              <a:rPr lang="en-US" dirty="0"/>
              <a:t>Daniel Lipshitz</a:t>
            </a:r>
          </a:p>
          <a:p>
            <a:r>
              <a:rPr lang="en-US" dirty="0"/>
              <a:t>Max Franklin</a:t>
            </a: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Goals</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Insertion Implementation</a:t>
            </a:r>
          </a:p>
          <a:p>
            <a:r>
              <a:rPr lang="en-US" dirty="0"/>
              <a:t>Remove Implementation</a:t>
            </a:r>
          </a:p>
          <a:p>
            <a:r>
              <a:rPr lang="en-US" dirty="0"/>
              <a:t>Maintaining the “Heap Property”</a:t>
            </a:r>
          </a:p>
          <a:p>
            <a:r>
              <a:rPr lang="en-US" dirty="0"/>
              <a:t>Keep O(Log n) Time Complexity</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Insertion and Removal</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6807041" y="4943524"/>
            <a:ext cx="2616877" cy="440239"/>
          </a:xfrm>
          <a:noFill/>
        </p:spPr>
        <p:txBody>
          <a:bodyPr>
            <a:normAutofit/>
          </a:bodyPr>
          <a:lstStyle/>
          <a:p>
            <a:pPr marL="0" indent="0">
              <a:buNone/>
            </a:pPr>
            <a:r>
              <a:rPr lang="en-US" dirty="0"/>
              <a:t>Our Implementations:</a:t>
            </a:r>
          </a:p>
        </p:txBody>
      </p:sp>
    </p:spTree>
    <p:extLst>
      <p:ext uri="{BB962C8B-B14F-4D97-AF65-F5344CB8AC3E}">
        <p14:creationId xmlns:p14="http://schemas.microsoft.com/office/powerpoint/2010/main" val="2158886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heel(1)">
                                      <p:cBhvr>
                                        <p:cTn id="7"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928825"/>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Insertion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856792"/>
            <a:ext cx="5437187" cy="4236034"/>
          </a:xfrm>
        </p:spPr>
        <p:txBody>
          <a:bodyPr vert="horz" wrap="square" lIns="0" tIns="0" rIns="0" bIns="0" rtlCol="0">
            <a:normAutofit lnSpcReduction="10000"/>
          </a:bodyPr>
          <a:lstStyle/>
          <a:p>
            <a:pPr marL="0" indent="0">
              <a:lnSpc>
                <a:spcPct val="100000"/>
              </a:lnSpc>
              <a:buNone/>
            </a:pPr>
            <a:r>
              <a:rPr lang="en-US" dirty="0"/>
              <a:t>Cases:</a:t>
            </a:r>
          </a:p>
          <a:p>
            <a:pPr marL="457200" indent="-457200">
              <a:lnSpc>
                <a:spcPct val="100000"/>
              </a:lnSpc>
              <a:buAutoNum type="arabicPeriod"/>
            </a:pPr>
            <a:r>
              <a:rPr lang="en-US" dirty="0"/>
              <a:t>If there is only a root</a:t>
            </a:r>
          </a:p>
          <a:p>
            <a:pPr marL="914400" lvl="1" indent="-457200">
              <a:lnSpc>
                <a:spcPct val="100000"/>
              </a:lnSpc>
              <a:buAutoNum type="arabicPeriod"/>
            </a:pPr>
            <a:r>
              <a:rPr lang="en-US" dirty="0"/>
              <a:t>Compare element to root, and adjust accordingly</a:t>
            </a:r>
          </a:p>
          <a:p>
            <a:pPr marL="457200" indent="-457200">
              <a:lnSpc>
                <a:spcPct val="100000"/>
              </a:lnSpc>
              <a:buAutoNum type="arabicPeriod"/>
            </a:pPr>
            <a:r>
              <a:rPr lang="en-US" dirty="0"/>
              <a:t>More than one element</a:t>
            </a:r>
          </a:p>
          <a:p>
            <a:pPr marL="914400" lvl="1" indent="-457200">
              <a:lnSpc>
                <a:spcPct val="100000"/>
              </a:lnSpc>
              <a:buAutoNum type="arabicPeriod"/>
            </a:pPr>
            <a:r>
              <a:rPr lang="en-US" dirty="0"/>
              <a:t>Begin at root and continue if the node you’re inserting is less than the node you’re looking at.</a:t>
            </a:r>
          </a:p>
          <a:p>
            <a:pPr marL="1371600" lvl="2" indent="-457200">
              <a:lnSpc>
                <a:spcPct val="100000"/>
              </a:lnSpc>
              <a:buAutoNum type="arabicPeriod"/>
            </a:pPr>
            <a:r>
              <a:rPr lang="en-US" dirty="0"/>
              <a:t>If it is greater than the node you’re looking at but less than the one above it, switch out its position as the child node of the greater node.</a:t>
            </a:r>
          </a:p>
          <a:p>
            <a:pPr marL="1371600" lvl="2" indent="-457200">
              <a:lnSpc>
                <a:spcPct val="100000"/>
              </a:lnSpc>
              <a:buAutoNum type="arabicPeriod"/>
            </a:pPr>
            <a:r>
              <a:rPr lang="en-US" dirty="0"/>
              <a:t>Also make sure to see if there another possible child-node spot to take, as you might not have to replace if there is another open spot.</a:t>
            </a:r>
          </a:p>
          <a:p>
            <a:pPr marL="914400" lvl="1" indent="-457200">
              <a:lnSpc>
                <a:spcPct val="100000"/>
              </a:lnSpc>
              <a:buAutoNum type="arabicPeriod"/>
            </a:pPr>
            <a:endParaRPr lang="en-US" dirty="0"/>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Deletion</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3" name="Content Placeholder 2">
            <a:extLst>
              <a:ext uri="{FF2B5EF4-FFF2-40B4-BE49-F238E27FC236}">
                <a16:creationId xmlns:a16="http://schemas.microsoft.com/office/drawing/2014/main" id="{F574184B-0497-4F12-368F-07EC8F01B48E}"/>
              </a:ext>
            </a:extLst>
          </p:cNvPr>
          <p:cNvSpPr>
            <a:spLocks noGrp="1"/>
          </p:cNvSpPr>
          <p:nvPr>
            <p:ph idx="1"/>
          </p:nvPr>
        </p:nvSpPr>
        <p:spPr/>
        <p:txBody>
          <a:bodyPr/>
          <a:lstStyle/>
          <a:p>
            <a:r>
              <a:rPr lang="en-US" dirty="0"/>
              <a:t>We already know that everything is in the heap property:</a:t>
            </a:r>
          </a:p>
          <a:p>
            <a:pPr lvl="1"/>
            <a:r>
              <a:rPr lang="en-US" dirty="0"/>
              <a:t>So, check your key against that of all the nodes going down, until you find the one you are looking for.</a:t>
            </a:r>
          </a:p>
          <a:p>
            <a:pPr lvl="2"/>
            <a:r>
              <a:rPr lang="en-US" dirty="0"/>
              <a:t>If it has children, find the one that must replace it, and work accordingly.</a:t>
            </a:r>
          </a:p>
          <a:p>
            <a:r>
              <a:rPr lang="en-US" dirty="0"/>
              <a:t>When dealing with keeping the heap property, we must remember that all parent nodes must be greater than the keys of both child nodes. What you can then do is find a spot for the subtrees of the deleted tree in the sibling node and recursively go further and further down until you no longer have any problems with heap logic.</a:t>
            </a:r>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1531452"/>
          </a:xfrm>
        </p:spPr>
        <p:txBody>
          <a:bodyPr/>
          <a:lstStyle/>
          <a:p>
            <a:r>
              <a:rPr lang="en-US" dirty="0"/>
              <a:t>Keeping The Heap property</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2491273"/>
            <a:ext cx="5437187" cy="3817452"/>
          </a:xfrm>
        </p:spPr>
        <p:txBody>
          <a:bodyPr/>
          <a:lstStyle/>
          <a:p>
            <a:r>
              <a:rPr lang="en-US" dirty="0"/>
              <a:t>You have to make sure that at all times, you keep the property that the parent node key is greater than the keys of its children nodes.</a:t>
            </a:r>
          </a:p>
          <a:p>
            <a:r>
              <a:rPr lang="en-US" dirty="0"/>
              <a:t>However, you almost must keep in mind that it needs to stay a complete tree, meaning only the bottom row should be not filled in, and everything should be as leftmost as possible (also see the heap logic point for the deletion slide)</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324779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9F58-DA06-0748-BD9A-B60D34DCEEE0}"/>
              </a:ext>
            </a:extLst>
          </p:cNvPr>
          <p:cNvSpPr>
            <a:spLocks noGrp="1"/>
          </p:cNvSpPr>
          <p:nvPr>
            <p:ph type="title"/>
          </p:nvPr>
        </p:nvSpPr>
        <p:spPr/>
        <p:txBody>
          <a:bodyPr/>
          <a:lstStyle/>
          <a:p>
            <a:r>
              <a:rPr lang="en-US" dirty="0"/>
              <a:t>How we kept 0(Log(n)) Time</a:t>
            </a:r>
          </a:p>
        </p:txBody>
      </p:sp>
      <p:sp>
        <p:nvSpPr>
          <p:cNvPr id="3" name="Text Placeholder 2">
            <a:extLst>
              <a:ext uri="{FF2B5EF4-FFF2-40B4-BE49-F238E27FC236}">
                <a16:creationId xmlns:a16="http://schemas.microsoft.com/office/drawing/2014/main" id="{1D011695-0956-A052-F163-38A9E1E4CFE4}"/>
              </a:ext>
            </a:extLst>
          </p:cNvPr>
          <p:cNvSpPr>
            <a:spLocks noGrp="1"/>
          </p:cNvSpPr>
          <p:nvPr>
            <p:ph type="body" idx="1"/>
          </p:nvPr>
        </p:nvSpPr>
        <p:spPr/>
        <p:txBody>
          <a:bodyPr/>
          <a:lstStyle/>
          <a:p>
            <a:r>
              <a:rPr lang="en-US" dirty="0"/>
              <a:t>Insertion</a:t>
            </a:r>
          </a:p>
        </p:txBody>
      </p:sp>
      <p:sp>
        <p:nvSpPr>
          <p:cNvPr id="4" name="Content Placeholder 3">
            <a:extLst>
              <a:ext uri="{FF2B5EF4-FFF2-40B4-BE49-F238E27FC236}">
                <a16:creationId xmlns:a16="http://schemas.microsoft.com/office/drawing/2014/main" id="{8CEEA5F2-412C-A98F-5DAA-1853E67569D1}"/>
              </a:ext>
            </a:extLst>
          </p:cNvPr>
          <p:cNvSpPr>
            <a:spLocks noGrp="1"/>
          </p:cNvSpPr>
          <p:nvPr>
            <p:ph sz="half" idx="2"/>
          </p:nvPr>
        </p:nvSpPr>
        <p:spPr/>
        <p:txBody>
          <a:bodyPr/>
          <a:lstStyle/>
          <a:p>
            <a:r>
              <a:rPr lang="en-US" dirty="0"/>
              <a:t>For insertion (as well as deletion) you must find the correct value, which would be a binary search, which is O(</a:t>
            </a:r>
            <a:r>
              <a:rPr lang="en-US" dirty="0" err="1"/>
              <a:t>logn</a:t>
            </a:r>
            <a:r>
              <a:rPr lang="en-US" dirty="0"/>
              <a:t>). Then, you accommodate for the heap logic, and make sure to keep it in the right structure.</a:t>
            </a:r>
          </a:p>
        </p:txBody>
      </p:sp>
      <p:sp>
        <p:nvSpPr>
          <p:cNvPr id="5" name="Text Placeholder 4">
            <a:extLst>
              <a:ext uri="{FF2B5EF4-FFF2-40B4-BE49-F238E27FC236}">
                <a16:creationId xmlns:a16="http://schemas.microsoft.com/office/drawing/2014/main" id="{721BD7C0-9396-9393-5D7A-91490500E1A2}"/>
              </a:ext>
            </a:extLst>
          </p:cNvPr>
          <p:cNvSpPr>
            <a:spLocks noGrp="1"/>
          </p:cNvSpPr>
          <p:nvPr>
            <p:ph type="body" sz="quarter" idx="3"/>
          </p:nvPr>
        </p:nvSpPr>
        <p:spPr/>
        <p:txBody>
          <a:bodyPr/>
          <a:lstStyle/>
          <a:p>
            <a:r>
              <a:rPr lang="en-US" dirty="0"/>
              <a:t>Deletion</a:t>
            </a:r>
          </a:p>
        </p:txBody>
      </p:sp>
      <p:sp>
        <p:nvSpPr>
          <p:cNvPr id="6" name="Content Placeholder 5">
            <a:extLst>
              <a:ext uri="{FF2B5EF4-FFF2-40B4-BE49-F238E27FC236}">
                <a16:creationId xmlns:a16="http://schemas.microsoft.com/office/drawing/2014/main" id="{3CD6F0F8-D6E3-0DA0-A3EC-0CE9FA4D26F9}"/>
              </a:ext>
            </a:extLst>
          </p:cNvPr>
          <p:cNvSpPr>
            <a:spLocks noGrp="1"/>
          </p:cNvSpPr>
          <p:nvPr>
            <p:ph sz="quarter" idx="4"/>
          </p:nvPr>
        </p:nvSpPr>
        <p:spPr/>
        <p:txBody>
          <a:bodyPr/>
          <a:lstStyle/>
          <a:p>
            <a:r>
              <a:rPr lang="en-US" dirty="0"/>
              <a:t>For deletion, we must just add the accommodating time for fixing the heap logic, in the case of a max node. This would be done by also iterating through the stack – meaning you are again doing O(</a:t>
            </a:r>
            <a:r>
              <a:rPr lang="en-US" dirty="0" err="1"/>
              <a:t>logn</a:t>
            </a:r>
            <a:r>
              <a:rPr lang="en-US" dirty="0"/>
              <a:t>) search, keeping the time complexity to O(</a:t>
            </a:r>
            <a:r>
              <a:rPr lang="en-US" dirty="0" err="1"/>
              <a:t>logn</a:t>
            </a:r>
            <a:r>
              <a:rPr lang="en-US" dirty="0"/>
              <a:t>).</a:t>
            </a:r>
          </a:p>
        </p:txBody>
      </p:sp>
      <p:sp>
        <p:nvSpPr>
          <p:cNvPr id="7" name="Date Placeholder 6">
            <a:extLst>
              <a:ext uri="{FF2B5EF4-FFF2-40B4-BE49-F238E27FC236}">
                <a16:creationId xmlns:a16="http://schemas.microsoft.com/office/drawing/2014/main" id="{C1CADC26-D074-C8DA-F23D-4EAB9659089E}"/>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4BEBF8EF-8CCC-DCA3-301B-D1637D15240A}"/>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03855984-1E0E-E6BB-6EF4-DCDB3C0A498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267624333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{4103693C-CE54-41EA-BB62-0214C68E1AF5}tf33713516_win32</Template>
  <TotalTime>29</TotalTime>
  <Words>502</Words>
  <Application>Microsoft Office PowerPoint</Application>
  <PresentationFormat>Widescreen</PresentationFormat>
  <Paragraphs>51</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Walbaum Display</vt:lpstr>
      <vt:lpstr>3DFloatVTI</vt:lpstr>
      <vt:lpstr>Heap API and Logic</vt:lpstr>
      <vt:lpstr>Goals</vt:lpstr>
      <vt:lpstr>Insertion and Removal</vt:lpstr>
      <vt:lpstr>Insertion</vt:lpstr>
      <vt:lpstr>Deletion</vt:lpstr>
      <vt:lpstr>Keeping The Heap property</vt:lpstr>
      <vt:lpstr>How we kept 0(Log(n))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 API and Logic</dc:title>
  <dc:creator>Noam Ben Simon [student]</dc:creator>
  <cp:lastModifiedBy>Noam Ben Simon [student]</cp:lastModifiedBy>
  <cp:revision>3</cp:revision>
  <dcterms:created xsi:type="dcterms:W3CDTF">2023-03-15T22:22:51Z</dcterms:created>
  <dcterms:modified xsi:type="dcterms:W3CDTF">2023-03-20T20:59:00Z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