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8ac530e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8ac530e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8ac530e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8ac530e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8ac530ef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8ac530ef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8ac530ef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8ac530ef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8ac530ef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8ac530ef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d8ac530ef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d8ac530ef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8ac530ef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8ac530ef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8ac530ef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8ac530ef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d8ac533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d8ac53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d8ac533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d8ac533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ac53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ac53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d8ac533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d8ac533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8ac533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8ac533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8ac533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d8ac533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8ac530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8ac530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8ac530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8ac530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d8ac530e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d8ac530e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8ac530e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8ac530e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d8ac530e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d8ac530e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8ac530e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8ac530e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8ac530e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8ac530e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PySpark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3600"/>
              <a:t>PySpark: Word Count Example</a:t>
            </a:r>
            <a:endParaRPr sz="3600"/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27" name="Google Shape;127;p22"/>
          <p:cNvSpPr txBox="1"/>
          <p:nvPr/>
        </p:nvSpPr>
        <p:spPr>
          <a:xfrm>
            <a:off x="1603625" y="-609600"/>
            <a:ext cx="7272300" cy="5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text_file 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sc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textFile(</a:t>
            </a:r>
            <a:r>
              <a:rPr lang="iw" sz="18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"hdfs://data.csv"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86409" t="-9349"/>
          <a:stretch/>
        </p:blipFill>
        <p:spPr>
          <a:xfrm>
            <a:off x="943375" y="1442100"/>
            <a:ext cx="986300" cy="32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PySpark: Word Count Example</a:t>
            </a:r>
            <a:endParaRPr sz="3600"/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34" name="Google Shape;134;p23"/>
          <p:cNvSpPr txBox="1"/>
          <p:nvPr/>
        </p:nvSpPr>
        <p:spPr>
          <a:xfrm>
            <a:off x="1603625" y="-609600"/>
            <a:ext cx="7272300" cy="5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words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text_file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flatMap(</a:t>
            </a:r>
            <a:r>
              <a:rPr b="1" lang="iw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lambda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line: line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split(</a:t>
            </a:r>
            <a:r>
              <a:rPr lang="iw" sz="1800">
                <a:solidFill>
                  <a:srgbClr val="4070A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" "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)) </a:t>
            </a:r>
            <a:b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17470" r="69282" t="-2051"/>
          <a:stretch/>
        </p:blipFill>
        <p:spPr>
          <a:xfrm>
            <a:off x="2211225" y="1661850"/>
            <a:ext cx="961401" cy="30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PySpark: Word Count Example</a:t>
            </a:r>
            <a:endParaRPr sz="3600"/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41" name="Google Shape;141;p24"/>
          <p:cNvSpPr txBox="1"/>
          <p:nvPr/>
        </p:nvSpPr>
        <p:spPr>
          <a:xfrm>
            <a:off x="1603625" y="-609600"/>
            <a:ext cx="7272300" cy="5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counted_words 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words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map(</a:t>
            </a:r>
            <a:r>
              <a:rPr b="1" lang="iw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lambda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word: (word, </a:t>
            </a:r>
            <a:r>
              <a:rPr lang="iw" sz="1800">
                <a:solidFill>
                  <a:srgbClr val="40A07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))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34880" r="51587" t="-2965"/>
          <a:stretch/>
        </p:blipFill>
        <p:spPr>
          <a:xfrm>
            <a:off x="3474776" y="1634375"/>
            <a:ext cx="982000" cy="3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PySpark: Word Count Example</a:t>
            </a:r>
            <a:endParaRPr sz="3600"/>
          </a:p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48" name="Google Shape;148;p25"/>
          <p:cNvSpPr txBox="1"/>
          <p:nvPr/>
        </p:nvSpPr>
        <p:spPr>
          <a:xfrm>
            <a:off x="1603625" y="-609600"/>
            <a:ext cx="7272300" cy="5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counted_words 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words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reduceByKey(</a:t>
            </a:r>
            <a:r>
              <a:rPr b="1" lang="iw" sz="1800">
                <a:solidFill>
                  <a:srgbClr val="007020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lambda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a, b: a </a:t>
            </a:r>
            <a:r>
              <a:rPr lang="iw" sz="1800">
                <a:solidFill>
                  <a:srgbClr val="666666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iw" sz="18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 b)</a:t>
            </a:r>
            <a:endParaRPr sz="1800">
              <a:solidFill>
                <a:srgbClr val="666666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53049" r="0" t="0"/>
          <a:stretch/>
        </p:blipFill>
        <p:spPr>
          <a:xfrm>
            <a:off x="4793275" y="1723775"/>
            <a:ext cx="3407349" cy="3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PySpark: עקרונות מנחים</a:t>
            </a:r>
            <a:endParaRPr sz="360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75" y="1723775"/>
            <a:ext cx="7257250" cy="3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עבודה עם PySpark</a:t>
            </a:r>
            <a:endParaRPr sz="36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925"/>
            <a:ext cx="8839200" cy="301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רכיבי ספארק</a:t>
            </a:r>
            <a:endParaRPr sz="36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06715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רכיבי ספארק: Spark SQL</a:t>
            </a:r>
            <a:endParaRPr sz="36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התנהלות עם מידע טבלאי מובנה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שליפה SQLית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מקורות מידע שונים (Hive, SQL)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רכיבי ספארק: GraphX</a:t>
            </a:r>
            <a:endParaRPr sz="3600"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עבודה עם גרפים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אלגוריתמי גרפים מובנים</a:t>
            </a:r>
            <a:endParaRPr sz="2400"/>
          </a:p>
          <a:p>
            <a:pPr indent="0" lvl="0" marL="457200" rtl="1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00" y="839675"/>
            <a:ext cx="3823124" cy="38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רכיבי ספארק: Spark Streaming</a:t>
            </a:r>
            <a:endParaRPr sz="3600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Streaming?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צמיחה מהירה</a:t>
            </a:r>
            <a:endParaRPr sz="2400"/>
          </a:p>
          <a:p>
            <a:pPr indent="0" lvl="0" marL="457200" rtl="1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950" y="2235675"/>
            <a:ext cx="7045701" cy="26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ספארק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טכנולוגיה לעיבוד נתונים בצורה מבוזרת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טכנולוגיית ה - Big Data המובילה בשוק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פופולריות גוברת</a:t>
            </a:r>
            <a:endParaRPr sz="2400"/>
          </a:p>
          <a:p>
            <a:pPr indent="0" lvl="0" marL="0" rtl="1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רכיבי ספארק: Spark Streaming</a:t>
            </a:r>
            <a:endParaRPr sz="3600"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מקרי שימוש:</a:t>
            </a:r>
            <a:endParaRPr sz="2400"/>
          </a:p>
          <a:p>
            <a:pPr indent="-381000" lvl="1" marL="914400" rtl="1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w" sz="2400"/>
              <a:t>ניהול ובקרת תהליכי ETL</a:t>
            </a:r>
            <a:endParaRPr sz="2400"/>
          </a:p>
          <a:p>
            <a:pPr indent="-381000" lvl="1" marL="914400" rtl="1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w" sz="2400"/>
              <a:t>זיהוי אנומליות :)</a:t>
            </a:r>
            <a:endParaRPr sz="2400"/>
          </a:p>
          <a:p>
            <a:pPr indent="-381000" lvl="1" marL="914400" rtl="1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w" sz="2400"/>
              <a:t>העשרת מידע זורם באמצעות מידע סטטי</a:t>
            </a:r>
            <a:endParaRPr sz="2400"/>
          </a:p>
          <a:p>
            <a:pPr indent="-381000" lvl="1" marL="914400" rtl="1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w" sz="2400"/>
              <a:t>אנליטיקות וסטטיסטיקות על המידע הוזורם</a:t>
            </a:r>
            <a:endParaRPr sz="2400"/>
          </a:p>
          <a:p>
            <a:pPr indent="0" lvl="0" marL="457200" rtl="1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1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רכיבי ספארק: Spark MLlib</a:t>
            </a:r>
            <a:endParaRPr sz="3600"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חלק מתוך סביבת הספארק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אלגוריתמים מובנים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בשילוב תדיר עם סטרימינג</a:t>
            </a:r>
            <a:endParaRPr sz="2400"/>
          </a:p>
          <a:p>
            <a:pPr indent="0" lvl="0" marL="457200" rtl="1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ספארק!</a:t>
            </a:r>
            <a:endParaRPr sz="3600"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625" y="1017725"/>
            <a:ext cx="67928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החזון של ספארק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מהירות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מנוע מאוחד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קלות שימוש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עיבוד מבוזר</a:t>
            </a:r>
            <a:endParaRPr sz="3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063" y="2070213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275" y="3925975"/>
            <a:ext cx="733450" cy="7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/>
          <p:nvPr/>
        </p:nvCxnSpPr>
        <p:spPr>
          <a:xfrm rot="10800000">
            <a:off x="4565850" y="3132287"/>
            <a:ext cx="12300" cy="7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713" y="1178425"/>
            <a:ext cx="856575" cy="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עיבוד מבוזר</a:t>
            </a:r>
            <a:endParaRPr sz="36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638" y="1909513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850" y="3765275"/>
            <a:ext cx="733450" cy="7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 rot="10800000">
            <a:off x="1537425" y="2971587"/>
            <a:ext cx="12300" cy="7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288" y="1017725"/>
            <a:ext cx="856575" cy="85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7"/>
          <p:cNvCxnSpPr>
            <a:stCxn id="81" idx="2"/>
          </p:cNvCxnSpPr>
          <p:nvPr/>
        </p:nvCxnSpPr>
        <p:spPr>
          <a:xfrm>
            <a:off x="4572000" y="1017725"/>
            <a:ext cx="0" cy="34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913" y="2519150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188" y="2519150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463" y="2519150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913" y="1414875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188" y="1414875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463" y="1414875"/>
            <a:ext cx="971900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000" y="4188600"/>
            <a:ext cx="733450" cy="7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 rot="10800000">
            <a:off x="6822725" y="3623437"/>
            <a:ext cx="6000" cy="46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775" y="4188600"/>
            <a:ext cx="733450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225" y="4188600"/>
            <a:ext cx="733450" cy="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ארכיטקטורת ספארק</a:t>
            </a:r>
            <a:endParaRPr sz="36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725" y="1407750"/>
            <a:ext cx="4688550" cy="32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PySpark</a:t>
            </a:r>
            <a:endParaRPr sz="36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ספארק כ - Open Source כתוב ב - Scala</a:t>
            </a:r>
            <a:endParaRPr sz="2400"/>
          </a:p>
          <a:p>
            <a:pPr indent="-381000" lvl="0" marL="457200" rtl="1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w" sz="2400"/>
              <a:t>תמיכה נרחבת גם בפייתון</a:t>
            </a:r>
            <a:endParaRPr sz="2400"/>
          </a:p>
          <a:p>
            <a:pPr indent="0" lvl="0" marL="457200" rtl="1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1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438" y="2340499"/>
            <a:ext cx="4327125" cy="25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PySpark</a:t>
            </a:r>
            <a:endParaRPr sz="36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250" y="1258675"/>
            <a:ext cx="6330176" cy="34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PySpark: Word Count Example</a:t>
            </a:r>
            <a:endParaRPr sz="36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75" y="1723775"/>
            <a:ext cx="7257250" cy="30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