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d9580438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d9580438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d9580438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d9580438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d958043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d958043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d9580438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d9580438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gif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witter.com/radekosmulski/status/945739571735748609/photo/1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Z-tPeEkVqjk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/>
              <a:t>Jupyter features and extensions</a:t>
            </a:r>
            <a:endParaRPr b="0" i="0" sz="5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ing code folding" id="114" name="Google Shape;11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6150" y="776100"/>
            <a:ext cx="60960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340950" y="99450"/>
            <a:ext cx="3000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3 - Code folding</a:t>
            </a:r>
            <a:endParaRPr b="1" i="0" sz="1700" u="none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5151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189825" y="3028250"/>
            <a:ext cx="30000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4 - tqdm_notebook</a:t>
            </a:r>
            <a:endParaRPr b="1" i="0" sz="1700" u="none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6050" y="3224025"/>
            <a:ext cx="3713173" cy="19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627225" y="-4002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rgbClr val="090A0B"/>
                </a:solidFill>
                <a:latin typeface="Roboto"/>
                <a:ea typeface="Roboto"/>
                <a:cs typeface="Roboto"/>
                <a:sym typeface="Roboto"/>
              </a:rPr>
              <a:t>Keyboard Shortcuts</a:t>
            </a:r>
            <a:endParaRPr b="1" i="0" sz="1700" u="none" cap="none" strike="noStrike">
              <a:solidFill>
                <a:srgbClr val="090A0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400" u="none" cap="none" strike="noStrike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Help &gt; Keyboard Shortcuts</a:t>
            </a:r>
            <a:r>
              <a:rPr b="0" i="0" lang="en" sz="1400" u="none" cap="none" strike="noStrike">
                <a:solidFill>
                  <a:srgbClr val="3C48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or by pressing </a:t>
            </a:r>
            <a:r>
              <a:rPr b="0" i="0" lang="en" sz="1400" u="none" cap="none" strike="noStrike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H</a:t>
            </a:r>
            <a:r>
              <a:rPr b="0" i="0" lang="en" sz="1400" u="none" cap="none" strike="noStrike">
                <a:solidFill>
                  <a:srgbClr val="3C48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in command mode</a:t>
            </a:r>
            <a:endParaRPr b="0" i="0" sz="1400" u="none" cap="none" strike="noStrike">
              <a:solidFill>
                <a:srgbClr val="3C48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400" u="none" cap="none" strike="noStrike">
                <a:solidFill>
                  <a:srgbClr val="3C48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0" lang="en" sz="1400" u="none" cap="none" strike="noStrike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Cmd + Shift + P</a:t>
            </a:r>
            <a:endParaRPr b="0" i="0" sz="1400" u="none" cap="none" strike="noStrike">
              <a:solidFill>
                <a:srgbClr val="3C484E"/>
              </a:solidFill>
              <a:highlight>
                <a:srgbClr val="E5EF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n" sz="1400" u="none" cap="none" strike="noStrike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The command palette.</a:t>
            </a:r>
            <a:endParaRPr b="0" i="0" sz="1400" u="none" cap="none" strike="noStrike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215900" rtl="0" algn="l">
              <a:lnSpc>
                <a:spcPct val="160000"/>
              </a:lnSpc>
              <a:spcBef>
                <a:spcPts val="1700"/>
              </a:spcBef>
              <a:spcAft>
                <a:spcPts val="0"/>
              </a:spcAft>
              <a:buClr>
                <a:srgbClr val="3C484E"/>
              </a:buClr>
              <a:buSzPts val="14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Esc</a:t>
            </a:r>
            <a:r>
              <a:rPr b="0" i="0" lang="en" sz="1400" u="none" cap="none" strike="noStrike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 , </a:t>
            </a:r>
            <a:r>
              <a:rPr b="0" i="0" lang="en" sz="1400" u="none" cap="none" strike="noStrike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Enter</a:t>
            </a:r>
            <a:endParaRPr b="0" i="0" sz="1400" u="none" cap="none" strike="noStrike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4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While in command mode:</a:t>
            </a:r>
            <a:endParaRPr b="0" i="0" sz="1400" u="none" cap="none" strike="noStrike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marR="533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400"/>
              <a:buFont typeface="Georgia"/>
              <a:buChar char="○"/>
            </a:pPr>
            <a:r>
              <a:rPr b="0" i="0" lang="en" sz="1400" u="none" cap="none" strike="noStrike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b="0" i="0" lang="en" sz="1400" u="none" cap="none" strike="noStrike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 to insert a new cell above the current cell, </a:t>
            </a:r>
            <a:r>
              <a:rPr b="0" i="0" lang="en" sz="1400" u="none" cap="none" strike="noStrike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b="0" i="0" lang="en" sz="1400" u="none" cap="none" strike="noStrike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 to insert a new cell below.</a:t>
            </a:r>
            <a:endParaRPr b="0" i="0" sz="1400" u="none" cap="none" strike="noStrike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marR="533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400"/>
              <a:buFont typeface="Georgia"/>
              <a:buChar char="○"/>
            </a:pPr>
            <a:r>
              <a:rPr b="0" i="0" lang="en" sz="1400" u="none" cap="none" strike="noStrike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b="0" i="0" lang="en" sz="1400" u="none" cap="none" strike="noStrike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 to change the current cell to Markdown, </a:t>
            </a:r>
            <a:r>
              <a:rPr b="0" i="0" lang="en" sz="1400" u="none" cap="none" strike="noStrike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0" i="0" lang="en" sz="1400" u="none" cap="none" strike="noStrike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 to change it back to code</a:t>
            </a:r>
            <a:endParaRPr b="0" i="0" sz="1400" u="none" cap="none" strike="noStrike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marR="533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400"/>
              <a:buFont typeface="Georgia"/>
              <a:buChar char="○"/>
            </a:pPr>
            <a:r>
              <a:rPr b="0" i="0" lang="en" sz="1400" u="none" cap="none" strike="noStrike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D + D</a:t>
            </a:r>
            <a:r>
              <a:rPr b="0" i="0" lang="en" sz="1400" u="none" cap="none" strike="noStrike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 (press the key twice) to delete the current cell</a:t>
            </a:r>
            <a:endParaRPr b="0" i="0" sz="1400" u="none" cap="none" strike="noStrike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400"/>
              <a:buFont typeface="Georgia"/>
              <a:buChar char="●"/>
            </a:pPr>
            <a:r>
              <a:t/>
            </a:r>
            <a:endParaRPr b="0" i="0" sz="1400" u="none" cap="none" strike="noStrike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4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Shift + Tab</a:t>
            </a:r>
            <a:r>
              <a:rPr b="0" i="0" lang="en" sz="1400" u="none" cap="none" strike="noStrike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 Docstring</a:t>
            </a:r>
            <a:endParaRPr b="0" i="0" sz="1400" u="none" cap="none" strike="noStrike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4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Ctrl + Shift + -</a:t>
            </a:r>
            <a:r>
              <a:rPr b="0" i="0" lang="en" sz="1400" u="none" cap="none" strike="noStrike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 will split the current cell into two from where your cursor is.</a:t>
            </a:r>
            <a:endParaRPr b="0" i="0" sz="1400" u="none" cap="none" strike="noStrike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4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Esc + F</a:t>
            </a:r>
            <a:r>
              <a:rPr b="0" i="0" lang="en" sz="1400" u="none" cap="none" strike="noStrike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 Find and replace on your code but not the outputs.</a:t>
            </a:r>
            <a:endParaRPr b="0" i="0" sz="1400" u="none" cap="none" strike="noStrike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4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Esc + O</a:t>
            </a:r>
            <a:r>
              <a:rPr b="0" i="0" lang="en" sz="1400" u="none" cap="none" strike="noStrike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 Toggle cell output.</a:t>
            </a:r>
            <a:endParaRPr b="0" i="0" sz="1400" u="none" cap="none" strike="noStrike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400"/>
              <a:buFont typeface="Georgia"/>
              <a:buChar char="●"/>
            </a:pPr>
            <a:r>
              <a:rPr b="0" i="0" lang="en" sz="1400" u="none" cap="none" strike="noStrike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Select Multiple Cells:</a:t>
            </a:r>
            <a:endParaRPr b="0" i="0" sz="1400" u="none" cap="none" strike="noStrike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marR="533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400"/>
              <a:buFont typeface="Georgia"/>
              <a:buChar char="○"/>
            </a:pPr>
            <a:r>
              <a:rPr b="0" i="0" lang="en" sz="1400" u="none" cap="none" strike="noStrike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Shift + J</a:t>
            </a:r>
            <a:r>
              <a:rPr b="0" i="0" lang="en" sz="1400" u="none" cap="none" strike="noStrike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b="0" i="0" lang="en" sz="1400" u="none" cap="none" strike="noStrike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Shift + Down</a:t>
            </a:r>
            <a:r>
              <a:rPr b="0" i="0" lang="en" sz="1400" u="none" cap="none" strike="noStrike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 selects the next sell in a downwards direction. You can also select sells in an upwards direction by using </a:t>
            </a:r>
            <a:r>
              <a:rPr b="0" i="0" lang="en" sz="1400" u="none" cap="none" strike="noStrike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Shift + K</a:t>
            </a:r>
            <a:r>
              <a:rPr b="0" i="0" lang="en" sz="1400" u="none" cap="none" strike="noStrike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b="0" i="0" lang="en" sz="1400" u="none" cap="none" strike="noStrike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Shift + Up</a:t>
            </a:r>
            <a:r>
              <a:rPr b="0" i="0" lang="en" sz="1400" u="none" cap="none" strike="noStrike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b="0" i="0" sz="1400" u="none" cap="none" strike="noStrike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marR="533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400"/>
              <a:buFont typeface="Georgia"/>
              <a:buChar char="○"/>
            </a:pPr>
            <a:r>
              <a:rPr b="0" i="0" lang="en" sz="1400" u="none" cap="none" strike="noStrike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Once cells are selected, you can then delete / copy / cut / paste / run them as a batch. This is helpful when you need to move parts of a notebook.</a:t>
            </a:r>
            <a:endParaRPr b="0" i="0" sz="1400" u="none" cap="none" strike="noStrike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marR="533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400"/>
              <a:buFont typeface="Georgia"/>
              <a:buChar char="○"/>
            </a:pPr>
            <a:r>
              <a:rPr b="0" i="0" lang="en" sz="1400" u="none" cap="none" strike="noStrike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You can also use </a:t>
            </a:r>
            <a:r>
              <a:rPr b="0" i="0" lang="en" sz="1400" u="none" cap="none" strike="noStrike">
                <a:solidFill>
                  <a:srgbClr val="3C484E"/>
                </a:solidFill>
                <a:highlight>
                  <a:srgbClr val="E5EFF5"/>
                </a:highlight>
                <a:latin typeface="Verdana"/>
                <a:ea typeface="Verdana"/>
                <a:cs typeface="Verdana"/>
                <a:sym typeface="Verdana"/>
              </a:rPr>
              <a:t>Shift + M</a:t>
            </a:r>
            <a:r>
              <a:rPr b="0" i="0" lang="en" sz="1400" u="none" cap="none" strike="noStrike">
                <a:solidFill>
                  <a:srgbClr val="3C484E"/>
                </a:solidFill>
                <a:latin typeface="Georgia"/>
                <a:ea typeface="Georgia"/>
                <a:cs typeface="Georgia"/>
                <a:sym typeface="Georgia"/>
              </a:rPr>
              <a:t> to merge multiple cells.</a:t>
            </a:r>
            <a:endParaRPr b="0" i="0" sz="1400" u="none" cap="none" strike="noStrike">
              <a:solidFill>
                <a:srgbClr val="3C484E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C484E"/>
              </a:solidFill>
              <a:highlight>
                <a:srgbClr val="E5EFF5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89025"/>
            <a:ext cx="682942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73" y="1152475"/>
            <a:ext cx="5804462" cy="38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313131"/>
                </a:solidFill>
              </a:rPr>
              <a:t>%Reload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0150"/>
            <a:ext cx="77343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73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%debug</a:t>
            </a:r>
            <a:endParaRPr b="1" i="0" sz="1700" u="none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sng" cap="none" strike="noStrike">
              <a:solidFill>
                <a:schemeClr val="hlink"/>
              </a:solidFill>
              <a:latin typeface="Roboto"/>
              <a:ea typeface="Roboto"/>
              <a:cs typeface="Roboto"/>
              <a:sym typeface="Roboto"/>
              <a:hlinkClick r:id="rId3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700" y="1057263"/>
            <a:ext cx="7562850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50"/>
              <a:t>Visual Python Debugger</a:t>
            </a:r>
            <a:endParaRPr b="1" sz="315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he 1.1.8 release of the PixieDust project introduces a visual Python debugger for Jupyter Notebooks: PixieDebugger. It includes a source editor, local variable inspector, console output, the ability to evaluate Python expressions in the current context, breakpoints management, and a toolbar for controlling code execution. It also works to debug UI driven PixieApps.&#10;----&#10;GitHub: at https://github.com/ibm-watson-data-lab/pixiedust&#10;Medium: https://medium.com/ibm-watson-data-lab/the-visual-python-debugger-for-jupyter-notebooks-youve-always-wanted-761713babc62" id="96" name="Google Shape;96;p19" title="Introducing PixieDebugg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980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Jupyter extensions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ing collapsible headings" id="102" name="Google Shape;10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1875" y="2159625"/>
            <a:ext cx="4340250" cy="27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393050" y="867650"/>
            <a:ext cx="7435800" cy="16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1 - Collapsible headings</a:t>
            </a:r>
            <a:endParaRPr b="1" i="0" sz="1700" u="none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515151"/>
                </a:solidFill>
                <a:latin typeface="Arial"/>
                <a:ea typeface="Arial"/>
                <a:cs typeface="Arial"/>
                <a:sym typeface="Arial"/>
              </a:rPr>
              <a:t>Very useful when dealing with large notebooks, collapsible headings allow you to collapse some parts of the notebooks.</a:t>
            </a:r>
            <a:endParaRPr b="0" i="0" sz="1500" u="none" cap="none" strike="noStrike">
              <a:solidFill>
                <a:srgbClr val="515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1515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ing notify" id="108" name="Google Shape;1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743375"/>
            <a:ext cx="6096000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277700" y="63275"/>
            <a:ext cx="8716500" cy="13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313131"/>
                </a:solidFill>
                <a:latin typeface="Arial"/>
                <a:ea typeface="Arial"/>
                <a:cs typeface="Arial"/>
                <a:sym typeface="Arial"/>
              </a:rPr>
              <a:t>2 - Notify</a:t>
            </a:r>
            <a:endParaRPr b="1" i="0" sz="1700" u="none" cap="none" strike="noStrike">
              <a:solidFill>
                <a:srgbClr val="3131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515151"/>
                </a:solidFill>
                <a:latin typeface="Arial"/>
                <a:ea typeface="Arial"/>
                <a:cs typeface="Arial"/>
                <a:sym typeface="Arial"/>
              </a:rPr>
              <a:t>For long running task, the notify extension sends a notification when the notebook becomes idle.</a:t>
            </a:r>
            <a:endParaRPr b="0" i="0" sz="1500" u="none" cap="none" strike="noStrike">
              <a:solidFill>
                <a:srgbClr val="515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5151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Using notify</a:t>
            </a:r>
            <a:endParaRPr b="0" i="1" sz="1200" u="none" cap="none" strike="noStrike">
              <a:solidFill>
                <a:srgbClr val="5151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