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924" r:id="rId2"/>
    <p:sldMasterId id="2147483936" r:id="rId3"/>
  </p:sldMasterIdLst>
  <p:notesMasterIdLst>
    <p:notesMasterId r:id="rId12"/>
  </p:notesMasterIdLst>
  <p:sldIdLst>
    <p:sldId id="256" r:id="rId4"/>
    <p:sldId id="263" r:id="rId5"/>
    <p:sldId id="285" r:id="rId6"/>
    <p:sldId id="318" r:id="rId7"/>
    <p:sldId id="322" r:id="rId8"/>
    <p:sldId id="324" r:id="rId9"/>
    <p:sldId id="326" r:id="rId10"/>
    <p:sldId id="32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CC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2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17E50-BBD4-40DE-B258-81ED51818176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71E29-9726-48D6-8CBA-9E82E96B69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6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71E29-9726-48D6-8CBA-9E82E96B691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5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D694-6B2D-40BD-8D49-F092A1B56D1A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0666-F8E8-4C46-9D4D-37A8E3EEA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D694-6B2D-40BD-8D49-F092A1B56D1A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0666-F8E8-4C46-9D4D-37A8E3EEA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D694-6B2D-40BD-8D49-F092A1B56D1A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0666-F8E8-4C46-9D4D-37A8E3EEA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D694-6B2D-40BD-8D49-F092A1B56D1A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0666-F8E8-4C46-9D4D-37A8E3EEA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D694-6B2D-40BD-8D49-F092A1B56D1A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0666-F8E8-4C46-9D4D-37A8E3EEA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D694-6B2D-40BD-8D49-F092A1B56D1A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0666-F8E8-4C46-9D4D-37A8E3EEA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D694-6B2D-40BD-8D49-F092A1B56D1A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0666-F8E8-4C46-9D4D-37A8E3EEA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D694-6B2D-40BD-8D49-F092A1B56D1A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0666-F8E8-4C46-9D4D-37A8E3EEA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43600" y="6356350"/>
            <a:ext cx="2746248" cy="365760"/>
          </a:xfrm>
        </p:spPr>
        <p:txBody>
          <a:bodyPr/>
          <a:lstStyle>
            <a:lvl1pPr algn="l">
              <a:defRPr/>
            </a:lvl1pPr>
          </a:lstStyle>
          <a:p>
            <a:pPr>
              <a:tabLst>
                <a:tab pos="2286000" algn="l"/>
              </a:tabLst>
            </a:pPr>
            <a:r>
              <a:rPr lang="en-US" dirty="0"/>
              <a:t>Entity Relationship Model       </a:t>
            </a:r>
            <a:fld id="{693C4A2B-915C-4797-8410-0DD4288DACD1}" type="slidenum">
              <a:rPr lang="en-US" smtClean="0"/>
              <a:pPr>
                <a:tabLst>
                  <a:tab pos="2286000" algn="l"/>
                </a:tabLst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2286000" cy="365760"/>
          </a:xfrm>
        </p:spPr>
        <p:txBody>
          <a:bodyPr/>
          <a:lstStyle>
            <a:lvl1pPr algn="l">
              <a:defRPr/>
            </a:lvl1pPr>
          </a:lstStyle>
          <a:p>
            <a:pPr algn="ctr"/>
            <a:r>
              <a:rPr lang="en-US" dirty="0"/>
              <a:t>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892552" cy="36576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err="1"/>
              <a:t>Afeka</a:t>
            </a:r>
            <a:r>
              <a:rPr lang="en-US" dirty="0"/>
              <a:t> College of Engineering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D694-6B2D-40BD-8D49-F092A1B56D1A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0666-F8E8-4C46-9D4D-37A8E3EEA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D694-6B2D-40BD-8D49-F092A1B56D1A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0666-F8E8-4C46-9D4D-37A8E3EEA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D694-6B2D-40BD-8D49-F092A1B56D1A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0666-F8E8-4C46-9D4D-37A8E3EEA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481B-2223-4410-9FA9-08840581FDF1}" type="datetime1">
              <a:rPr lang="en-US">
                <a:solidFill>
                  <a:srgbClr val="000000"/>
                </a:solidFill>
              </a:rPr>
              <a:pPr>
                <a:defRPr/>
              </a:pPr>
              <a:t>1/19/2023</a:t>
            </a:fld>
            <a:endParaRPr lang="he-IL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>
                <a:solidFill>
                  <a:srgbClr val="000000"/>
                </a:solidFill>
              </a:rPr>
              <a:t>מכללת אפקה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715D8-470F-4E47-9272-9A9427EA56DD}" type="slidenum">
              <a:rPr lang="he-I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he-IL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F11E7-50A6-4C4A-A2AB-9A86E5E9EE60}" type="datetime1">
              <a:rPr lang="en-US">
                <a:solidFill>
                  <a:srgbClr val="000000"/>
                </a:solidFill>
              </a:rPr>
              <a:pPr>
                <a:defRPr/>
              </a:pPr>
              <a:t>1/19/2023</a:t>
            </a:fld>
            <a:endParaRPr lang="he-IL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>
                <a:solidFill>
                  <a:srgbClr val="000000"/>
                </a:solidFill>
              </a:rPr>
              <a:t>מכללת אפקה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A33CF-8112-42DA-80C7-B9964050F28B}" type="slidenum">
              <a:rPr lang="he-I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he-IL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896FC-D51D-4350-8579-C7E90C325C71}" type="datetime1">
              <a:rPr lang="en-US">
                <a:solidFill>
                  <a:srgbClr val="000000"/>
                </a:solidFill>
              </a:rPr>
              <a:pPr>
                <a:defRPr/>
              </a:pPr>
              <a:t>1/19/2023</a:t>
            </a:fld>
            <a:endParaRPr lang="he-IL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>
                <a:solidFill>
                  <a:srgbClr val="000000"/>
                </a:solidFill>
              </a:rPr>
              <a:t>מכללת אפקה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734A0-5BFC-4057-8314-3AD7EF350A3E}" type="slidenum">
              <a:rPr lang="he-I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he-IL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71010-7B1D-4739-9730-3584095658A4}" type="datetime1">
              <a:rPr lang="en-US">
                <a:solidFill>
                  <a:srgbClr val="000000"/>
                </a:solidFill>
              </a:rPr>
              <a:pPr>
                <a:defRPr/>
              </a:pPr>
              <a:t>1/19/2023</a:t>
            </a:fld>
            <a:endParaRPr lang="he-IL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>
                <a:solidFill>
                  <a:srgbClr val="000000"/>
                </a:solidFill>
              </a:rPr>
              <a:t>מכללת אפקה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62468-A9B1-4551-9B75-9724D69F1226}" type="slidenum">
              <a:rPr lang="he-I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he-IL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E752D-D4C8-41C7-B7F9-D3E2A7A3A3FF}" type="datetime1">
              <a:rPr lang="en-US">
                <a:solidFill>
                  <a:srgbClr val="000000"/>
                </a:solidFill>
              </a:rPr>
              <a:pPr>
                <a:defRPr/>
              </a:pPr>
              <a:t>1/19/2023</a:t>
            </a:fld>
            <a:endParaRPr lang="he-IL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>
                <a:solidFill>
                  <a:srgbClr val="000000"/>
                </a:solidFill>
              </a:rPr>
              <a:t>מכללת אפקה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9AAB6-E7F2-4394-ACE0-5B0246523D21}" type="slidenum">
              <a:rPr lang="he-I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he-IL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A32B2-E0B2-4910-B82C-7EF670688324}" type="datetime1">
              <a:rPr lang="en-US">
                <a:solidFill>
                  <a:srgbClr val="000000"/>
                </a:solidFill>
              </a:rPr>
              <a:pPr>
                <a:defRPr/>
              </a:pPr>
              <a:t>1/19/2023</a:t>
            </a:fld>
            <a:endParaRPr lang="he-IL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>
                <a:solidFill>
                  <a:srgbClr val="000000"/>
                </a:solidFill>
              </a:rPr>
              <a:t>מכללת אפקה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3996B-D10E-453F-B125-1883D7E3ABD7}" type="slidenum">
              <a:rPr lang="he-I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he-IL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53775-7B1D-46B7-9E73-759573EA4E4B}" type="datetime1">
              <a:rPr lang="en-US">
                <a:solidFill>
                  <a:srgbClr val="000000"/>
                </a:solidFill>
              </a:rPr>
              <a:pPr>
                <a:defRPr/>
              </a:pPr>
              <a:t>1/19/2023</a:t>
            </a:fld>
            <a:endParaRPr lang="he-IL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>
                <a:solidFill>
                  <a:srgbClr val="000000"/>
                </a:solidFill>
              </a:rPr>
              <a:t>מכללת אפקה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3C2B3-7F02-4D08-95D6-2921DDDAAD68}" type="slidenum">
              <a:rPr lang="he-I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he-IL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94DA5CA-E973-42EA-970D-CEB95B7A93F7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4257CD2-5E9F-456A-8A52-3CD8305052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93784-947C-4982-A389-91602B93E7C6}" type="datetime1">
              <a:rPr lang="en-US">
                <a:solidFill>
                  <a:srgbClr val="000000"/>
                </a:solidFill>
              </a:rPr>
              <a:pPr>
                <a:defRPr/>
              </a:pPr>
              <a:t>1/19/2023</a:t>
            </a:fld>
            <a:endParaRPr lang="he-IL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>
                <a:solidFill>
                  <a:srgbClr val="000000"/>
                </a:solidFill>
              </a:rPr>
              <a:t>מכללת אפקה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CE6E6-8EE6-4152-9847-517C428F104B}" type="slidenum">
              <a:rPr lang="he-I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he-IL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9726F-9426-402A-9234-763243214FB7}" type="datetime1">
              <a:rPr lang="en-US">
                <a:solidFill>
                  <a:srgbClr val="000000"/>
                </a:solidFill>
              </a:rPr>
              <a:pPr>
                <a:defRPr/>
              </a:pPr>
              <a:t>1/19/2023</a:t>
            </a:fld>
            <a:endParaRPr lang="he-IL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>
                <a:solidFill>
                  <a:srgbClr val="000000"/>
                </a:solidFill>
              </a:rPr>
              <a:t>מכללת אפקה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7F96B-05EA-4942-B139-31B4E40D815A}" type="slidenum">
              <a:rPr lang="he-I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he-IL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5FC50-4733-4239-A809-40241EC216BE}" type="datetime1">
              <a:rPr lang="en-US">
                <a:solidFill>
                  <a:srgbClr val="000000"/>
                </a:solidFill>
              </a:rPr>
              <a:pPr>
                <a:defRPr/>
              </a:pPr>
              <a:t>1/19/2023</a:t>
            </a:fld>
            <a:endParaRPr lang="he-IL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>
                <a:solidFill>
                  <a:srgbClr val="000000"/>
                </a:solidFill>
              </a:rPr>
              <a:t>מכללת אפקה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4D78B-3C37-4C57-86BF-824F0472A3A5}" type="slidenum">
              <a:rPr lang="he-I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he-IL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5AC21-4E6B-4217-85A3-22DF7CCA3443}" type="datetime1">
              <a:rPr lang="en-US">
                <a:solidFill>
                  <a:srgbClr val="000000"/>
                </a:solidFill>
              </a:rPr>
              <a:pPr>
                <a:defRPr/>
              </a:pPr>
              <a:t>1/19/2023</a:t>
            </a:fld>
            <a:endParaRPr lang="he-IL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>
                <a:solidFill>
                  <a:srgbClr val="000000"/>
                </a:solidFill>
              </a:rPr>
              <a:t>מכללת אפקה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ED817-6940-453D-9B74-F43B4362EDB6}" type="slidenum">
              <a:rPr lang="he-I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he-IL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908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979488"/>
            <a:ext cx="4495800" cy="5329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79488"/>
            <a:ext cx="4495800" cy="2587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19513"/>
            <a:ext cx="4495800" cy="2589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F7165-F2C3-49B7-8504-B005534BCDE0}" type="datetime1">
              <a:rPr lang="en-US">
                <a:solidFill>
                  <a:srgbClr val="000000"/>
                </a:solidFill>
              </a:rPr>
              <a:pPr>
                <a:defRPr/>
              </a:pPr>
              <a:t>1/19/2023</a:t>
            </a:fld>
            <a:endParaRPr lang="he-IL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>
                <a:solidFill>
                  <a:srgbClr val="000000"/>
                </a:solidFill>
              </a:rPr>
              <a:t>מכללת אפקה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83827-AC9A-4FE4-B90F-8DBB7B960CF4}" type="slidenum">
              <a:rPr lang="he-I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he-IL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867400" y="6356350"/>
            <a:ext cx="28224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tabLst>
                <a:tab pos="2286000" algn="l"/>
              </a:tabLst>
            </a:pPr>
            <a:r>
              <a:rPr lang="en-US" dirty="0"/>
              <a:t>Entity Relationship Model         </a:t>
            </a:r>
            <a:fld id="{693C4A2B-915C-4797-8410-0DD4288DACD1}" type="slidenum">
              <a:rPr lang="en-US" smtClean="0"/>
              <a:pPr>
                <a:tabLst>
                  <a:tab pos="2286000" algn="l"/>
                </a:tabLst>
              </a:pPr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657600" y="6356350"/>
            <a:ext cx="19050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ctr"/>
            <a:r>
              <a:rPr lang="en-US" dirty="0"/>
              <a:t>Database Systems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59154" y="6350488"/>
            <a:ext cx="2359152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err="1"/>
              <a:t>Afeka</a:t>
            </a:r>
            <a:r>
              <a:rPr lang="en-US" dirty="0"/>
              <a:t> College of Engineering</a:t>
            </a: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6D694-6B2D-40BD-8D49-F092A1B56D1A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C0666-F8E8-4C46-9D4D-37A8E3EEA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79488"/>
            <a:ext cx="914400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975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 smtClean="0"/>
            </a:lvl1pPr>
          </a:lstStyle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fld id="{C5C1DB29-D67D-4793-81E0-F1444B9619CD}" type="datetime1">
              <a:rPr 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pPr algn="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t>1/19/2023</a:t>
            </a:fld>
            <a:endParaRPr lang="he-IL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smtClean="0">
                <a:cs typeface="David" pitchFamily="2" charset="-79"/>
              </a:defRPr>
            </a:lvl1pPr>
          </a:lstStyle>
          <a:p>
            <a:pPr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>
                <a:solidFill>
                  <a:srgbClr val="000000"/>
                </a:solidFill>
                <a:latin typeface="Times New Roman" pitchFamily="18" charset="0"/>
              </a:rPr>
              <a:t>מכללת אפקה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400"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59256F-3017-4511-8D79-07F02AC5FEEA}" type="slidenum">
              <a:rPr lang="he-IL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he-IL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51" name="Line 7"/>
          <p:cNvSpPr>
            <a:spLocks noChangeShapeType="1"/>
          </p:cNvSpPr>
          <p:nvPr userDrawn="1"/>
        </p:nvSpPr>
        <p:spPr bwMode="auto">
          <a:xfrm>
            <a:off x="71438" y="908050"/>
            <a:ext cx="8964612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615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908050"/>
          </a:xfrm>
          <a:prstGeom prst="rect">
            <a:avLst/>
          </a:prstGeom>
          <a:solidFill>
            <a:srgbClr val="F3DDE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0"/>
            <a:ext cx="82296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</p:sldLayoutIdLst>
  <p:hf hdr="0" ftr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Arial" pitchFamily="34" charset="0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  <a:cs typeface="Arial" pitchFamily="34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  <a:cs typeface="Arial" pitchFamily="34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  <a:cs typeface="Arial" pitchFamily="34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  <a:cs typeface="Arial" pitchFamily="34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Arial" pitchFamily="34" charset="0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Arial" pitchFamily="34" charset="0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Arial" pitchFamily="34" charset="0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Arial" pitchFamily="34" charset="0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733800"/>
            <a:ext cx="68580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cs typeface="David" pitchFamily="2" charset="-79"/>
              </a:rPr>
              <a:t>Semester 1 Project 2023</a:t>
            </a:r>
            <a:endParaRPr lang="en-US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cs typeface="David" pitchFamily="2" charset="-79"/>
              </a:rPr>
              <a:t>231012700 Database Systems</a:t>
            </a:r>
            <a:endParaRPr lang="en-US" sz="2800" dirty="0">
              <a:solidFill>
                <a:schemeClr val="accent2">
                  <a:lumMod val="75000"/>
                </a:schemeClr>
              </a:solidFill>
              <a:cs typeface="David" pitchFamily="2" charset="-79"/>
            </a:endParaRPr>
          </a:p>
        </p:txBody>
      </p:sp>
      <p:pic>
        <p:nvPicPr>
          <p:cNvPr id="20482" name="Picture 2" descr="http://nielseninnovate.com/sites/default/files/styles/team-member/public/team-members/afeka2.jpg?itok=jmMz8276"/>
          <p:cNvPicPr>
            <a:picLocks noChangeAspect="1" noChangeArrowheads="1"/>
          </p:cNvPicPr>
          <p:nvPr/>
        </p:nvPicPr>
        <p:blipFill>
          <a:blip r:embed="rId2" cstate="print"/>
          <a:srcRect t="21053" b="22105"/>
          <a:stretch>
            <a:fillRect/>
          </a:stretch>
        </p:blipFill>
        <p:spPr bwMode="auto">
          <a:xfrm>
            <a:off x="4648200" y="533400"/>
            <a:ext cx="3619500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tabLst>
                <a:tab pos="2174875" algn="l"/>
              </a:tabLst>
              <a:defRPr/>
            </a:pPr>
            <a:r>
              <a:rPr lang="en-US" dirty="0"/>
              <a:t>DB PROJECT USING JAVA	</a:t>
            </a:r>
            <a:fld id="{2AE25275-45F4-4E44-AF76-513A7AFC4370}" type="slidenum">
              <a:rPr lang="en-US" smtClean="0"/>
              <a:pPr>
                <a:tabLst>
                  <a:tab pos="2174875" algn="l"/>
                </a:tabLst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282" y="6357158"/>
            <a:ext cx="2286000" cy="365760"/>
          </a:xfrm>
        </p:spPr>
        <p:txBody>
          <a:bodyPr/>
          <a:lstStyle/>
          <a:p>
            <a:pPr algn="ctr"/>
            <a:r>
              <a:rPr lang="en-US" dirty="0"/>
              <a:t>Database Systems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Our Program in a nutshell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  <a:tabLst>
                <a:tab pos="1371600" algn="l"/>
              </a:tabLst>
            </a:pPr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David" pitchFamily="2" charset="-79"/>
              </a:rPr>
              <a:t>Exam Generator: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David" pitchFamily="2" charset="-79"/>
              </a:rPr>
              <a:t> </a:t>
            </a:r>
          </a:p>
          <a:p>
            <a:pPr eaLnBrk="1" hangingPunct="1">
              <a:buFontTx/>
              <a:buNone/>
              <a:tabLst>
                <a:tab pos="1371600" algn="l"/>
              </a:tabLst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David" pitchFamily="2" charset="-79"/>
              </a:rPr>
              <a:t>Usage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David" pitchFamily="2" charset="-79"/>
              </a:rPr>
              <a:t>: </a:t>
            </a:r>
            <a:r>
              <a:rPr lang="en-US" sz="2400" dirty="0">
                <a:solidFill>
                  <a:schemeClr val="accent1"/>
                </a:solidFill>
                <a:latin typeface="Calibri" pitchFamily="34" charset="0"/>
                <a:cs typeface="David" pitchFamily="2" charset="-79"/>
              </a:rPr>
              <a:t>the program helps the user interact with a database of exams, allowing him to edit the data and generate exams using the stored data.</a:t>
            </a:r>
          </a:p>
          <a:p>
            <a:pPr marL="0" indent="0" eaLnBrk="1" hangingPunct="1">
              <a:buNone/>
              <a:tabLst>
                <a:tab pos="1371600" algn="l"/>
              </a:tabLst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David" pitchFamily="2" charset="-79"/>
              </a:rPr>
              <a:t>Main functionalities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David" pitchFamily="2" charset="-79"/>
              </a:rPr>
              <a:t>:</a:t>
            </a:r>
          </a:p>
          <a:p>
            <a:pPr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1800" dirty="0">
                <a:solidFill>
                  <a:schemeClr val="accent1"/>
                </a:solidFill>
                <a:latin typeface="Calibri" pitchFamily="34" charset="0"/>
                <a:cs typeface="David" pitchFamily="2" charset="-79"/>
              </a:rPr>
              <a:t>Adding questions and answers.</a:t>
            </a:r>
          </a:p>
          <a:p>
            <a:pPr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1800" dirty="0">
                <a:solidFill>
                  <a:schemeClr val="accent1"/>
                </a:solidFill>
                <a:latin typeface="Calibri" pitchFamily="34" charset="0"/>
                <a:cs typeface="David" pitchFamily="2" charset="-79"/>
              </a:rPr>
              <a:t>editing existing questions and answers.</a:t>
            </a:r>
          </a:p>
          <a:p>
            <a:pPr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1800" dirty="0">
                <a:solidFill>
                  <a:schemeClr val="accent1"/>
                </a:solidFill>
                <a:latin typeface="Calibri" pitchFamily="34" charset="0"/>
                <a:cs typeface="David" pitchFamily="2" charset="-79"/>
              </a:rPr>
              <a:t>Generating exams using user input.</a:t>
            </a:r>
          </a:p>
          <a:p>
            <a:pPr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1800" dirty="0">
                <a:solidFill>
                  <a:schemeClr val="accent1"/>
                </a:solidFill>
                <a:latin typeface="Calibri" pitchFamily="34" charset="0"/>
                <a:cs typeface="David" pitchFamily="2" charset="-79"/>
              </a:rPr>
              <a:t>Automatically generating exams.</a:t>
            </a:r>
          </a:p>
          <a:p>
            <a:pPr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1800" dirty="0">
                <a:solidFill>
                  <a:schemeClr val="accent1"/>
                </a:solidFill>
                <a:latin typeface="Calibri" pitchFamily="34" charset="0"/>
                <a:cs typeface="David" pitchFamily="2" charset="-79"/>
              </a:rPr>
              <a:t>Create Text file of tests stored in </a:t>
            </a:r>
            <a:r>
              <a:rPr lang="en-US" sz="1800">
                <a:solidFill>
                  <a:schemeClr val="accent1"/>
                </a:solidFill>
                <a:latin typeface="Calibri" pitchFamily="34" charset="0"/>
                <a:cs typeface="David" pitchFamily="2" charset="-79"/>
              </a:rPr>
              <a:t>data base.</a:t>
            </a:r>
            <a:endParaRPr lang="en-US" sz="1800" dirty="0">
              <a:solidFill>
                <a:schemeClr val="accent1"/>
              </a:solidFill>
              <a:latin typeface="Calibri" pitchFamily="34" charset="0"/>
              <a:cs typeface="David" pitchFamily="2" charset="-79"/>
            </a:endParaRPr>
          </a:p>
          <a:p>
            <a:pPr>
              <a:buFont typeface="Arial" panose="020B0604020202020204" pitchFamily="34" charset="0"/>
              <a:buChar char="•"/>
              <a:tabLst>
                <a:tab pos="1371600" algn="l"/>
              </a:tabLst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David" pitchFamily="2" charset="-79"/>
            </a:endParaRPr>
          </a:p>
          <a:p>
            <a:pPr>
              <a:buFont typeface="Arial" panose="020B0604020202020204" pitchFamily="34" charset="0"/>
              <a:buChar char="•"/>
              <a:tabLst>
                <a:tab pos="1371600" algn="l"/>
              </a:tabLst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David" pitchFamily="2" charset="-79"/>
            </a:endParaRPr>
          </a:p>
          <a:p>
            <a:pPr>
              <a:tabLst>
                <a:tab pos="1371600" algn="l"/>
              </a:tabLst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David" pitchFamily="2" charset="-79"/>
            </a:endParaRPr>
          </a:p>
          <a:p>
            <a:pPr eaLnBrk="1" hangingPunct="1">
              <a:buFont typeface="Arial" panose="020B0604020202020204" pitchFamily="34" charset="0"/>
              <a:buChar char="•"/>
              <a:tabLst>
                <a:tab pos="1371600" algn="l"/>
              </a:tabLst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537" y="6359596"/>
            <a:ext cx="2892552" cy="36576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Afeka</a:t>
            </a:r>
            <a:r>
              <a:rPr lang="en-US" dirty="0"/>
              <a:t> College of Engineering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Our Program in a nutshell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537" y="6359596"/>
            <a:ext cx="2892552" cy="36576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Afeka</a:t>
            </a:r>
            <a:r>
              <a:rPr lang="en-US" dirty="0"/>
              <a:t> College of Engineering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282" y="6357158"/>
            <a:ext cx="2286000" cy="365760"/>
          </a:xfrm>
        </p:spPr>
        <p:txBody>
          <a:bodyPr/>
          <a:lstStyle/>
          <a:p>
            <a:pPr algn="ctr"/>
            <a:r>
              <a:rPr lang="en-US" dirty="0"/>
              <a:t>Database Systems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172200" y="6356350"/>
            <a:ext cx="2517648" cy="365760"/>
          </a:xfrm>
        </p:spPr>
        <p:txBody>
          <a:bodyPr/>
          <a:lstStyle/>
          <a:p>
            <a:pPr>
              <a:tabLst>
                <a:tab pos="2174875" algn="l"/>
              </a:tabLst>
              <a:defRPr/>
            </a:pPr>
            <a:r>
              <a:rPr lang="en-US" dirty="0"/>
              <a:t>DB PROJECT USING JAVA 	</a:t>
            </a:r>
            <a:fld id="{2AE25275-45F4-4E44-AF76-513A7AFC4370}" type="slidenum">
              <a:rPr lang="en-US" smtClean="0"/>
              <a:pPr>
                <a:tabLst>
                  <a:tab pos="2174875" algn="l"/>
                </a:tabLst>
                <a:defRPr/>
              </a:pPr>
              <a:t>3</a:t>
            </a:fld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31E9820-B667-8B6D-95F3-435C82AB84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0" indent="0">
              <a:buNone/>
              <a:tabLst>
                <a:tab pos="1371600" algn="l"/>
              </a:tabLst>
            </a:pPr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David" pitchFamily="2" charset="-79"/>
              </a:rPr>
              <a:t>Why do we need it?!</a:t>
            </a:r>
          </a:p>
          <a:p>
            <a:pPr>
              <a:tabLst>
                <a:tab pos="1371600" algn="l"/>
              </a:tabLst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/>
              </a:rPr>
              <a:t>Creating an organized environment for managing exams. </a:t>
            </a:r>
          </a:p>
          <a:p>
            <a:pPr>
              <a:tabLst>
                <a:tab pos="1371600" algn="l"/>
              </a:tabLst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alibri"/>
              <a:cs typeface="David"/>
            </a:endParaRPr>
          </a:p>
          <a:p>
            <a:pPr marL="0" indent="0">
              <a:buNone/>
              <a:tabLst>
                <a:tab pos="1371600" algn="l"/>
              </a:tabLst>
            </a:pPr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/>
              </a:rPr>
              <a:t>Potential users: 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tabLst>
                <a:tab pos="1371600" algn="l"/>
              </a:tabLst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/>
              </a:rPr>
              <a:t>Any establishment that uses tests. 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David" pitchFamily="2" charset="-79"/>
            </a:endParaRPr>
          </a:p>
          <a:p>
            <a:pPr marL="0" indent="0">
              <a:buNone/>
              <a:tabLst>
                <a:tab pos="1371600" algn="l"/>
              </a:tabLst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/>
              </a:rPr>
              <a:t>(universities, colleges, high schools...)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David" pitchFamily="2" charset="-79"/>
            </a:endParaRPr>
          </a:p>
          <a:p>
            <a:endParaRPr lang="he-IL" dirty="0"/>
          </a:p>
          <a:p>
            <a:endParaRPr lang="he-IL" dirty="0"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54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The </a:t>
            </a:r>
            <a:r>
              <a:rPr lang="en-US" sz="5400" b="1" dirty="0" err="1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DataBase</a:t>
            </a:r>
            <a:endParaRPr lang="en-US" sz="54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537" y="6359596"/>
            <a:ext cx="2892552" cy="36576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Afeka</a:t>
            </a:r>
            <a:r>
              <a:rPr lang="en-US" dirty="0"/>
              <a:t> College of Engineering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282" y="6357158"/>
            <a:ext cx="2286000" cy="365760"/>
          </a:xfrm>
        </p:spPr>
        <p:txBody>
          <a:bodyPr/>
          <a:lstStyle/>
          <a:p>
            <a:pPr algn="ctr"/>
            <a:r>
              <a:rPr lang="en-US" dirty="0"/>
              <a:t>Database Systems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172200" y="6356350"/>
            <a:ext cx="2517648" cy="365760"/>
          </a:xfrm>
        </p:spPr>
        <p:txBody>
          <a:bodyPr/>
          <a:lstStyle/>
          <a:p>
            <a:pPr>
              <a:tabLst>
                <a:tab pos="2174875" algn="l"/>
              </a:tabLst>
              <a:defRPr/>
            </a:pPr>
            <a:r>
              <a:rPr lang="en-US" dirty="0"/>
              <a:t>DB PROJECT USING JAVA 	</a:t>
            </a:r>
            <a:fld id="{2AE25275-45F4-4E44-AF76-513A7AFC4370}" type="slidenum">
              <a:rPr lang="en-US" smtClean="0"/>
              <a:pPr>
                <a:tabLst>
                  <a:tab pos="2174875" algn="l"/>
                </a:tabLst>
                <a:defRPr/>
              </a:pPr>
              <a:t>4</a:t>
            </a:fld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31E9820-B667-8B6D-95F3-435C82AB84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457200" indent="-457200">
              <a:buFont typeface="Calibri"/>
              <a:buChar char="-"/>
              <a:tabLst>
                <a:tab pos="1371600" algn="l"/>
              </a:tabLst>
            </a:pPr>
            <a:endParaRPr lang="en-US" sz="2800" b="1" u="sng" dirty="0">
              <a:solidFill>
                <a:schemeClr val="bg2">
                  <a:lumMod val="50000"/>
                </a:schemeClr>
              </a:solidFill>
              <a:latin typeface="Calibri"/>
              <a:ea typeface="+mn-lt"/>
              <a:cs typeface="David"/>
            </a:endParaRPr>
          </a:p>
          <a:p>
            <a:pPr marL="457200" indent="-457200">
              <a:buFont typeface="Calibri"/>
              <a:buChar char="-"/>
              <a:tabLst>
                <a:tab pos="1371600" algn="l"/>
              </a:tabLst>
            </a:pP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Calibri"/>
                <a:ea typeface="+mn-lt"/>
                <a:cs typeface="David"/>
              </a:rPr>
              <a:t>The database consists of relations and ERD</a:t>
            </a:r>
          </a:p>
          <a:p>
            <a:pPr marL="0" indent="0">
              <a:buNone/>
              <a:tabLst>
                <a:tab pos="1371600" algn="l"/>
              </a:tabLst>
            </a:pPr>
            <a:endParaRPr lang="en-US" sz="2800" b="1" u="sng" dirty="0">
              <a:solidFill>
                <a:srgbClr val="0B5395"/>
              </a:solidFill>
              <a:latin typeface="Calibri" pitchFamily="34" charset="0"/>
              <a:ea typeface="+mn-lt"/>
              <a:cs typeface="David" pitchFamily="2" charset="-79"/>
            </a:endParaRPr>
          </a:p>
          <a:p>
            <a:pPr marL="0" indent="0">
              <a:buNone/>
              <a:tabLst>
                <a:tab pos="1371600" algn="l"/>
              </a:tabLst>
            </a:pPr>
            <a:endParaRPr lang="en-US" sz="2800" b="1" u="sng" dirty="0">
              <a:solidFill>
                <a:srgbClr val="0B5395"/>
              </a:solidFill>
              <a:latin typeface="Calibri"/>
              <a:ea typeface="+mn-lt"/>
              <a:cs typeface="Calibri"/>
            </a:endParaRPr>
          </a:p>
          <a:p>
            <a:pPr marL="0" indent="0">
              <a:buNone/>
              <a:tabLst>
                <a:tab pos="1371600" algn="l"/>
              </a:tabLst>
            </a:pPr>
            <a:endParaRPr lang="en-US" sz="2800" b="1" u="sng" dirty="0">
              <a:solidFill>
                <a:srgbClr val="0B5395"/>
              </a:solidFill>
              <a:latin typeface="Calibri"/>
              <a:ea typeface="+mn-lt"/>
              <a:cs typeface="Calibri"/>
            </a:endParaRPr>
          </a:p>
          <a:p>
            <a:pPr marL="0" indent="0">
              <a:buNone/>
              <a:tabLst>
                <a:tab pos="1371600" algn="l"/>
              </a:tabLst>
            </a:pPr>
            <a:endParaRPr lang="en-US" sz="2800" dirty="0">
              <a:ea typeface="+mn-lt"/>
              <a:cs typeface="+mn-lt"/>
            </a:endParaRPr>
          </a:p>
          <a:p>
            <a:pPr marL="0" indent="0">
              <a:buNone/>
              <a:tabLst>
                <a:tab pos="1371600" algn="l"/>
              </a:tabLst>
            </a:pPr>
            <a:endParaRPr lang="en-US" sz="2800" dirty="0">
              <a:solidFill>
                <a:srgbClr val="000000"/>
              </a:solidFill>
              <a:latin typeface="Gill Sans MT"/>
              <a:cs typeface="David" pitchFamily="2" charset="-79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Gill Sans MT"/>
              <a:cs typeface="David" pitchFamily="2" charset="-79"/>
            </a:endParaRPr>
          </a:p>
          <a:p>
            <a:pPr marL="0" indent="0">
              <a:buNone/>
            </a:pPr>
            <a:endParaRPr lang="en-US" sz="2800" dirty="0">
              <a:cs typeface="David" pitchFamily="2" charset="-79"/>
            </a:endParaRPr>
          </a:p>
          <a:p>
            <a:pPr marL="0" indent="0">
              <a:buNone/>
            </a:pPr>
            <a:endParaRPr lang="en-US" sz="2800" b="1" dirty="0">
              <a:solidFill>
                <a:srgbClr val="0B5395"/>
              </a:solidFill>
              <a:latin typeface="Calibri" pitchFamily="34" charset="0"/>
              <a:cs typeface="David" pitchFamily="2" charset="-79"/>
            </a:endParaRPr>
          </a:p>
          <a:p>
            <a:endParaRPr lang="he-IL" dirty="0"/>
          </a:p>
        </p:txBody>
      </p:sp>
      <p:graphicFrame>
        <p:nvGraphicFramePr>
          <p:cNvPr id="7" name="טבלה 8">
            <a:extLst>
              <a:ext uri="{FF2B5EF4-FFF2-40B4-BE49-F238E27FC236}">
                <a16:creationId xmlns:a16="http://schemas.microsoft.com/office/drawing/2014/main" id="{91688064-8B6A-EF4E-D2ED-301E0986E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80717"/>
              </p:ext>
            </p:extLst>
          </p:nvPr>
        </p:nvGraphicFramePr>
        <p:xfrm>
          <a:off x="120635499" y="3222885"/>
          <a:ext cx="8229595" cy="640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39929">
                  <a:extLst>
                    <a:ext uri="{9D8B030D-6E8A-4147-A177-3AD203B41FA5}">
                      <a16:colId xmlns:a16="http://schemas.microsoft.com/office/drawing/2014/main" val="1632262402"/>
                    </a:ext>
                  </a:extLst>
                </a:gridCol>
                <a:gridCol w="2757439">
                  <a:extLst>
                    <a:ext uri="{9D8B030D-6E8A-4147-A177-3AD203B41FA5}">
                      <a16:colId xmlns:a16="http://schemas.microsoft.com/office/drawing/2014/main" val="816164474"/>
                    </a:ext>
                  </a:extLst>
                </a:gridCol>
                <a:gridCol w="2277358">
                  <a:extLst>
                    <a:ext uri="{9D8B030D-6E8A-4147-A177-3AD203B41FA5}">
                      <a16:colId xmlns:a16="http://schemas.microsoft.com/office/drawing/2014/main" val="1356557577"/>
                    </a:ext>
                  </a:extLst>
                </a:gridCol>
                <a:gridCol w="1454869">
                  <a:extLst>
                    <a:ext uri="{9D8B030D-6E8A-4147-A177-3AD203B41FA5}">
                      <a16:colId xmlns:a16="http://schemas.microsoft.com/office/drawing/2014/main" val="1936241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b="1" i="0" u="sng" strike="noStrike" noProof="0" dirty="0" err="1">
                          <a:latin typeface="Gill Sans MT"/>
                        </a:rPr>
                        <a:t>SerialNum</a:t>
                      </a:r>
                      <a:endParaRPr lang="en-US" u="sng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b="1" i="0" u="none" strike="noStrike" noProof="0" dirty="0" err="1">
                          <a:latin typeface="Gill Sans MT"/>
                        </a:rPr>
                        <a:t>QuestionText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b="1" i="0" u="none" strike="noStrike" noProof="0" dirty="0" err="1">
                          <a:latin typeface="Gill Sans MT"/>
                        </a:rPr>
                        <a:t>QuestionType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04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94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pPr eaLnBrk="1" hangingPunct="1">
              <a:defRPr/>
            </a:pPr>
            <a:r>
              <a:rPr lang="en-US" sz="5400" b="1" dirty="0">
                <a:solidFill>
                  <a:schemeClr val="bg2">
                    <a:lumMod val="50000"/>
                  </a:schemeClr>
                </a:solidFill>
                <a:cs typeface="David"/>
              </a:rPr>
              <a:t>Relations:</a:t>
            </a:r>
            <a:endParaRPr lang="en-US" sz="54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537" y="6359596"/>
            <a:ext cx="2892552" cy="36576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Afeka</a:t>
            </a:r>
            <a:r>
              <a:rPr lang="en-US" dirty="0"/>
              <a:t> College of Engineering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282" y="6357158"/>
            <a:ext cx="2286000" cy="365760"/>
          </a:xfrm>
        </p:spPr>
        <p:txBody>
          <a:bodyPr/>
          <a:lstStyle/>
          <a:p>
            <a:pPr algn="ctr"/>
            <a:r>
              <a:rPr lang="en-US" dirty="0"/>
              <a:t>Database Systems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172200" y="6356350"/>
            <a:ext cx="2517648" cy="365760"/>
          </a:xfrm>
        </p:spPr>
        <p:txBody>
          <a:bodyPr/>
          <a:lstStyle/>
          <a:p>
            <a:pPr>
              <a:tabLst>
                <a:tab pos="2174875" algn="l"/>
              </a:tabLst>
              <a:defRPr/>
            </a:pPr>
            <a:r>
              <a:rPr lang="en-US" dirty="0"/>
              <a:t>DB PROJECT USING JAVA 	</a:t>
            </a:r>
            <a:fld id="{2AE25275-45F4-4E44-AF76-513A7AFC4370}" type="slidenum">
              <a:rPr lang="en-US" smtClean="0"/>
              <a:pPr>
                <a:tabLst>
                  <a:tab pos="2174875" algn="l"/>
                </a:tabLst>
                <a:defRPr/>
              </a:pPr>
              <a:t>5</a:t>
            </a:fld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31E9820-B667-8B6D-95F3-435C82AB84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0" indent="0">
              <a:buNone/>
              <a:tabLst>
                <a:tab pos="1371600" algn="l"/>
              </a:tabLst>
            </a:pPr>
            <a:endParaRPr lang="en-US" sz="2800" b="1" u="sng" dirty="0">
              <a:solidFill>
                <a:schemeClr val="bg2">
                  <a:lumMod val="50000"/>
                </a:schemeClr>
              </a:solidFill>
              <a:latin typeface="Calibri"/>
              <a:cs typeface="David"/>
            </a:endParaRPr>
          </a:p>
          <a:p>
            <a:pPr marL="0" indent="0">
              <a:buNone/>
              <a:tabLst>
                <a:tab pos="1371600" algn="l"/>
              </a:tabLst>
            </a:pPr>
            <a:r>
              <a:rPr lang="en-US" sz="2800" b="1" u="sng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David"/>
              </a:rPr>
              <a:t>OperatingSystemModule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  <a:latin typeface="Calibri"/>
              <a:cs typeface="David"/>
            </a:endParaRPr>
          </a:p>
          <a:p>
            <a:pPr marL="0" indent="0">
              <a:buNone/>
              <a:tabLst>
                <a:tab pos="1371600" algn="l"/>
              </a:tabLst>
            </a:pPr>
            <a:endParaRPr lang="en-US" sz="2800" b="1" u="sng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David" pitchFamily="2" charset="-79"/>
            </a:endParaRPr>
          </a:p>
          <a:p>
            <a:pPr marL="0" indent="0">
              <a:buNone/>
              <a:tabLst>
                <a:tab pos="1371600" algn="l"/>
              </a:tabLst>
            </a:pPr>
            <a:endParaRPr lang="en-US" sz="2800" b="1" u="sng" dirty="0">
              <a:solidFill>
                <a:schemeClr val="accent1">
                  <a:lumMod val="75000"/>
                </a:schemeClr>
              </a:solidFill>
              <a:latin typeface="Calibri"/>
              <a:cs typeface="David"/>
            </a:endParaRPr>
          </a:p>
          <a:p>
            <a:pPr marL="0" indent="0">
              <a:buNone/>
              <a:tabLst>
                <a:tab pos="1371600" algn="l"/>
              </a:tabLst>
            </a:pPr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/>
              </a:rPr>
              <a:t>Question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libri"/>
              <a:cs typeface="David"/>
            </a:endParaRPr>
          </a:p>
          <a:p>
            <a:pPr marL="0" indent="0">
              <a:buNone/>
              <a:tabLst>
                <a:tab pos="1371600" algn="l"/>
              </a:tabLst>
            </a:pPr>
            <a:endParaRPr lang="en-US" sz="2800" b="1" u="sng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David" pitchFamily="2" charset="-79"/>
            </a:endParaRPr>
          </a:p>
          <a:p>
            <a:pPr>
              <a:buFont typeface="Calibri"/>
              <a:buChar char="-"/>
              <a:tabLst>
                <a:tab pos="1371600" algn="l"/>
              </a:tabLst>
            </a:pPr>
            <a:r>
              <a:rPr lang="en-US" sz="1800" dirty="0">
                <a:ea typeface="+mn-lt"/>
                <a:cs typeface="+mn-lt"/>
              </a:rPr>
              <a:t>FORGEIN KEY (</a:t>
            </a:r>
            <a:r>
              <a:rPr lang="en-US" sz="1800" dirty="0" err="1">
                <a:ea typeface="+mn-lt"/>
                <a:cs typeface="+mn-lt"/>
              </a:rPr>
              <a:t>moduleSerieal</a:t>
            </a:r>
            <a:r>
              <a:rPr lang="en-US" sz="1800" dirty="0">
                <a:ea typeface="+mn-lt"/>
                <a:cs typeface="+mn-lt"/>
              </a:rPr>
              <a:t>) REFERENCES  </a:t>
            </a:r>
            <a:r>
              <a:rPr lang="en-US" sz="1800" dirty="0" err="1">
                <a:ea typeface="+mn-lt"/>
                <a:cs typeface="+mn-lt"/>
              </a:rPr>
              <a:t>OperatingSystemModule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dirty="0" err="1">
                <a:ea typeface="+mn-lt"/>
                <a:cs typeface="+mn-lt"/>
              </a:rPr>
              <a:t>moduleSerialNum</a:t>
            </a:r>
            <a:r>
              <a:rPr lang="en-US" sz="1800" dirty="0">
                <a:ea typeface="+mn-lt"/>
                <a:cs typeface="+mn-lt"/>
              </a:rPr>
              <a:t>)</a:t>
            </a:r>
            <a:endParaRPr lang="en-US" sz="1800" dirty="0"/>
          </a:p>
          <a:p>
            <a:pPr marL="0" indent="0">
              <a:buNone/>
              <a:tabLst>
                <a:tab pos="1371600" algn="l"/>
              </a:tabLst>
            </a:pPr>
            <a:endParaRPr lang="en-US" sz="2800" b="1" u="sng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  <a:tabLst>
                <a:tab pos="1371600" algn="l"/>
              </a:tabLst>
            </a:pPr>
            <a:endParaRPr lang="en-US" sz="2800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David" pitchFamily="2" charset="-79"/>
            </a:endParaRPr>
          </a:p>
          <a:p>
            <a:pPr marL="0" indent="0">
              <a:buNone/>
              <a:tabLst>
                <a:tab pos="1371600" algn="l"/>
              </a:tabLst>
            </a:pPr>
            <a:endParaRPr lang="en-US" sz="2800" b="1" u="sng" dirty="0">
              <a:solidFill>
                <a:srgbClr val="0B5395"/>
              </a:solidFill>
              <a:latin typeface="Calibri"/>
              <a:cs typeface="Calibri"/>
            </a:endParaRPr>
          </a:p>
          <a:p>
            <a:pPr marL="0" indent="0">
              <a:buNone/>
              <a:tabLst>
                <a:tab pos="1371600" algn="l"/>
              </a:tabLst>
            </a:pPr>
            <a:endParaRPr lang="en-US" sz="2800" b="1" u="sng" dirty="0">
              <a:solidFill>
                <a:schemeClr val="accent1">
                  <a:lumMod val="75000"/>
                </a:schemeClr>
              </a:solidFill>
              <a:latin typeface="Calibri"/>
              <a:ea typeface="+mn-lt"/>
              <a:cs typeface="Calibri"/>
            </a:endParaRPr>
          </a:p>
          <a:p>
            <a:pPr marL="0" indent="0">
              <a:buNone/>
              <a:tabLst>
                <a:tab pos="1371600" algn="l"/>
              </a:tabLst>
            </a:pPr>
            <a:endParaRPr lang="en-US" sz="2800" dirty="0">
              <a:solidFill>
                <a:srgbClr val="000000"/>
              </a:solidFill>
              <a:latin typeface="Gill Sans MT"/>
              <a:ea typeface="+mn-lt"/>
              <a:cs typeface="Calibri"/>
            </a:endParaRPr>
          </a:p>
          <a:p>
            <a:pPr marL="0" indent="0">
              <a:buNone/>
              <a:tabLst>
                <a:tab pos="1371600" algn="l"/>
              </a:tabLst>
            </a:pPr>
            <a:endParaRPr lang="en-US" sz="2800" dirty="0">
              <a:ea typeface="+mn-lt"/>
              <a:cs typeface="+mn-lt"/>
            </a:endParaRPr>
          </a:p>
          <a:p>
            <a:pPr marL="0" indent="0">
              <a:buNone/>
              <a:tabLst>
                <a:tab pos="1371600" algn="l"/>
              </a:tabLst>
            </a:pPr>
            <a:endParaRPr lang="en-US" sz="2800" dirty="0">
              <a:ea typeface="+mn-lt"/>
              <a:cs typeface="+mn-lt"/>
            </a:endParaRPr>
          </a:p>
          <a:p>
            <a:pPr marL="0" indent="0">
              <a:buNone/>
              <a:tabLst>
                <a:tab pos="1371600" algn="l"/>
              </a:tabLst>
            </a:pPr>
            <a:endParaRPr lang="en-US" sz="2800" dirty="0">
              <a:ea typeface="+mn-lt"/>
              <a:cs typeface="David" pitchFamily="2" charset="-79"/>
            </a:endParaRPr>
          </a:p>
          <a:p>
            <a:pPr marL="0" indent="0">
              <a:buNone/>
              <a:tabLst>
                <a:tab pos="1371600" algn="l"/>
              </a:tabLst>
            </a:pPr>
            <a:endParaRPr lang="en-US" sz="2800" b="1" dirty="0">
              <a:solidFill>
                <a:srgbClr val="0B5395"/>
              </a:solidFill>
              <a:latin typeface="Calibri" pitchFamily="34" charset="0"/>
              <a:cs typeface="David" pitchFamily="2" charset="-79"/>
            </a:endParaRPr>
          </a:p>
          <a:p>
            <a:endParaRPr lang="he-IL" dirty="0">
              <a:solidFill>
                <a:srgbClr val="000000"/>
              </a:solidFill>
              <a:latin typeface="Gill Sans MT"/>
              <a:cs typeface="Arial" panose="020B0604020202020204" pitchFamily="34" charset="0"/>
            </a:endParaRPr>
          </a:p>
        </p:txBody>
      </p:sp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DCF32123-D62A-75B6-C73D-B1AA426E0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295580"/>
              </p:ext>
            </p:extLst>
          </p:nvPr>
        </p:nvGraphicFramePr>
        <p:xfrm>
          <a:off x="471537" y="2215141"/>
          <a:ext cx="855037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059">
                  <a:extLst>
                    <a:ext uri="{9D8B030D-6E8A-4147-A177-3AD203B41FA5}">
                      <a16:colId xmlns:a16="http://schemas.microsoft.com/office/drawing/2014/main" val="239585234"/>
                    </a:ext>
                  </a:extLst>
                </a:gridCol>
                <a:gridCol w="1525784">
                  <a:extLst>
                    <a:ext uri="{9D8B030D-6E8A-4147-A177-3AD203B41FA5}">
                      <a16:colId xmlns:a16="http://schemas.microsoft.com/office/drawing/2014/main" val="1714868015"/>
                    </a:ext>
                  </a:extLst>
                </a:gridCol>
                <a:gridCol w="1565936">
                  <a:extLst>
                    <a:ext uri="{9D8B030D-6E8A-4147-A177-3AD203B41FA5}">
                      <a16:colId xmlns:a16="http://schemas.microsoft.com/office/drawing/2014/main" val="1248647846"/>
                    </a:ext>
                  </a:extLst>
                </a:gridCol>
                <a:gridCol w="1391943">
                  <a:extLst>
                    <a:ext uri="{9D8B030D-6E8A-4147-A177-3AD203B41FA5}">
                      <a16:colId xmlns:a16="http://schemas.microsoft.com/office/drawing/2014/main" val="2302704840"/>
                    </a:ext>
                  </a:extLst>
                </a:gridCol>
                <a:gridCol w="1764648">
                  <a:extLst>
                    <a:ext uri="{9D8B030D-6E8A-4147-A177-3AD203B41FA5}">
                      <a16:colId xmlns:a16="http://schemas.microsoft.com/office/drawing/2014/main" val="369407619"/>
                    </a:ext>
                  </a:extLst>
                </a:gridCol>
              </a:tblGrid>
              <a:tr h="391849">
                <a:tc>
                  <a:txBody>
                    <a:bodyPr/>
                    <a:lstStyle/>
                    <a:p>
                      <a:r>
                        <a:rPr lang="en-US" u="sng" dirty="0"/>
                        <a:t>*ModuleSerialNum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 err="1">
                          <a:latin typeface="Gill Sans MT"/>
                        </a:rPr>
                        <a:t>closeQuestionCounter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>
                          <a:latin typeface="Gill Sans MT"/>
                        </a:rPr>
                        <a:t>openQuestionCounter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 err="1">
                          <a:latin typeface="Gill Sans MT"/>
                        </a:rPr>
                        <a:t>testCounter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 err="1">
                          <a:latin typeface="Gill Sans MT"/>
                        </a:rPr>
                        <a:t>answerCounter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83605"/>
                  </a:ext>
                </a:extLst>
              </a:tr>
            </a:tbl>
          </a:graphicData>
        </a:graphic>
      </p:graphicFrame>
      <p:graphicFrame>
        <p:nvGraphicFramePr>
          <p:cNvPr id="7" name="טבלה 8">
            <a:extLst>
              <a:ext uri="{FF2B5EF4-FFF2-40B4-BE49-F238E27FC236}">
                <a16:creationId xmlns:a16="http://schemas.microsoft.com/office/drawing/2014/main" id="{91688064-8B6A-EF4E-D2ED-301E0986EF97}"/>
              </a:ext>
            </a:extLst>
          </p:cNvPr>
          <p:cNvGraphicFramePr>
            <a:graphicFrameLocks noGrp="1"/>
          </p:cNvGraphicFramePr>
          <p:nvPr/>
        </p:nvGraphicFramePr>
        <p:xfrm>
          <a:off x="120635499" y="3222885"/>
          <a:ext cx="8229595" cy="640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39929">
                  <a:extLst>
                    <a:ext uri="{9D8B030D-6E8A-4147-A177-3AD203B41FA5}">
                      <a16:colId xmlns:a16="http://schemas.microsoft.com/office/drawing/2014/main" val="1632262402"/>
                    </a:ext>
                  </a:extLst>
                </a:gridCol>
                <a:gridCol w="2757439">
                  <a:extLst>
                    <a:ext uri="{9D8B030D-6E8A-4147-A177-3AD203B41FA5}">
                      <a16:colId xmlns:a16="http://schemas.microsoft.com/office/drawing/2014/main" val="816164474"/>
                    </a:ext>
                  </a:extLst>
                </a:gridCol>
                <a:gridCol w="2277358">
                  <a:extLst>
                    <a:ext uri="{9D8B030D-6E8A-4147-A177-3AD203B41FA5}">
                      <a16:colId xmlns:a16="http://schemas.microsoft.com/office/drawing/2014/main" val="1356557577"/>
                    </a:ext>
                  </a:extLst>
                </a:gridCol>
                <a:gridCol w="1454869">
                  <a:extLst>
                    <a:ext uri="{9D8B030D-6E8A-4147-A177-3AD203B41FA5}">
                      <a16:colId xmlns:a16="http://schemas.microsoft.com/office/drawing/2014/main" val="1936241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b="1" i="0" u="sng" strike="noStrike" noProof="0" dirty="0" err="1">
                          <a:latin typeface="Gill Sans MT"/>
                        </a:rPr>
                        <a:t>SerialNum</a:t>
                      </a:r>
                      <a:endParaRPr lang="en-US" u="sng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b="1" i="0" u="none" strike="noStrike" noProof="0" dirty="0" err="1">
                          <a:latin typeface="Gill Sans MT"/>
                        </a:rPr>
                        <a:t>QuestionText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b="1" i="0" u="none" strike="noStrike" noProof="0" dirty="0" err="1">
                          <a:latin typeface="Gill Sans MT"/>
                        </a:rPr>
                        <a:t>QuestionType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04451"/>
                  </a:ext>
                </a:extLst>
              </a:tr>
            </a:tbl>
          </a:graphicData>
        </a:graphic>
      </p:graphicFrame>
      <p:graphicFrame>
        <p:nvGraphicFramePr>
          <p:cNvPr id="4" name="טבלה 1">
            <a:extLst>
              <a:ext uri="{FF2B5EF4-FFF2-40B4-BE49-F238E27FC236}">
                <a16:creationId xmlns:a16="http://schemas.microsoft.com/office/drawing/2014/main" id="{64193085-1A0D-0B68-AD34-1A81532D5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169449"/>
              </p:ext>
            </p:extLst>
          </p:nvPr>
        </p:nvGraphicFramePr>
        <p:xfrm>
          <a:off x="482244" y="3783755"/>
          <a:ext cx="8282433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864">
                  <a:extLst>
                    <a:ext uri="{9D8B030D-6E8A-4147-A177-3AD203B41FA5}">
                      <a16:colId xmlns:a16="http://schemas.microsoft.com/office/drawing/2014/main" val="239585234"/>
                    </a:ext>
                  </a:extLst>
                </a:gridCol>
                <a:gridCol w="2342213">
                  <a:extLst>
                    <a:ext uri="{9D8B030D-6E8A-4147-A177-3AD203B41FA5}">
                      <a16:colId xmlns:a16="http://schemas.microsoft.com/office/drawing/2014/main" val="369407619"/>
                    </a:ext>
                  </a:extLst>
                </a:gridCol>
                <a:gridCol w="1945354">
                  <a:extLst>
                    <a:ext uri="{9D8B030D-6E8A-4147-A177-3AD203B41FA5}">
                      <a16:colId xmlns:a16="http://schemas.microsoft.com/office/drawing/2014/main" val="256377783"/>
                    </a:ext>
                  </a:extLst>
                </a:gridCol>
                <a:gridCol w="2536002">
                  <a:extLst>
                    <a:ext uri="{9D8B030D-6E8A-4147-A177-3AD203B41FA5}">
                      <a16:colId xmlns:a16="http://schemas.microsoft.com/office/drawing/2014/main" val="160933799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u="sng" dirty="0"/>
                        <a:t>*</a:t>
                      </a:r>
                      <a:r>
                        <a:rPr lang="en-US" u="sng" dirty="0" err="1"/>
                        <a:t>SerialNum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i="0" u="sng" strike="noStrike" noProof="0" dirty="0">
                          <a:latin typeface="Gill Sans MT"/>
                        </a:rPr>
                        <a:t>*ModuleSerialNum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i="0" u="none" strike="noStrike" noProof="0" dirty="0" err="1"/>
                        <a:t>QuestionText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i="0" u="none" strike="noStrike" noProof="0" dirty="0" err="1"/>
                        <a:t>QuestionType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8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91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537" y="6359596"/>
            <a:ext cx="2892552" cy="36576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Afeka</a:t>
            </a:r>
            <a:r>
              <a:rPr lang="en-US" dirty="0"/>
              <a:t> College of Engineering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282" y="6357158"/>
            <a:ext cx="2286000" cy="365760"/>
          </a:xfrm>
        </p:spPr>
        <p:txBody>
          <a:bodyPr/>
          <a:lstStyle/>
          <a:p>
            <a:pPr algn="ctr"/>
            <a:r>
              <a:rPr lang="en-US" dirty="0"/>
              <a:t>Database Systems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172200" y="6356350"/>
            <a:ext cx="2517648" cy="365760"/>
          </a:xfrm>
        </p:spPr>
        <p:txBody>
          <a:bodyPr/>
          <a:lstStyle/>
          <a:p>
            <a:pPr>
              <a:tabLst>
                <a:tab pos="2174875" algn="l"/>
              </a:tabLst>
              <a:defRPr/>
            </a:pPr>
            <a:r>
              <a:rPr lang="en-US" dirty="0"/>
              <a:t>DB PROJECT USING JAVA 	</a:t>
            </a:r>
            <a:fld id="{2AE25275-45F4-4E44-AF76-513A7AFC4370}" type="slidenum">
              <a:rPr lang="en-US" smtClean="0"/>
              <a:pPr>
                <a:tabLst>
                  <a:tab pos="2174875" algn="l"/>
                </a:tabLst>
                <a:defRPr/>
              </a:pPr>
              <a:t>6</a:t>
            </a:fld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31E9820-B667-8B6D-95F3-435C82AB842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8713" y="132413"/>
            <a:ext cx="8229600" cy="6206570"/>
          </a:xfrm>
        </p:spPr>
        <p:txBody>
          <a:bodyPr vert="horz" lIns="91440" tIns="45720" rIns="91440" bIns="45720" anchor="t">
            <a:normAutofit lnSpcReduction="10000"/>
          </a:bodyPr>
          <a:lstStyle/>
          <a:p>
            <a:pPr marL="0" indent="0">
              <a:buNone/>
              <a:tabLst>
                <a:tab pos="1371600" algn="l"/>
              </a:tabLst>
            </a:pPr>
            <a:r>
              <a:rPr lang="en-US" sz="2800" b="1" u="sng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AmericanQuestion</a:t>
            </a:r>
            <a:endParaRPr lang="en-US" sz="2800" dirty="0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Calibri"/>
              <a:buChar char="-"/>
              <a:tabLst>
                <a:tab pos="1371600" algn="l"/>
              </a:tabLst>
            </a:pPr>
            <a:endParaRPr lang="en-US" sz="1700" dirty="0">
              <a:ea typeface="+mn-lt"/>
              <a:cs typeface="+mn-lt"/>
            </a:endParaRPr>
          </a:p>
          <a:p>
            <a:pPr marL="285750" indent="-285750">
              <a:buFont typeface="Calibri"/>
              <a:buChar char="-"/>
              <a:tabLst>
                <a:tab pos="1371600" algn="l"/>
              </a:tabLst>
            </a:pPr>
            <a:endParaRPr lang="en-US" sz="1700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1700" dirty="0">
                <a:ea typeface="+mn-lt"/>
                <a:cs typeface="+mn-lt"/>
              </a:rPr>
              <a:t>FOREIGN KEY (</a:t>
            </a:r>
            <a:r>
              <a:rPr lang="en-US" sz="1700" dirty="0" err="1">
                <a:ea typeface="+mn-lt"/>
                <a:cs typeface="+mn-lt"/>
              </a:rPr>
              <a:t>serialNum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 dirty="0" err="1">
                <a:ea typeface="+mn-lt"/>
                <a:cs typeface="+mn-lt"/>
              </a:rPr>
              <a:t>moduleSerialNum</a:t>
            </a:r>
            <a:r>
              <a:rPr lang="en-US" sz="1700" dirty="0">
                <a:ea typeface="+mn-lt"/>
                <a:cs typeface="+mn-lt"/>
              </a:rPr>
              <a:t>) REFERENCES Question(</a:t>
            </a:r>
            <a:r>
              <a:rPr lang="en-US" sz="1700" dirty="0" err="1">
                <a:ea typeface="+mn-lt"/>
                <a:cs typeface="+mn-lt"/>
              </a:rPr>
              <a:t>SerialNum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 dirty="0" err="1">
                <a:ea typeface="+mn-lt"/>
                <a:cs typeface="+mn-lt"/>
              </a:rPr>
              <a:t>moduleSerialNum</a:t>
            </a:r>
            <a:r>
              <a:rPr lang="en-US" sz="1700" dirty="0">
                <a:ea typeface="+mn-lt"/>
                <a:cs typeface="+mn-lt"/>
              </a:rPr>
              <a:t>)</a:t>
            </a:r>
          </a:p>
          <a:p>
            <a:pPr marL="285750" indent="-285750">
              <a:buFont typeface="Calibri,Sans-Serif"/>
              <a:buChar char="-"/>
              <a:tabLst>
                <a:tab pos="1371600" algn="l"/>
              </a:tabLst>
            </a:pPr>
            <a:r>
              <a:rPr lang="en-US" sz="1700" dirty="0">
                <a:ea typeface="+mn-lt"/>
                <a:cs typeface="+mn-lt"/>
              </a:rPr>
              <a:t>FOREIGN KEY (</a:t>
            </a:r>
            <a:r>
              <a:rPr lang="en-US" sz="1700" dirty="0" err="1">
                <a:ea typeface="+mn-lt"/>
                <a:cs typeface="+mn-lt"/>
              </a:rPr>
              <a:t>moduleSerialNum</a:t>
            </a:r>
            <a:r>
              <a:rPr lang="en-US" sz="1700" dirty="0">
                <a:ea typeface="+mn-lt"/>
                <a:cs typeface="+mn-lt"/>
              </a:rPr>
              <a:t>) REFERENCES </a:t>
            </a:r>
            <a:r>
              <a:rPr lang="en-US" sz="1700" dirty="0" err="1">
                <a:ea typeface="+mn-lt"/>
                <a:cs typeface="+mn-lt"/>
              </a:rPr>
              <a:t>OperatingSystemModule</a:t>
            </a:r>
            <a:r>
              <a:rPr lang="en-US" sz="1700" dirty="0">
                <a:ea typeface="+mn-lt"/>
                <a:cs typeface="+mn-lt"/>
              </a:rPr>
              <a:t>(</a:t>
            </a:r>
            <a:r>
              <a:rPr lang="en-US" sz="1700" dirty="0" err="1">
                <a:ea typeface="+mn-lt"/>
                <a:cs typeface="+mn-lt"/>
              </a:rPr>
              <a:t>moduleSerialNum</a:t>
            </a:r>
            <a:r>
              <a:rPr lang="en-US" sz="1700" dirty="0">
                <a:ea typeface="+mn-lt"/>
                <a:cs typeface="+mn-lt"/>
              </a:rPr>
              <a:t>)</a:t>
            </a:r>
          </a:p>
          <a:p>
            <a:pPr marL="0" indent="0">
              <a:buNone/>
              <a:tabLst>
                <a:tab pos="1371600" algn="l"/>
              </a:tabLst>
            </a:pPr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Answer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Calibri"/>
              <a:buChar char="-"/>
              <a:tabLst>
                <a:tab pos="1371600" algn="l"/>
              </a:tabLst>
            </a:pPr>
            <a:endParaRPr lang="en-US" sz="1800" dirty="0">
              <a:ea typeface="+mn-lt"/>
              <a:cs typeface="+mn-lt"/>
            </a:endParaRPr>
          </a:p>
          <a:p>
            <a:pPr marL="285750" indent="-285750">
              <a:buFont typeface="Calibri"/>
              <a:buChar char="-"/>
              <a:tabLst>
                <a:tab pos="1371600" algn="l"/>
              </a:tabLst>
            </a:pPr>
            <a:endParaRPr lang="en-US" sz="1800" dirty="0">
              <a:ea typeface="+mn-lt"/>
              <a:cs typeface="+mn-lt"/>
            </a:endParaRPr>
          </a:p>
          <a:p>
            <a:pPr marL="285750" indent="-285750">
              <a:buFont typeface="Calibri"/>
              <a:buChar char="-"/>
              <a:tabLst>
                <a:tab pos="1371600" algn="l"/>
              </a:tabLst>
            </a:pPr>
            <a:r>
              <a:rPr lang="en-US" sz="1800" dirty="0">
                <a:ea typeface="+mn-lt"/>
                <a:cs typeface="+mn-lt"/>
              </a:rPr>
              <a:t>FOREIGN KEY (</a:t>
            </a:r>
            <a:r>
              <a:rPr lang="en-US" sz="1800" dirty="0" err="1">
                <a:ea typeface="+mn-lt"/>
                <a:cs typeface="+mn-lt"/>
              </a:rPr>
              <a:t>QuestionID,moduleSerialNum</a:t>
            </a:r>
            <a:r>
              <a:rPr lang="en-US" sz="1800" dirty="0">
                <a:ea typeface="+mn-lt"/>
                <a:cs typeface="+mn-lt"/>
              </a:rPr>
              <a:t>) REFERENCES Question(</a:t>
            </a:r>
            <a:r>
              <a:rPr lang="en-US" sz="1800" dirty="0" err="1">
                <a:ea typeface="+mn-lt"/>
                <a:cs typeface="+mn-lt"/>
              </a:rPr>
              <a:t>SerialNum,moduleSerialNum</a:t>
            </a:r>
            <a:r>
              <a:rPr lang="en-US" sz="1800" dirty="0">
                <a:ea typeface="+mn-lt"/>
                <a:cs typeface="+mn-lt"/>
              </a:rPr>
              <a:t>)</a:t>
            </a:r>
            <a:endParaRPr lang="en-US" sz="1800" dirty="0"/>
          </a:p>
          <a:p>
            <a:pPr marL="285750" indent="-285750">
              <a:buFont typeface="Calibri"/>
              <a:buChar char="-"/>
              <a:tabLst>
                <a:tab pos="1371600" algn="l"/>
              </a:tabLst>
            </a:pPr>
            <a:r>
              <a:rPr lang="en-US" sz="1800" dirty="0">
                <a:ea typeface="+mn-lt"/>
                <a:cs typeface="+mn-lt"/>
              </a:rPr>
              <a:t>FOREIGN KEY (</a:t>
            </a:r>
            <a:r>
              <a:rPr lang="en-US" sz="1800" dirty="0" err="1">
                <a:ea typeface="+mn-lt"/>
                <a:cs typeface="+mn-lt"/>
              </a:rPr>
              <a:t>moduleSerialNum</a:t>
            </a:r>
            <a:r>
              <a:rPr lang="en-US" sz="1800" dirty="0">
                <a:ea typeface="+mn-lt"/>
                <a:cs typeface="+mn-lt"/>
              </a:rPr>
              <a:t>) REFERENCES </a:t>
            </a:r>
            <a:r>
              <a:rPr lang="en-US" sz="1800" dirty="0" err="1">
                <a:ea typeface="+mn-lt"/>
                <a:cs typeface="+mn-lt"/>
              </a:rPr>
              <a:t>OperatingSystemModule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dirty="0" err="1">
                <a:ea typeface="+mn-lt"/>
                <a:cs typeface="+mn-lt"/>
              </a:rPr>
              <a:t>moduleSerialNum</a:t>
            </a:r>
            <a:r>
              <a:rPr lang="en-US" sz="1800" dirty="0">
                <a:ea typeface="+mn-lt"/>
                <a:cs typeface="+mn-lt"/>
              </a:rPr>
              <a:t>))</a:t>
            </a:r>
            <a:endParaRPr lang="en-US" sz="1800" dirty="0"/>
          </a:p>
          <a:p>
            <a:pPr>
              <a:buNone/>
              <a:tabLst>
                <a:tab pos="1371600" algn="l"/>
              </a:tabLst>
            </a:pPr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Test</a:t>
            </a:r>
            <a:endParaRPr lang="en-US" sz="2800" dirty="0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pPr>
              <a:buFont typeface="Calibri"/>
              <a:buChar char="-"/>
              <a:tabLst>
                <a:tab pos="1371600" algn="l"/>
              </a:tabLst>
            </a:pPr>
            <a:endParaRPr lang="en-US" sz="1800" dirty="0">
              <a:ea typeface="+mn-lt"/>
              <a:cs typeface="+mn-lt"/>
            </a:endParaRPr>
          </a:p>
          <a:p>
            <a:pPr>
              <a:buFont typeface="Calibri"/>
              <a:buChar char="-"/>
              <a:tabLst>
                <a:tab pos="1371600" algn="l"/>
              </a:tabLst>
            </a:pPr>
            <a:endParaRPr lang="en-US" sz="1800" dirty="0">
              <a:ea typeface="+mn-lt"/>
              <a:cs typeface="+mn-lt"/>
            </a:endParaRPr>
          </a:p>
          <a:p>
            <a:pPr>
              <a:buFont typeface="Calibri"/>
              <a:buChar char="-"/>
              <a:tabLst>
                <a:tab pos="1371600" algn="l"/>
              </a:tabLst>
            </a:pPr>
            <a:r>
              <a:rPr lang="en-US" sz="1800" dirty="0">
                <a:ea typeface="+mn-lt"/>
                <a:cs typeface="+mn-lt"/>
              </a:rPr>
              <a:t>FOREIGN KEY (</a:t>
            </a:r>
            <a:r>
              <a:rPr lang="en-US" sz="1800" dirty="0" err="1">
                <a:ea typeface="+mn-lt"/>
                <a:cs typeface="+mn-lt"/>
              </a:rPr>
              <a:t>moduleSerialNum</a:t>
            </a:r>
            <a:r>
              <a:rPr lang="en-US" sz="1800" dirty="0">
                <a:ea typeface="+mn-lt"/>
                <a:cs typeface="+mn-lt"/>
              </a:rPr>
              <a:t>) REFERENCES </a:t>
            </a:r>
            <a:r>
              <a:rPr lang="en-US" sz="1800" dirty="0" err="1">
                <a:ea typeface="+mn-lt"/>
                <a:cs typeface="+mn-lt"/>
              </a:rPr>
              <a:t>OperatingSystemModule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dirty="0" err="1">
                <a:ea typeface="+mn-lt"/>
                <a:cs typeface="+mn-lt"/>
              </a:rPr>
              <a:t>moduleSerialNum</a:t>
            </a:r>
            <a:r>
              <a:rPr lang="en-US" sz="1800" dirty="0">
                <a:ea typeface="+mn-lt"/>
                <a:cs typeface="+mn-lt"/>
              </a:rPr>
              <a:t>)</a:t>
            </a:r>
            <a:endParaRPr lang="en-US" sz="1800" dirty="0"/>
          </a:p>
          <a:p>
            <a:pPr marL="0" indent="0">
              <a:buNone/>
              <a:tabLst>
                <a:tab pos="1371600" algn="l"/>
              </a:tabLst>
            </a:pPr>
            <a:endParaRPr lang="en-US" dirty="0">
              <a:solidFill>
                <a:srgbClr val="000000"/>
              </a:solidFill>
              <a:latin typeface="Gill Sans MT"/>
              <a:ea typeface="+mn-lt"/>
              <a:cs typeface="Calibri"/>
            </a:endParaRPr>
          </a:p>
          <a:p>
            <a:pPr>
              <a:buNone/>
              <a:tabLst>
                <a:tab pos="1371600" algn="l"/>
              </a:tabLst>
            </a:pPr>
            <a:endParaRPr lang="en-US" sz="2800" b="1" u="sng" dirty="0">
              <a:solidFill>
                <a:schemeClr val="accent1">
                  <a:lumMod val="75000"/>
                </a:schemeClr>
              </a:solidFill>
              <a:latin typeface="Calibri"/>
              <a:ea typeface="+mn-lt"/>
              <a:cs typeface="David"/>
            </a:endParaRPr>
          </a:p>
          <a:p>
            <a:pPr>
              <a:buFont typeface="Calibri"/>
              <a:buChar char="-"/>
              <a:tabLst>
                <a:tab pos="1371600" algn="l"/>
              </a:tabLst>
            </a:pPr>
            <a:endParaRPr lang="en-US" sz="1600" dirty="0">
              <a:cs typeface="Calibri"/>
            </a:endParaRPr>
          </a:p>
          <a:p>
            <a:pPr marL="0" indent="0">
              <a:buNone/>
              <a:tabLst>
                <a:tab pos="1371600" algn="l"/>
              </a:tabLst>
            </a:pPr>
            <a:endParaRPr lang="en-US" sz="2800" b="1" u="sng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/>
            </a:endParaRPr>
          </a:p>
          <a:p>
            <a:pPr marL="0" indent="0">
              <a:buNone/>
              <a:tabLst>
                <a:tab pos="1371600" algn="l"/>
              </a:tabLst>
            </a:pPr>
            <a:endParaRPr lang="en-US" sz="2800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ea typeface="+mn-lt"/>
              <a:cs typeface="David" pitchFamily="2" charset="-79"/>
            </a:endParaRPr>
          </a:p>
          <a:p>
            <a:pPr marL="0" indent="0">
              <a:buNone/>
              <a:tabLst>
                <a:tab pos="1371600" algn="l"/>
              </a:tabLst>
            </a:pPr>
            <a:endParaRPr lang="en-US" sz="2800" b="1" u="sng" dirty="0">
              <a:solidFill>
                <a:schemeClr val="accent1">
                  <a:lumMod val="75000"/>
                </a:schemeClr>
              </a:solidFill>
              <a:latin typeface="Calibri"/>
              <a:ea typeface="+mn-lt"/>
              <a:cs typeface="Calibri"/>
            </a:endParaRPr>
          </a:p>
          <a:p>
            <a:pPr marL="0" indent="0">
              <a:buNone/>
              <a:tabLst>
                <a:tab pos="1371600" algn="l"/>
              </a:tabLst>
            </a:pPr>
            <a:endParaRPr lang="en-US" sz="2800" b="1" u="sng" dirty="0">
              <a:solidFill>
                <a:srgbClr val="0B5395"/>
              </a:solidFill>
              <a:latin typeface="Calibri"/>
              <a:ea typeface="+mn-lt"/>
              <a:cs typeface="Calibri"/>
            </a:endParaRPr>
          </a:p>
          <a:p>
            <a:pPr marL="0" indent="0">
              <a:buNone/>
              <a:tabLst>
                <a:tab pos="1371600" algn="l"/>
              </a:tabLst>
            </a:pPr>
            <a:endParaRPr lang="en-US" sz="2800" b="1" u="sng" dirty="0">
              <a:solidFill>
                <a:srgbClr val="0B5395"/>
              </a:solidFill>
              <a:latin typeface="Calibri"/>
              <a:ea typeface="+mn-lt"/>
              <a:cs typeface="Calibri"/>
            </a:endParaRPr>
          </a:p>
          <a:p>
            <a:pPr marL="0" indent="0">
              <a:buNone/>
              <a:tabLst>
                <a:tab pos="1371600" algn="l"/>
              </a:tabLst>
            </a:pPr>
            <a:endParaRPr lang="en-US" sz="2800" dirty="0">
              <a:ea typeface="+mn-lt"/>
              <a:cs typeface="+mn-lt"/>
            </a:endParaRPr>
          </a:p>
          <a:p>
            <a:pPr marL="0" indent="0">
              <a:buNone/>
              <a:tabLst>
                <a:tab pos="1371600" algn="l"/>
              </a:tabLst>
            </a:pPr>
            <a:endParaRPr lang="en-US" sz="2800" dirty="0">
              <a:ea typeface="+mn-lt"/>
              <a:cs typeface="+mn-lt"/>
            </a:endParaRPr>
          </a:p>
          <a:p>
            <a:pPr marL="0" indent="0">
              <a:buNone/>
              <a:tabLst>
                <a:tab pos="1371600" algn="l"/>
              </a:tabLst>
            </a:pPr>
            <a:endParaRPr lang="en-US" sz="2800" dirty="0">
              <a:solidFill>
                <a:srgbClr val="000000"/>
              </a:solidFill>
              <a:latin typeface="Gill Sans MT"/>
              <a:cs typeface="David" pitchFamily="2" charset="-79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Gill Sans MT"/>
              <a:cs typeface="David" pitchFamily="2" charset="-79"/>
            </a:endParaRPr>
          </a:p>
          <a:p>
            <a:pPr marL="0" indent="0">
              <a:buNone/>
            </a:pPr>
            <a:endParaRPr lang="en-US" sz="2800" b="1" dirty="0">
              <a:solidFill>
                <a:srgbClr val="0B5395"/>
              </a:solidFill>
              <a:latin typeface="Calibri" pitchFamily="34" charset="0"/>
              <a:cs typeface="David" pitchFamily="2" charset="-79"/>
            </a:endParaRPr>
          </a:p>
          <a:p>
            <a:endParaRPr lang="he-IL" dirty="0"/>
          </a:p>
        </p:txBody>
      </p:sp>
      <p:graphicFrame>
        <p:nvGraphicFramePr>
          <p:cNvPr id="7" name="טבלה 8">
            <a:extLst>
              <a:ext uri="{FF2B5EF4-FFF2-40B4-BE49-F238E27FC236}">
                <a16:creationId xmlns:a16="http://schemas.microsoft.com/office/drawing/2014/main" id="{91688064-8B6A-EF4E-D2ED-301E0986EF97}"/>
              </a:ext>
            </a:extLst>
          </p:cNvPr>
          <p:cNvGraphicFramePr>
            <a:graphicFrameLocks noGrp="1"/>
          </p:cNvGraphicFramePr>
          <p:nvPr/>
        </p:nvGraphicFramePr>
        <p:xfrm>
          <a:off x="120635499" y="3222885"/>
          <a:ext cx="8229595" cy="640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39929">
                  <a:extLst>
                    <a:ext uri="{9D8B030D-6E8A-4147-A177-3AD203B41FA5}">
                      <a16:colId xmlns:a16="http://schemas.microsoft.com/office/drawing/2014/main" val="1632262402"/>
                    </a:ext>
                  </a:extLst>
                </a:gridCol>
                <a:gridCol w="2757439">
                  <a:extLst>
                    <a:ext uri="{9D8B030D-6E8A-4147-A177-3AD203B41FA5}">
                      <a16:colId xmlns:a16="http://schemas.microsoft.com/office/drawing/2014/main" val="816164474"/>
                    </a:ext>
                  </a:extLst>
                </a:gridCol>
                <a:gridCol w="2277358">
                  <a:extLst>
                    <a:ext uri="{9D8B030D-6E8A-4147-A177-3AD203B41FA5}">
                      <a16:colId xmlns:a16="http://schemas.microsoft.com/office/drawing/2014/main" val="1356557577"/>
                    </a:ext>
                  </a:extLst>
                </a:gridCol>
                <a:gridCol w="1454869">
                  <a:extLst>
                    <a:ext uri="{9D8B030D-6E8A-4147-A177-3AD203B41FA5}">
                      <a16:colId xmlns:a16="http://schemas.microsoft.com/office/drawing/2014/main" val="1936241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b="1" i="0" u="sng" strike="noStrike" noProof="0" dirty="0" err="1">
                          <a:latin typeface="Gill Sans MT"/>
                        </a:rPr>
                        <a:t>SerialNum</a:t>
                      </a:r>
                      <a:endParaRPr lang="en-US" u="sng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b="1" i="0" u="none" strike="noStrike" noProof="0" dirty="0" err="1">
                          <a:latin typeface="Gill Sans MT"/>
                        </a:rPr>
                        <a:t>QuestionText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b="1" i="0" u="none" strike="noStrike" noProof="0" dirty="0" err="1">
                          <a:latin typeface="Gill Sans MT"/>
                        </a:rPr>
                        <a:t>QuestionType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04451"/>
                  </a:ext>
                </a:extLst>
              </a:tr>
            </a:tbl>
          </a:graphicData>
        </a:graphic>
      </p:graphicFrame>
      <p:graphicFrame>
        <p:nvGraphicFramePr>
          <p:cNvPr id="5" name="טבלה 1">
            <a:extLst>
              <a:ext uri="{FF2B5EF4-FFF2-40B4-BE49-F238E27FC236}">
                <a16:creationId xmlns:a16="http://schemas.microsoft.com/office/drawing/2014/main" id="{896B77E0-E163-52E6-CBC6-3EFD560E0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47233"/>
              </p:ext>
            </p:extLst>
          </p:nvPr>
        </p:nvGraphicFramePr>
        <p:xfrm>
          <a:off x="385878" y="2745150"/>
          <a:ext cx="8659672" cy="427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162">
                  <a:extLst>
                    <a:ext uri="{9D8B030D-6E8A-4147-A177-3AD203B41FA5}">
                      <a16:colId xmlns:a16="http://schemas.microsoft.com/office/drawing/2014/main" val="239585234"/>
                    </a:ext>
                  </a:extLst>
                </a:gridCol>
                <a:gridCol w="2320960">
                  <a:extLst>
                    <a:ext uri="{9D8B030D-6E8A-4147-A177-3AD203B41FA5}">
                      <a16:colId xmlns:a16="http://schemas.microsoft.com/office/drawing/2014/main" val="485472408"/>
                    </a:ext>
                  </a:extLst>
                </a:gridCol>
                <a:gridCol w="1452298">
                  <a:extLst>
                    <a:ext uri="{9D8B030D-6E8A-4147-A177-3AD203B41FA5}">
                      <a16:colId xmlns:a16="http://schemas.microsoft.com/office/drawing/2014/main" val="1821894180"/>
                    </a:ext>
                  </a:extLst>
                </a:gridCol>
                <a:gridCol w="2061147">
                  <a:extLst>
                    <a:ext uri="{9D8B030D-6E8A-4147-A177-3AD203B41FA5}">
                      <a16:colId xmlns:a16="http://schemas.microsoft.com/office/drawing/2014/main" val="369407619"/>
                    </a:ext>
                  </a:extLst>
                </a:gridCol>
                <a:gridCol w="1305105">
                  <a:extLst>
                    <a:ext uri="{9D8B030D-6E8A-4147-A177-3AD203B41FA5}">
                      <a16:colId xmlns:a16="http://schemas.microsoft.com/office/drawing/2014/main" val="256377783"/>
                    </a:ext>
                  </a:extLst>
                </a:gridCol>
              </a:tblGrid>
              <a:tr h="427539">
                <a:tc>
                  <a:txBody>
                    <a:bodyPr/>
                    <a:lstStyle/>
                    <a:p>
                      <a:r>
                        <a:rPr lang="en-US" u="sng" dirty="0"/>
                        <a:t>*</a:t>
                      </a:r>
                      <a:r>
                        <a:rPr lang="en-US" u="sng" dirty="0" err="1"/>
                        <a:t>SerialNum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b="1" i="0" u="sng" strike="noStrike" noProof="0" dirty="0"/>
                        <a:t>*ModuleSerialNum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b="0" i="0" u="none" strike="noStrike" noProof="0" dirty="0" err="1"/>
                        <a:t>AnswerText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buNone/>
                      </a:pPr>
                      <a:r>
                        <a:rPr lang="en-US" b="0" i="0" u="none" strike="noStrike" noProof="0" dirty="0" err="1"/>
                        <a:t>AnswerCorrectness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 err="1"/>
                        <a:t>QuestionID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83605"/>
                  </a:ext>
                </a:extLst>
              </a:tr>
            </a:tbl>
          </a:graphicData>
        </a:graphic>
      </p:graphicFrame>
      <p:graphicFrame>
        <p:nvGraphicFramePr>
          <p:cNvPr id="14" name="טבלה 1">
            <a:extLst>
              <a:ext uri="{FF2B5EF4-FFF2-40B4-BE49-F238E27FC236}">
                <a16:creationId xmlns:a16="http://schemas.microsoft.com/office/drawing/2014/main" id="{2B2ED49B-9CDE-E9E3-2A15-DF1812150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72011"/>
              </p:ext>
            </p:extLst>
          </p:nvPr>
        </p:nvGraphicFramePr>
        <p:xfrm>
          <a:off x="423353" y="4961552"/>
          <a:ext cx="633707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864">
                  <a:extLst>
                    <a:ext uri="{9D8B030D-6E8A-4147-A177-3AD203B41FA5}">
                      <a16:colId xmlns:a16="http://schemas.microsoft.com/office/drawing/2014/main" val="239585234"/>
                    </a:ext>
                  </a:extLst>
                </a:gridCol>
                <a:gridCol w="2342213">
                  <a:extLst>
                    <a:ext uri="{9D8B030D-6E8A-4147-A177-3AD203B41FA5}">
                      <a16:colId xmlns:a16="http://schemas.microsoft.com/office/drawing/2014/main" val="369407619"/>
                    </a:ext>
                  </a:extLst>
                </a:gridCol>
                <a:gridCol w="2536002">
                  <a:extLst>
                    <a:ext uri="{9D8B030D-6E8A-4147-A177-3AD203B41FA5}">
                      <a16:colId xmlns:a16="http://schemas.microsoft.com/office/drawing/2014/main" val="1609337992"/>
                    </a:ext>
                  </a:extLst>
                </a:gridCol>
              </a:tblGrid>
              <a:tr h="3613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i="0" u="sng" strike="noStrike" noProof="0" dirty="0">
                          <a:latin typeface="Gill Sans MT"/>
                        </a:rPr>
                        <a:t>*</a:t>
                      </a:r>
                      <a:r>
                        <a:rPr lang="en-US" b="1" i="0" u="sng" strike="noStrike" noProof="0" dirty="0" err="1">
                          <a:latin typeface="Gill Sans MT"/>
                        </a:rPr>
                        <a:t>TestID</a:t>
                      </a:r>
                      <a:endParaRPr lang="en-US" b="1" u="sng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i="0" u="sng" strike="noStrike" noProof="0" dirty="0">
                          <a:latin typeface="Gill Sans MT"/>
                        </a:rPr>
                        <a:t>*</a:t>
                      </a:r>
                      <a:r>
                        <a:rPr lang="en-US" b="1" i="0" u="sng" strike="noStrike" noProof="0" dirty="0" err="1"/>
                        <a:t>moduleSerialNum</a:t>
                      </a:r>
                      <a:endParaRPr lang="en-US" b="1" u="sng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 err="1">
                          <a:latin typeface="Gill Sans MT"/>
                        </a:rPr>
                        <a:t>NumOfQuestions</a:t>
                      </a:r>
                      <a:endParaRPr lang="en-US" b="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83605"/>
                  </a:ext>
                </a:extLst>
              </a:tr>
            </a:tbl>
          </a:graphicData>
        </a:graphic>
      </p:graphicFrame>
      <p:graphicFrame>
        <p:nvGraphicFramePr>
          <p:cNvPr id="4" name="טבלה 1">
            <a:extLst>
              <a:ext uri="{FF2B5EF4-FFF2-40B4-BE49-F238E27FC236}">
                <a16:creationId xmlns:a16="http://schemas.microsoft.com/office/drawing/2014/main" id="{B3469F3B-ABE4-2DAA-AC26-A7F01537F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561416"/>
              </p:ext>
            </p:extLst>
          </p:nvPr>
        </p:nvGraphicFramePr>
        <p:xfrm>
          <a:off x="423354" y="764308"/>
          <a:ext cx="5795443" cy="427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784">
                  <a:extLst>
                    <a:ext uri="{9D8B030D-6E8A-4147-A177-3AD203B41FA5}">
                      <a16:colId xmlns:a16="http://schemas.microsoft.com/office/drawing/2014/main" val="239585234"/>
                    </a:ext>
                  </a:extLst>
                </a:gridCol>
                <a:gridCol w="2342213">
                  <a:extLst>
                    <a:ext uri="{9D8B030D-6E8A-4147-A177-3AD203B41FA5}">
                      <a16:colId xmlns:a16="http://schemas.microsoft.com/office/drawing/2014/main" val="369407619"/>
                    </a:ext>
                  </a:extLst>
                </a:gridCol>
                <a:gridCol w="1927446">
                  <a:extLst>
                    <a:ext uri="{9D8B030D-6E8A-4147-A177-3AD203B41FA5}">
                      <a16:colId xmlns:a16="http://schemas.microsoft.com/office/drawing/2014/main" val="256377783"/>
                    </a:ext>
                  </a:extLst>
                </a:gridCol>
              </a:tblGrid>
              <a:tr h="427539">
                <a:tc>
                  <a:txBody>
                    <a:bodyPr/>
                    <a:lstStyle/>
                    <a:p>
                      <a:r>
                        <a:rPr lang="en-US" u="sng" dirty="0"/>
                        <a:t>*</a:t>
                      </a:r>
                      <a:r>
                        <a:rPr lang="en-US" u="sng" dirty="0" err="1"/>
                        <a:t>SerialNum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buNone/>
                      </a:pPr>
                      <a:r>
                        <a:rPr lang="en-US" b="1" i="0" u="sng" strike="noStrike" noProof="0" dirty="0">
                          <a:latin typeface="Gill Sans MT"/>
                        </a:rPr>
                        <a:t>*ModuleSerialNum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 err="1">
                          <a:latin typeface="Gill Sans MT"/>
                        </a:rPr>
                        <a:t>NumOfAnswers</a:t>
                      </a:r>
                      <a:endParaRPr lang="en-US" b="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8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66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537" y="6359596"/>
            <a:ext cx="2892552" cy="36576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Afeka</a:t>
            </a:r>
            <a:r>
              <a:rPr lang="en-US" dirty="0"/>
              <a:t> College of Engineering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282" y="6357158"/>
            <a:ext cx="2286000" cy="365760"/>
          </a:xfrm>
        </p:spPr>
        <p:txBody>
          <a:bodyPr/>
          <a:lstStyle/>
          <a:p>
            <a:pPr algn="ctr"/>
            <a:r>
              <a:rPr lang="en-US" dirty="0"/>
              <a:t>Database Systems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172200" y="6356350"/>
            <a:ext cx="2517648" cy="365760"/>
          </a:xfrm>
        </p:spPr>
        <p:txBody>
          <a:bodyPr/>
          <a:lstStyle/>
          <a:p>
            <a:pPr>
              <a:tabLst>
                <a:tab pos="2174875" algn="l"/>
              </a:tabLst>
              <a:defRPr/>
            </a:pPr>
            <a:r>
              <a:rPr lang="en-US" dirty="0"/>
              <a:t>DB PROJECT USING JAVA 	</a:t>
            </a:r>
            <a:fld id="{2AE25275-45F4-4E44-AF76-513A7AFC4370}" type="slidenum">
              <a:rPr lang="en-US" smtClean="0"/>
              <a:pPr>
                <a:tabLst>
                  <a:tab pos="2174875" algn="l"/>
                </a:tabLst>
                <a:defRPr/>
              </a:pPr>
              <a:t>7</a:t>
            </a:fld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31E9820-B667-8B6D-95F3-435C82AB842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8713" y="132413"/>
            <a:ext cx="8229600" cy="6206570"/>
          </a:xfrm>
        </p:spPr>
        <p:txBody>
          <a:bodyPr vert="horz" lIns="91440" tIns="45720" rIns="91440" bIns="45720" anchor="t">
            <a:normAutofit fontScale="92500"/>
          </a:bodyPr>
          <a:lstStyle/>
          <a:p>
            <a:pPr marL="0" indent="0">
              <a:buNone/>
              <a:tabLst>
                <a:tab pos="1371600" algn="l"/>
              </a:tabLst>
            </a:pPr>
            <a:r>
              <a:rPr lang="en-US" sz="2800" b="1" u="sng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ModulehasTestsAndQuestions</a:t>
            </a:r>
            <a:endParaRPr lang="en-US" sz="2800" dirty="0" err="1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pPr>
              <a:buNone/>
              <a:tabLst>
                <a:tab pos="1371600" algn="l"/>
              </a:tabLst>
            </a:pPr>
            <a:endParaRPr lang="en-US" sz="2800" b="1" u="sng" dirty="0">
              <a:solidFill>
                <a:schemeClr val="accent1">
                  <a:lumMod val="75000"/>
                </a:schemeClr>
              </a:solidFill>
              <a:latin typeface="Calibri"/>
              <a:cs typeface="David"/>
            </a:endParaRPr>
          </a:p>
          <a:p>
            <a:pPr>
              <a:buFont typeface="Calibri"/>
              <a:buChar char="-"/>
              <a:tabLst>
                <a:tab pos="1371600" algn="l"/>
              </a:tabLst>
            </a:pPr>
            <a:r>
              <a:rPr lang="en-US" sz="1800" dirty="0">
                <a:ea typeface="+mn-lt"/>
                <a:cs typeface="+mn-lt"/>
              </a:rPr>
              <a:t>FOREIGN KEY (</a:t>
            </a:r>
            <a:r>
              <a:rPr lang="en-US" sz="1800" dirty="0" err="1">
                <a:ea typeface="+mn-lt"/>
                <a:cs typeface="+mn-lt"/>
              </a:rPr>
              <a:t>TestID,moduleSerialNum</a:t>
            </a:r>
            <a:r>
              <a:rPr lang="en-US" sz="1800" dirty="0">
                <a:ea typeface="+mn-lt"/>
                <a:cs typeface="+mn-lt"/>
              </a:rPr>
              <a:t>) REFERENCES test(</a:t>
            </a:r>
            <a:r>
              <a:rPr lang="en-US" sz="1800" dirty="0" err="1">
                <a:ea typeface="+mn-lt"/>
                <a:cs typeface="+mn-lt"/>
              </a:rPr>
              <a:t>TestID,moduleSerialNum</a:t>
            </a:r>
            <a:r>
              <a:rPr lang="en-US" sz="1800" dirty="0">
                <a:ea typeface="+mn-lt"/>
                <a:cs typeface="+mn-lt"/>
              </a:rPr>
              <a:t>),</a:t>
            </a:r>
          </a:p>
          <a:p>
            <a:pPr>
              <a:buFont typeface="Calibri"/>
              <a:buChar char="-"/>
              <a:tabLst>
                <a:tab pos="1371600" algn="l"/>
              </a:tabLst>
            </a:pPr>
            <a:r>
              <a:rPr lang="en-US" sz="1800" dirty="0">
                <a:ea typeface="+mn-lt"/>
                <a:cs typeface="+mn-lt"/>
              </a:rPr>
              <a:t>FOREIGN KEY (</a:t>
            </a:r>
            <a:r>
              <a:rPr lang="en-US" sz="1800" dirty="0" err="1">
                <a:ea typeface="+mn-lt"/>
                <a:cs typeface="+mn-lt"/>
              </a:rPr>
              <a:t>QuestionID,moduleSerialNum</a:t>
            </a:r>
            <a:r>
              <a:rPr lang="en-US" sz="1800" dirty="0">
                <a:ea typeface="+mn-lt"/>
                <a:cs typeface="+mn-lt"/>
              </a:rPr>
              <a:t>) REFERENCES question(</a:t>
            </a:r>
            <a:r>
              <a:rPr lang="en-US" sz="1800" dirty="0" err="1">
                <a:ea typeface="+mn-lt"/>
                <a:cs typeface="+mn-lt"/>
              </a:rPr>
              <a:t>SerialNum,moduleSerialNum</a:t>
            </a:r>
            <a:r>
              <a:rPr lang="en-US" sz="1800" dirty="0">
                <a:ea typeface="+mn-lt"/>
                <a:cs typeface="+mn-lt"/>
              </a:rPr>
              <a:t>),</a:t>
            </a:r>
          </a:p>
          <a:p>
            <a:pPr>
              <a:buFont typeface="Calibri"/>
              <a:buChar char="-"/>
              <a:tabLst>
                <a:tab pos="1371600" algn="l"/>
              </a:tabLst>
            </a:pPr>
            <a:r>
              <a:rPr lang="en-US" sz="1800" dirty="0">
                <a:ea typeface="+mn-lt"/>
                <a:cs typeface="+mn-lt"/>
              </a:rPr>
              <a:t>FOREIGN KEY (</a:t>
            </a:r>
            <a:r>
              <a:rPr lang="en-US" sz="1800" dirty="0" err="1">
                <a:ea typeface="+mn-lt"/>
                <a:cs typeface="+mn-lt"/>
              </a:rPr>
              <a:t>moduleSerialNum</a:t>
            </a:r>
            <a:r>
              <a:rPr lang="en-US" sz="1800" dirty="0">
                <a:ea typeface="+mn-lt"/>
                <a:cs typeface="+mn-lt"/>
              </a:rPr>
              <a:t>) REFERENCES </a:t>
            </a:r>
            <a:r>
              <a:rPr lang="en-US" sz="1800" dirty="0" err="1">
                <a:ea typeface="+mn-lt"/>
                <a:cs typeface="+mn-lt"/>
              </a:rPr>
              <a:t>OperatingSystemModule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dirty="0" err="1">
                <a:ea typeface="+mn-lt"/>
                <a:cs typeface="+mn-lt"/>
              </a:rPr>
              <a:t>moduleSerialNum</a:t>
            </a:r>
            <a:r>
              <a:rPr lang="en-US" sz="1800" dirty="0">
                <a:ea typeface="+mn-lt"/>
                <a:cs typeface="+mn-lt"/>
              </a:rPr>
              <a:t>)</a:t>
            </a:r>
            <a:endParaRPr lang="en-US" sz="1800" dirty="0"/>
          </a:p>
          <a:p>
            <a:pPr>
              <a:buNone/>
              <a:tabLst>
                <a:tab pos="1371600" algn="l"/>
              </a:tabLst>
            </a:pPr>
            <a:r>
              <a:rPr lang="en-US" sz="2800" b="1" u="sng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ModulehasTestsAndAnswers</a:t>
            </a:r>
            <a:endParaRPr lang="en-US" sz="2800" dirty="0" err="1">
              <a:solidFill>
                <a:schemeClr val="accent1">
                  <a:lumMod val="75000"/>
                </a:schemeClr>
              </a:solidFill>
              <a:latin typeface="Calibri"/>
              <a:ea typeface="+mn-lt"/>
              <a:cs typeface="+mn-lt"/>
            </a:endParaRPr>
          </a:p>
          <a:p>
            <a:pPr marL="0" indent="0">
              <a:buNone/>
              <a:tabLst>
                <a:tab pos="1371600" algn="l"/>
              </a:tabLst>
            </a:pPr>
            <a:endParaRPr lang="en-US" sz="2800" b="1" u="sng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/>
            </a:endParaRPr>
          </a:p>
          <a:p>
            <a:pPr marL="285750" indent="-285750">
              <a:buFont typeface="Calibri"/>
              <a:buChar char="-"/>
              <a:tabLst>
                <a:tab pos="1371600" algn="l"/>
              </a:tabLst>
            </a:pPr>
            <a:r>
              <a:rPr lang="en-US" sz="1800" dirty="0">
                <a:ea typeface="+mn-lt"/>
                <a:cs typeface="+mn-lt"/>
              </a:rPr>
              <a:t>FOREIGN KEY (</a:t>
            </a:r>
            <a:r>
              <a:rPr lang="en-US" sz="1800" dirty="0" err="1">
                <a:ea typeface="+mn-lt"/>
                <a:cs typeface="+mn-lt"/>
              </a:rPr>
              <a:t>TestID,moduleSerialNum</a:t>
            </a:r>
            <a:r>
              <a:rPr lang="en-US" sz="1800" dirty="0">
                <a:ea typeface="+mn-lt"/>
                <a:cs typeface="+mn-lt"/>
              </a:rPr>
              <a:t>) REFERENCES test(</a:t>
            </a:r>
            <a:r>
              <a:rPr lang="en-US" sz="1800" dirty="0" err="1">
                <a:ea typeface="+mn-lt"/>
                <a:cs typeface="+mn-lt"/>
              </a:rPr>
              <a:t>TestID,moduleSerialNum</a:t>
            </a:r>
            <a:r>
              <a:rPr lang="en-US" sz="1800" dirty="0">
                <a:ea typeface="+mn-lt"/>
                <a:cs typeface="+mn-lt"/>
              </a:rPr>
              <a:t>),</a:t>
            </a:r>
            <a:endParaRPr lang="en-US" sz="1800" dirty="0"/>
          </a:p>
          <a:p>
            <a:pPr marL="285750" indent="-285750">
              <a:buFont typeface="Calibri"/>
              <a:buChar char="-"/>
              <a:tabLst>
                <a:tab pos="1371600" algn="l"/>
              </a:tabLst>
            </a:pPr>
            <a:r>
              <a:rPr lang="en-US" sz="1800" dirty="0">
                <a:ea typeface="+mn-lt"/>
                <a:cs typeface="+mn-lt"/>
              </a:rPr>
              <a:t>FOREIGN KEY (</a:t>
            </a:r>
            <a:r>
              <a:rPr lang="en-US" sz="1800" dirty="0" err="1">
                <a:ea typeface="+mn-lt"/>
                <a:cs typeface="+mn-lt"/>
              </a:rPr>
              <a:t>AnswerID,moduleSerialNum</a:t>
            </a:r>
            <a:r>
              <a:rPr lang="en-US" sz="1800" dirty="0">
                <a:ea typeface="+mn-lt"/>
                <a:cs typeface="+mn-lt"/>
              </a:rPr>
              <a:t>) REFERENCES answer(</a:t>
            </a:r>
            <a:r>
              <a:rPr lang="en-US" sz="1800" dirty="0" err="1">
                <a:ea typeface="+mn-lt"/>
                <a:cs typeface="+mn-lt"/>
              </a:rPr>
              <a:t>AnswerID,moduleSerialNum</a:t>
            </a:r>
            <a:r>
              <a:rPr lang="en-US" sz="1800" dirty="0">
                <a:ea typeface="+mn-lt"/>
                <a:cs typeface="+mn-lt"/>
              </a:rPr>
              <a:t>),</a:t>
            </a:r>
            <a:endParaRPr lang="en-US" sz="1800" dirty="0"/>
          </a:p>
          <a:p>
            <a:pPr marL="285750" indent="-285750">
              <a:buFont typeface="Calibri,Sans-Serif"/>
              <a:buChar char="-"/>
              <a:tabLst>
                <a:tab pos="1371600" algn="l"/>
              </a:tabLst>
            </a:pPr>
            <a:r>
              <a:rPr lang="en-US" sz="1800" dirty="0">
                <a:ea typeface="+mn-lt"/>
                <a:cs typeface="+mn-lt"/>
              </a:rPr>
              <a:t>FOREIGN KEY (</a:t>
            </a:r>
            <a:r>
              <a:rPr lang="en-US" sz="1800" dirty="0" err="1">
                <a:ea typeface="+mn-lt"/>
                <a:cs typeface="+mn-lt"/>
              </a:rPr>
              <a:t>QuestionID,moduleSerialNum</a:t>
            </a:r>
            <a:r>
              <a:rPr lang="en-US" sz="1800" dirty="0">
                <a:ea typeface="+mn-lt"/>
                <a:cs typeface="+mn-lt"/>
              </a:rPr>
              <a:t>) REFERENCES Question(</a:t>
            </a:r>
            <a:r>
              <a:rPr lang="en-US" sz="1800" dirty="0" err="1">
                <a:ea typeface="+mn-lt"/>
                <a:cs typeface="+mn-lt"/>
              </a:rPr>
              <a:t>QuestionID,moduleSerialNum</a:t>
            </a:r>
            <a:r>
              <a:rPr lang="en-US" sz="1800" dirty="0">
                <a:ea typeface="+mn-lt"/>
                <a:cs typeface="+mn-lt"/>
              </a:rPr>
              <a:t>),</a:t>
            </a:r>
          </a:p>
          <a:p>
            <a:pPr marL="285750" indent="-285750">
              <a:buFont typeface="Calibri"/>
              <a:buChar char="-"/>
              <a:tabLst>
                <a:tab pos="1371600" algn="l"/>
              </a:tabLst>
            </a:pPr>
            <a:r>
              <a:rPr lang="en-US" sz="1800" dirty="0">
                <a:ea typeface="+mn-lt"/>
                <a:cs typeface="+mn-lt"/>
              </a:rPr>
              <a:t>FOREIGN KEY (</a:t>
            </a:r>
            <a:r>
              <a:rPr lang="en-US" sz="1800" dirty="0" err="1">
                <a:ea typeface="+mn-lt"/>
                <a:cs typeface="+mn-lt"/>
              </a:rPr>
              <a:t>moduleSerialNum</a:t>
            </a:r>
            <a:r>
              <a:rPr lang="en-US" sz="1800" dirty="0">
                <a:ea typeface="+mn-lt"/>
                <a:cs typeface="+mn-lt"/>
              </a:rPr>
              <a:t>) REFERENCES </a:t>
            </a:r>
            <a:r>
              <a:rPr lang="en-US" sz="1800" dirty="0" err="1">
                <a:ea typeface="+mn-lt"/>
                <a:cs typeface="+mn-lt"/>
              </a:rPr>
              <a:t>OperatingSystemModule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dirty="0" err="1">
                <a:ea typeface="+mn-lt"/>
                <a:cs typeface="+mn-lt"/>
              </a:rPr>
              <a:t>moduleSerialNum</a:t>
            </a:r>
            <a:r>
              <a:rPr lang="en-US" sz="1800" dirty="0">
                <a:ea typeface="+mn-lt"/>
                <a:cs typeface="+mn-lt"/>
              </a:rPr>
              <a:t>),</a:t>
            </a:r>
            <a:endParaRPr lang="en-US" sz="1800" dirty="0"/>
          </a:p>
          <a:p>
            <a:pPr marL="285750" indent="-285750">
              <a:buFont typeface="Calibri"/>
              <a:buChar char="-"/>
              <a:tabLst>
                <a:tab pos="1371600" algn="l"/>
              </a:tabLst>
            </a:pPr>
            <a:r>
              <a:rPr lang="en-US" sz="1800" dirty="0">
                <a:ea typeface="+mn-lt"/>
                <a:cs typeface="+mn-lt"/>
              </a:rPr>
              <a:t>FOREIGN KEY(</a:t>
            </a:r>
            <a:r>
              <a:rPr lang="en-US" sz="1800" dirty="0" err="1">
                <a:ea typeface="+mn-lt"/>
                <a:cs typeface="+mn-lt"/>
              </a:rPr>
              <a:t>TestID,moduleSerialNum,questionID</a:t>
            </a:r>
            <a:r>
              <a:rPr lang="en-US" sz="1800" dirty="0">
                <a:ea typeface="+mn-lt"/>
                <a:cs typeface="+mn-lt"/>
              </a:rPr>
              <a:t>) REFERENCES </a:t>
            </a:r>
            <a:r>
              <a:rPr lang="en-US" sz="1800" dirty="0" err="1">
                <a:ea typeface="+mn-lt"/>
                <a:cs typeface="+mn-lt"/>
              </a:rPr>
              <a:t>ModulehasTestsAndQuestions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dirty="0" err="1">
                <a:ea typeface="+mn-lt"/>
                <a:cs typeface="+mn-lt"/>
              </a:rPr>
              <a:t>TestID,moduleSerialNum,QuestionID</a:t>
            </a:r>
            <a:r>
              <a:rPr lang="en-US" sz="1800" dirty="0">
                <a:ea typeface="+mn-lt"/>
                <a:cs typeface="+mn-lt"/>
              </a:rPr>
              <a:t>)</a:t>
            </a:r>
            <a:endParaRPr lang="en-US" sz="1800" dirty="0"/>
          </a:p>
          <a:p>
            <a:pPr marL="0" indent="0">
              <a:buNone/>
              <a:tabLst>
                <a:tab pos="1371600" algn="l"/>
              </a:tabLst>
            </a:pPr>
            <a:endParaRPr lang="en-US" sz="2800" b="1" u="sng" dirty="0">
              <a:solidFill>
                <a:schemeClr val="accent1">
                  <a:lumMod val="75000"/>
                </a:schemeClr>
              </a:solidFill>
              <a:latin typeface="Calibri"/>
              <a:ea typeface="+mn-lt"/>
              <a:cs typeface="Calibri"/>
            </a:endParaRPr>
          </a:p>
          <a:p>
            <a:pPr marL="0" indent="0">
              <a:buNone/>
              <a:tabLst>
                <a:tab pos="1371600" algn="l"/>
              </a:tabLst>
            </a:pPr>
            <a:endParaRPr lang="en-US" sz="2800" b="1" u="sng" dirty="0">
              <a:solidFill>
                <a:srgbClr val="0B5395"/>
              </a:solidFill>
              <a:latin typeface="Calibri"/>
              <a:ea typeface="+mn-lt"/>
              <a:cs typeface="Calibri"/>
            </a:endParaRPr>
          </a:p>
          <a:p>
            <a:pPr marL="0" indent="0">
              <a:buNone/>
              <a:tabLst>
                <a:tab pos="1371600" algn="l"/>
              </a:tabLst>
            </a:pPr>
            <a:endParaRPr lang="en-US" sz="2800" b="1" u="sng" dirty="0">
              <a:solidFill>
                <a:srgbClr val="0B5395"/>
              </a:solidFill>
              <a:latin typeface="Calibri"/>
              <a:ea typeface="+mn-lt"/>
              <a:cs typeface="Calibri"/>
            </a:endParaRPr>
          </a:p>
          <a:p>
            <a:pPr marL="0" indent="0">
              <a:buNone/>
              <a:tabLst>
                <a:tab pos="1371600" algn="l"/>
              </a:tabLst>
            </a:pPr>
            <a:endParaRPr lang="en-US" sz="2800" dirty="0">
              <a:ea typeface="+mn-lt"/>
              <a:cs typeface="+mn-lt"/>
            </a:endParaRPr>
          </a:p>
          <a:p>
            <a:pPr marL="0" indent="0">
              <a:buNone/>
              <a:tabLst>
                <a:tab pos="1371600" algn="l"/>
              </a:tabLst>
            </a:pPr>
            <a:endParaRPr lang="en-US" sz="2800" dirty="0">
              <a:ea typeface="+mn-lt"/>
              <a:cs typeface="+mn-lt"/>
            </a:endParaRPr>
          </a:p>
          <a:p>
            <a:pPr marL="0" indent="0">
              <a:buNone/>
              <a:tabLst>
                <a:tab pos="1371600" algn="l"/>
              </a:tabLst>
            </a:pPr>
            <a:endParaRPr lang="en-US" sz="2800" dirty="0">
              <a:solidFill>
                <a:srgbClr val="000000"/>
              </a:solidFill>
              <a:latin typeface="Gill Sans MT"/>
              <a:cs typeface="David" pitchFamily="2" charset="-79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Gill Sans MT"/>
              <a:cs typeface="David" pitchFamily="2" charset="-79"/>
            </a:endParaRPr>
          </a:p>
          <a:p>
            <a:pPr marL="0" indent="0">
              <a:buNone/>
            </a:pPr>
            <a:endParaRPr lang="en-US" sz="2800" b="1" dirty="0">
              <a:solidFill>
                <a:srgbClr val="0B5395"/>
              </a:solidFill>
              <a:latin typeface="Calibri" pitchFamily="34" charset="0"/>
              <a:cs typeface="David" pitchFamily="2" charset="-79"/>
            </a:endParaRPr>
          </a:p>
          <a:p>
            <a:endParaRPr lang="he-IL" dirty="0"/>
          </a:p>
        </p:txBody>
      </p:sp>
      <p:graphicFrame>
        <p:nvGraphicFramePr>
          <p:cNvPr id="7" name="טבלה 8">
            <a:extLst>
              <a:ext uri="{FF2B5EF4-FFF2-40B4-BE49-F238E27FC236}">
                <a16:creationId xmlns:a16="http://schemas.microsoft.com/office/drawing/2014/main" id="{91688064-8B6A-EF4E-D2ED-301E0986EF97}"/>
              </a:ext>
            </a:extLst>
          </p:cNvPr>
          <p:cNvGraphicFramePr>
            <a:graphicFrameLocks noGrp="1"/>
          </p:cNvGraphicFramePr>
          <p:nvPr/>
        </p:nvGraphicFramePr>
        <p:xfrm>
          <a:off x="120635499" y="3222885"/>
          <a:ext cx="8229595" cy="640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39929">
                  <a:extLst>
                    <a:ext uri="{9D8B030D-6E8A-4147-A177-3AD203B41FA5}">
                      <a16:colId xmlns:a16="http://schemas.microsoft.com/office/drawing/2014/main" val="1632262402"/>
                    </a:ext>
                  </a:extLst>
                </a:gridCol>
                <a:gridCol w="2757439">
                  <a:extLst>
                    <a:ext uri="{9D8B030D-6E8A-4147-A177-3AD203B41FA5}">
                      <a16:colId xmlns:a16="http://schemas.microsoft.com/office/drawing/2014/main" val="816164474"/>
                    </a:ext>
                  </a:extLst>
                </a:gridCol>
                <a:gridCol w="2277358">
                  <a:extLst>
                    <a:ext uri="{9D8B030D-6E8A-4147-A177-3AD203B41FA5}">
                      <a16:colId xmlns:a16="http://schemas.microsoft.com/office/drawing/2014/main" val="1356557577"/>
                    </a:ext>
                  </a:extLst>
                </a:gridCol>
                <a:gridCol w="1454869">
                  <a:extLst>
                    <a:ext uri="{9D8B030D-6E8A-4147-A177-3AD203B41FA5}">
                      <a16:colId xmlns:a16="http://schemas.microsoft.com/office/drawing/2014/main" val="1936241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b="1" i="0" u="sng" strike="noStrike" noProof="0" dirty="0" err="1">
                          <a:latin typeface="Gill Sans MT"/>
                        </a:rPr>
                        <a:t>SerialNum</a:t>
                      </a:r>
                      <a:endParaRPr lang="en-US" u="sng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b="1" i="0" u="none" strike="noStrike" noProof="0" dirty="0" err="1">
                          <a:latin typeface="Gill Sans MT"/>
                        </a:rPr>
                        <a:t>QuestionText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b="1" i="0" u="none" strike="noStrike" noProof="0" dirty="0" err="1">
                          <a:latin typeface="Gill Sans MT"/>
                        </a:rPr>
                        <a:t>QuestionType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04451"/>
                  </a:ext>
                </a:extLst>
              </a:tr>
            </a:tbl>
          </a:graphicData>
        </a:graphic>
      </p:graphicFrame>
      <p:graphicFrame>
        <p:nvGraphicFramePr>
          <p:cNvPr id="12" name="טבלה 1">
            <a:extLst>
              <a:ext uri="{FF2B5EF4-FFF2-40B4-BE49-F238E27FC236}">
                <a16:creationId xmlns:a16="http://schemas.microsoft.com/office/drawing/2014/main" id="{4B31A694-B03E-96F5-0F4C-27471B1D6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567570"/>
              </p:ext>
            </p:extLst>
          </p:nvPr>
        </p:nvGraphicFramePr>
        <p:xfrm>
          <a:off x="434062" y="657236"/>
          <a:ext cx="8563788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532">
                  <a:extLst>
                    <a:ext uri="{9D8B030D-6E8A-4147-A177-3AD203B41FA5}">
                      <a16:colId xmlns:a16="http://schemas.microsoft.com/office/drawing/2014/main" val="239585234"/>
                    </a:ext>
                  </a:extLst>
                </a:gridCol>
                <a:gridCol w="1557415">
                  <a:extLst>
                    <a:ext uri="{9D8B030D-6E8A-4147-A177-3AD203B41FA5}">
                      <a16:colId xmlns:a16="http://schemas.microsoft.com/office/drawing/2014/main" val="3786202129"/>
                    </a:ext>
                  </a:extLst>
                </a:gridCol>
                <a:gridCol w="2261907">
                  <a:extLst>
                    <a:ext uri="{9D8B030D-6E8A-4147-A177-3AD203B41FA5}">
                      <a16:colId xmlns:a16="http://schemas.microsoft.com/office/drawing/2014/main" val="4187985029"/>
                    </a:ext>
                  </a:extLst>
                </a:gridCol>
                <a:gridCol w="1780080">
                  <a:extLst>
                    <a:ext uri="{9D8B030D-6E8A-4147-A177-3AD203B41FA5}">
                      <a16:colId xmlns:a16="http://schemas.microsoft.com/office/drawing/2014/main" val="3599586198"/>
                    </a:ext>
                  </a:extLst>
                </a:gridCol>
                <a:gridCol w="1955854">
                  <a:extLst>
                    <a:ext uri="{9D8B030D-6E8A-4147-A177-3AD203B41FA5}">
                      <a16:colId xmlns:a16="http://schemas.microsoft.com/office/drawing/2014/main" val="36940761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i="0" u="sng" strike="noStrike" noProof="0" dirty="0">
                          <a:latin typeface="Gill Sans MT"/>
                        </a:rPr>
                        <a:t>*</a:t>
                      </a:r>
                      <a:r>
                        <a:rPr lang="en-US" b="1" i="0" u="sng" strike="noStrike" noProof="0" dirty="0" err="1">
                          <a:latin typeface="Gill Sans MT"/>
                        </a:rPr>
                        <a:t>TestID</a:t>
                      </a:r>
                      <a:endParaRPr lang="en-US" b="1" u="sng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i="0" u="sng" strike="noStrike" noProof="0" dirty="0"/>
                        <a:t>*</a:t>
                      </a:r>
                      <a:r>
                        <a:rPr lang="en-US" b="1" i="0" u="sng" strike="noStrike" noProof="0" dirty="0" err="1"/>
                        <a:t>QuestionID</a:t>
                      </a:r>
                      <a:endParaRPr lang="en-US" b="1" u="sng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i="0" u="sng" strike="noStrike" noProof="0" dirty="0"/>
                        <a:t>*</a:t>
                      </a:r>
                      <a:r>
                        <a:rPr lang="en-US" b="1" i="0" u="sng" strike="noStrike" noProof="0" dirty="0" err="1"/>
                        <a:t>moduleSerialNum</a:t>
                      </a:r>
                      <a:endParaRPr lang="en-US" b="1" u="sng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 err="1"/>
                        <a:t>QuestionIndex</a:t>
                      </a:r>
                      <a:endParaRPr lang="en-US" b="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 err="1">
                          <a:latin typeface="Gill Sans MT"/>
                        </a:rPr>
                        <a:t>NumOfAnswers</a:t>
                      </a:r>
                      <a:endParaRPr lang="en-US" b="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83605"/>
                  </a:ext>
                </a:extLst>
              </a:tr>
            </a:tbl>
          </a:graphicData>
        </a:graphic>
      </p:graphicFrame>
      <p:graphicFrame>
        <p:nvGraphicFramePr>
          <p:cNvPr id="4" name="טבלה 1">
            <a:extLst>
              <a:ext uri="{FF2B5EF4-FFF2-40B4-BE49-F238E27FC236}">
                <a16:creationId xmlns:a16="http://schemas.microsoft.com/office/drawing/2014/main" id="{60698D5B-41CC-4871-B5DF-95B28429C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28563"/>
              </p:ext>
            </p:extLst>
          </p:nvPr>
        </p:nvGraphicFramePr>
        <p:xfrm>
          <a:off x="246685" y="3050308"/>
          <a:ext cx="8831419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058">
                  <a:extLst>
                    <a:ext uri="{9D8B030D-6E8A-4147-A177-3AD203B41FA5}">
                      <a16:colId xmlns:a16="http://schemas.microsoft.com/office/drawing/2014/main" val="239585234"/>
                    </a:ext>
                  </a:extLst>
                </a:gridCol>
                <a:gridCol w="1384854">
                  <a:extLst>
                    <a:ext uri="{9D8B030D-6E8A-4147-A177-3AD203B41FA5}">
                      <a16:colId xmlns:a16="http://schemas.microsoft.com/office/drawing/2014/main" val="3786202129"/>
                    </a:ext>
                  </a:extLst>
                </a:gridCol>
                <a:gridCol w="2275292">
                  <a:extLst>
                    <a:ext uri="{9D8B030D-6E8A-4147-A177-3AD203B41FA5}">
                      <a16:colId xmlns:a16="http://schemas.microsoft.com/office/drawing/2014/main" val="4187985029"/>
                    </a:ext>
                  </a:extLst>
                </a:gridCol>
                <a:gridCol w="1499016">
                  <a:extLst>
                    <a:ext uri="{9D8B030D-6E8A-4147-A177-3AD203B41FA5}">
                      <a16:colId xmlns:a16="http://schemas.microsoft.com/office/drawing/2014/main" val="3599586198"/>
                    </a:ext>
                  </a:extLst>
                </a:gridCol>
                <a:gridCol w="1244718">
                  <a:extLst>
                    <a:ext uri="{9D8B030D-6E8A-4147-A177-3AD203B41FA5}">
                      <a16:colId xmlns:a16="http://schemas.microsoft.com/office/drawing/2014/main" val="369407619"/>
                    </a:ext>
                  </a:extLst>
                </a:gridCol>
                <a:gridCol w="1338481">
                  <a:extLst>
                    <a:ext uri="{9D8B030D-6E8A-4147-A177-3AD203B41FA5}">
                      <a16:colId xmlns:a16="http://schemas.microsoft.com/office/drawing/2014/main" val="14250746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i="0" u="sng" strike="noStrike" noProof="0" dirty="0">
                          <a:latin typeface="Gill Sans MT"/>
                        </a:rPr>
                        <a:t>*</a:t>
                      </a:r>
                      <a:r>
                        <a:rPr lang="en-US" b="1" i="0" u="sng" strike="noStrike" noProof="0" dirty="0" err="1">
                          <a:latin typeface="Gill Sans MT"/>
                        </a:rPr>
                        <a:t>TestID</a:t>
                      </a:r>
                      <a:endParaRPr lang="en-US" b="1" u="sng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i="0" u="sng" strike="noStrike" noProof="0" dirty="0"/>
                        <a:t>*</a:t>
                      </a:r>
                      <a:r>
                        <a:rPr lang="en-US" b="1" i="0" u="sng" strike="noStrike" noProof="0" dirty="0" err="1"/>
                        <a:t>AnswerID</a:t>
                      </a:r>
                      <a:endParaRPr lang="en-US" b="1" u="sng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i="0" u="sng" strike="noStrike" noProof="0" dirty="0"/>
                        <a:t>*</a:t>
                      </a:r>
                      <a:r>
                        <a:rPr lang="en-US" b="1" i="0" u="sng" strike="noStrike" noProof="0" dirty="0" err="1"/>
                        <a:t>moduleSerialNum</a:t>
                      </a:r>
                      <a:endParaRPr lang="en-US" b="1" u="sng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 err="1"/>
                        <a:t>AnswerIndex</a:t>
                      </a:r>
                      <a:endParaRPr lang="en-US" b="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 err="1"/>
                        <a:t>questionID</a:t>
                      </a:r>
                      <a:endParaRPr lang="en-US" b="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 err="1">
                          <a:latin typeface="Gill Sans MT"/>
                        </a:rPr>
                        <a:t>AnswerCorrectness</a:t>
                      </a:r>
                      <a:endParaRPr lang="en-US" sz="11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8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47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D1A7-AE34-EFDD-6E4F-678BE7FE3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75890"/>
            <a:ext cx="8229600" cy="990600"/>
          </a:xfrm>
        </p:spPr>
        <p:txBody>
          <a:bodyPr vert="horz" lIns="91440" tIns="45720" rIns="91440" bIns="45720" anchor="b" anchorCtr="0">
            <a:normAutofit/>
          </a:bodyPr>
          <a:lstStyle/>
          <a:p>
            <a:r>
              <a:rPr lang="en-US" dirty="0"/>
              <a:t>The ERD</a:t>
            </a:r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583AF08A-031C-7624-4BC4-2C0398D8EFA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4316" y="726667"/>
            <a:ext cx="8682441" cy="5981716"/>
          </a:xfrm>
        </p:spPr>
      </p:pic>
    </p:spTree>
    <p:extLst>
      <p:ext uri="{BB962C8B-B14F-4D97-AF65-F5344CB8AC3E}">
        <p14:creationId xmlns:p14="http://schemas.microsoft.com/office/powerpoint/2010/main" val="1778817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aul - Afeka">
  <a:themeElements>
    <a:clrScheme name="ערכת נושא Office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ערכת נושא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רכת נושא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רכת נושא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רכת נושא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רכת נושא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רכת נושא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רכת נושא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7820</TotalTime>
  <Words>440</Words>
  <Application>Microsoft Office PowerPoint</Application>
  <PresentationFormat>‫הצגה על המסך (4:3)</PresentationFormat>
  <Paragraphs>154</Paragraphs>
  <Slides>8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3</vt:i4>
      </vt:variant>
      <vt:variant>
        <vt:lpstr>כותרות שקופיות</vt:lpstr>
      </vt:variant>
      <vt:variant>
        <vt:i4>8</vt:i4>
      </vt:variant>
    </vt:vector>
  </HeadingPairs>
  <TitlesOfParts>
    <vt:vector size="19" baseType="lpstr">
      <vt:lpstr>Arial</vt:lpstr>
      <vt:lpstr>Bookman Old Style</vt:lpstr>
      <vt:lpstr>Calibri</vt:lpstr>
      <vt:lpstr>Calibri,Sans-Serif</vt:lpstr>
      <vt:lpstr>Gill Sans MT</vt:lpstr>
      <vt:lpstr>Times New Roman</vt:lpstr>
      <vt:lpstr>Wingdings</vt:lpstr>
      <vt:lpstr>Wingdings 3</vt:lpstr>
      <vt:lpstr>Origin</vt:lpstr>
      <vt:lpstr>Custom Design</vt:lpstr>
      <vt:lpstr>Shaul - Afeka</vt:lpstr>
      <vt:lpstr>Semester 1 Project 2023</vt:lpstr>
      <vt:lpstr>Our Program in a nutshell</vt:lpstr>
      <vt:lpstr>Our Program in a nutshell</vt:lpstr>
      <vt:lpstr>The DataBase</vt:lpstr>
      <vt:lpstr>Relations:</vt:lpstr>
      <vt:lpstr>מצגת של PowerPoint‏</vt:lpstr>
      <vt:lpstr>מצגת של PowerPoint‏</vt:lpstr>
      <vt:lpstr>The ERD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deganit.armon</dc:creator>
  <cp:lastModifiedBy>פביאן לאוב</cp:lastModifiedBy>
  <cp:revision>600</cp:revision>
  <dcterms:created xsi:type="dcterms:W3CDTF">2013-10-03T23:02:03Z</dcterms:created>
  <dcterms:modified xsi:type="dcterms:W3CDTF">2023-01-19T18:53:08Z</dcterms:modified>
</cp:coreProperties>
</file>