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A240-BDD9-93F3-593C-3A309CC33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8FF271F6-9801-4028-513D-F2294EF69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DB2F5E9A-20E2-F623-1026-4D4347C394A6}"/>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5" name="Footer Placeholder 4">
            <a:extLst>
              <a:ext uri="{FF2B5EF4-FFF2-40B4-BE49-F238E27FC236}">
                <a16:creationId xmlns:a16="http://schemas.microsoft.com/office/drawing/2014/main" id="{97B81908-B480-A91D-FC8E-F634FE29A9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B4078A7-0175-CFF4-FB3A-308F7FE3F91C}"/>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124123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6D70-69ED-1891-8EEA-7A42A74A7CF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D311117F-0BA3-8610-7BEF-CF846CAA23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1CFC0C1-2CAC-44DA-FBCF-3C1AF3AD25A5}"/>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5" name="Footer Placeholder 4">
            <a:extLst>
              <a:ext uri="{FF2B5EF4-FFF2-40B4-BE49-F238E27FC236}">
                <a16:creationId xmlns:a16="http://schemas.microsoft.com/office/drawing/2014/main" id="{4BA5B433-8C38-33C0-86D8-E835D769C4F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4A7B4F0-D3B6-A542-1B41-1872A9D2BF64}"/>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329088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DDAA91-2C3D-987E-AB67-9C757A8F85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8506534-6806-952A-CF75-E3B88A3BA2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72769A6-51C6-99F8-B31B-F049524E7652}"/>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5" name="Footer Placeholder 4">
            <a:extLst>
              <a:ext uri="{FF2B5EF4-FFF2-40B4-BE49-F238E27FC236}">
                <a16:creationId xmlns:a16="http://schemas.microsoft.com/office/drawing/2014/main" id="{64EE1FF9-AC98-2FC9-7985-16634D2ECAB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2A563EA-779F-E7AC-D85A-7EC20E77D879}"/>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356422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14DF-B8EF-416D-3BF8-AAFBC4CD453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3CF4B5B-76A9-46C5-BFA2-E9CD377014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ACE273C-98F6-610E-1F2B-B8F09D7C7749}"/>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5" name="Footer Placeholder 4">
            <a:extLst>
              <a:ext uri="{FF2B5EF4-FFF2-40B4-BE49-F238E27FC236}">
                <a16:creationId xmlns:a16="http://schemas.microsoft.com/office/drawing/2014/main" id="{AC558F8D-1A57-8364-5416-B6EA9F4E9AC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53CA461-94FE-0EC8-6DD7-76942B1095D5}"/>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205700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C154-6E57-E3E4-C2F9-E4C2F7801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B6FA8F46-5904-B2B6-8EE3-642CF6813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7568B-A807-96DD-49E7-1976179057C5}"/>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5" name="Footer Placeholder 4">
            <a:extLst>
              <a:ext uri="{FF2B5EF4-FFF2-40B4-BE49-F238E27FC236}">
                <a16:creationId xmlns:a16="http://schemas.microsoft.com/office/drawing/2014/main" id="{9821DBA0-9DCA-A315-9914-FA853BCA01E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2FA82F6-DBC2-5D5C-33AB-DAB9C2EB34BC}"/>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292321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09CC-9897-70BB-9242-EAC83B2FE33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7A665C8-A50C-C3EE-0EB4-91EFC1A79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49B24B3-7348-EE57-B3B6-589152F54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C9FE990D-7566-2839-3022-010855C135B5}"/>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6" name="Footer Placeholder 5">
            <a:extLst>
              <a:ext uri="{FF2B5EF4-FFF2-40B4-BE49-F238E27FC236}">
                <a16:creationId xmlns:a16="http://schemas.microsoft.com/office/drawing/2014/main" id="{D5A25B76-BDB0-54A0-B665-03E9D7BE9384}"/>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6C7D7FC-DFB5-1E0F-F480-1FECDDEB2E80}"/>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242989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12C4-A8A0-1847-E81C-A04311D75995}"/>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1C7B1FF-3317-9BEB-FADF-20AC79D8E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79C759-1365-05CF-ED3C-50D8713180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658993E6-C8CA-5CFD-8BCD-0CF613394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BDD92-8AE0-2BF7-616B-84C46FC02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01397C6B-FB01-64FD-C859-87465ACC75F9}"/>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8" name="Footer Placeholder 7">
            <a:extLst>
              <a:ext uri="{FF2B5EF4-FFF2-40B4-BE49-F238E27FC236}">
                <a16:creationId xmlns:a16="http://schemas.microsoft.com/office/drawing/2014/main" id="{0A75BEB1-F072-3D7B-0902-68DCB3D1141A}"/>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430873EB-8171-FC77-2CE9-C98DD2F9C58D}"/>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122094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AE92-1A30-58BD-E4E7-690BF599D16B}"/>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DBB9D8D8-A0CC-A4C7-F358-F339BD4EE1A5}"/>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4" name="Footer Placeholder 3">
            <a:extLst>
              <a:ext uri="{FF2B5EF4-FFF2-40B4-BE49-F238E27FC236}">
                <a16:creationId xmlns:a16="http://schemas.microsoft.com/office/drawing/2014/main" id="{468932EF-24A0-B355-5558-5B4EE2AEBD16}"/>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A7771FB5-B4D9-F555-7706-2F5509087664}"/>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413725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7F044-478D-1075-16BF-5A1874EDD1FA}"/>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3" name="Footer Placeholder 2">
            <a:extLst>
              <a:ext uri="{FF2B5EF4-FFF2-40B4-BE49-F238E27FC236}">
                <a16:creationId xmlns:a16="http://schemas.microsoft.com/office/drawing/2014/main" id="{BAC1A6F3-EB17-2BE6-BE80-135EF0CF17F0}"/>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194B9F74-438B-6F3F-0668-78BA236A9C1E}"/>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313194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B80-62EC-C3FA-A274-12321E0B3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F9B22239-38AA-C76A-4F98-CC8241F0D7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FC04F697-58F3-B15D-EC7B-31344DB06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EE125-49B9-B46B-CA9B-01CD9DA748B4}"/>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6" name="Footer Placeholder 5">
            <a:extLst>
              <a:ext uri="{FF2B5EF4-FFF2-40B4-BE49-F238E27FC236}">
                <a16:creationId xmlns:a16="http://schemas.microsoft.com/office/drawing/2014/main" id="{405F15A9-35A0-700F-46B4-20C3E9CA6E6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7A553F78-E6A2-DC3E-FFD8-541B4E0F69F9}"/>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245429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26C5-9DCC-0FC7-61AA-15A815F1D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0252972B-8095-0E45-087B-9DB9C20F1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EE93B02C-D4C9-6627-09B3-8B2E10DDA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8536C-181B-E7B5-9B5A-852BFD0BE75A}"/>
              </a:ext>
            </a:extLst>
          </p:cNvPr>
          <p:cNvSpPr>
            <a:spLocks noGrp="1"/>
          </p:cNvSpPr>
          <p:nvPr>
            <p:ph type="dt" sz="half" idx="10"/>
          </p:nvPr>
        </p:nvSpPr>
        <p:spPr/>
        <p:txBody>
          <a:bodyPr/>
          <a:lstStyle/>
          <a:p>
            <a:fld id="{C95402E8-BE72-4817-8267-B6B72D6C487B}" type="datetimeFigureOut">
              <a:rPr lang="he-IL" smtClean="0"/>
              <a:t>א'/שבט/תשפ"ג</a:t>
            </a:fld>
            <a:endParaRPr lang="he-IL"/>
          </a:p>
        </p:txBody>
      </p:sp>
      <p:sp>
        <p:nvSpPr>
          <p:cNvPr id="6" name="Footer Placeholder 5">
            <a:extLst>
              <a:ext uri="{FF2B5EF4-FFF2-40B4-BE49-F238E27FC236}">
                <a16:creationId xmlns:a16="http://schemas.microsoft.com/office/drawing/2014/main" id="{9AA78AA8-1E91-2CDA-9820-4D00F18DDAF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C2AACF71-E8E1-8EC4-C08E-B5132C8BC058}"/>
              </a:ext>
            </a:extLst>
          </p:cNvPr>
          <p:cNvSpPr>
            <a:spLocks noGrp="1"/>
          </p:cNvSpPr>
          <p:nvPr>
            <p:ph type="sldNum" sz="quarter" idx="12"/>
          </p:nvPr>
        </p:nvSpPr>
        <p:spPr/>
        <p:txBody>
          <a:bodyPr/>
          <a:lstStyle/>
          <a:p>
            <a:fld id="{20D45138-AD63-4C75-BBB0-B884389FA0F0}" type="slidenum">
              <a:rPr lang="he-IL" smtClean="0"/>
              <a:t>‹#›</a:t>
            </a:fld>
            <a:endParaRPr lang="he-IL"/>
          </a:p>
        </p:txBody>
      </p:sp>
    </p:spTree>
    <p:extLst>
      <p:ext uri="{BB962C8B-B14F-4D97-AF65-F5344CB8AC3E}">
        <p14:creationId xmlns:p14="http://schemas.microsoft.com/office/powerpoint/2010/main" val="230102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47D11-6600-968C-5435-86AE100B9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FE2D00A9-DDDE-6D97-B605-AA3277E55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8A08314-B505-CE69-7109-B8544BA34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02E8-BE72-4817-8267-B6B72D6C487B}" type="datetimeFigureOut">
              <a:rPr lang="he-IL" smtClean="0"/>
              <a:t>א'/שבט/תשפ"ג</a:t>
            </a:fld>
            <a:endParaRPr lang="he-IL"/>
          </a:p>
        </p:txBody>
      </p:sp>
      <p:sp>
        <p:nvSpPr>
          <p:cNvPr id="5" name="Footer Placeholder 4">
            <a:extLst>
              <a:ext uri="{FF2B5EF4-FFF2-40B4-BE49-F238E27FC236}">
                <a16:creationId xmlns:a16="http://schemas.microsoft.com/office/drawing/2014/main" id="{6F4C67B8-1020-F341-B42A-DF9D09CF7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669B3D87-8ABB-12CB-19F2-7C569B56D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45138-AD63-4C75-BBB0-B884389FA0F0}" type="slidenum">
              <a:rPr lang="he-IL" smtClean="0"/>
              <a:t>‹#›</a:t>
            </a:fld>
            <a:endParaRPr lang="he-IL"/>
          </a:p>
        </p:txBody>
      </p:sp>
    </p:spTree>
    <p:extLst>
      <p:ext uri="{BB962C8B-B14F-4D97-AF65-F5344CB8AC3E}">
        <p14:creationId xmlns:p14="http://schemas.microsoft.com/office/powerpoint/2010/main" val="1914874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AF3A-49BF-05CC-FF59-3479BD5E6082}"/>
              </a:ext>
            </a:extLst>
          </p:cNvPr>
          <p:cNvSpPr>
            <a:spLocks noGrp="1"/>
          </p:cNvSpPr>
          <p:nvPr>
            <p:ph type="ctrTitle"/>
          </p:nvPr>
        </p:nvSpPr>
        <p:spPr>
          <a:xfrm>
            <a:off x="1619534" y="-524666"/>
            <a:ext cx="9144000" cy="2387600"/>
          </a:xfrm>
        </p:spPr>
        <p:txBody>
          <a:bodyPr/>
          <a:lstStyle/>
          <a:p>
            <a:r>
              <a:rPr lang="he-IL" dirty="0"/>
              <a:t>פרויקט סיום - מבוא לחומרה ומערכות משובצות	</a:t>
            </a:r>
          </a:p>
        </p:txBody>
      </p:sp>
      <p:sp>
        <p:nvSpPr>
          <p:cNvPr id="3" name="Subtitle 2">
            <a:extLst>
              <a:ext uri="{FF2B5EF4-FFF2-40B4-BE49-F238E27FC236}">
                <a16:creationId xmlns:a16="http://schemas.microsoft.com/office/drawing/2014/main" id="{3EEF24C7-7517-8D2D-2C93-713F0161E8EF}"/>
              </a:ext>
            </a:extLst>
          </p:cNvPr>
          <p:cNvSpPr>
            <a:spLocks noGrp="1"/>
          </p:cNvSpPr>
          <p:nvPr>
            <p:ph type="subTitle" idx="1"/>
          </p:nvPr>
        </p:nvSpPr>
        <p:spPr>
          <a:xfrm>
            <a:off x="2299063" y="2601119"/>
            <a:ext cx="7593874" cy="1655762"/>
          </a:xfrm>
        </p:spPr>
        <p:txBody>
          <a:bodyPr/>
          <a:lstStyle/>
          <a:p>
            <a:r>
              <a:rPr lang="he-IL" u="sng" dirty="0"/>
              <a:t>מגישים</a:t>
            </a:r>
            <a:r>
              <a:rPr lang="he-IL" dirty="0"/>
              <a:t>:</a:t>
            </a:r>
          </a:p>
          <a:p>
            <a:r>
              <a:rPr lang="he-IL" dirty="0"/>
              <a:t>מוחמד שמרוך</a:t>
            </a:r>
            <a:r>
              <a:rPr lang="ar-SA" dirty="0"/>
              <a:t> 315942540</a:t>
            </a:r>
            <a:endParaRPr lang="he-IL" dirty="0"/>
          </a:p>
          <a:p>
            <a:r>
              <a:rPr lang="he-IL" dirty="0"/>
              <a:t>נעם רכס</a:t>
            </a:r>
            <a:r>
              <a:rPr lang="ar-SA" dirty="0"/>
              <a:t> 316384668</a:t>
            </a:r>
            <a:endParaRPr lang="he-IL" dirty="0"/>
          </a:p>
        </p:txBody>
      </p:sp>
    </p:spTree>
    <p:extLst>
      <p:ext uri="{BB962C8B-B14F-4D97-AF65-F5344CB8AC3E}">
        <p14:creationId xmlns:p14="http://schemas.microsoft.com/office/powerpoint/2010/main" val="389151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ECFD-709F-2D64-254F-A1CBF79489FA}"/>
              </a:ext>
            </a:extLst>
          </p:cNvPr>
          <p:cNvSpPr>
            <a:spLocks noGrp="1"/>
          </p:cNvSpPr>
          <p:nvPr>
            <p:ph type="title"/>
          </p:nvPr>
        </p:nvSpPr>
        <p:spPr>
          <a:xfrm>
            <a:off x="884853" y="85207"/>
            <a:ext cx="10515600" cy="1325563"/>
          </a:xfrm>
        </p:spPr>
        <p:txBody>
          <a:bodyPr>
            <a:normAutofit/>
          </a:bodyPr>
          <a:lstStyle/>
          <a:p>
            <a:pPr algn="r" rtl="1"/>
            <a:r>
              <a:rPr lang="he-IL" sz="4000" b="1" dirty="0">
                <a:latin typeface="David" panose="020E0502060401010101" pitchFamily="34" charset="-79"/>
                <a:cs typeface="David" panose="020E0502060401010101" pitchFamily="34" charset="-79"/>
              </a:rPr>
              <a:t>הצגת נושא הפרוייקט		</a:t>
            </a:r>
          </a:p>
        </p:txBody>
      </p:sp>
      <p:sp>
        <p:nvSpPr>
          <p:cNvPr id="3" name="Content Placeholder 2">
            <a:extLst>
              <a:ext uri="{FF2B5EF4-FFF2-40B4-BE49-F238E27FC236}">
                <a16:creationId xmlns:a16="http://schemas.microsoft.com/office/drawing/2014/main" id="{97AEEA75-31CD-3563-48E4-2BB0FCC7D7A8}"/>
              </a:ext>
            </a:extLst>
          </p:cNvPr>
          <p:cNvSpPr>
            <a:spLocks noGrp="1"/>
          </p:cNvSpPr>
          <p:nvPr>
            <p:ph idx="1"/>
          </p:nvPr>
        </p:nvSpPr>
        <p:spPr>
          <a:xfrm>
            <a:off x="838200" y="1253331"/>
            <a:ext cx="10515600" cy="4351338"/>
          </a:xfrm>
        </p:spPr>
        <p:txBody>
          <a:bodyPr>
            <a:normAutofit/>
          </a:bodyPr>
          <a:lstStyle/>
          <a:p>
            <a:pPr marL="0" indent="0" algn="r" rtl="1">
              <a:buNone/>
            </a:pPr>
            <a:r>
              <a:rPr lang="he-IL" dirty="0">
                <a:latin typeface="David" panose="020E0502060401010101" pitchFamily="34" charset="-79"/>
                <a:cs typeface="David" panose="020E0502060401010101" pitchFamily="34" charset="-79"/>
              </a:rPr>
              <a:t>הפרויקט היינו לוח תוצאות שמציג את התוצאה בין שתי קבוצות במהלך משחק כדורגל.</a:t>
            </a:r>
          </a:p>
          <a:p>
            <a:pPr marL="0" indent="0" algn="r" rtl="1">
              <a:buNone/>
            </a:pPr>
            <a:r>
              <a:rPr lang="he-IL" dirty="0">
                <a:latin typeface="David" panose="020E0502060401010101" pitchFamily="34" charset="-79"/>
                <a:cs typeface="David" panose="020E0502060401010101" pitchFamily="34" charset="-79"/>
              </a:rPr>
              <a:t>לוח התוצאות כולל תצוגה בכדי להציג את התוצאה הנוכחית עבור כל קבוצה, תהיה גם את האפשרות לשנות את התוצאה לפי הצורך, כלומר יהיה ניתן להגדיל את התוצאה במקרה של הבקעת שער או להקטין את התוצאה במקרה ששער מסוים יפסל. התוצאה של כל קבוצה תהיה בין 0 עד 9.</a:t>
            </a:r>
          </a:p>
          <a:p>
            <a:pPr marL="0" indent="0" algn="r" rtl="1">
              <a:buNone/>
            </a:pPr>
            <a:r>
              <a:rPr lang="he-IL" dirty="0">
                <a:latin typeface="David" panose="020E0502060401010101" pitchFamily="34" charset="-79"/>
                <a:cs typeface="David" panose="020E0502060401010101" pitchFamily="34" charset="-79"/>
              </a:rPr>
              <a:t>לוח התוצאות כולל גם אפשרות איפוס התוצאה שבעזרתה ניתן לאפס את התוצאה שמאפשר אתחול משחק חדש. </a:t>
            </a:r>
          </a:p>
          <a:p>
            <a:pPr marL="0" indent="0" algn="r" rtl="1">
              <a:buNone/>
            </a:pPr>
            <a:r>
              <a:rPr lang="he-IL" dirty="0">
                <a:latin typeface="David" panose="020E0502060401010101" pitchFamily="34" charset="-79"/>
                <a:cs typeface="David" panose="020E0502060401010101" pitchFamily="34" charset="-79"/>
              </a:rPr>
              <a:t>יתר על כך לוח התוצאות יציג הודעות הקשורות לתנאי מזג האוויר ולרמת האור באצטדיון.</a:t>
            </a:r>
          </a:p>
        </p:txBody>
      </p:sp>
    </p:spTree>
    <p:extLst>
      <p:ext uri="{BB962C8B-B14F-4D97-AF65-F5344CB8AC3E}">
        <p14:creationId xmlns:p14="http://schemas.microsoft.com/office/powerpoint/2010/main" val="100228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CE1A-DCE6-A26A-8029-CFC087355891}"/>
              </a:ext>
            </a:extLst>
          </p:cNvPr>
          <p:cNvSpPr>
            <a:spLocks noGrp="1"/>
          </p:cNvSpPr>
          <p:nvPr>
            <p:ph type="title"/>
          </p:nvPr>
        </p:nvSpPr>
        <p:spPr>
          <a:xfrm>
            <a:off x="838200" y="121299"/>
            <a:ext cx="10515600" cy="1242818"/>
          </a:xfrm>
        </p:spPr>
        <p:txBody>
          <a:bodyPr>
            <a:normAutofit fontScale="90000"/>
          </a:bodyPr>
          <a:lstStyle/>
          <a:p>
            <a:pPr algn="r" rtl="1"/>
            <a:br>
              <a:rPr lang="en-US" dirty="0">
                <a:latin typeface="David" panose="020E0502060401010101" pitchFamily="34" charset="-79"/>
                <a:cs typeface="David" panose="020E0502060401010101" pitchFamily="34" charset="-79"/>
              </a:rPr>
            </a:br>
            <a:r>
              <a:rPr lang="he-IL" b="1" dirty="0">
                <a:latin typeface="David" panose="020E0502060401010101" pitchFamily="34" charset="-79"/>
                <a:cs typeface="David" panose="020E0502060401010101" pitchFamily="34" charset="-79"/>
              </a:rPr>
              <a:t>צורת המימוש שנבחרה</a:t>
            </a:r>
            <a:br>
              <a:rPr lang="en-US" dirty="0">
                <a:latin typeface="David" panose="020E0502060401010101" pitchFamily="34" charset="-79"/>
                <a:cs typeface="David" panose="020E0502060401010101" pitchFamily="34" charset="-79"/>
              </a:rPr>
            </a:br>
            <a:endParaRPr lang="he-IL"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15452980-BF1C-4A97-FD72-4BE2CE0BA1D8}"/>
              </a:ext>
            </a:extLst>
          </p:cNvPr>
          <p:cNvSpPr>
            <a:spLocks noGrp="1"/>
          </p:cNvSpPr>
          <p:nvPr>
            <p:ph idx="1"/>
          </p:nvPr>
        </p:nvSpPr>
        <p:spPr>
          <a:xfrm>
            <a:off x="838200" y="1163151"/>
            <a:ext cx="10515600" cy="4883086"/>
          </a:xfrm>
        </p:spPr>
        <p:txBody>
          <a:bodyPr>
            <a:normAutofit fontScale="92500" lnSpcReduction="10000"/>
          </a:bodyPr>
          <a:lstStyle/>
          <a:p>
            <a:pPr algn="r" rtl="1"/>
            <a:r>
              <a:rPr lang="he-IL" dirty="0">
                <a:latin typeface="David" panose="020E0502060401010101" pitchFamily="34" charset="-79"/>
                <a:cs typeface="David" panose="020E0502060401010101" pitchFamily="34" charset="-79"/>
              </a:rPr>
              <a:t>בחרנו לממש את הפרויקט בעזרת מערכת מיקרו-בקר ארדואינו אונו, שישמש כמוחו של הפרויקט, שולט בתצוגה וניהול קלט מהלחצנים והחיישנים.</a:t>
            </a:r>
          </a:p>
          <a:p>
            <a:pPr algn="r" rtl="1"/>
            <a:r>
              <a:rPr lang="he-IL" dirty="0">
                <a:latin typeface="David" panose="020E0502060401010101" pitchFamily="34" charset="-79"/>
                <a:cs typeface="David" panose="020E0502060401010101" pitchFamily="34" charset="-79"/>
              </a:rPr>
              <a:t>נעשה שימוש בשני כפתורים בכדי להשתלט על התוצאה כאשר לחיצה מהירה תגדיל את התוצאה, לחיצה ממושכת תקטין את התוצאה ושתי לחיצות ממושכות בזמן ההדלקה יאפסו את התוצאה. כפתורים אלה יחוברו לכניסות דיגיטליות ב- ארדואינו שאותן נגדיר כ </a:t>
            </a:r>
            <a:r>
              <a:rPr lang="en-US" dirty="0">
                <a:latin typeface="David" panose="020E0502060401010101" pitchFamily="34" charset="-79"/>
                <a:cs typeface="David" panose="020E0502060401010101" pitchFamily="34" charset="-79"/>
              </a:rPr>
              <a:t>INPUT_PULLUP</a:t>
            </a:r>
            <a:r>
              <a:rPr lang="he-IL" dirty="0">
                <a:latin typeface="David" panose="020E0502060401010101" pitchFamily="34" charset="-79"/>
                <a:cs typeface="David" panose="020E0502060401010101" pitchFamily="34" charset="-79"/>
              </a:rPr>
              <a:t> (במקום לחבר נגד חיצוני).</a:t>
            </a:r>
          </a:p>
          <a:p>
            <a:pPr algn="r" rtl="1"/>
            <a:r>
              <a:rPr lang="he-IL" dirty="0">
                <a:latin typeface="David" panose="020E0502060401010101" pitchFamily="34" charset="-79"/>
                <a:cs typeface="David" panose="020E0502060401010101" pitchFamily="34" charset="-79"/>
              </a:rPr>
              <a:t>השתמשנו במטריצת </a:t>
            </a:r>
            <a:r>
              <a:rPr lang="en-US" dirty="0">
                <a:latin typeface="David" panose="020E0502060401010101" pitchFamily="34" charset="-79"/>
                <a:cs typeface="David" panose="020E0502060401010101" pitchFamily="34" charset="-79"/>
              </a:rPr>
              <a:t>LED</a:t>
            </a:r>
            <a:r>
              <a:rPr lang="he-IL" dirty="0">
                <a:latin typeface="David" panose="020E0502060401010101" pitchFamily="34" charset="-79"/>
                <a:cs typeface="David" panose="020E0502060401010101" pitchFamily="34" charset="-79"/>
              </a:rPr>
              <a:t> להצגת התוצאה וההודעות הנדרשות באופן דינאמי.</a:t>
            </a:r>
          </a:p>
          <a:p>
            <a:pPr algn="r" rtl="1"/>
            <a:r>
              <a:rPr lang="he-IL" dirty="0">
                <a:latin typeface="David" panose="020E0502060401010101" pitchFamily="34" charset="-79"/>
                <a:cs typeface="David" panose="020E0502060401010101" pitchFamily="34" charset="-79"/>
              </a:rPr>
              <a:t>נחבר חיישן טמפרטורה לארדואינו בכדי למדוד את הטמפרטורה ולזהות עליה בטמפרטורת האצטדיון. </a:t>
            </a:r>
          </a:p>
          <a:p>
            <a:pPr algn="r" rtl="1"/>
            <a:r>
              <a:rPr lang="he-IL" dirty="0">
                <a:latin typeface="David" panose="020E0502060401010101" pitchFamily="34" charset="-79"/>
                <a:cs typeface="David" panose="020E0502060401010101" pitchFamily="34" charset="-79"/>
              </a:rPr>
              <a:t>נחבר חיישן אור לארדואינו כדי למדוד את רמת האור בסביבה ולזהות מתי חשוך.</a:t>
            </a:r>
          </a:p>
          <a:p>
            <a:pPr algn="r" rtl="1"/>
            <a:r>
              <a:rPr lang="he-IL" dirty="0">
                <a:latin typeface="David" panose="020E0502060401010101" pitchFamily="34" charset="-79"/>
                <a:cs typeface="David" panose="020E0502060401010101" pitchFamily="34" charset="-79"/>
              </a:rPr>
              <a:t>עקב ההגבלה במספר הכניסות (</a:t>
            </a:r>
            <a:r>
              <a:rPr lang="en-US" dirty="0">
                <a:latin typeface="David" panose="020E0502060401010101" pitchFamily="34" charset="-79"/>
                <a:cs typeface="David" panose="020E0502060401010101" pitchFamily="34" charset="-79"/>
              </a:rPr>
              <a:t>5V/GND</a:t>
            </a:r>
            <a:r>
              <a:rPr lang="he-IL" dirty="0">
                <a:latin typeface="David" panose="020E0502060401010101" pitchFamily="34" charset="-79"/>
                <a:cs typeface="David" panose="020E0502060401010101" pitchFamily="34" charset="-79"/>
              </a:rPr>
              <a:t>)</a:t>
            </a:r>
            <a:r>
              <a:rPr lang="ar-SA" dirty="0">
                <a:latin typeface="David" panose="020E0502060401010101" pitchFamily="34" charset="-79"/>
              </a:rPr>
              <a:t> </a:t>
            </a:r>
            <a:r>
              <a:rPr lang="he-IL" dirty="0">
                <a:latin typeface="David" panose="020E0502060401010101" pitchFamily="34" charset="-79"/>
                <a:cs typeface="David" panose="020E0502060401010101" pitchFamily="34" charset="-79"/>
              </a:rPr>
              <a:t>בלוח הארדוינו, הוחלט להשתמש במטריצה חיבורים.</a:t>
            </a:r>
          </a:p>
        </p:txBody>
      </p:sp>
    </p:spTree>
    <p:extLst>
      <p:ext uri="{BB962C8B-B14F-4D97-AF65-F5344CB8AC3E}">
        <p14:creationId xmlns:p14="http://schemas.microsoft.com/office/powerpoint/2010/main" val="159742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BF3E-78D9-0A32-E76B-C3DEEDBA7AE4}"/>
              </a:ext>
            </a:extLst>
          </p:cNvPr>
          <p:cNvSpPr>
            <a:spLocks noGrp="1"/>
          </p:cNvSpPr>
          <p:nvPr>
            <p:ph type="title"/>
          </p:nvPr>
        </p:nvSpPr>
        <p:spPr>
          <a:xfrm>
            <a:off x="838200" y="75875"/>
            <a:ext cx="10515600" cy="1325563"/>
          </a:xfrm>
        </p:spPr>
        <p:txBody>
          <a:bodyPr/>
          <a:lstStyle/>
          <a:p>
            <a:pPr algn="r" rtl="1"/>
            <a:r>
              <a:rPr lang="he-IL" b="1" dirty="0"/>
              <a:t>ארכיטקטורת הקוד וחלוקתו למודולים (פונקציות)</a:t>
            </a:r>
          </a:p>
        </p:txBody>
      </p:sp>
      <p:sp>
        <p:nvSpPr>
          <p:cNvPr id="3" name="Content Placeholder 2">
            <a:extLst>
              <a:ext uri="{FF2B5EF4-FFF2-40B4-BE49-F238E27FC236}">
                <a16:creationId xmlns:a16="http://schemas.microsoft.com/office/drawing/2014/main" id="{3F96E37B-8E18-06CD-E984-A5D4B9E34E48}"/>
              </a:ext>
            </a:extLst>
          </p:cNvPr>
          <p:cNvSpPr>
            <a:spLocks noGrp="1"/>
          </p:cNvSpPr>
          <p:nvPr>
            <p:ph idx="1"/>
          </p:nvPr>
        </p:nvSpPr>
        <p:spPr>
          <a:xfrm>
            <a:off x="838200" y="1626555"/>
            <a:ext cx="10515600" cy="4351338"/>
          </a:xfrm>
        </p:spPr>
        <p:txBody>
          <a:bodyPr>
            <a:normAutofit/>
          </a:bodyPr>
          <a:lstStyle/>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p:txBody>
      </p:sp>
      <p:sp>
        <p:nvSpPr>
          <p:cNvPr id="5" name="TextBox 4">
            <a:extLst>
              <a:ext uri="{FF2B5EF4-FFF2-40B4-BE49-F238E27FC236}">
                <a16:creationId xmlns:a16="http://schemas.microsoft.com/office/drawing/2014/main" id="{696DE17E-6AB6-22B7-5023-347EE1C70D8D}"/>
              </a:ext>
            </a:extLst>
          </p:cNvPr>
          <p:cNvSpPr txBox="1"/>
          <p:nvPr/>
        </p:nvSpPr>
        <p:spPr>
          <a:xfrm>
            <a:off x="838200" y="1089898"/>
            <a:ext cx="10515600" cy="5601533"/>
          </a:xfrm>
          <a:prstGeom prst="rect">
            <a:avLst/>
          </a:prstGeom>
          <a:noFill/>
        </p:spPr>
        <p:txBody>
          <a:bodyPr wrap="square" rtlCol="0">
            <a:spAutoFit/>
          </a:bodyPr>
          <a:lstStyle/>
          <a:p>
            <a:pPr algn="r"/>
            <a:r>
              <a:rPr lang="he-IL" sz="2000" dirty="0">
                <a:latin typeface="David" panose="020E0502060401010101" pitchFamily="34" charset="-79"/>
                <a:cs typeface="David" panose="020E0502060401010101" pitchFamily="34" charset="-79"/>
              </a:rPr>
              <a:t>חילקנו את הקוד שלנו לשבעה פונקציות מרכזיות (שהן בעצמן עושות שימוש בפונקציות עזר קטנות יותר)</a:t>
            </a:r>
          </a:p>
          <a:p>
            <a:pPr marL="800100" lvl="1" indent="-342900" algn="r" rtl="1">
              <a:buFont typeface="Arial" panose="020B0604020202020204" pitchFamily="34" charset="0"/>
              <a:buChar char="•"/>
            </a:pPr>
            <a:r>
              <a:rPr lang="he-IL" sz="2000" dirty="0"/>
              <a:t> </a:t>
            </a:r>
            <a:r>
              <a:rPr lang="en-US" sz="2000" dirty="0" err="1">
                <a:latin typeface="David" panose="020E0502060401010101" pitchFamily="34" charset="-79"/>
                <a:cs typeface="David" panose="020E0502060401010101" pitchFamily="34" charset="-79"/>
              </a:rPr>
              <a:t>checkHighTemperature</a:t>
            </a:r>
            <a:r>
              <a:rPr lang="he-IL" sz="2000" dirty="0">
                <a:latin typeface="David" panose="020E0502060401010101" pitchFamily="34" charset="-79"/>
                <a:cs typeface="David" panose="020E0502060401010101" pitchFamily="34" charset="-79"/>
              </a:rPr>
              <a:t> - תפקידה של הפונקציה הוא לקרוא את הערך המתקבל מהרגל של הארדוינו שמחוברת לחיישן החום, לזהות טמפרטורה גבוהה ולעדכן את המערכת בעזרת דגלים.</a:t>
            </a:r>
          </a:p>
          <a:p>
            <a:pPr marL="800100" lvl="1" indent="-342900" algn="r" rtl="1">
              <a:buFont typeface="Arial" panose="020B0604020202020204" pitchFamily="34" charset="0"/>
              <a:buChar char="•"/>
            </a:pPr>
            <a:r>
              <a:rPr lang="en-US" sz="2000" dirty="0" err="1">
                <a:latin typeface="David" panose="020E0502060401010101" pitchFamily="34" charset="-79"/>
                <a:cs typeface="David" panose="020E0502060401010101" pitchFamily="34" charset="-79"/>
              </a:rPr>
              <a:t>checkStadiumLightning</a:t>
            </a:r>
            <a:r>
              <a:rPr lang="he-IL" sz="2000" dirty="0">
                <a:latin typeface="David" panose="020E0502060401010101" pitchFamily="34" charset="-79"/>
                <a:cs typeface="David" panose="020E0502060401010101" pitchFamily="34" charset="-79"/>
              </a:rPr>
              <a:t> - תפקידה של הפונקציה הוא לקרוא את הערך המתקבל מהרגל של הארדוינו שמחוברת לחיישן האור, לזהות חושך לפרק זמן מוגדר ולעדכן את המערכת בעזרת דגלים.</a:t>
            </a:r>
          </a:p>
          <a:p>
            <a:pPr marL="800100" lvl="1" indent="-342900" algn="r" rtl="1">
              <a:buFont typeface="Arial" panose="020B0604020202020204" pitchFamily="34" charset="0"/>
              <a:buChar char="•"/>
            </a:pPr>
            <a:r>
              <a:rPr lang="en-US" sz="2000" dirty="0" err="1">
                <a:latin typeface="David" panose="020E0502060401010101" pitchFamily="34" charset="-79"/>
                <a:cs typeface="David" panose="020E0502060401010101" pitchFamily="34" charset="-79"/>
              </a:rPr>
              <a:t>temperatureHandler</a:t>
            </a:r>
            <a:r>
              <a:rPr lang="he-IL" sz="2000" dirty="0">
                <a:latin typeface="David" panose="020E0502060401010101" pitchFamily="34" charset="-79"/>
                <a:cs typeface="David" panose="020E0502060401010101" pitchFamily="34" charset="-79"/>
              </a:rPr>
              <a:t> – פונקציה שבודקת את הדגלים שקשורים לרמת הטמפרטורה ותפקידה לנהל את כל מה שקשור ל "מצב חום", אם זה כניסה\יציאה מהמצב או הדפסת הודעות מתאימות ללוח התוצאות.</a:t>
            </a:r>
          </a:p>
          <a:p>
            <a:pPr marL="800100" lvl="1" indent="-342900" algn="r" rtl="1">
              <a:buFont typeface="Arial" panose="020B0604020202020204" pitchFamily="34" charset="0"/>
              <a:buChar char="•"/>
            </a:pPr>
            <a:r>
              <a:rPr lang="en-US" sz="2000" dirty="0" err="1">
                <a:latin typeface="David" panose="020E0502060401010101" pitchFamily="34" charset="-79"/>
                <a:cs typeface="David" panose="020E0502060401010101" pitchFamily="34" charset="-79"/>
              </a:rPr>
              <a:t>LightingHandler</a:t>
            </a:r>
            <a:r>
              <a:rPr lang="he-IL" sz="2000" dirty="0">
                <a:latin typeface="David" panose="020E0502060401010101" pitchFamily="34" charset="-79"/>
                <a:cs typeface="David" panose="020E0502060401010101" pitchFamily="34" charset="-79"/>
              </a:rPr>
              <a:t> - פונקציה שבודקת את הדגלים שקשורים לרמת החושך ותפקידה לנהל את כל מה שקשור ל "מצב חושך", אם זה כניסה\יציאה מהמצב או הדפסת הודעות מתאימות ללוח התוצאות.</a:t>
            </a:r>
          </a:p>
          <a:p>
            <a:pPr marL="800100" lvl="1" indent="-342900" algn="r" rtl="1">
              <a:buFont typeface="Arial" panose="020B0604020202020204" pitchFamily="34" charset="0"/>
              <a:buChar char="•"/>
            </a:pPr>
            <a:r>
              <a:rPr lang="en-US" sz="2000" dirty="0" err="1">
                <a:latin typeface="David" panose="020E0502060401010101" pitchFamily="34" charset="-79"/>
                <a:cs typeface="David" panose="020E0502060401010101" pitchFamily="34" charset="-79"/>
              </a:rPr>
              <a:t>managePlayerOneScore</a:t>
            </a:r>
            <a:r>
              <a:rPr lang="he-IL" sz="2000" dirty="0">
                <a:latin typeface="David" panose="020E0502060401010101" pitchFamily="34" charset="-79"/>
                <a:cs typeface="David" panose="020E0502060401010101" pitchFamily="34" charset="-79"/>
              </a:rPr>
              <a:t> – פונקציה שתפקידה לזהות את הלחיצות על הכפתור שמעדכן את התוצאה של קבוצה 1, במקרה של לחיצה קצרה היא מעדכנת את התוצאה ובמקרה של לחיצה ארוכה היא מדליקה דגל מתאים.</a:t>
            </a:r>
          </a:p>
          <a:p>
            <a:pPr marL="800100" lvl="1" indent="-342900" algn="r" rtl="1">
              <a:buFont typeface="Arial" panose="020B0604020202020204" pitchFamily="34" charset="0"/>
              <a:buChar char="•"/>
            </a:pPr>
            <a:r>
              <a:rPr lang="en-US" sz="2000" dirty="0" err="1">
                <a:latin typeface="David" panose="020E0502060401010101" pitchFamily="34" charset="-79"/>
                <a:cs typeface="David" panose="020E0502060401010101" pitchFamily="34" charset="-79"/>
              </a:rPr>
              <a:t>managePlayerTwoScore</a:t>
            </a:r>
            <a:r>
              <a:rPr lang="he-IL" sz="2000" dirty="0">
                <a:latin typeface="David" panose="020E0502060401010101" pitchFamily="34" charset="-79"/>
                <a:cs typeface="David" panose="020E0502060401010101" pitchFamily="34" charset="-79"/>
              </a:rPr>
              <a:t> - פונקציה שתפקידה לזהות את הלחיצות על הכפתור שמעדכן את התוצאה של קבוצה 2, במקרה של לחיצה קצרה היא מעדכנת את התוצאה ובמקרה של לחיצה ארוכה היא מדליקה דגל מתאים.</a:t>
            </a:r>
          </a:p>
          <a:p>
            <a:pPr marL="800100" lvl="1" indent="-342900" algn="r" rtl="1">
              <a:buFont typeface="Arial" panose="020B0604020202020204" pitchFamily="34" charset="0"/>
              <a:buChar char="•"/>
            </a:pPr>
            <a:endParaRPr lang="he-IL" sz="2000" dirty="0">
              <a:latin typeface="David" panose="020E0502060401010101" pitchFamily="34" charset="-79"/>
              <a:cs typeface="David" panose="020E0502060401010101" pitchFamily="34" charset="-79"/>
            </a:endParaRPr>
          </a:p>
          <a:p>
            <a:pPr lvl="1" algn="r" rtl="1"/>
            <a:r>
              <a:rPr lang="he-IL" sz="2000" dirty="0">
                <a:latin typeface="David" panose="020E0502060401010101" pitchFamily="34" charset="-79"/>
                <a:cs typeface="David" panose="020E0502060401010101" pitchFamily="34" charset="-79"/>
              </a:rPr>
              <a:t> </a:t>
            </a:r>
          </a:p>
          <a:p>
            <a:pPr algn="r"/>
            <a:r>
              <a:rPr lang="en-US" dirty="0"/>
              <a:t> </a:t>
            </a:r>
            <a:endParaRPr lang="en-IL" dirty="0"/>
          </a:p>
        </p:txBody>
      </p:sp>
    </p:spTree>
    <p:extLst>
      <p:ext uri="{BB962C8B-B14F-4D97-AF65-F5344CB8AC3E}">
        <p14:creationId xmlns:p14="http://schemas.microsoft.com/office/powerpoint/2010/main" val="169838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BF3E-78D9-0A32-E76B-C3DEEDBA7AE4}"/>
              </a:ext>
            </a:extLst>
          </p:cNvPr>
          <p:cNvSpPr>
            <a:spLocks noGrp="1"/>
          </p:cNvSpPr>
          <p:nvPr>
            <p:ph type="title"/>
          </p:nvPr>
        </p:nvSpPr>
        <p:spPr>
          <a:xfrm>
            <a:off x="838200" y="75875"/>
            <a:ext cx="10515600" cy="1325563"/>
          </a:xfrm>
        </p:spPr>
        <p:txBody>
          <a:bodyPr/>
          <a:lstStyle/>
          <a:p>
            <a:pPr algn="r" rtl="1"/>
            <a:r>
              <a:rPr lang="he-IL" b="1" dirty="0"/>
              <a:t>ארכיטקטורת הקוד וחלוקתו למודולים (המשך)</a:t>
            </a:r>
          </a:p>
        </p:txBody>
      </p:sp>
      <p:sp>
        <p:nvSpPr>
          <p:cNvPr id="3" name="Content Placeholder 2">
            <a:extLst>
              <a:ext uri="{FF2B5EF4-FFF2-40B4-BE49-F238E27FC236}">
                <a16:creationId xmlns:a16="http://schemas.microsoft.com/office/drawing/2014/main" id="{3F96E37B-8E18-06CD-E984-A5D4B9E34E48}"/>
              </a:ext>
            </a:extLst>
          </p:cNvPr>
          <p:cNvSpPr>
            <a:spLocks noGrp="1"/>
          </p:cNvSpPr>
          <p:nvPr>
            <p:ph idx="1"/>
          </p:nvPr>
        </p:nvSpPr>
        <p:spPr>
          <a:xfrm>
            <a:off x="838200" y="1253331"/>
            <a:ext cx="10515600" cy="4351338"/>
          </a:xfrm>
        </p:spPr>
        <p:txBody>
          <a:bodyPr>
            <a:normAutofit/>
          </a:bodyPr>
          <a:lstStyle/>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a:p>
            <a:pPr marL="0" indent="0" algn="r" rtl="1">
              <a:buNone/>
            </a:pPr>
            <a:endParaRPr lang="he-IL" dirty="0"/>
          </a:p>
        </p:txBody>
      </p:sp>
      <p:sp>
        <p:nvSpPr>
          <p:cNvPr id="4" name="TextBox 3">
            <a:extLst>
              <a:ext uri="{FF2B5EF4-FFF2-40B4-BE49-F238E27FC236}">
                <a16:creationId xmlns:a16="http://schemas.microsoft.com/office/drawing/2014/main" id="{8314D5C2-A35E-198E-F5C8-E356E2F8224B}"/>
              </a:ext>
            </a:extLst>
          </p:cNvPr>
          <p:cNvSpPr txBox="1"/>
          <p:nvPr/>
        </p:nvSpPr>
        <p:spPr>
          <a:xfrm>
            <a:off x="5074298" y="4094970"/>
            <a:ext cx="6279502" cy="369332"/>
          </a:xfrm>
          <a:prstGeom prst="rect">
            <a:avLst/>
          </a:prstGeom>
          <a:noFill/>
        </p:spPr>
        <p:txBody>
          <a:bodyPr wrap="square" rtlCol="0">
            <a:spAutoFit/>
          </a:bodyPr>
          <a:lstStyle/>
          <a:p>
            <a:pPr marL="0" indent="0" algn="r" rtl="1">
              <a:buNone/>
            </a:pPr>
            <a:r>
              <a:rPr lang="he-IL" sz="1800" b="1" dirty="0"/>
              <a:t>הקוד של התוכנית נכתב בשפת </a:t>
            </a:r>
            <a:r>
              <a:rPr lang="en-US" sz="1800" b="1" dirty="0"/>
              <a:t>C</a:t>
            </a:r>
            <a:r>
              <a:rPr lang="he-IL" sz="1800" b="1" dirty="0"/>
              <a:t>, תוך שימוש ב- </a:t>
            </a:r>
            <a:r>
              <a:rPr lang="en-US" sz="1800" b="1" dirty="0"/>
              <a:t>ARDUINO IDE</a:t>
            </a:r>
            <a:r>
              <a:rPr lang="he-IL" sz="1800" b="1" dirty="0"/>
              <a:t>.</a:t>
            </a:r>
          </a:p>
        </p:txBody>
      </p:sp>
      <p:sp>
        <p:nvSpPr>
          <p:cNvPr id="5" name="TextBox 4">
            <a:extLst>
              <a:ext uri="{FF2B5EF4-FFF2-40B4-BE49-F238E27FC236}">
                <a16:creationId xmlns:a16="http://schemas.microsoft.com/office/drawing/2014/main" id="{696DE17E-6AB6-22B7-5023-347EE1C70D8D}"/>
              </a:ext>
            </a:extLst>
          </p:cNvPr>
          <p:cNvSpPr txBox="1"/>
          <p:nvPr/>
        </p:nvSpPr>
        <p:spPr>
          <a:xfrm>
            <a:off x="838200" y="1263426"/>
            <a:ext cx="10515600" cy="2831544"/>
          </a:xfrm>
          <a:prstGeom prst="rect">
            <a:avLst/>
          </a:prstGeom>
          <a:noFill/>
        </p:spPr>
        <p:txBody>
          <a:bodyPr wrap="square" rtlCol="0">
            <a:spAutoFit/>
          </a:bodyPr>
          <a:lstStyle/>
          <a:p>
            <a:pPr marL="800100" lvl="1" indent="-342900" algn="r" rtl="1">
              <a:buFont typeface="Arial" panose="020B0604020202020204" pitchFamily="34" charset="0"/>
              <a:buChar char="•"/>
            </a:pPr>
            <a:r>
              <a:rPr lang="en-US" sz="2000" dirty="0" err="1">
                <a:latin typeface="David" panose="020E0502060401010101" pitchFamily="34" charset="-79"/>
                <a:cs typeface="David" panose="020E0502060401010101" pitchFamily="34" charset="-79"/>
              </a:rPr>
              <a:t>reduceScoreManagement</a:t>
            </a:r>
            <a:r>
              <a:rPr lang="he-IL" sz="2000" dirty="0">
                <a:latin typeface="David" panose="020E0502060401010101" pitchFamily="34" charset="-79"/>
                <a:cs typeface="David" panose="020E0502060401010101" pitchFamily="34" charset="-79"/>
              </a:rPr>
              <a:t> -  פונקציה שתפקידה לבדוק את הדגלים שקשורים ללחיצות ארוכות על כפתורים, ולהפחית את התוצאה לפי הצורך.</a:t>
            </a:r>
          </a:p>
          <a:p>
            <a:pPr lvl="1" algn="r" rtl="1"/>
            <a:endParaRPr lang="he-IL" sz="2000" dirty="0">
              <a:latin typeface="David" panose="020E0502060401010101" pitchFamily="34" charset="-79"/>
              <a:cs typeface="David" panose="020E0502060401010101" pitchFamily="34" charset="-79"/>
            </a:endParaRPr>
          </a:p>
          <a:p>
            <a:pPr lvl="1" algn="r" rtl="1"/>
            <a:r>
              <a:rPr lang="he-IL" sz="2000" dirty="0">
                <a:latin typeface="David" panose="020E0502060401010101" pitchFamily="34" charset="-79"/>
                <a:cs typeface="David" panose="020E0502060401010101" pitchFamily="34" charset="-79"/>
              </a:rPr>
              <a:t>התוכנית שלנו רצה בלולאה על שבעת הפונקציות האלה בכדי לנהל את תפקוד המערכת, כלומר החלטנו להשתמש בשיטת </a:t>
            </a:r>
            <a:r>
              <a:rPr lang="en-US" sz="2000" dirty="0">
                <a:latin typeface="David" panose="020E0502060401010101" pitchFamily="34" charset="-79"/>
                <a:cs typeface="David" panose="020E0502060401010101" pitchFamily="34" charset="-79"/>
              </a:rPr>
              <a:t>POOLING</a:t>
            </a:r>
            <a:r>
              <a:rPr lang="he-IL" sz="2000" dirty="0">
                <a:latin typeface="David" panose="020E0502060401010101" pitchFamily="34" charset="-79"/>
                <a:cs typeface="David" panose="020E0502060401010101" pitchFamily="34" charset="-79"/>
              </a:rPr>
              <a:t> בכדי להגיב לאירועים.</a:t>
            </a:r>
          </a:p>
          <a:p>
            <a:pPr lvl="1" algn="r" rtl="1"/>
            <a:r>
              <a:rPr lang="he-IL" sz="2000" dirty="0">
                <a:latin typeface="David" panose="020E0502060401010101" pitchFamily="34" charset="-79"/>
                <a:cs typeface="David" panose="020E0502060401010101" pitchFamily="34" charset="-79"/>
              </a:rPr>
              <a:t>בסך הכל, הקוד מתוכנן להיות מודולרי ולעשות שימוש בפונקציות קטנות יותר וניתנות לשימוש חוזר לביצוע משימות ספציפיות. זה הופך את הקוד למאורגן, קריא וניתן יותר לתחזוקה.</a:t>
            </a:r>
          </a:p>
          <a:p>
            <a:pPr lvl="1" algn="r" rtl="1"/>
            <a:endParaRPr lang="he-IL" sz="2000" dirty="0">
              <a:latin typeface="David" panose="020E0502060401010101" pitchFamily="34" charset="-79"/>
              <a:cs typeface="David" panose="020E0502060401010101" pitchFamily="34" charset="-79"/>
            </a:endParaRPr>
          </a:p>
          <a:p>
            <a:pPr algn="r"/>
            <a:r>
              <a:rPr lang="en-US" dirty="0"/>
              <a:t> </a:t>
            </a:r>
            <a:endParaRPr lang="en-IL" dirty="0"/>
          </a:p>
        </p:txBody>
      </p:sp>
    </p:spTree>
    <p:extLst>
      <p:ext uri="{BB962C8B-B14F-4D97-AF65-F5344CB8AC3E}">
        <p14:creationId xmlns:p14="http://schemas.microsoft.com/office/powerpoint/2010/main" val="346868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049C-F827-4A62-D7BA-D6A9ED44A0A4}"/>
              </a:ext>
            </a:extLst>
          </p:cNvPr>
          <p:cNvSpPr>
            <a:spLocks noGrp="1"/>
          </p:cNvSpPr>
          <p:nvPr>
            <p:ph type="title"/>
          </p:nvPr>
        </p:nvSpPr>
        <p:spPr/>
        <p:txBody>
          <a:bodyPr/>
          <a:lstStyle/>
          <a:p>
            <a:pPr algn="r" rtl="1"/>
            <a:r>
              <a:rPr lang="he-IL" b="1" dirty="0"/>
              <a:t>בעיות קריטיות בפתרון וצורת הפתרון שנבחרה</a:t>
            </a:r>
          </a:p>
        </p:txBody>
      </p:sp>
      <p:sp>
        <p:nvSpPr>
          <p:cNvPr id="3" name="Content Placeholder 2">
            <a:extLst>
              <a:ext uri="{FF2B5EF4-FFF2-40B4-BE49-F238E27FC236}">
                <a16:creationId xmlns:a16="http://schemas.microsoft.com/office/drawing/2014/main" id="{F9FC3049-78ED-6C91-617C-6CFCD8B59692}"/>
              </a:ext>
            </a:extLst>
          </p:cNvPr>
          <p:cNvSpPr>
            <a:spLocks noGrp="1"/>
          </p:cNvSpPr>
          <p:nvPr>
            <p:ph idx="1"/>
          </p:nvPr>
        </p:nvSpPr>
        <p:spPr/>
        <p:txBody>
          <a:bodyPr>
            <a:normAutofit/>
          </a:bodyPr>
          <a:lstStyle/>
          <a:p>
            <a:pPr marL="0" indent="0" algn="r" rtl="1">
              <a:buNone/>
            </a:pPr>
            <a:r>
              <a:rPr lang="he-IL" sz="2000" dirty="0">
                <a:solidFill>
                  <a:srgbClr val="FF0000"/>
                </a:solidFill>
                <a:latin typeface="David" panose="020E0502060401010101" pitchFamily="34" charset="-79"/>
                <a:cs typeface="David" panose="020E0502060401010101" pitchFamily="34" charset="-79"/>
              </a:rPr>
              <a:t>בעיה אחת </a:t>
            </a:r>
            <a:r>
              <a:rPr lang="he-IL" sz="2000" dirty="0">
                <a:latin typeface="David" panose="020E0502060401010101" pitchFamily="34" charset="-79"/>
                <a:cs typeface="David" panose="020E0502060401010101" pitchFamily="34" charset="-79"/>
              </a:rPr>
              <a:t>שמתקלנו בה היא שכאשר כפתור או מתג נלחץ, הוא יכול לעתים קרובות לקפוץ בין מצבי ההפעלה והכיבוי מספר פעמים לפני שהוא נכנס למצב יציב. זה יכול לגרום ללחיצה בודדת להירשם כלחיצות מרובות, מה שיוביל להתנהגות לא מכוונת.</a:t>
            </a:r>
          </a:p>
          <a:p>
            <a:pPr marL="0" indent="0" algn="r" rtl="1">
              <a:buNone/>
            </a:pPr>
            <a:r>
              <a:rPr lang="he-IL" sz="2000" dirty="0">
                <a:solidFill>
                  <a:srgbClr val="00B050"/>
                </a:solidFill>
                <a:latin typeface="David" panose="020E0502060401010101" pitchFamily="34" charset="-79"/>
                <a:cs typeface="David" panose="020E0502060401010101" pitchFamily="34" charset="-79"/>
              </a:rPr>
              <a:t>הפתרון</a:t>
            </a:r>
            <a:r>
              <a:rPr lang="he-IL" sz="2000" dirty="0">
                <a:latin typeface="David" panose="020E0502060401010101" pitchFamily="34" charset="-79"/>
                <a:cs typeface="David" panose="020E0502060401010101" pitchFamily="34" charset="-79"/>
              </a:rPr>
              <a:t> שהחלטנו לבחור בוא הוא הפתרון התכנותי שנקרא </a:t>
            </a:r>
            <a:r>
              <a:rPr lang="en-US" sz="2000" dirty="0">
                <a:latin typeface="David" panose="020E0502060401010101" pitchFamily="34" charset="-79"/>
                <a:cs typeface="David" panose="020E0502060401010101" pitchFamily="34" charset="-79"/>
              </a:rPr>
              <a:t>DEBOUNCE</a:t>
            </a:r>
            <a:r>
              <a:rPr lang="he-IL" sz="2000" dirty="0">
                <a:latin typeface="David" panose="020E0502060401010101" pitchFamily="34" charset="-79"/>
                <a:cs typeface="David" panose="020E0502060401010101" pitchFamily="34" charset="-79"/>
              </a:rPr>
              <a:t>. הרעיון של הפתרון הוא הטמעת השהייה בין זיהוי לחיצת הכפתור לבין ביצוע הפונקציה הקשורה, מה שמאפשר לכפתור להתייצב במצב יציב לפני ביצוע הפונקציה.</a:t>
            </a:r>
          </a:p>
        </p:txBody>
      </p:sp>
      <p:pic>
        <p:nvPicPr>
          <p:cNvPr id="3076" name="Picture 4" descr="Reading a Push Button | Onion Omega2 Arduino Dock Starter Kit">
            <a:extLst>
              <a:ext uri="{FF2B5EF4-FFF2-40B4-BE49-F238E27FC236}">
                <a16:creationId xmlns:a16="http://schemas.microsoft.com/office/drawing/2014/main" id="{55F5E93B-2305-B88C-78B5-4D5E608F7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464" y="3722915"/>
            <a:ext cx="8051453" cy="182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68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062D-3D0F-5A2E-A19F-B05F13FEA7CE}"/>
              </a:ext>
            </a:extLst>
          </p:cNvPr>
          <p:cNvSpPr>
            <a:spLocks noGrp="1"/>
          </p:cNvSpPr>
          <p:nvPr>
            <p:ph type="title"/>
          </p:nvPr>
        </p:nvSpPr>
        <p:spPr/>
        <p:txBody>
          <a:bodyPr>
            <a:normAutofit/>
          </a:bodyPr>
          <a:lstStyle/>
          <a:p>
            <a:pPr algn="r" rtl="1"/>
            <a:r>
              <a:rPr lang="he-IL" sz="4000" b="1" dirty="0"/>
              <a:t>בעיות קריטיות בפתרון וצורת הפתרון שנבחרה - המשך</a:t>
            </a:r>
          </a:p>
        </p:txBody>
      </p:sp>
      <p:sp>
        <p:nvSpPr>
          <p:cNvPr id="3" name="Content Placeholder 2">
            <a:extLst>
              <a:ext uri="{FF2B5EF4-FFF2-40B4-BE49-F238E27FC236}">
                <a16:creationId xmlns:a16="http://schemas.microsoft.com/office/drawing/2014/main" id="{78BDFBE5-0161-525F-B48E-825D38944216}"/>
              </a:ext>
            </a:extLst>
          </p:cNvPr>
          <p:cNvSpPr>
            <a:spLocks noGrp="1"/>
          </p:cNvSpPr>
          <p:nvPr>
            <p:ph idx="1"/>
          </p:nvPr>
        </p:nvSpPr>
        <p:spPr/>
        <p:txBody>
          <a:bodyPr>
            <a:normAutofit/>
          </a:bodyPr>
          <a:lstStyle/>
          <a:p>
            <a:pPr marL="0" indent="0" algn="r" rtl="1">
              <a:buNone/>
            </a:pPr>
            <a:r>
              <a:rPr lang="he-IL" sz="2000" dirty="0">
                <a:solidFill>
                  <a:srgbClr val="FF0000"/>
                </a:solidFill>
              </a:rPr>
              <a:t>בעיה נוספת </a:t>
            </a:r>
            <a:r>
              <a:rPr lang="he-IL" sz="2000" dirty="0"/>
              <a:t>שנתקלנו בה היא רגישות חיישן הטמפרטורה.</a:t>
            </a:r>
          </a:p>
          <a:p>
            <a:pPr marL="0" indent="0" algn="r" rtl="1">
              <a:buNone/>
            </a:pPr>
            <a:r>
              <a:rPr lang="he-IL" sz="2000" dirty="0"/>
              <a:t>כשטמפרטורת האצטדיון מתקרבת לסף הטמפרטורה הגבוהה שהגדרנו, ומרגישות חיישן הטמפרטורה תתכן סיטואציה שבה המדידות של חיישן הטמפרטורה להתנודד מתחת ומעל הסף מה שיגרום לו למערכת לכנס ולצאת ממצב חום פעמים רבות בזמן קצר. זה יכול לגרום לבעיות בתצוגת של המטריצה.</a:t>
            </a:r>
          </a:p>
          <a:p>
            <a:pPr marL="0" indent="0" algn="r" rtl="1">
              <a:buNone/>
            </a:pPr>
            <a:r>
              <a:rPr lang="he-IL" sz="2000" dirty="0">
                <a:solidFill>
                  <a:srgbClr val="00B050"/>
                </a:solidFill>
              </a:rPr>
              <a:t>הפתרון</a:t>
            </a:r>
            <a:r>
              <a:rPr lang="he-IL" sz="2000" dirty="0"/>
              <a:t> לבעיה זו הוא שימוש ב </a:t>
            </a:r>
            <a:r>
              <a:rPr lang="en-US" sz="2000" dirty="0"/>
              <a:t>hysteresis</a:t>
            </a:r>
            <a:r>
              <a:rPr lang="he-IL" sz="2000" dirty="0"/>
              <a:t> כדי לפתור מתגים מהירים של חיישן טמפרטורה. הרעיון הוא הכנסת הפרש טמפרטורה בין הנקודה שבה החיישן נדלק לבין הנקודה שבה הוא נכבה. ההפרש הזה יוצר "אזור מת" שבתוכו תנודות קטנות בטמפרטורה לא יגרמו לחיישן להחליף מצבים. זה יכול לעזור למנוע מעבר מהיר שנגרם על ידי שינויים קלים בטמפרטורה.</a:t>
            </a:r>
          </a:p>
        </p:txBody>
      </p:sp>
      <p:pic>
        <p:nvPicPr>
          <p:cNvPr id="1028" name="Picture 4">
            <a:extLst>
              <a:ext uri="{FF2B5EF4-FFF2-40B4-BE49-F238E27FC236}">
                <a16:creationId xmlns:a16="http://schemas.microsoft.com/office/drawing/2014/main" id="{2606AD96-A1E8-4E7A-C1EB-93D45013D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680" y="4239144"/>
            <a:ext cx="5094320" cy="17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165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759</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David</vt:lpstr>
      <vt:lpstr>Office Theme</vt:lpstr>
      <vt:lpstr>פרויקט סיום - מבוא לחומרה ומערכות משובצות </vt:lpstr>
      <vt:lpstr>הצגת נושא הפרוייקט  </vt:lpstr>
      <vt:lpstr> צורת המימוש שנבחרה </vt:lpstr>
      <vt:lpstr>ארכיטקטורת הקוד וחלוקתו למודולים (פונקציות)</vt:lpstr>
      <vt:lpstr>ארכיטקטורת הקוד וחלוקתו למודולים (המשך)</vt:lpstr>
      <vt:lpstr>בעיות קריטיות בפתרון וצורת הפתרון שנבחרה</vt:lpstr>
      <vt:lpstr>בעיות קריטיות בפתרון וצורת הפתרון שנבחרה - המשך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סיום מבוא לחומרה ומערכות משובצות </dc:title>
  <dc:creator>Noam Reches</dc:creator>
  <cp:lastModifiedBy>muhammad1996.comp@gmail.com</cp:lastModifiedBy>
  <cp:revision>13</cp:revision>
  <dcterms:created xsi:type="dcterms:W3CDTF">2023-01-20T17:56:51Z</dcterms:created>
  <dcterms:modified xsi:type="dcterms:W3CDTF">2023-01-23T22:01:08Z</dcterms:modified>
</cp:coreProperties>
</file>