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93772-516C-4B14-91AC-082C6F834FBA}" type="doc">
      <dgm:prSet loTypeId="urn:microsoft.com/office/officeart/2005/8/layout/vList2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3B227C9-27B4-4795-AB60-5344DF2E3BF0}">
      <dgm:prSet/>
      <dgm:spPr>
        <a:solidFill>
          <a:srgbClr val="00206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I developed a Random Forest Classifier AI model which achieves an impressive accuracy score of approximately 85.5%, to predict customer bookings for British Airways.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57E36C-D96C-4CE0-A6CC-E29B1A6A65CF}" type="parTrans" cxnId="{4A79B9A4-2AAB-47A5-84EE-ED579994AD57}">
      <dgm:prSet/>
      <dgm:spPr/>
      <dgm:t>
        <a:bodyPr/>
        <a:lstStyle/>
        <a:p>
          <a:endParaRPr lang="en-US"/>
        </a:p>
      </dgm:t>
    </dgm:pt>
    <dgm:pt modelId="{E14CB1E9-03A7-4022-86ED-C7A9D021452F}" type="sibTrans" cxnId="{4A79B9A4-2AAB-47A5-84EE-ED579994AD57}">
      <dgm:prSet/>
      <dgm:spPr/>
      <dgm:t>
        <a:bodyPr/>
        <a:lstStyle/>
        <a:p>
          <a:endParaRPr lang="en-US"/>
        </a:p>
      </dgm:t>
    </dgm:pt>
    <dgm:pt modelId="{FEC2B4B5-4849-4E7C-B1E3-B33BC4D603B8}">
      <dgm:prSet/>
      <dgm:spPr>
        <a:solidFill>
          <a:srgbClr val="00206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It conducts feature importance analysis to uncover the key factors that significantly influence booking decisions.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CFC6BE-CBF7-4584-B2E5-F4978A6DAB10}" type="parTrans" cxnId="{A94E8AB9-06B9-44BF-AA90-342889DBEB3A}">
      <dgm:prSet/>
      <dgm:spPr/>
      <dgm:t>
        <a:bodyPr/>
        <a:lstStyle/>
        <a:p>
          <a:endParaRPr lang="en-US"/>
        </a:p>
      </dgm:t>
    </dgm:pt>
    <dgm:pt modelId="{A9679146-6809-467C-ABA6-ED8CEAEF6419}" type="sibTrans" cxnId="{A94E8AB9-06B9-44BF-AA90-342889DBEB3A}">
      <dgm:prSet/>
      <dgm:spPr/>
      <dgm:t>
        <a:bodyPr/>
        <a:lstStyle/>
        <a:p>
          <a:endParaRPr lang="en-US"/>
        </a:p>
      </dgm:t>
    </dgm:pt>
    <dgm:pt modelId="{1C0A444E-081B-4A09-A6FE-5292835816C3}">
      <dgm:prSet/>
      <dgm:spPr>
        <a:solidFill>
          <a:srgbClr val="00206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By leveraging the insights from my model, British Airways can optimize services, improve marketing efforts, and enhance the overall customer experience, leading to increased booking conversions.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E4CF7B-4BD8-45FA-B384-B4B651E52D78}" type="parTrans" cxnId="{44831374-828A-4A07-A3DB-9A2266876F12}">
      <dgm:prSet/>
      <dgm:spPr/>
      <dgm:t>
        <a:bodyPr/>
        <a:lstStyle/>
        <a:p>
          <a:endParaRPr lang="en-US"/>
        </a:p>
      </dgm:t>
    </dgm:pt>
    <dgm:pt modelId="{81786C61-0B4E-4CFC-A186-80E79AA24C56}" type="sibTrans" cxnId="{44831374-828A-4A07-A3DB-9A2266876F12}">
      <dgm:prSet/>
      <dgm:spPr/>
      <dgm:t>
        <a:bodyPr/>
        <a:lstStyle/>
        <a:p>
          <a:endParaRPr lang="en-US"/>
        </a:p>
      </dgm:t>
    </dgm:pt>
    <dgm:pt modelId="{3FE70E01-84D7-6540-9130-9B27EA56E7C5}" type="pres">
      <dgm:prSet presAssocID="{EAF93772-516C-4B14-91AC-082C6F834FBA}" presName="linear" presStyleCnt="0">
        <dgm:presLayoutVars>
          <dgm:animLvl val="lvl"/>
          <dgm:resizeHandles val="exact"/>
        </dgm:presLayoutVars>
      </dgm:prSet>
      <dgm:spPr/>
    </dgm:pt>
    <dgm:pt modelId="{4CD8140C-10B7-DB48-BD65-AF9CE4B1AD80}" type="pres">
      <dgm:prSet presAssocID="{E3B227C9-27B4-4795-AB60-5344DF2E3B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D93915-BA50-4942-AF33-045D4B019A6E}" type="pres">
      <dgm:prSet presAssocID="{E14CB1E9-03A7-4022-86ED-C7A9D021452F}" presName="spacer" presStyleCnt="0"/>
      <dgm:spPr/>
    </dgm:pt>
    <dgm:pt modelId="{9029C3FD-F080-2A45-B340-D9DEBDBD65D1}" type="pres">
      <dgm:prSet presAssocID="{FEC2B4B5-4849-4E7C-B1E3-B33BC4D603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1E9CF8-C4FD-3142-A564-FA4A12AF3F77}" type="pres">
      <dgm:prSet presAssocID="{A9679146-6809-467C-ABA6-ED8CEAEF6419}" presName="spacer" presStyleCnt="0"/>
      <dgm:spPr/>
    </dgm:pt>
    <dgm:pt modelId="{7361214E-5D74-7C44-AFEF-D08457B173A5}" type="pres">
      <dgm:prSet presAssocID="{1C0A444E-081B-4A09-A6FE-5292835816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26A622C-2B61-2744-AD65-A9EE8FF67E56}" type="presOf" srcId="{FEC2B4B5-4849-4E7C-B1E3-B33BC4D603B8}" destId="{9029C3FD-F080-2A45-B340-D9DEBDBD65D1}" srcOrd="0" destOrd="0" presId="urn:microsoft.com/office/officeart/2005/8/layout/vList2"/>
    <dgm:cxn modelId="{85BE4F39-7B91-1E4D-BC9A-D19D7F2F534B}" type="presOf" srcId="{EAF93772-516C-4B14-91AC-082C6F834FBA}" destId="{3FE70E01-84D7-6540-9130-9B27EA56E7C5}" srcOrd="0" destOrd="0" presId="urn:microsoft.com/office/officeart/2005/8/layout/vList2"/>
    <dgm:cxn modelId="{3F572C61-31A2-264F-BB0C-D0430060FD4B}" type="presOf" srcId="{E3B227C9-27B4-4795-AB60-5344DF2E3BF0}" destId="{4CD8140C-10B7-DB48-BD65-AF9CE4B1AD80}" srcOrd="0" destOrd="0" presId="urn:microsoft.com/office/officeart/2005/8/layout/vList2"/>
    <dgm:cxn modelId="{44831374-828A-4A07-A3DB-9A2266876F12}" srcId="{EAF93772-516C-4B14-91AC-082C6F834FBA}" destId="{1C0A444E-081B-4A09-A6FE-5292835816C3}" srcOrd="2" destOrd="0" parTransId="{86E4CF7B-4BD8-45FA-B384-B4B651E52D78}" sibTransId="{81786C61-0B4E-4CFC-A186-80E79AA24C56}"/>
    <dgm:cxn modelId="{4A79B9A4-2AAB-47A5-84EE-ED579994AD57}" srcId="{EAF93772-516C-4B14-91AC-082C6F834FBA}" destId="{E3B227C9-27B4-4795-AB60-5344DF2E3BF0}" srcOrd="0" destOrd="0" parTransId="{5C57E36C-D96C-4CE0-A6CC-E29B1A6A65CF}" sibTransId="{E14CB1E9-03A7-4022-86ED-C7A9D021452F}"/>
    <dgm:cxn modelId="{0FEFDDB6-0D80-1E49-ABE8-E3AE2365F3A5}" type="presOf" srcId="{1C0A444E-081B-4A09-A6FE-5292835816C3}" destId="{7361214E-5D74-7C44-AFEF-D08457B173A5}" srcOrd="0" destOrd="0" presId="urn:microsoft.com/office/officeart/2005/8/layout/vList2"/>
    <dgm:cxn modelId="{A94E8AB9-06B9-44BF-AA90-342889DBEB3A}" srcId="{EAF93772-516C-4B14-91AC-082C6F834FBA}" destId="{FEC2B4B5-4849-4E7C-B1E3-B33BC4D603B8}" srcOrd="1" destOrd="0" parTransId="{6CCFC6BE-CBF7-4584-B2E5-F4978A6DAB10}" sibTransId="{A9679146-6809-467C-ABA6-ED8CEAEF6419}"/>
    <dgm:cxn modelId="{A7835B0D-1A50-2A4D-B0E5-CAED64EBCDE9}" type="presParOf" srcId="{3FE70E01-84D7-6540-9130-9B27EA56E7C5}" destId="{4CD8140C-10B7-DB48-BD65-AF9CE4B1AD80}" srcOrd="0" destOrd="0" presId="urn:microsoft.com/office/officeart/2005/8/layout/vList2"/>
    <dgm:cxn modelId="{2F9B6634-2429-BC46-B0EA-DE22D318B54D}" type="presParOf" srcId="{3FE70E01-84D7-6540-9130-9B27EA56E7C5}" destId="{A7D93915-BA50-4942-AF33-045D4B019A6E}" srcOrd="1" destOrd="0" presId="urn:microsoft.com/office/officeart/2005/8/layout/vList2"/>
    <dgm:cxn modelId="{D8AFF598-955F-F74E-8B05-DD6E42B55E26}" type="presParOf" srcId="{3FE70E01-84D7-6540-9130-9B27EA56E7C5}" destId="{9029C3FD-F080-2A45-B340-D9DEBDBD65D1}" srcOrd="2" destOrd="0" presId="urn:microsoft.com/office/officeart/2005/8/layout/vList2"/>
    <dgm:cxn modelId="{5055E34D-28E9-FF4B-84BC-C5F6D8B79482}" type="presParOf" srcId="{3FE70E01-84D7-6540-9130-9B27EA56E7C5}" destId="{961E9CF8-C4FD-3142-A564-FA4A12AF3F77}" srcOrd="3" destOrd="0" presId="urn:microsoft.com/office/officeart/2005/8/layout/vList2"/>
    <dgm:cxn modelId="{D91F2FEA-77F9-F14A-8697-5CCB68C7789B}" type="presParOf" srcId="{3FE70E01-84D7-6540-9130-9B27EA56E7C5}" destId="{7361214E-5D74-7C44-AFEF-D08457B173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8140C-10B7-DB48-BD65-AF9CE4B1AD80}">
      <dsp:nvSpPr>
        <dsp:cNvPr id="0" name=""/>
        <dsp:cNvSpPr/>
      </dsp:nvSpPr>
      <dsp:spPr>
        <a:xfrm>
          <a:off x="0" y="126674"/>
          <a:ext cx="3875963" cy="1257676"/>
        </a:xfrm>
        <a:prstGeom prst="round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I developed a Random Forest Classifier AI model which achieves an impressive accuracy score of approximately 85.5%, to predict customer bookings for British Airways.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395" y="188069"/>
        <a:ext cx="3753173" cy="1134886"/>
      </dsp:txXfrm>
    </dsp:sp>
    <dsp:sp modelId="{9029C3FD-F080-2A45-B340-D9DEBDBD65D1}">
      <dsp:nvSpPr>
        <dsp:cNvPr id="0" name=""/>
        <dsp:cNvSpPr/>
      </dsp:nvSpPr>
      <dsp:spPr>
        <a:xfrm>
          <a:off x="0" y="1424671"/>
          <a:ext cx="3875963" cy="1257676"/>
        </a:xfrm>
        <a:prstGeom prst="round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It conducts feature importance analysis to uncover the key factors that significantly influence booking decisions.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395" y="1486066"/>
        <a:ext cx="3753173" cy="1134886"/>
      </dsp:txXfrm>
    </dsp:sp>
    <dsp:sp modelId="{7361214E-5D74-7C44-AFEF-D08457B173A5}">
      <dsp:nvSpPr>
        <dsp:cNvPr id="0" name=""/>
        <dsp:cNvSpPr/>
      </dsp:nvSpPr>
      <dsp:spPr>
        <a:xfrm>
          <a:off x="0" y="2722668"/>
          <a:ext cx="3875963" cy="1257676"/>
        </a:xfrm>
        <a:prstGeom prst="round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By leveraging the insights from my model, British Airways can optimize services, improve marketing efforts, and enhance the overall customer experience, leading to increased booking conversions.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395" y="2784063"/>
        <a:ext cx="3753173" cy="1134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20:12:4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3A00C-BAC8-E041-9901-93478F16460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023E-EB0C-8B41-BA12-C8B7D0B10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1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023E-EB0C-8B41-BA12-C8B7D0B104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6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154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19,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88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990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0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0" r:id="rId6"/>
    <p:sldLayoutId id="2147483931" r:id="rId7"/>
    <p:sldLayoutId id="2147483932" r:id="rId8"/>
    <p:sldLayoutId id="2147483929" r:id="rId9"/>
    <p:sldLayoutId id="2147483938" r:id="rId10"/>
    <p:sldLayoutId id="214748393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11" Type="http://schemas.microsoft.com/office/2007/relationships/diagramDrawing" Target="../diagrams/drawing1.xml"/><Relationship Id="rId5" Type="http://schemas.openxmlformats.org/officeDocument/2006/relationships/image" Target="../media/image2.png"/><Relationship Id="rId10" Type="http://schemas.openxmlformats.org/officeDocument/2006/relationships/diagramColors" Target="../diagrams/colors1.xml"/><Relationship Id="rId4" Type="http://schemas.openxmlformats.org/officeDocument/2006/relationships/customXml" Target="../ink/ink2.xml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5E678-9B8F-474D-EDAF-738C6508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"Key Factors Impacting Customer Bookings: Feature Importance Analysis"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text, diagram, screenshot, circle&#10;&#10;Description automatically generated">
            <a:extLst>
              <a:ext uri="{FF2B5EF4-FFF2-40B4-BE49-F238E27FC236}">
                <a16:creationId xmlns:a16="http://schemas.microsoft.com/office/drawing/2014/main" id="{7C3F0D7E-3BAC-8ADB-1BA0-AF38BED714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1025"/>
          <a:stretch/>
        </p:blipFill>
        <p:spPr>
          <a:xfrm>
            <a:off x="5677245" y="-10877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graphicFrame>
        <p:nvGraphicFramePr>
          <p:cNvPr id="40" name="Subtitle 2">
            <a:extLst>
              <a:ext uri="{FF2B5EF4-FFF2-40B4-BE49-F238E27FC236}">
                <a16:creationId xmlns:a16="http://schemas.microsoft.com/office/drawing/2014/main" id="{8E9851CD-B665-7EB4-4B7A-17E4A5BC0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674509"/>
              </p:ext>
            </p:extLst>
          </p:nvPr>
        </p:nvGraphicFramePr>
        <p:xfrm>
          <a:off x="1050879" y="2163685"/>
          <a:ext cx="3875963" cy="4107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439191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Bembo</vt:lpstr>
      <vt:lpstr>Calibri</vt:lpstr>
      <vt:lpstr>ArchiveVTI</vt:lpstr>
      <vt:lpstr>"Key Factors Impacting Customer Bookings: Feature Importance Analysis"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C Roth [student]</dc:creator>
  <cp:lastModifiedBy>Noam C Roth [student]</cp:lastModifiedBy>
  <cp:revision>2</cp:revision>
  <dcterms:created xsi:type="dcterms:W3CDTF">2023-06-19T19:42:35Z</dcterms:created>
  <dcterms:modified xsi:type="dcterms:W3CDTF">2023-06-19T20:16:23Z</dcterms:modified>
</cp:coreProperties>
</file>