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2.jpg" ContentType="image/gif"/>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5"/>
  </p:notesMasterIdLst>
  <p:sldIdLst>
    <p:sldId id="257" r:id="rId2"/>
    <p:sldId id="269" r:id="rId3"/>
    <p:sldId id="275" r:id="rId4"/>
    <p:sldId id="270" r:id="rId5"/>
    <p:sldId id="271" r:id="rId6"/>
    <p:sldId id="279" r:id="rId7"/>
    <p:sldId id="272" r:id="rId8"/>
    <p:sldId id="273" r:id="rId9"/>
    <p:sldId id="274" r:id="rId10"/>
    <p:sldId id="277" r:id="rId11"/>
    <p:sldId id="278" r:id="rId12"/>
    <p:sldId id="258" r:id="rId13"/>
    <p:sldId id="280" r:id="rId14"/>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8" autoAdjust="0"/>
    <p:restoredTop sz="89423" autoAdjust="0"/>
  </p:normalViewPr>
  <p:slideViewPr>
    <p:cSldViewPr>
      <p:cViewPr varScale="1">
        <p:scale>
          <a:sx n="79" d="100"/>
          <a:sy n="79" d="100"/>
        </p:scale>
        <p:origin x="-154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C51F174F-715C-4DC4-A667-39E9143DB7F8}" type="datetimeFigureOut">
              <a:rPr lang="he-IL" smtClean="0"/>
              <a:t>ד'/תמוז/תשע"ו</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381B48F-EE92-4572-8258-923470D6A854}" type="slidenum">
              <a:rPr lang="he-IL" smtClean="0"/>
              <a:t>‹#›</a:t>
            </a:fld>
            <a:endParaRPr lang="he-IL"/>
          </a:p>
        </p:txBody>
      </p:sp>
    </p:spTree>
    <p:extLst>
      <p:ext uri="{BB962C8B-B14F-4D97-AF65-F5344CB8AC3E}">
        <p14:creationId xmlns:p14="http://schemas.microsoft.com/office/powerpoint/2010/main" val="25505579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baseline="0" dirty="0" smtClean="0"/>
              <a:t>כבר בשנות ה-60 וה-70 עם הופעת המחשבים הראשונים הבינו את הפוטנציאל הטמון </a:t>
            </a:r>
            <a:r>
              <a:rPr lang="he-IL" baseline="0" dirty="0" err="1" smtClean="0"/>
              <a:t>באנליטיקה</a:t>
            </a:r>
            <a:r>
              <a:rPr lang="he-IL" baseline="0" dirty="0" smtClean="0"/>
              <a:t> (דוגמאות לדברים שניתן להשיג)</a:t>
            </a:r>
          </a:p>
          <a:p>
            <a:pPr marL="228600" indent="-228600">
              <a:buAutoNum type="arabicPeriod"/>
            </a:pPr>
            <a:r>
              <a:rPr lang="he-IL" baseline="0" dirty="0" smtClean="0"/>
              <a:t>התפתחות החומרה והמחשוב </a:t>
            </a:r>
            <a:r>
              <a:rPr lang="he-IL" baseline="0" dirty="0" err="1" smtClean="0"/>
              <a:t>איפשרה</a:t>
            </a:r>
            <a:r>
              <a:rPr lang="he-IL" baseline="0" dirty="0" smtClean="0"/>
              <a:t> לשמור עוד ועוד מידע שמשפר את האנליטיקה</a:t>
            </a:r>
          </a:p>
          <a:p>
            <a:pPr marL="228600" indent="-228600">
              <a:buAutoNum type="arabicPeriod"/>
            </a:pPr>
            <a:r>
              <a:rPr lang="he-IL" baseline="0" dirty="0" smtClean="0"/>
              <a:t>בשנות ה-80 וה-90 התחילו לצוץ אפליקציות ראשונות שמאפשרות ניתוח קל יותר של המידע. במקביל התפתחו שיטות סדורות של </a:t>
            </a:r>
            <a:r>
              <a:rPr lang="he-IL" baseline="0" dirty="0" err="1" smtClean="0"/>
              <a:t>ויזואליזיציה</a:t>
            </a:r>
            <a:r>
              <a:rPr lang="he-IL" baseline="0" dirty="0" smtClean="0"/>
              <a:t> וכלים טכנולוגיים שמאפשרים התממשקות קלה ומהירה עם בסיס הנתונים עליו שואלים שאילתות – הופעת תחום ה-</a:t>
            </a:r>
            <a:r>
              <a:rPr lang="en-US" baseline="0" dirty="0" smtClean="0"/>
              <a:t>BI</a:t>
            </a:r>
            <a:endParaRPr lang="he-IL" baseline="0" dirty="0" smtClean="0"/>
          </a:p>
          <a:p>
            <a:pPr marL="228600" indent="-228600">
              <a:buAutoNum type="arabicPeriod"/>
            </a:pPr>
            <a:r>
              <a:rPr lang="en-US" baseline="0" dirty="0" smtClean="0"/>
              <a:t>BI</a:t>
            </a:r>
            <a:r>
              <a:rPr lang="he-IL" baseline="0" dirty="0" smtClean="0"/>
              <a:t> מאפשר </a:t>
            </a:r>
            <a:r>
              <a:rPr lang="he-IL" baseline="0" dirty="0" err="1" smtClean="0"/>
              <a:t>אוטומוציה</a:t>
            </a:r>
            <a:r>
              <a:rPr lang="he-IL" baseline="0" dirty="0" smtClean="0"/>
              <a:t> והנגשה של תהליך האנליטיקה ומאפשרת הסתכלות פשוטה של המנהלים על המידע</a:t>
            </a:r>
          </a:p>
          <a:p>
            <a:pPr marL="228600" indent="-228600">
              <a:buAutoNum type="arabicPeriod"/>
            </a:pPr>
            <a:r>
              <a:rPr lang="he-IL" baseline="0" dirty="0" smtClean="0"/>
              <a:t>הבעייתיות: מוגבל על ידי היכולת שלנו לתפוס את ה- </a:t>
            </a:r>
            <a:r>
              <a:rPr lang="en-US" baseline="0" dirty="0" smtClean="0"/>
              <a:t>DATA</a:t>
            </a:r>
            <a:r>
              <a:rPr lang="he-IL" baseline="0" dirty="0" smtClean="0"/>
              <a:t> ולנסח עליו שאלות. כאשר יש לנו מטרת על שמנחה אותנו, כל שאנחנו יכולים לעשות זה לשאול שאלות שמכווינות אותנו אליה, אך השאלות מן הסתם מוגבלות על ידי התפיסה שלנו. והיכולת לענות על שאלה אחת בכל פעם מאטה מאוד את תהליך הוצאת התובנות מתוך המידע</a:t>
            </a:r>
          </a:p>
          <a:p>
            <a:pPr marL="228600" indent="-228600">
              <a:buAutoNum type="arabicPeriod"/>
            </a:pPr>
            <a:r>
              <a:rPr lang="he-IL" baseline="0" dirty="0" smtClean="0"/>
              <a:t>התפתח תחום שמנסה לתת למכונה להגיע אל הידע הגדול, זאת על ידי הסתכלות על המידע ושימוש במודלים סטטיסטיים כדי למצוא מתוכו תבניות ותחזיות מעניינות. היתרון של מכונה שהיא לא מוגבלת תפיסתית ויכולה להסתכל על מספר מאפיינים רב בו זמנית. עם מספיק כוח חישובי היא יכולה בתוך התהליך להכיל מענה על המון שאלות שהיה לוקח בתחום האנליטיקה הפשוטה שנים ולנסח ולענות עליהם. זהו שיפור משמעותי של תהליך האנליטיקה.</a:t>
            </a:r>
          </a:p>
          <a:p>
            <a:pPr marL="228600" indent="-228600">
              <a:buAutoNum type="arabicPeriod"/>
            </a:pPr>
            <a:r>
              <a:rPr lang="he-IL" baseline="0" dirty="0" smtClean="0"/>
              <a:t>אוסף גלויות של תחומים: תכנות, </a:t>
            </a:r>
            <a:r>
              <a:rPr lang="en-US" baseline="0" dirty="0" smtClean="0"/>
              <a:t>BIG DATA</a:t>
            </a:r>
            <a:r>
              <a:rPr lang="he-IL" baseline="0" dirty="0" smtClean="0"/>
              <a:t>, סטטיסטיקה, </a:t>
            </a:r>
            <a:r>
              <a:rPr lang="en-US" baseline="0" dirty="0" smtClean="0"/>
              <a:t>MACHINE LEARNING </a:t>
            </a:r>
            <a:r>
              <a:rPr lang="he-IL" baseline="0" dirty="0" smtClean="0"/>
              <a:t> ו- </a:t>
            </a:r>
            <a:r>
              <a:rPr lang="en-US" baseline="0" dirty="0" smtClean="0"/>
              <a:t>DOMAIN EXPERTISE</a:t>
            </a:r>
          </a:p>
          <a:p>
            <a:pPr marL="228600" indent="-228600">
              <a:buAutoNum type="arabicPeriod"/>
            </a:pPr>
            <a:r>
              <a:rPr lang="he-IL" baseline="0" dirty="0" smtClean="0"/>
              <a:t>נציג כעת דוגמאות למוצרים/פתרון לבעיות שתחום ה-</a:t>
            </a:r>
            <a:r>
              <a:rPr lang="en-US" baseline="0" dirty="0" smtClean="0"/>
              <a:t>DATA SCIENCE</a:t>
            </a:r>
            <a:r>
              <a:rPr lang="he-IL" baseline="0" dirty="0" smtClean="0"/>
              <a:t> משמש לפתרונם כיום</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1</a:t>
            </a:fld>
            <a:endParaRPr lang="he-IL"/>
          </a:p>
        </p:txBody>
      </p:sp>
    </p:spTree>
    <p:extLst>
      <p:ext uri="{BB962C8B-B14F-4D97-AF65-F5344CB8AC3E}">
        <p14:creationId xmlns:p14="http://schemas.microsoft.com/office/powerpoint/2010/main" val="310020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להשאיר לקוח קיים עולה פי 5 פחות מלמשוך לקוח חדש,</a:t>
            </a:r>
            <a:r>
              <a:rPr lang="he-IL" baseline="0" dirty="0" smtClean="0"/>
              <a:t> לכן שווה להשקיע בלקוחות שעומדים לעזוב.</a:t>
            </a:r>
          </a:p>
          <a:p>
            <a:r>
              <a:rPr lang="he-IL" baseline="0" dirty="0" smtClean="0"/>
              <a:t>לרוב כשלקוחות מחליטים לעזוב הם נחושים ולא משנה מה תציע להם, את ההצעות וההטבות כדי לשמור אותם יש להציע להם לפני שהגיעו להחלטה הסופית</a:t>
            </a:r>
          </a:p>
          <a:p>
            <a:r>
              <a:rPr lang="he-IL" baseline="0" dirty="0" smtClean="0"/>
              <a:t>של לנטוש אותך ולעבור.</a:t>
            </a:r>
            <a:endParaRPr lang="he-IL" dirty="0" smtClean="0"/>
          </a:p>
          <a:p>
            <a:r>
              <a:rPr lang="he-IL" dirty="0" smtClean="0"/>
              <a:t>מצב </a:t>
            </a:r>
            <a:r>
              <a:rPr lang="he-IL" dirty="0" err="1" smtClean="0"/>
              <a:t>העו"ש</a:t>
            </a:r>
            <a:r>
              <a:rPr lang="he-IL" dirty="0" smtClean="0"/>
              <a:t>,</a:t>
            </a:r>
            <a:r>
              <a:rPr lang="he-IL" baseline="0" dirty="0" smtClean="0"/>
              <a:t> איך עמד בהחזרת הלוואות בעבר, הלוואות קיימות שיש לו, מצב משפחתי, רכוש שיש בבעלותו </a:t>
            </a:r>
            <a:r>
              <a:rPr lang="he-IL" baseline="0" dirty="0" err="1" smtClean="0"/>
              <a:t>וכו</a:t>
            </a:r>
            <a:r>
              <a:rPr lang="he-IL" baseline="0" dirty="0" smtClean="0"/>
              <a:t>'.</a:t>
            </a:r>
          </a:p>
          <a:p>
            <a:r>
              <a:rPr lang="he-IL" baseline="0" dirty="0" smtClean="0"/>
              <a:t>אם נאסוף על כל מועמד את המידע הנ"ל ויהיה לנו מידע היסטורי של אילו מועמדים החזירו ואילו לא נוכל ללמוד בסיכוי גבוה מודל שחוזה</a:t>
            </a:r>
          </a:p>
          <a:p>
            <a:r>
              <a:rPr lang="he-IL" baseline="0" dirty="0" smtClean="0"/>
              <a:t>האם מועמד מסויים יעמוד בהחזרי ההלוואה או לא ובכך נגדיל באופן משמעותי את הכנסות העסק ונקטין סיכונים מיותרים.</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10</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להשאיר לקוח קיים עולה פי 5 פחות מלמשוך לקוח חדש,</a:t>
            </a:r>
            <a:r>
              <a:rPr lang="he-IL" baseline="0" dirty="0" smtClean="0"/>
              <a:t> לכן שווה להשקיע בלקוחות שעומדים לעזוב.</a:t>
            </a:r>
          </a:p>
          <a:p>
            <a:r>
              <a:rPr lang="he-IL" baseline="0" dirty="0" smtClean="0"/>
              <a:t>לרוב כשלקוחות מחליטים לעזוב הם נחושים ולא משנה מה תציע להם, את ההצעות וההטבות כדי לשמור אותם יש להציע להם לפני שהגיעו להחלטה הסופית</a:t>
            </a:r>
          </a:p>
          <a:p>
            <a:r>
              <a:rPr lang="he-IL" baseline="0" dirty="0" smtClean="0"/>
              <a:t>של לנטוש אותך ולעבור.</a:t>
            </a:r>
            <a:endParaRPr lang="he-IL" dirty="0" smtClean="0"/>
          </a:p>
          <a:p>
            <a:r>
              <a:rPr lang="he-IL" dirty="0" smtClean="0"/>
              <a:t>מצב </a:t>
            </a:r>
            <a:r>
              <a:rPr lang="he-IL" dirty="0" err="1" smtClean="0"/>
              <a:t>העו"ש</a:t>
            </a:r>
            <a:r>
              <a:rPr lang="he-IL" dirty="0" smtClean="0"/>
              <a:t>,</a:t>
            </a:r>
            <a:r>
              <a:rPr lang="he-IL" baseline="0" dirty="0" smtClean="0"/>
              <a:t> איך עמד בהחזרת הלוואות בעבר, הלוואות קיימות שיש לו, מצב משפחתי, רכוש שיש בבעלותו </a:t>
            </a:r>
            <a:r>
              <a:rPr lang="he-IL" baseline="0" dirty="0" err="1" smtClean="0"/>
              <a:t>וכו</a:t>
            </a:r>
            <a:r>
              <a:rPr lang="he-IL" baseline="0" dirty="0" smtClean="0"/>
              <a:t>'.</a:t>
            </a:r>
          </a:p>
          <a:p>
            <a:r>
              <a:rPr lang="he-IL" baseline="0" dirty="0" smtClean="0"/>
              <a:t>אם נאסוף על כל מועמד את המידע הנ"ל ויהיה לנו מידע היסטורי של אילו מועמדים החזירו ואילו לא נוכל ללמוד בסיכוי גבוה מודל שחוזה</a:t>
            </a:r>
          </a:p>
          <a:p>
            <a:r>
              <a:rPr lang="he-IL" baseline="0" dirty="0" smtClean="0"/>
              <a:t>האם מועמד מסויים יעמוד בהחזרי ההלוואה או לא ובכך נגדיל באופן משמעותי את הכנסות העסק ונקטין סיכונים מיותרים.</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11</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לרשום על</a:t>
            </a:r>
            <a:r>
              <a:rPr lang="he-IL" baseline="0" dirty="0" smtClean="0"/>
              <a:t> הלוח את ה- </a:t>
            </a:r>
            <a:r>
              <a:rPr lang="en-US" baseline="0" dirty="0" smtClean="0"/>
              <a:t>SETTING </a:t>
            </a:r>
            <a:r>
              <a:rPr lang="he-IL" baseline="0" dirty="0" smtClean="0"/>
              <a:t> הכללי של למידה מונחית. את ההנחה שקיבלנו מידע שנדגם מהעולם האמיתי עם תכונות שמתארות את האובייקט ורוצים ללמוד פונקציית מטרה אמיתית. התחום לא מתעסק </a:t>
            </a:r>
            <a:r>
              <a:rPr lang="he-IL" baseline="0" dirty="0" err="1" smtClean="0"/>
              <a:t>באיך</a:t>
            </a:r>
            <a:r>
              <a:rPr lang="he-IL" baseline="0" dirty="0" smtClean="0"/>
              <a:t> לגרום לכך שהמידע בידינו באמת ייצג מידע </a:t>
            </a:r>
            <a:r>
              <a:rPr lang="he-IL" baseline="0" dirty="0" err="1" smtClean="0"/>
              <a:t>אמיתי</a:t>
            </a:r>
            <a:r>
              <a:rPr lang="he-IL" baseline="0" dirty="0" smtClean="0"/>
              <a:t> ואיך נאספו התכונות של המידע לווקטור של תכונות. תחום זה נקרא </a:t>
            </a:r>
            <a:r>
              <a:rPr lang="en-US" baseline="0" dirty="0" smtClean="0"/>
              <a:t>DATA PREPERATION</a:t>
            </a:r>
            <a:r>
              <a:rPr lang="he-IL" baseline="0" dirty="0" smtClean="0"/>
              <a:t> והוא מרבית העבודה בפרוייקט </a:t>
            </a:r>
            <a:r>
              <a:rPr lang="en-US" baseline="0" dirty="0" smtClean="0"/>
              <a:t>DS</a:t>
            </a:r>
            <a:r>
              <a:rPr lang="he-IL" baseline="0" dirty="0" smtClean="0"/>
              <a:t>. נדבר עליו </a:t>
            </a:r>
            <a:r>
              <a:rPr lang="he-IL" baseline="0" smtClean="0"/>
              <a:t>בהמשך היום.</a:t>
            </a:r>
            <a:endParaRPr lang="he-IL" smtClean="0"/>
          </a:p>
          <a:p>
            <a:r>
              <a:rPr lang="he-IL" dirty="0" smtClean="0"/>
              <a:t>התחום</a:t>
            </a:r>
            <a:r>
              <a:rPr lang="he-IL" baseline="0" dirty="0" smtClean="0"/>
              <a:t> מניח קיום של מידע נקי וממודל. התחום אינו עוסק </a:t>
            </a:r>
            <a:r>
              <a:rPr lang="he-IL" baseline="0" dirty="0" err="1" smtClean="0"/>
              <a:t>באיך</a:t>
            </a:r>
            <a:r>
              <a:rPr lang="he-IL" baseline="0" dirty="0" smtClean="0"/>
              <a:t> קיבלנו את המידע, אלא שהמידע קיים </a:t>
            </a:r>
            <a:r>
              <a:rPr lang="he-IL" baseline="0" dirty="0" err="1" smtClean="0"/>
              <a:t>וממדל</a:t>
            </a:r>
            <a:r>
              <a:rPr lang="he-IL" baseline="0" dirty="0" smtClean="0"/>
              <a:t> בצורה סבירה את המידע, כך שמכיל בתוכו את כל האינפורמציה הדרושה לחיזוי סביר. להגיע למידע כזה, שייצג את המידע בעולם האמיתי בצורה נאמנה ויכיל אינפורמציה מספקת שיאפשר חיזוי איתה זה נושא קשה מאוד שתחום למידת המכונה לא עוסק בו. בנוסף התחום לא עוסק במימוש טכני ויעיל של האלגוריתמים (למשל, ביזור אלגוריתמי למידה לעולם ה-</a:t>
            </a:r>
            <a:r>
              <a:rPr lang="en-US" baseline="0" dirty="0" smtClean="0"/>
              <a:t>BIG DATA</a:t>
            </a:r>
            <a:r>
              <a:rPr lang="he-IL" baseline="0" dirty="0" smtClean="0"/>
              <a:t> המבוזר הוא נושא קשה וסבוך)</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12</a:t>
            </a:fld>
            <a:endParaRPr lang="he-IL"/>
          </a:p>
        </p:txBody>
      </p:sp>
    </p:spTree>
    <p:extLst>
      <p:ext uri="{BB962C8B-B14F-4D97-AF65-F5344CB8AC3E}">
        <p14:creationId xmlns:p14="http://schemas.microsoft.com/office/powerpoint/2010/main" val="131545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smtClean="0"/>
              <a:t>רוצים למש</a:t>
            </a:r>
            <a:r>
              <a:rPr lang="he-IL" baseline="0" dirty="0" smtClean="0"/>
              <a:t>ל שהמדגם שמקבלים ייצג כמה שיותר את המציאות. למשל אם נקבל במדגם ייצוג מוטה מידי של תפוזים רכים אז ההיפותזה שנלמד לעולם לא תוכל לעבוד עם תפוזים שאינם רכים שכן היא לא קיבלה כאלו ואז המסקנות שהמודל יפלוט יהיו מוטעות (יכול להיות למשל שכל תפוז רך וכתום ומעלה הוא טעים, בעוד שתפוז קשה אף פעם לא טעים ותפוז בדרגת בינונית צריך להיות אדום כדי להיות טעים. כלומר יש היפותזה שונה לכל דרגת קושי, אבל כיוון שקיבלנו כמעט את כל הדוגמאות כרכות למדנו את ההיפותזה של הרכות בלבד ואז ניכשל על כמות גדולה מאוד של תפוזים במציאות).</a:t>
            </a:r>
          </a:p>
          <a:p>
            <a:pPr marL="228600" indent="-228600">
              <a:buAutoNum type="arabicPeriod"/>
            </a:pPr>
            <a:r>
              <a:rPr lang="he-IL" baseline="0" dirty="0" smtClean="0"/>
              <a:t>מניחים שאוסף העמודות שמתארים את האובייקטים במציאות והמידול עצמו (כלומר הגדרת אובייקט – במקרה שלנו תפוז) כבר נתונים. התהליך של למידה איננו מדבר כיצד מגיעים למידול הנ"ל וכיצד בוחרים את התכונות שייצגו את האובייקט. </a:t>
            </a:r>
          </a:p>
          <a:p>
            <a:pPr marL="228600" indent="-228600">
              <a:buAutoNum type="arabicPeriod"/>
            </a:pPr>
            <a:r>
              <a:rPr lang="he-IL" baseline="0" dirty="0" smtClean="0"/>
              <a:t>מניחים שהעמודות הנתונות </a:t>
            </a:r>
            <a:r>
              <a:rPr lang="he-IL" baseline="0" dirty="0" err="1" smtClean="0"/>
              <a:t>אינדיקטיביים</a:t>
            </a:r>
            <a:r>
              <a:rPr lang="he-IL" baseline="0" dirty="0" smtClean="0"/>
              <a:t> לצורך חיזוי משתנה המטרה, כלומר שקיימת פונקציה כלשהיא על משתנים אלו שמגדירה (או מגדירה בקירוב משתנה מטרה)</a:t>
            </a:r>
          </a:p>
          <a:p>
            <a:pPr marL="228600" indent="-228600">
              <a:buAutoNum type="arabicPeriod"/>
            </a:pPr>
            <a:r>
              <a:rPr lang="he-IL" baseline="0" dirty="0" err="1" smtClean="0"/>
              <a:t>פיצרים</a:t>
            </a:r>
            <a:r>
              <a:rPr lang="he-IL" baseline="0" dirty="0" smtClean="0"/>
              <a:t> נוספים – תאריך קנייה או חודש קנייה או האם נקנה בעונה או לא בעונה. (שבוע בתוך העונה למשל). מי היצרן, באיזה רשת נקנה. מחיר לק"ג (אולי תפוזים במחירים גבוהים יותר נוטים להיות טעימים יותר) </a:t>
            </a:r>
            <a:r>
              <a:rPr lang="he-IL" baseline="0" dirty="0" err="1" smtClean="0"/>
              <a:t>וכו</a:t>
            </a:r>
            <a:r>
              <a:rPr lang="he-IL" baseline="0" dirty="0" smtClean="0"/>
              <a:t>'. אפילו לשעה ביום יכולה להיות חשיבות.</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13</a:t>
            </a:fld>
            <a:endParaRPr lang="he-IL"/>
          </a:p>
        </p:txBody>
      </p:sp>
    </p:spTree>
    <p:extLst>
      <p:ext uri="{BB962C8B-B14F-4D97-AF65-F5344CB8AC3E}">
        <p14:creationId xmlns:p14="http://schemas.microsoft.com/office/powerpoint/2010/main" val="131545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רעיונות</a:t>
            </a:r>
            <a:r>
              <a:rPr lang="he-IL" baseline="0" dirty="0" smtClean="0"/>
              <a:t> איך ניתן להתאים פרסומות מותאמות אישית?</a:t>
            </a:r>
          </a:p>
          <a:p>
            <a:r>
              <a:rPr lang="he-IL" baseline="0" dirty="0" smtClean="0"/>
              <a:t>הרבה דרכים אפשריות:</a:t>
            </a:r>
          </a:p>
          <a:p>
            <a:pPr marL="228600" indent="-228600">
              <a:buAutoNum type="arabicPeriod"/>
            </a:pPr>
            <a:r>
              <a:rPr lang="he-IL" baseline="0" dirty="0" smtClean="0"/>
              <a:t>איזה מוצרים חברים שלכם קנו?</a:t>
            </a:r>
          </a:p>
          <a:p>
            <a:pPr marL="228600" indent="-228600">
              <a:buAutoNum type="arabicPeriod"/>
            </a:pPr>
            <a:r>
              <a:rPr lang="he-IL" baseline="0" dirty="0" smtClean="0"/>
              <a:t>איזה מוצרים קנית בעבר?</a:t>
            </a:r>
          </a:p>
          <a:p>
            <a:pPr marL="228600" indent="-228600">
              <a:buAutoNum type="arabicPeriod"/>
            </a:pPr>
            <a:r>
              <a:rPr lang="he-IL" baseline="0" dirty="0" smtClean="0"/>
              <a:t>על סמך החיפושים שעשית לאחרונה באינטרנט והמודעות שהסתכלת עליהם לאחרונה.</a:t>
            </a:r>
          </a:p>
          <a:p>
            <a:pPr marL="0" indent="0">
              <a:buNone/>
            </a:pPr>
            <a:endParaRPr lang="he-IL" baseline="0" dirty="0" smtClean="0"/>
          </a:p>
          <a:p>
            <a:pPr marL="0" indent="0">
              <a:buNone/>
            </a:pPr>
            <a:r>
              <a:rPr lang="he-IL" baseline="0" dirty="0" smtClean="0"/>
              <a:t>זה כמובן סוג ה- </a:t>
            </a:r>
            <a:r>
              <a:rPr lang="en-US" baseline="0" dirty="0" smtClean="0"/>
              <a:t>DATA  </a:t>
            </a:r>
            <a:r>
              <a:rPr lang="he-IL" baseline="0" dirty="0" smtClean="0"/>
              <a:t> שניתן להסתכל עליו כדי להתאים אישית פרסומות. </a:t>
            </a:r>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2</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רעיונות</a:t>
            </a:r>
            <a:r>
              <a:rPr lang="he-IL" baseline="0" dirty="0" smtClean="0"/>
              <a:t> איך ניתן להתאים פרסומות מותאמות אישית?</a:t>
            </a:r>
          </a:p>
          <a:p>
            <a:r>
              <a:rPr lang="he-IL" baseline="0" dirty="0" smtClean="0"/>
              <a:t>הרבה דרכים אפשריות:</a:t>
            </a:r>
          </a:p>
          <a:p>
            <a:pPr marL="228600" indent="-228600">
              <a:buAutoNum type="arabicPeriod"/>
            </a:pPr>
            <a:r>
              <a:rPr lang="he-IL" baseline="0" dirty="0" smtClean="0"/>
              <a:t>איזה מוצרים חברים שלכם קנו?</a:t>
            </a:r>
          </a:p>
          <a:p>
            <a:pPr marL="228600" indent="-228600">
              <a:buAutoNum type="arabicPeriod"/>
            </a:pPr>
            <a:r>
              <a:rPr lang="he-IL" baseline="0" dirty="0" smtClean="0"/>
              <a:t>איזה מוצרים קנית בעבר?</a:t>
            </a:r>
          </a:p>
          <a:p>
            <a:pPr marL="228600" indent="-228600">
              <a:buAutoNum type="arabicPeriod"/>
            </a:pPr>
            <a:r>
              <a:rPr lang="he-IL" baseline="0" dirty="0" smtClean="0"/>
              <a:t>על סמך החיפושים שעשית לאחרונה באינטרנט והמודעות שהסתכלת עליהם לאחרונה.</a:t>
            </a:r>
          </a:p>
          <a:p>
            <a:pPr marL="0" indent="0">
              <a:buNone/>
            </a:pPr>
            <a:endParaRPr lang="he-IL" baseline="0" dirty="0" smtClean="0"/>
          </a:p>
          <a:p>
            <a:pPr marL="0" indent="0">
              <a:buNone/>
            </a:pPr>
            <a:r>
              <a:rPr lang="he-IL" baseline="0" dirty="0" smtClean="0"/>
              <a:t>זה כמובן סוג ה- </a:t>
            </a:r>
            <a:r>
              <a:rPr lang="en-US" baseline="0" dirty="0" smtClean="0"/>
              <a:t>DATA  </a:t>
            </a:r>
            <a:r>
              <a:rPr lang="he-IL" baseline="0" dirty="0" smtClean="0"/>
              <a:t> שניתן להסתכל עליו כדי להתאים אישית פרסומות. </a:t>
            </a:r>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3</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אפשרויות:</a:t>
            </a:r>
          </a:p>
          <a:p>
            <a:pPr marL="228600" indent="-228600">
              <a:buAutoNum type="arabicPeriod"/>
            </a:pPr>
            <a:r>
              <a:rPr lang="he-IL" baseline="0" dirty="0" smtClean="0"/>
              <a:t>מסתכל על אנשים שאהבו את הסרט וממליץ על הסרטים שהם אהבו על פי כמויות</a:t>
            </a:r>
          </a:p>
          <a:p>
            <a:pPr marL="228600" indent="-228600">
              <a:buAutoNum type="arabicPeriod"/>
            </a:pPr>
            <a:r>
              <a:rPr lang="he-IL" baseline="0" dirty="0" smtClean="0"/>
              <a:t>מחפש אנשים בעלי פרופיל דומה </a:t>
            </a:r>
            <a:r>
              <a:rPr lang="he-IL" baseline="0" dirty="0" err="1" smtClean="0"/>
              <a:t>ליוזר</a:t>
            </a:r>
            <a:r>
              <a:rPr lang="he-IL" baseline="0" dirty="0" smtClean="0"/>
              <a:t> (מאותו מקום, שאוהבים את אותו </a:t>
            </a:r>
            <a:r>
              <a:rPr lang="he-IL" baseline="0" dirty="0" err="1" smtClean="0"/>
              <a:t>הזאנר</a:t>
            </a:r>
            <a:r>
              <a:rPr lang="he-IL" baseline="0" dirty="0" smtClean="0"/>
              <a:t> ועוד פרמטרים שנראים רלוונטיים) וממליץ על הסרטים שהם אהבו</a:t>
            </a:r>
          </a:p>
          <a:p>
            <a:pPr marL="228600" indent="-228600">
              <a:buAutoNum type="arabicPeriod"/>
            </a:pPr>
            <a:r>
              <a:rPr lang="he-IL" baseline="0" dirty="0" smtClean="0"/>
              <a:t>ועוד</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4</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תחום</a:t>
            </a:r>
            <a:r>
              <a:rPr lang="he-IL" baseline="0" dirty="0" smtClean="0"/>
              <a:t> </a:t>
            </a:r>
            <a:r>
              <a:rPr lang="en-US" baseline="0" dirty="0" smtClean="0"/>
              <a:t>NLP</a:t>
            </a:r>
            <a:r>
              <a:rPr lang="he-IL" baseline="0" dirty="0" smtClean="0"/>
              <a:t> הוא תת תחום של </a:t>
            </a:r>
            <a:r>
              <a:rPr lang="en-US" baseline="0" dirty="0" smtClean="0"/>
              <a:t>DS</a:t>
            </a:r>
            <a:r>
              <a:rPr lang="he-IL" baseline="0" dirty="0" smtClean="0"/>
              <a:t> ומצריך ידע עמוק בשפה ושיטות ייחודיות לתחום זה. תחום עמוק עם המון שימושים אפשריים.</a:t>
            </a:r>
          </a:p>
          <a:p>
            <a:r>
              <a:rPr lang="he-IL" baseline="0" dirty="0" smtClean="0"/>
              <a:t>היום מתחילה לאט </a:t>
            </a:r>
            <a:r>
              <a:rPr lang="he-IL" baseline="0" dirty="0" err="1" smtClean="0"/>
              <a:t>לאט</a:t>
            </a:r>
            <a:r>
              <a:rPr lang="he-IL" baseline="0" dirty="0" smtClean="0"/>
              <a:t> מגמה שבה המומחיות בשפה פוחתת והכל הופך להיות אוטומטי (עם הופעת </a:t>
            </a:r>
            <a:r>
              <a:rPr lang="en-US" baseline="0" dirty="0" smtClean="0"/>
              <a:t>WORD2VEC</a:t>
            </a:r>
            <a:r>
              <a:rPr lang="he-IL" baseline="0" dirty="0" smtClean="0"/>
              <a:t>), אולם אני לא מכיר את תחום זה מספיק טוב כדי לאשר או לדבר על תופעה זו ויהיה מתאים יותר לדבר על כך עם אנשי </a:t>
            </a:r>
            <a:r>
              <a:rPr lang="en-US" baseline="0" dirty="0" smtClean="0"/>
              <a:t>NLP</a:t>
            </a:r>
            <a:r>
              <a:rPr lang="he-IL" baseline="0" dirty="0" smtClean="0"/>
              <a:t>.</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5</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תחום</a:t>
            </a:r>
            <a:r>
              <a:rPr lang="he-IL" baseline="0" dirty="0" smtClean="0"/>
              <a:t> </a:t>
            </a:r>
            <a:r>
              <a:rPr lang="en-US" baseline="0" dirty="0" smtClean="0"/>
              <a:t>NLP</a:t>
            </a:r>
            <a:r>
              <a:rPr lang="he-IL" baseline="0" dirty="0" smtClean="0"/>
              <a:t> הוא תת תחום של </a:t>
            </a:r>
            <a:r>
              <a:rPr lang="en-US" baseline="0" dirty="0" smtClean="0"/>
              <a:t>DS</a:t>
            </a:r>
            <a:r>
              <a:rPr lang="he-IL" baseline="0" dirty="0" smtClean="0"/>
              <a:t> ומצריך ידע עמוק בשפה ושיטות ייחודיות לתחום זה. תחום עמוק עם המון שימושים אפשריים.</a:t>
            </a:r>
          </a:p>
          <a:p>
            <a:r>
              <a:rPr lang="he-IL" baseline="0" dirty="0" smtClean="0"/>
              <a:t>היום מתחילה לאט </a:t>
            </a:r>
            <a:r>
              <a:rPr lang="he-IL" baseline="0" dirty="0" err="1" smtClean="0"/>
              <a:t>לאט</a:t>
            </a:r>
            <a:r>
              <a:rPr lang="he-IL" baseline="0" dirty="0" smtClean="0"/>
              <a:t> מגמה שבה המומחיות בשפה פוחתת והכל הופך להיות אוטומטי (עם הופעת </a:t>
            </a:r>
            <a:r>
              <a:rPr lang="en-US" baseline="0" dirty="0" smtClean="0"/>
              <a:t>WORD2VEC</a:t>
            </a:r>
            <a:r>
              <a:rPr lang="he-IL" baseline="0" dirty="0" smtClean="0"/>
              <a:t>), אולם אני לא מכיר את תחום זה מספיק טוב כדי לאשר או לדבר על תופעה זו ויהיה מתאים יותר לדבר על כך עם אנשי </a:t>
            </a:r>
            <a:r>
              <a:rPr lang="en-US" baseline="0" dirty="0" smtClean="0"/>
              <a:t>NLP</a:t>
            </a:r>
            <a:r>
              <a:rPr lang="he-IL" baseline="0" dirty="0" smtClean="0"/>
              <a:t>.</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6</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מיליארדי דולרים</a:t>
            </a:r>
            <a:r>
              <a:rPr lang="he-IL" baseline="0" dirty="0" smtClean="0"/>
              <a:t> מעורבים בעסקאות ב-</a:t>
            </a:r>
            <a:r>
              <a:rPr lang="en-US" baseline="0" dirty="0" smtClean="0"/>
              <a:t>PAYPAL</a:t>
            </a:r>
            <a:r>
              <a:rPr lang="he-IL" baseline="0" dirty="0" smtClean="0"/>
              <a:t> בכל יום. יש חשיבות גבוהה מאוד לנסות ולזהות הונאות (עסקאות מכרטיסי אשראי גנובים או מחשבונות פיקטיביים) כדי להגן על כסף החברה. לצורך כך חברת </a:t>
            </a:r>
            <a:r>
              <a:rPr lang="en-US" baseline="0" dirty="0" smtClean="0"/>
              <a:t>PAYPAL </a:t>
            </a:r>
            <a:r>
              <a:rPr lang="he-IL" baseline="0" dirty="0" smtClean="0"/>
              <a:t> משקיעה משאבים רבים כדי </a:t>
            </a:r>
            <a:r>
              <a:rPr lang="he-IL" baseline="0" dirty="0" err="1" smtClean="0"/>
              <a:t>לנטר</a:t>
            </a:r>
            <a:r>
              <a:rPr lang="he-IL" baseline="0" dirty="0" smtClean="0"/>
              <a:t> ולמנוע הונאות בעזרת </a:t>
            </a:r>
            <a:r>
              <a:rPr lang="en-US" baseline="0" dirty="0" smtClean="0"/>
              <a:t>ML</a:t>
            </a:r>
            <a:r>
              <a:rPr lang="he-IL" baseline="0" dirty="0" smtClean="0"/>
              <a:t>.</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7</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מצב </a:t>
            </a:r>
            <a:r>
              <a:rPr lang="he-IL" dirty="0" err="1" smtClean="0"/>
              <a:t>העו"ש</a:t>
            </a:r>
            <a:r>
              <a:rPr lang="he-IL" dirty="0" smtClean="0"/>
              <a:t>,</a:t>
            </a:r>
            <a:r>
              <a:rPr lang="he-IL" baseline="0" dirty="0" smtClean="0"/>
              <a:t> איך עמד בהחזרת הלוואות בעבר, הלוואות קיימות שיש לו, מצב משפחתי, רכוש שיש בבעלותו </a:t>
            </a:r>
            <a:r>
              <a:rPr lang="he-IL" baseline="0" dirty="0" err="1" smtClean="0"/>
              <a:t>וכו</a:t>
            </a:r>
            <a:r>
              <a:rPr lang="he-IL" baseline="0" dirty="0" smtClean="0"/>
              <a:t>'.</a:t>
            </a:r>
          </a:p>
          <a:p>
            <a:r>
              <a:rPr lang="he-IL" baseline="0" dirty="0" smtClean="0"/>
              <a:t>אם נאסוף על כל מועמד את המידע הנ"ל ויהיה לנו מידע היסטורי של אילו מועמדים החזירו ואילו לא נוכל ללמוד בסיכוי גבוה מודל שחוזה</a:t>
            </a:r>
          </a:p>
          <a:p>
            <a:r>
              <a:rPr lang="he-IL" baseline="0" dirty="0" smtClean="0"/>
              <a:t>האם מועמד מסויים יעמוד בהחזרי ההלוואה או לא ובכך נגדיל באופן משמעותי את הכנסות העסק ונקטין סיכונים מיותרים.</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8</a:t>
            </a:fld>
            <a:endParaRPr lang="he-IL"/>
          </a:p>
        </p:txBody>
      </p:sp>
    </p:spTree>
    <p:extLst>
      <p:ext uri="{BB962C8B-B14F-4D97-AF65-F5344CB8AC3E}">
        <p14:creationId xmlns:p14="http://schemas.microsoft.com/office/powerpoint/2010/main" val="83914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להשאיר לקוח קיים עולה פי 5 פחות מלמשוך לקוח חדש,</a:t>
            </a:r>
            <a:r>
              <a:rPr lang="he-IL" baseline="0" dirty="0" smtClean="0"/>
              <a:t> לכן שווה להשקיע בלקוחות שעומדים לעזוב.</a:t>
            </a:r>
          </a:p>
          <a:p>
            <a:r>
              <a:rPr lang="he-IL" baseline="0" dirty="0" smtClean="0"/>
              <a:t>לרוב כשלקוחות מחליטים לעזוב הם נחושים ולא משנה מה תציע להם, את ההצעות וההטבות כדי לשמור אותם יש להציע להם לפני שהגיעו להחלטה הסופית</a:t>
            </a:r>
          </a:p>
          <a:p>
            <a:r>
              <a:rPr lang="he-IL" baseline="0" dirty="0" smtClean="0"/>
              <a:t>של לנטוש אותך ולעבור.</a:t>
            </a:r>
            <a:endParaRPr lang="he-IL" dirty="0" smtClean="0"/>
          </a:p>
          <a:p>
            <a:r>
              <a:rPr lang="he-IL" dirty="0" smtClean="0"/>
              <a:t>מצב </a:t>
            </a:r>
            <a:r>
              <a:rPr lang="he-IL" dirty="0" err="1" smtClean="0"/>
              <a:t>העו"ש</a:t>
            </a:r>
            <a:r>
              <a:rPr lang="he-IL" dirty="0" smtClean="0"/>
              <a:t>,</a:t>
            </a:r>
            <a:r>
              <a:rPr lang="he-IL" baseline="0" dirty="0" smtClean="0"/>
              <a:t> איך עמד בהחזרת הלוואות בעבר, הלוואות קיימות שיש לו, מצב משפחתי, רכוש שיש בבעלותו </a:t>
            </a:r>
            <a:r>
              <a:rPr lang="he-IL" baseline="0" dirty="0" err="1" smtClean="0"/>
              <a:t>וכו</a:t>
            </a:r>
            <a:r>
              <a:rPr lang="he-IL" baseline="0" dirty="0" smtClean="0"/>
              <a:t>'.</a:t>
            </a:r>
          </a:p>
          <a:p>
            <a:r>
              <a:rPr lang="he-IL" baseline="0" dirty="0" smtClean="0"/>
              <a:t>אם נאסוף על כל מועמד את המידע הנ"ל ויהיה לנו מידע היסטורי של אילו מועמדים החזירו ואילו לא נוכל ללמוד בסיכוי גבוה מודל שחוזה</a:t>
            </a:r>
          </a:p>
          <a:p>
            <a:r>
              <a:rPr lang="he-IL" baseline="0" dirty="0" smtClean="0"/>
              <a:t>האם מועמד מסויים יעמוד בהחזרי ההלוואה או לא ובכך נגדיל באופן משמעותי את הכנסות העסק ונקטין סיכונים מיותרים.</a:t>
            </a:r>
            <a:endParaRPr lang="he-IL" dirty="0"/>
          </a:p>
        </p:txBody>
      </p:sp>
      <p:sp>
        <p:nvSpPr>
          <p:cNvPr id="4" name="מציין מיקום של מספר שקופית 3"/>
          <p:cNvSpPr>
            <a:spLocks noGrp="1"/>
          </p:cNvSpPr>
          <p:nvPr>
            <p:ph type="sldNum" sz="quarter" idx="10"/>
          </p:nvPr>
        </p:nvSpPr>
        <p:spPr/>
        <p:txBody>
          <a:bodyPr/>
          <a:lstStyle/>
          <a:p>
            <a:fld id="{3381B48F-EE92-4572-8258-923470D6A854}" type="slidenum">
              <a:rPr lang="he-IL" smtClean="0"/>
              <a:t>9</a:t>
            </a:fld>
            <a:endParaRPr lang="he-IL"/>
          </a:p>
        </p:txBody>
      </p:sp>
    </p:spTree>
    <p:extLst>
      <p:ext uri="{BB962C8B-B14F-4D97-AF65-F5344CB8AC3E}">
        <p14:creationId xmlns:p14="http://schemas.microsoft.com/office/powerpoint/2010/main" val="83914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Date Placeholder 29"/>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19" name="Footer Placeholder 18"/>
          <p:cNvSpPr>
            <a:spLocks noGrp="1"/>
          </p:cNvSpPr>
          <p:nvPr>
            <p:ph type="ftr" sz="quarter" idx="11"/>
          </p:nvPr>
        </p:nvSpPr>
        <p:spPr/>
        <p:txBody>
          <a:bodyPr/>
          <a:lstStyle/>
          <a:p>
            <a:endParaRPr lang="he-IL"/>
          </a:p>
        </p:txBody>
      </p:sp>
      <p:sp>
        <p:nvSpPr>
          <p:cNvPr id="27" name="Slide Number Placeholder 26"/>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Date Placeholder 6"/>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Date Placeholder 2"/>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ד'/תמוז/תשע"ו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8077200" y="6356350"/>
            <a:ext cx="609600" cy="365125"/>
          </a:xfrm>
        </p:spPr>
        <p:txBody>
          <a:bodyPr/>
          <a:lstStyle/>
          <a:p>
            <a:fld id="{DAF22AC9-109E-4E4D-92F9-530E51D9A3A2}" type="slidenum">
              <a:rPr lang="he-IL" smtClean="0"/>
              <a:t>‹#›</a:t>
            </a:fld>
            <a:endParaRPr lang="he-I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7438E1-117D-44FB-AC24-B79D899BA877}" type="datetimeFigureOut">
              <a:rPr lang="he-IL" smtClean="0"/>
              <a:t>ד'/תמוז/תשע"ו</a:t>
            </a:fld>
            <a:endParaRPr lang="he-I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e-I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F22AC9-109E-4E4D-92F9-530E51D9A3A2}" type="slidenum">
              <a:rPr lang="he-IL" smtClean="0"/>
              <a:t>‹#›</a:t>
            </a:fld>
            <a:endParaRPr lang="he-I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92696"/>
            <a:ext cx="8229600" cy="1143000"/>
          </a:xfrm>
        </p:spPr>
        <p:txBody>
          <a:bodyPr/>
          <a:lstStyle/>
          <a:p>
            <a:pPr algn="ctr"/>
            <a:r>
              <a:rPr lang="he-IL" dirty="0" smtClean="0"/>
              <a:t>מה זה </a:t>
            </a:r>
            <a:r>
              <a:rPr lang="en-US" dirty="0" smtClean="0"/>
              <a:t>data science</a:t>
            </a:r>
            <a:r>
              <a:rPr lang="he-IL" dirty="0" smtClean="0"/>
              <a:t>?</a:t>
            </a:r>
            <a:endParaRPr lang="he-IL" dirty="0"/>
          </a:p>
        </p:txBody>
      </p:sp>
      <p:sp>
        <p:nvSpPr>
          <p:cNvPr id="3" name="מציין מיקום תוכן 2"/>
          <p:cNvSpPr>
            <a:spLocks noGrp="1"/>
          </p:cNvSpPr>
          <p:nvPr>
            <p:ph sz="half" idx="1"/>
          </p:nvPr>
        </p:nvSpPr>
        <p:spPr>
          <a:xfrm>
            <a:off x="4644008" y="1988840"/>
            <a:ext cx="4038600" cy="4434840"/>
          </a:xfrm>
        </p:spPr>
        <p:txBody>
          <a:bodyPr/>
          <a:lstStyle/>
          <a:p>
            <a:r>
              <a:rPr lang="he-IL" dirty="0" smtClean="0"/>
              <a:t>הוצאת ידע וערך עסקי מתוך מידע קיים.</a:t>
            </a:r>
          </a:p>
          <a:p>
            <a:endParaRPr lang="he-IL" dirty="0"/>
          </a:p>
          <a:p>
            <a:r>
              <a:rPr lang="he-IL" dirty="0" smtClean="0"/>
              <a:t>התפתחות טבעית מתחום האנליטיקה, ה-</a:t>
            </a:r>
            <a:r>
              <a:rPr lang="en-US" dirty="0" smtClean="0"/>
              <a:t>BI</a:t>
            </a:r>
            <a:r>
              <a:rPr lang="he-IL" dirty="0" smtClean="0"/>
              <a:t> ומהפיכת המידע.</a:t>
            </a:r>
          </a:p>
          <a:p>
            <a:pPr marL="0" indent="0">
              <a:buNone/>
            </a:pPr>
            <a:endParaRPr lang="he-IL" dirty="0" smtClean="0"/>
          </a:p>
          <a:p>
            <a:r>
              <a:rPr lang="he-IL" dirty="0" smtClean="0"/>
              <a:t>מבוסס על התיאוריה המתמטית של למידת מכונה.</a:t>
            </a:r>
            <a:endParaRPr lang="he-IL" dirty="0"/>
          </a:p>
        </p:txBody>
      </p:sp>
      <p:pic>
        <p:nvPicPr>
          <p:cNvPr id="9" name="מציין מיקום תוכן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3528" y="2420888"/>
            <a:ext cx="4038600" cy="3028950"/>
          </a:xfrm>
        </p:spPr>
      </p:pic>
    </p:spTree>
    <p:extLst>
      <p:ext uri="{BB962C8B-B14F-4D97-AF65-F5344CB8AC3E}">
        <p14:creationId xmlns:p14="http://schemas.microsoft.com/office/powerpoint/2010/main" val="103426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- 7</a:t>
            </a:r>
            <a:endParaRPr lang="he-IL" dirty="0"/>
          </a:p>
        </p:txBody>
      </p:sp>
      <p:sp>
        <p:nvSpPr>
          <p:cNvPr id="4" name="מציין מיקום תוכן 3"/>
          <p:cNvSpPr>
            <a:spLocks noGrp="1"/>
          </p:cNvSpPr>
          <p:nvPr>
            <p:ph sz="half" idx="2"/>
          </p:nvPr>
        </p:nvSpPr>
        <p:spPr>
          <a:xfrm>
            <a:off x="3162672" y="1484784"/>
            <a:ext cx="1954560" cy="572811"/>
          </a:xfrm>
        </p:spPr>
        <p:txBody>
          <a:bodyPr>
            <a:normAutofit/>
          </a:bodyPr>
          <a:lstStyle/>
          <a:p>
            <a:pPr marL="0" indent="0">
              <a:buNone/>
            </a:pPr>
            <a:r>
              <a:rPr lang="he-IL" dirty="0" smtClean="0"/>
              <a:t>סייבר</a:t>
            </a:r>
          </a:p>
        </p:txBody>
      </p:sp>
      <p:sp>
        <p:nvSpPr>
          <p:cNvPr id="7" name="TextBox 6"/>
          <p:cNvSpPr txBox="1"/>
          <p:nvPr/>
        </p:nvSpPr>
        <p:spPr>
          <a:xfrm>
            <a:off x="1619672" y="6046684"/>
            <a:ext cx="5040560" cy="369332"/>
          </a:xfrm>
          <a:prstGeom prst="rect">
            <a:avLst/>
          </a:prstGeom>
          <a:noFill/>
        </p:spPr>
        <p:txBody>
          <a:bodyPr wrap="square" rtlCol="1">
            <a:spAutoFit/>
          </a:bodyPr>
          <a:lstStyle/>
          <a:p>
            <a:r>
              <a:rPr lang="he-IL" dirty="0" smtClean="0"/>
              <a:t>מה הרעיון הבסיסי במערכות לזיהוי ספאם?</a:t>
            </a:r>
            <a:endParaRPr lang="he-IL" dirty="0"/>
          </a:p>
        </p:txBody>
      </p:sp>
      <p:pic>
        <p:nvPicPr>
          <p:cNvPr id="5" name="מציין מיקום תוכן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7584" y="2636912"/>
            <a:ext cx="3493314" cy="1746657"/>
          </a:xfrm>
        </p:spPr>
      </p:pic>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276872"/>
            <a:ext cx="3749040" cy="3383280"/>
          </a:xfrm>
          <a:prstGeom prst="rect">
            <a:avLst/>
          </a:prstGeom>
        </p:spPr>
      </p:pic>
    </p:spTree>
    <p:extLst>
      <p:ext uri="{BB962C8B-B14F-4D97-AF65-F5344CB8AC3E}">
        <p14:creationId xmlns:p14="http://schemas.microsoft.com/office/powerpoint/2010/main" val="3838642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- 8</a:t>
            </a:r>
            <a:endParaRPr lang="he-IL" dirty="0"/>
          </a:p>
        </p:txBody>
      </p:sp>
      <p:sp>
        <p:nvSpPr>
          <p:cNvPr id="4" name="מציין מיקום תוכן 3"/>
          <p:cNvSpPr>
            <a:spLocks noGrp="1"/>
          </p:cNvSpPr>
          <p:nvPr>
            <p:ph sz="half" idx="2"/>
          </p:nvPr>
        </p:nvSpPr>
        <p:spPr>
          <a:xfrm>
            <a:off x="3491880" y="1484784"/>
            <a:ext cx="1954560" cy="572811"/>
          </a:xfrm>
        </p:spPr>
        <p:txBody>
          <a:bodyPr>
            <a:normAutofit/>
          </a:bodyPr>
          <a:lstStyle/>
          <a:p>
            <a:pPr marL="0" indent="0">
              <a:buNone/>
            </a:pPr>
            <a:r>
              <a:rPr lang="he-IL" dirty="0" smtClean="0"/>
              <a:t>אחזקה חזויה</a:t>
            </a:r>
          </a:p>
        </p:txBody>
      </p:sp>
      <p:pic>
        <p:nvPicPr>
          <p:cNvPr id="8" name="מציין מיקום תוכן 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691680" y="2132856"/>
            <a:ext cx="5338936" cy="3570846"/>
          </a:xfrm>
        </p:spPr>
      </p:pic>
    </p:spTree>
    <p:extLst>
      <p:ext uri="{BB962C8B-B14F-4D97-AF65-F5344CB8AC3E}">
        <p14:creationId xmlns:p14="http://schemas.microsoft.com/office/powerpoint/2010/main" val="718841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מה זה למידת מכונה?</a:t>
            </a:r>
            <a:endParaRPr lang="he-IL" dirty="0"/>
          </a:p>
        </p:txBody>
      </p:sp>
      <p:sp>
        <p:nvSpPr>
          <p:cNvPr id="3" name="מציין מיקום תוכן 2"/>
          <p:cNvSpPr>
            <a:spLocks noGrp="1"/>
          </p:cNvSpPr>
          <p:nvPr>
            <p:ph idx="1"/>
          </p:nvPr>
        </p:nvSpPr>
        <p:spPr/>
        <p:txBody>
          <a:bodyPr>
            <a:normAutofit/>
          </a:bodyPr>
          <a:lstStyle/>
          <a:p>
            <a:r>
              <a:rPr lang="he-IL" dirty="0" smtClean="0"/>
              <a:t>תחום תיאורטי שעוסק בחיזוי והוצאת תובנות מעניינות מתוך מידע.</a:t>
            </a:r>
            <a:endParaRPr lang="he-IL" dirty="0"/>
          </a:p>
          <a:p>
            <a:r>
              <a:rPr lang="he-IL" dirty="0" smtClean="0"/>
              <a:t>הנחות:</a:t>
            </a:r>
          </a:p>
          <a:p>
            <a:pPr lvl="1"/>
            <a:r>
              <a:rPr lang="he-IL" dirty="0" smtClean="0"/>
              <a:t>מדגם מייצג	</a:t>
            </a:r>
          </a:p>
          <a:p>
            <a:pPr lvl="1"/>
            <a:r>
              <a:rPr lang="he-IL" dirty="0" smtClean="0"/>
              <a:t>מידול ופיצ'רים קיימים ומשמעותיים</a:t>
            </a:r>
            <a:endParaRPr lang="he-IL" dirty="0"/>
          </a:p>
          <a:p>
            <a:pPr marL="393192" lvl="1" indent="0">
              <a:buNone/>
            </a:pPr>
            <a:endParaRPr lang="he-IL" dirty="0"/>
          </a:p>
          <a:p>
            <a:pPr marL="393192" lvl="1" indent="0">
              <a:buNone/>
            </a:pPr>
            <a:endParaRPr lang="he-IL" dirty="0" smtClean="0"/>
          </a:p>
          <a:p>
            <a:pPr marL="393192" lvl="1" indent="0">
              <a:buNone/>
            </a:pPr>
            <a:endParaRPr lang="he-IL" dirty="0"/>
          </a:p>
          <a:p>
            <a:pPr marL="393192" lvl="1" indent="0">
              <a:buNone/>
            </a:pPr>
            <a:endParaRPr lang="he-IL" dirty="0" smtClean="0"/>
          </a:p>
          <a:p>
            <a:pPr marL="393192" lvl="1" indent="0">
              <a:buNone/>
            </a:pPr>
            <a:endParaRPr lang="he-IL" dirty="0"/>
          </a:p>
          <a:p>
            <a:pPr marL="393192" lvl="1" indent="0">
              <a:buNone/>
            </a:pPr>
            <a:endParaRPr lang="he-IL" dirty="0"/>
          </a:p>
        </p:txBody>
      </p:sp>
      <p:pic>
        <p:nvPicPr>
          <p:cNvPr id="4" name="תמונה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286293"/>
            <a:ext cx="3312368" cy="2038380"/>
          </a:xfrm>
          <a:prstGeom prst="rect">
            <a:avLst/>
          </a:prstGeom>
        </p:spPr>
      </p:pic>
      <p:sp>
        <p:nvSpPr>
          <p:cNvPr id="5" name="TextBox 4"/>
          <p:cNvSpPr txBox="1"/>
          <p:nvPr/>
        </p:nvSpPr>
        <p:spPr>
          <a:xfrm>
            <a:off x="2915816" y="6352231"/>
            <a:ext cx="3240360" cy="369332"/>
          </a:xfrm>
          <a:prstGeom prst="rect">
            <a:avLst/>
          </a:prstGeom>
          <a:noFill/>
        </p:spPr>
        <p:txBody>
          <a:bodyPr wrap="square" rtlCol="1">
            <a:spAutoFit/>
          </a:bodyPr>
          <a:lstStyle/>
          <a:p>
            <a:r>
              <a:rPr lang="he-IL" b="1" dirty="0" smtClean="0"/>
              <a:t>במה תחום זה לא עוסק??</a:t>
            </a:r>
            <a:endParaRPr lang="he-IL" b="1" dirty="0"/>
          </a:p>
        </p:txBody>
      </p:sp>
    </p:spTree>
    <p:extLst>
      <p:ext uri="{BB962C8B-B14F-4D97-AF65-F5344CB8AC3E}">
        <p14:creationId xmlns:p14="http://schemas.microsoft.com/office/powerpoint/2010/main" val="3412890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דוגמא</a:t>
            </a:r>
            <a:endParaRPr lang="he-IL" dirty="0"/>
          </a:p>
        </p:txBody>
      </p:sp>
      <p:graphicFrame>
        <p:nvGraphicFramePr>
          <p:cNvPr id="5" name="מציין מיקום תוכן 4"/>
          <p:cNvGraphicFramePr>
            <a:graphicFrameLocks noGrp="1"/>
          </p:cNvGraphicFramePr>
          <p:nvPr>
            <p:ph idx="1"/>
            <p:extLst>
              <p:ext uri="{D42A27DB-BD31-4B8C-83A1-F6EECF244321}">
                <p14:modId xmlns:p14="http://schemas.microsoft.com/office/powerpoint/2010/main" val="3080376471"/>
              </p:ext>
            </p:extLst>
          </p:nvPr>
        </p:nvGraphicFramePr>
        <p:xfrm>
          <a:off x="971600" y="2636912"/>
          <a:ext cx="6923112" cy="2232248"/>
        </p:xfrm>
        <a:graphic>
          <a:graphicData uri="http://schemas.openxmlformats.org/drawingml/2006/table">
            <a:tbl>
              <a:tblPr rtl="1" firstRow="1" bandRow="1">
                <a:tableStyleId>{5C22544A-7EE6-4342-B048-85BDC9FD1C3A}</a:tableStyleId>
              </a:tblPr>
              <a:tblGrid>
                <a:gridCol w="1153852"/>
                <a:gridCol w="1153852"/>
                <a:gridCol w="1153852"/>
                <a:gridCol w="1153852"/>
                <a:gridCol w="1153852"/>
                <a:gridCol w="1153852"/>
              </a:tblGrid>
              <a:tr h="504056">
                <a:tc>
                  <a:txBody>
                    <a:bodyPr/>
                    <a:lstStyle/>
                    <a:p>
                      <a:pPr rtl="1"/>
                      <a:r>
                        <a:rPr lang="he-IL" dirty="0" smtClean="0"/>
                        <a:t>טעים?</a:t>
                      </a:r>
                      <a:endParaRPr lang="he-IL" dirty="0"/>
                    </a:p>
                  </a:txBody>
                  <a:tcPr/>
                </a:tc>
                <a:tc>
                  <a:txBody>
                    <a:bodyPr/>
                    <a:lstStyle/>
                    <a:p>
                      <a:pPr rtl="1"/>
                      <a:r>
                        <a:rPr lang="he-IL" dirty="0" smtClean="0"/>
                        <a:t>רכות</a:t>
                      </a:r>
                      <a:endParaRPr lang="he-IL" dirty="0"/>
                    </a:p>
                  </a:txBody>
                  <a:tcPr/>
                </a:tc>
                <a:tc>
                  <a:txBody>
                    <a:bodyPr/>
                    <a:lstStyle/>
                    <a:p>
                      <a:pPr rtl="1"/>
                      <a:r>
                        <a:rPr lang="he-IL" dirty="0" smtClean="0"/>
                        <a:t>ריחניות</a:t>
                      </a:r>
                      <a:endParaRPr lang="he-IL" dirty="0"/>
                    </a:p>
                  </a:txBody>
                  <a:tcPr/>
                </a:tc>
                <a:tc>
                  <a:txBody>
                    <a:bodyPr/>
                    <a:lstStyle/>
                    <a:p>
                      <a:pPr rtl="1"/>
                      <a:r>
                        <a:rPr lang="he-IL" dirty="0" smtClean="0"/>
                        <a:t>משקל</a:t>
                      </a:r>
                      <a:endParaRPr lang="he-IL" dirty="0"/>
                    </a:p>
                  </a:txBody>
                  <a:tcPr/>
                </a:tc>
                <a:tc>
                  <a:txBody>
                    <a:bodyPr/>
                    <a:lstStyle/>
                    <a:p>
                      <a:pPr rtl="1"/>
                      <a:r>
                        <a:rPr lang="he-IL" dirty="0" smtClean="0"/>
                        <a:t>צבע</a:t>
                      </a:r>
                      <a:endParaRPr lang="he-IL" dirty="0"/>
                    </a:p>
                  </a:txBody>
                  <a:tcPr/>
                </a:tc>
                <a:tc>
                  <a:txBody>
                    <a:bodyPr/>
                    <a:lstStyle/>
                    <a:p>
                      <a:pPr rtl="1"/>
                      <a:r>
                        <a:rPr lang="he-IL" dirty="0" smtClean="0"/>
                        <a:t>קוטר</a:t>
                      </a:r>
                      <a:endParaRPr lang="he-IL" dirty="0"/>
                    </a:p>
                  </a:txBody>
                  <a:tcPr/>
                </a:tc>
              </a:tr>
              <a:tr h="576064">
                <a:tc>
                  <a:txBody>
                    <a:bodyPr/>
                    <a:lstStyle/>
                    <a:p>
                      <a:pPr rtl="1"/>
                      <a:r>
                        <a:rPr lang="he-IL" dirty="0" smtClean="0"/>
                        <a:t>לא</a:t>
                      </a:r>
                      <a:endParaRPr lang="he-IL" dirty="0"/>
                    </a:p>
                  </a:txBody>
                  <a:tcPr/>
                </a:tc>
                <a:tc>
                  <a:txBody>
                    <a:bodyPr/>
                    <a:lstStyle/>
                    <a:p>
                      <a:pPr rtl="1"/>
                      <a:r>
                        <a:rPr lang="he-IL" dirty="0" smtClean="0"/>
                        <a:t>רך</a:t>
                      </a:r>
                      <a:endParaRPr lang="he-IL" dirty="0"/>
                    </a:p>
                  </a:txBody>
                  <a:tcPr/>
                </a:tc>
                <a:tc>
                  <a:txBody>
                    <a:bodyPr/>
                    <a:lstStyle/>
                    <a:p>
                      <a:pPr rtl="1"/>
                      <a:r>
                        <a:rPr lang="he-IL" dirty="0" smtClean="0"/>
                        <a:t>בינונית</a:t>
                      </a:r>
                      <a:endParaRPr lang="he-IL" dirty="0"/>
                    </a:p>
                  </a:txBody>
                  <a:tcPr/>
                </a:tc>
                <a:tc>
                  <a:txBody>
                    <a:bodyPr/>
                    <a:lstStyle/>
                    <a:p>
                      <a:pPr rtl="1"/>
                      <a:r>
                        <a:rPr lang="he-IL" dirty="0" smtClean="0"/>
                        <a:t>200</a:t>
                      </a:r>
                      <a:endParaRPr lang="he-IL" dirty="0"/>
                    </a:p>
                  </a:txBody>
                  <a:tcPr/>
                </a:tc>
                <a:tc>
                  <a:txBody>
                    <a:bodyPr/>
                    <a:lstStyle/>
                    <a:p>
                      <a:pPr rtl="1"/>
                      <a:r>
                        <a:rPr lang="he-IL" dirty="0" smtClean="0"/>
                        <a:t>צהוב</a:t>
                      </a:r>
                      <a:endParaRPr lang="he-IL" dirty="0"/>
                    </a:p>
                  </a:txBody>
                  <a:tcPr/>
                </a:tc>
                <a:tc>
                  <a:txBody>
                    <a:bodyPr/>
                    <a:lstStyle/>
                    <a:p>
                      <a:pPr rtl="1"/>
                      <a:r>
                        <a:rPr lang="he-IL" dirty="0" smtClean="0"/>
                        <a:t>10</a:t>
                      </a:r>
                      <a:endParaRPr lang="he-IL" dirty="0"/>
                    </a:p>
                  </a:txBody>
                  <a:tcPr/>
                </a:tc>
              </a:tr>
              <a:tr h="576064">
                <a:tc>
                  <a:txBody>
                    <a:bodyPr/>
                    <a:lstStyle/>
                    <a:p>
                      <a:pPr rtl="1"/>
                      <a:r>
                        <a:rPr lang="he-IL" dirty="0" smtClean="0"/>
                        <a:t>כן</a:t>
                      </a:r>
                      <a:endParaRPr lang="he-IL" dirty="0"/>
                    </a:p>
                  </a:txBody>
                  <a:tcPr/>
                </a:tc>
                <a:tc>
                  <a:txBody>
                    <a:bodyPr/>
                    <a:lstStyle/>
                    <a:p>
                      <a:pPr rtl="1"/>
                      <a:r>
                        <a:rPr lang="he-IL" dirty="0" smtClean="0"/>
                        <a:t>בינונית</a:t>
                      </a:r>
                      <a:endParaRPr lang="he-IL" dirty="0"/>
                    </a:p>
                  </a:txBody>
                  <a:tcPr/>
                </a:tc>
                <a:tc>
                  <a:txBody>
                    <a:bodyPr/>
                    <a:lstStyle/>
                    <a:p>
                      <a:pPr rtl="1"/>
                      <a:r>
                        <a:rPr lang="he-IL" dirty="0" smtClean="0"/>
                        <a:t>גבוהה</a:t>
                      </a:r>
                      <a:endParaRPr lang="he-IL" dirty="0"/>
                    </a:p>
                  </a:txBody>
                  <a:tcPr/>
                </a:tc>
                <a:tc>
                  <a:txBody>
                    <a:bodyPr/>
                    <a:lstStyle/>
                    <a:p>
                      <a:pPr rtl="1"/>
                      <a:r>
                        <a:rPr lang="he-IL" dirty="0" smtClean="0"/>
                        <a:t>150</a:t>
                      </a:r>
                      <a:endParaRPr lang="he-IL" dirty="0"/>
                    </a:p>
                  </a:txBody>
                  <a:tcPr/>
                </a:tc>
                <a:tc>
                  <a:txBody>
                    <a:bodyPr/>
                    <a:lstStyle/>
                    <a:p>
                      <a:pPr rtl="1"/>
                      <a:r>
                        <a:rPr lang="he-IL" dirty="0" smtClean="0"/>
                        <a:t>כתום</a:t>
                      </a:r>
                      <a:endParaRPr lang="he-IL" dirty="0"/>
                    </a:p>
                  </a:txBody>
                  <a:tcPr/>
                </a:tc>
                <a:tc>
                  <a:txBody>
                    <a:bodyPr/>
                    <a:lstStyle/>
                    <a:p>
                      <a:pPr rtl="1"/>
                      <a:r>
                        <a:rPr lang="he-IL" dirty="0" smtClean="0"/>
                        <a:t>10</a:t>
                      </a:r>
                      <a:endParaRPr lang="he-IL" dirty="0"/>
                    </a:p>
                  </a:txBody>
                  <a:tcPr/>
                </a:tc>
              </a:tr>
              <a:tr h="576064">
                <a:tc>
                  <a:txBody>
                    <a:bodyPr/>
                    <a:lstStyle/>
                    <a:p>
                      <a:pPr rtl="1"/>
                      <a:r>
                        <a:rPr lang="he-IL" dirty="0" smtClean="0"/>
                        <a:t>....</a:t>
                      </a:r>
                      <a:endParaRPr lang="he-IL" dirty="0"/>
                    </a:p>
                  </a:txBody>
                  <a:tcPr/>
                </a:tc>
                <a:tc>
                  <a:txBody>
                    <a:bodyPr/>
                    <a:lstStyle/>
                    <a:p>
                      <a:pPr rtl="1"/>
                      <a:r>
                        <a:rPr lang="he-IL" dirty="0" smtClean="0"/>
                        <a:t>....</a:t>
                      </a:r>
                      <a:endParaRPr lang="he-IL" dirty="0"/>
                    </a:p>
                  </a:txBody>
                  <a:tcPr/>
                </a:tc>
                <a:tc>
                  <a:txBody>
                    <a:bodyPr/>
                    <a:lstStyle/>
                    <a:p>
                      <a:pPr rtl="1"/>
                      <a:r>
                        <a:rPr lang="he-IL" dirty="0" smtClean="0"/>
                        <a:t>....</a:t>
                      </a:r>
                      <a:endParaRPr lang="he-IL" dirty="0"/>
                    </a:p>
                  </a:txBody>
                  <a:tcPr/>
                </a:tc>
                <a:tc>
                  <a:txBody>
                    <a:bodyPr/>
                    <a:lstStyle/>
                    <a:p>
                      <a:pPr rtl="1"/>
                      <a:r>
                        <a:rPr lang="he-IL" dirty="0" smtClean="0"/>
                        <a:t>....</a:t>
                      </a:r>
                      <a:endParaRPr lang="he-IL" dirty="0"/>
                    </a:p>
                  </a:txBody>
                  <a:tcPr/>
                </a:tc>
                <a:tc>
                  <a:txBody>
                    <a:bodyPr/>
                    <a:lstStyle/>
                    <a:p>
                      <a:pPr rtl="1"/>
                      <a:r>
                        <a:rPr lang="he-IL" dirty="0" smtClean="0"/>
                        <a:t>....</a:t>
                      </a:r>
                      <a:endParaRPr lang="he-IL" dirty="0"/>
                    </a:p>
                  </a:txBody>
                  <a:tcPr/>
                </a:tc>
                <a:tc>
                  <a:txBody>
                    <a:bodyPr/>
                    <a:lstStyle/>
                    <a:p>
                      <a:pPr rtl="1"/>
                      <a:r>
                        <a:rPr lang="he-IL" dirty="0" smtClean="0"/>
                        <a:t>....</a:t>
                      </a:r>
                      <a:endParaRPr lang="he-IL" dirty="0"/>
                    </a:p>
                  </a:txBody>
                  <a:tcPr/>
                </a:tc>
              </a:tr>
            </a:tbl>
          </a:graphicData>
        </a:graphic>
      </p:graphicFrame>
      <p:sp>
        <p:nvSpPr>
          <p:cNvPr id="6" name="TextBox 5"/>
          <p:cNvSpPr txBox="1"/>
          <p:nvPr/>
        </p:nvSpPr>
        <p:spPr>
          <a:xfrm>
            <a:off x="3563888" y="2101498"/>
            <a:ext cx="2088232" cy="369332"/>
          </a:xfrm>
          <a:prstGeom prst="rect">
            <a:avLst/>
          </a:prstGeom>
          <a:noFill/>
        </p:spPr>
        <p:txBody>
          <a:bodyPr wrap="square" rtlCol="1">
            <a:spAutoFit/>
          </a:bodyPr>
          <a:lstStyle/>
          <a:p>
            <a:r>
              <a:rPr lang="he-IL" dirty="0" smtClean="0"/>
              <a:t>חיזוי טעם של תפוזים</a:t>
            </a:r>
            <a:endParaRPr lang="he-IL" dirty="0"/>
          </a:p>
        </p:txBody>
      </p:sp>
      <p:sp>
        <p:nvSpPr>
          <p:cNvPr id="8" name="TextBox 7"/>
          <p:cNvSpPr txBox="1"/>
          <p:nvPr/>
        </p:nvSpPr>
        <p:spPr>
          <a:xfrm>
            <a:off x="2267744" y="5229200"/>
            <a:ext cx="5112568" cy="646331"/>
          </a:xfrm>
          <a:prstGeom prst="rect">
            <a:avLst/>
          </a:prstGeom>
          <a:noFill/>
        </p:spPr>
        <p:txBody>
          <a:bodyPr wrap="square" rtlCol="1">
            <a:spAutoFit/>
          </a:bodyPr>
          <a:lstStyle/>
          <a:p>
            <a:pPr algn="ctr"/>
            <a:r>
              <a:rPr lang="he-IL" b="1" dirty="0" smtClean="0"/>
              <a:t>איזה עוד פיצ'רים הייתם מוסיפים לטבלה זו שעשויים להיות רלוונטיים לחיזוי?</a:t>
            </a:r>
            <a:endParaRPr lang="he-IL" b="1" dirty="0"/>
          </a:p>
        </p:txBody>
      </p:sp>
    </p:spTree>
    <p:extLst>
      <p:ext uri="{BB962C8B-B14F-4D97-AF65-F5344CB8AC3E}">
        <p14:creationId xmlns:p14="http://schemas.microsoft.com/office/powerpoint/2010/main" val="74359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76672"/>
            <a:ext cx="8229600" cy="1143000"/>
          </a:xfrm>
        </p:spPr>
        <p:txBody>
          <a:bodyPr/>
          <a:lstStyle/>
          <a:p>
            <a:pPr algn="ctr"/>
            <a:r>
              <a:rPr lang="he-IL" dirty="0" smtClean="0"/>
              <a:t>דוגמאות לתוצרי </a:t>
            </a:r>
            <a:r>
              <a:rPr lang="en-US" dirty="0" smtClean="0"/>
              <a:t>DS</a:t>
            </a:r>
            <a:endParaRPr lang="he-IL" dirty="0"/>
          </a:p>
        </p:txBody>
      </p:sp>
      <p:pic>
        <p:nvPicPr>
          <p:cNvPr id="5" name="מציין מיקום תוכן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691680" y="2060848"/>
            <a:ext cx="6137774" cy="3960440"/>
          </a:xfrm>
        </p:spPr>
      </p:pic>
      <p:sp>
        <p:nvSpPr>
          <p:cNvPr id="4" name="מציין מיקום תוכן 3"/>
          <p:cNvSpPr>
            <a:spLocks noGrp="1"/>
          </p:cNvSpPr>
          <p:nvPr>
            <p:ph sz="half" idx="2"/>
          </p:nvPr>
        </p:nvSpPr>
        <p:spPr>
          <a:xfrm>
            <a:off x="3707904" y="1556792"/>
            <a:ext cx="1954560" cy="572811"/>
          </a:xfrm>
        </p:spPr>
        <p:txBody>
          <a:bodyPr/>
          <a:lstStyle/>
          <a:p>
            <a:pPr marL="0" indent="0">
              <a:buNone/>
            </a:pPr>
            <a:r>
              <a:rPr lang="he-IL" dirty="0" smtClean="0"/>
              <a:t>שיווק דיגיטלי</a:t>
            </a:r>
          </a:p>
        </p:txBody>
      </p:sp>
      <p:sp>
        <p:nvSpPr>
          <p:cNvPr id="6" name="TextBox 5"/>
          <p:cNvSpPr txBox="1"/>
          <p:nvPr/>
        </p:nvSpPr>
        <p:spPr>
          <a:xfrm>
            <a:off x="1403648" y="6093800"/>
            <a:ext cx="5472608" cy="369332"/>
          </a:xfrm>
          <a:prstGeom prst="rect">
            <a:avLst/>
          </a:prstGeom>
          <a:noFill/>
        </p:spPr>
        <p:txBody>
          <a:bodyPr wrap="square" rtlCol="1">
            <a:spAutoFit/>
          </a:bodyPr>
          <a:lstStyle/>
          <a:p>
            <a:r>
              <a:rPr lang="he-IL" b="1" dirty="0" smtClean="0"/>
              <a:t>איך הייתם מתאימים פרסומות אישיות?</a:t>
            </a:r>
            <a:endParaRPr lang="he-IL" b="1" dirty="0"/>
          </a:p>
        </p:txBody>
      </p:sp>
    </p:spTree>
    <p:extLst>
      <p:ext uri="{BB962C8B-B14F-4D97-AF65-F5344CB8AC3E}">
        <p14:creationId xmlns:p14="http://schemas.microsoft.com/office/powerpoint/2010/main" val="1506065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76672"/>
            <a:ext cx="8229600" cy="1143000"/>
          </a:xfrm>
        </p:spPr>
        <p:txBody>
          <a:bodyPr/>
          <a:lstStyle/>
          <a:p>
            <a:pPr algn="ctr"/>
            <a:r>
              <a:rPr lang="he-IL" dirty="0" smtClean="0"/>
              <a:t>דוגמאות לתוצרי </a:t>
            </a:r>
            <a:r>
              <a:rPr lang="en-US" dirty="0" smtClean="0"/>
              <a:t>DS</a:t>
            </a:r>
            <a:endParaRPr lang="he-IL" dirty="0"/>
          </a:p>
        </p:txBody>
      </p:sp>
      <p:sp>
        <p:nvSpPr>
          <p:cNvPr id="6" name="TextBox 5"/>
          <p:cNvSpPr txBox="1"/>
          <p:nvPr/>
        </p:nvSpPr>
        <p:spPr>
          <a:xfrm>
            <a:off x="1403648" y="1772816"/>
            <a:ext cx="5472608" cy="369332"/>
          </a:xfrm>
          <a:prstGeom prst="rect">
            <a:avLst/>
          </a:prstGeom>
          <a:noFill/>
        </p:spPr>
        <p:txBody>
          <a:bodyPr wrap="square" rtlCol="1">
            <a:spAutoFit/>
          </a:bodyPr>
          <a:lstStyle/>
          <a:p>
            <a:r>
              <a:rPr lang="he-IL" b="1" dirty="0" smtClean="0"/>
              <a:t>וגם כשנכשלים מוח יצירתי יכול להיחלץ מבעיות....</a:t>
            </a:r>
            <a:endParaRPr lang="he-IL" b="1" dirty="0"/>
          </a:p>
        </p:txBody>
      </p:sp>
      <p:pic>
        <p:nvPicPr>
          <p:cNvPr id="7" name="מציין מיקום תוכן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67544" y="2420888"/>
            <a:ext cx="8343672" cy="2592288"/>
          </a:xfrm>
        </p:spPr>
      </p:pic>
    </p:spTree>
    <p:extLst>
      <p:ext uri="{BB962C8B-B14F-4D97-AF65-F5344CB8AC3E}">
        <p14:creationId xmlns:p14="http://schemas.microsoft.com/office/powerpoint/2010/main" val="573334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- 2</a:t>
            </a:r>
            <a:endParaRPr lang="he-IL" dirty="0"/>
          </a:p>
        </p:txBody>
      </p:sp>
      <p:sp>
        <p:nvSpPr>
          <p:cNvPr id="4" name="מציין מיקום תוכן 3"/>
          <p:cNvSpPr>
            <a:spLocks noGrp="1"/>
          </p:cNvSpPr>
          <p:nvPr>
            <p:ph sz="half" idx="2"/>
          </p:nvPr>
        </p:nvSpPr>
        <p:spPr>
          <a:xfrm>
            <a:off x="3347864" y="1484784"/>
            <a:ext cx="1954560" cy="572811"/>
          </a:xfrm>
        </p:spPr>
        <p:txBody>
          <a:bodyPr>
            <a:normAutofit fontScale="92500"/>
          </a:bodyPr>
          <a:lstStyle/>
          <a:p>
            <a:pPr marL="0" indent="0">
              <a:buNone/>
            </a:pPr>
            <a:r>
              <a:rPr lang="he-IL" dirty="0" smtClean="0"/>
              <a:t>מערכות המלצה</a:t>
            </a:r>
          </a:p>
        </p:txBody>
      </p:sp>
      <p:pic>
        <p:nvPicPr>
          <p:cNvPr id="6" name="מציין מיקום תוכן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9632" y="1916832"/>
            <a:ext cx="6131024" cy="4199061"/>
          </a:xfrm>
        </p:spPr>
      </p:pic>
      <p:sp>
        <p:nvSpPr>
          <p:cNvPr id="7" name="TextBox 6"/>
          <p:cNvSpPr txBox="1"/>
          <p:nvPr/>
        </p:nvSpPr>
        <p:spPr>
          <a:xfrm>
            <a:off x="1259632" y="6257974"/>
            <a:ext cx="5472608" cy="369332"/>
          </a:xfrm>
          <a:prstGeom prst="rect">
            <a:avLst/>
          </a:prstGeom>
          <a:noFill/>
        </p:spPr>
        <p:txBody>
          <a:bodyPr wrap="square" rtlCol="1">
            <a:spAutoFit/>
          </a:bodyPr>
          <a:lstStyle/>
          <a:p>
            <a:r>
              <a:rPr lang="he-IL" b="1" dirty="0" smtClean="0"/>
              <a:t>איך הייתם ממליצים על סרטים למשל?</a:t>
            </a:r>
            <a:endParaRPr lang="he-IL" b="1" dirty="0"/>
          </a:p>
        </p:txBody>
      </p:sp>
    </p:spTree>
    <p:extLst>
      <p:ext uri="{BB962C8B-B14F-4D97-AF65-F5344CB8AC3E}">
        <p14:creationId xmlns:p14="http://schemas.microsoft.com/office/powerpoint/2010/main" val="702291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- 3</a:t>
            </a:r>
            <a:endParaRPr lang="he-IL" dirty="0"/>
          </a:p>
        </p:txBody>
      </p:sp>
      <p:sp>
        <p:nvSpPr>
          <p:cNvPr id="4" name="מציין מיקום תוכן 3"/>
          <p:cNvSpPr>
            <a:spLocks noGrp="1"/>
          </p:cNvSpPr>
          <p:nvPr>
            <p:ph sz="half" idx="2"/>
          </p:nvPr>
        </p:nvSpPr>
        <p:spPr>
          <a:xfrm>
            <a:off x="3347864" y="1484784"/>
            <a:ext cx="1954560" cy="572811"/>
          </a:xfrm>
        </p:spPr>
        <p:txBody>
          <a:bodyPr>
            <a:normAutofit/>
          </a:bodyPr>
          <a:lstStyle/>
          <a:p>
            <a:pPr marL="0" indent="0">
              <a:buNone/>
            </a:pPr>
            <a:r>
              <a:rPr lang="he-IL" dirty="0" smtClean="0"/>
              <a:t>עיבוד שפה</a:t>
            </a:r>
          </a:p>
        </p:txBody>
      </p:sp>
      <p:pic>
        <p:nvPicPr>
          <p:cNvPr id="5" name="מציין מיקום תוכן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7544" y="2276872"/>
            <a:ext cx="4057384" cy="2664296"/>
          </a:xfrm>
        </p:spPr>
      </p:pic>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513" y="2276872"/>
            <a:ext cx="4161795" cy="2030720"/>
          </a:xfrm>
          <a:prstGeom prst="rect">
            <a:avLst/>
          </a:prstGeom>
        </p:spPr>
      </p:pic>
    </p:spTree>
    <p:extLst>
      <p:ext uri="{BB962C8B-B14F-4D97-AF65-F5344CB8AC3E}">
        <p14:creationId xmlns:p14="http://schemas.microsoft.com/office/powerpoint/2010/main" val="1019994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- 3</a:t>
            </a:r>
            <a:endParaRPr lang="he-IL" dirty="0"/>
          </a:p>
        </p:txBody>
      </p:sp>
      <p:sp>
        <p:nvSpPr>
          <p:cNvPr id="4" name="מציין מיקום תוכן 3"/>
          <p:cNvSpPr>
            <a:spLocks noGrp="1"/>
          </p:cNvSpPr>
          <p:nvPr>
            <p:ph sz="half" idx="2"/>
          </p:nvPr>
        </p:nvSpPr>
        <p:spPr>
          <a:xfrm>
            <a:off x="3131840" y="1484784"/>
            <a:ext cx="2520280" cy="572811"/>
          </a:xfrm>
        </p:spPr>
        <p:txBody>
          <a:bodyPr>
            <a:normAutofit fontScale="77500" lnSpcReduction="20000"/>
          </a:bodyPr>
          <a:lstStyle/>
          <a:p>
            <a:pPr marL="0" indent="0">
              <a:buNone/>
            </a:pPr>
            <a:r>
              <a:rPr lang="he-IL" b="1" dirty="0" smtClean="0"/>
              <a:t>וכשזה לא כל כך הולך...</a:t>
            </a:r>
          </a:p>
        </p:txBody>
      </p:sp>
      <p:pic>
        <p:nvPicPr>
          <p:cNvPr id="102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539958" cy="435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13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- 4</a:t>
            </a:r>
            <a:endParaRPr lang="he-IL" dirty="0"/>
          </a:p>
        </p:txBody>
      </p:sp>
      <p:sp>
        <p:nvSpPr>
          <p:cNvPr id="4" name="מציין מיקום תוכן 3"/>
          <p:cNvSpPr>
            <a:spLocks noGrp="1"/>
          </p:cNvSpPr>
          <p:nvPr>
            <p:ph sz="half" idx="2"/>
          </p:nvPr>
        </p:nvSpPr>
        <p:spPr>
          <a:xfrm>
            <a:off x="3473429" y="1412776"/>
            <a:ext cx="1954560" cy="572811"/>
          </a:xfrm>
        </p:spPr>
        <p:txBody>
          <a:bodyPr>
            <a:normAutofit/>
          </a:bodyPr>
          <a:lstStyle/>
          <a:p>
            <a:pPr marL="0" indent="0">
              <a:buNone/>
            </a:pPr>
            <a:r>
              <a:rPr lang="he-IL" dirty="0" smtClean="0"/>
              <a:t>זיהוי הונאות</a:t>
            </a:r>
          </a:p>
        </p:txBody>
      </p:sp>
      <p:pic>
        <p:nvPicPr>
          <p:cNvPr id="9" name="מציין מיקום תוכן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9632" y="1916832"/>
            <a:ext cx="6142546" cy="3456384"/>
          </a:xfrm>
        </p:spPr>
      </p:pic>
      <p:pic>
        <p:nvPicPr>
          <p:cNvPr id="10" name="תמונה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9832" y="5445224"/>
            <a:ext cx="2383139" cy="1254388"/>
          </a:xfrm>
          <a:prstGeom prst="rect">
            <a:avLst/>
          </a:prstGeom>
        </p:spPr>
      </p:pic>
    </p:spTree>
    <p:extLst>
      <p:ext uri="{BB962C8B-B14F-4D97-AF65-F5344CB8AC3E}">
        <p14:creationId xmlns:p14="http://schemas.microsoft.com/office/powerpoint/2010/main" val="3017911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- 5</a:t>
            </a:r>
            <a:endParaRPr lang="he-IL" dirty="0"/>
          </a:p>
        </p:txBody>
      </p:sp>
      <p:sp>
        <p:nvSpPr>
          <p:cNvPr id="4" name="מציין מיקום תוכן 3"/>
          <p:cNvSpPr>
            <a:spLocks noGrp="1"/>
          </p:cNvSpPr>
          <p:nvPr>
            <p:ph sz="half" idx="2"/>
          </p:nvPr>
        </p:nvSpPr>
        <p:spPr>
          <a:xfrm>
            <a:off x="3347864" y="1484784"/>
            <a:ext cx="1954560" cy="572811"/>
          </a:xfrm>
        </p:spPr>
        <p:txBody>
          <a:bodyPr>
            <a:normAutofit/>
          </a:bodyPr>
          <a:lstStyle/>
          <a:p>
            <a:pPr marL="0" indent="0">
              <a:buNone/>
            </a:pPr>
            <a:r>
              <a:rPr lang="he-IL" dirty="0" smtClean="0"/>
              <a:t>ניתוח סיכונים</a:t>
            </a:r>
          </a:p>
        </p:txBody>
      </p:sp>
      <p:sp>
        <p:nvSpPr>
          <p:cNvPr id="7" name="TextBox 6"/>
          <p:cNvSpPr txBox="1"/>
          <p:nvPr/>
        </p:nvSpPr>
        <p:spPr>
          <a:xfrm>
            <a:off x="1763688" y="5557882"/>
            <a:ext cx="5040560" cy="369332"/>
          </a:xfrm>
          <a:prstGeom prst="rect">
            <a:avLst/>
          </a:prstGeom>
          <a:noFill/>
        </p:spPr>
        <p:txBody>
          <a:bodyPr wrap="square" rtlCol="1">
            <a:spAutoFit/>
          </a:bodyPr>
          <a:lstStyle/>
          <a:p>
            <a:r>
              <a:rPr lang="he-IL" dirty="0" smtClean="0"/>
              <a:t>איזה פרמטרים לדעתכם רלוונטיים לצורך ניתוח סיכונים?</a:t>
            </a:r>
            <a:endParaRPr lang="he-IL" dirty="0"/>
          </a:p>
        </p:txBody>
      </p:sp>
      <p:pic>
        <p:nvPicPr>
          <p:cNvPr id="5" name="מציין מיקום תוכן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75656" y="1988840"/>
            <a:ext cx="5712357" cy="3384376"/>
          </a:xfrm>
        </p:spPr>
      </p:pic>
    </p:spTree>
    <p:extLst>
      <p:ext uri="{BB962C8B-B14F-4D97-AF65-F5344CB8AC3E}">
        <p14:creationId xmlns:p14="http://schemas.microsoft.com/office/powerpoint/2010/main" val="3440589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8229600" cy="1143000"/>
          </a:xfrm>
        </p:spPr>
        <p:txBody>
          <a:bodyPr/>
          <a:lstStyle/>
          <a:p>
            <a:pPr algn="ctr"/>
            <a:r>
              <a:rPr lang="he-IL" dirty="0" smtClean="0"/>
              <a:t>דוגמאות לתוצרי  </a:t>
            </a:r>
            <a:r>
              <a:rPr lang="en-US" dirty="0" smtClean="0"/>
              <a:t>DS</a:t>
            </a:r>
            <a:r>
              <a:rPr lang="he-IL" dirty="0" smtClean="0"/>
              <a:t> - 6</a:t>
            </a:r>
            <a:endParaRPr lang="he-IL" dirty="0"/>
          </a:p>
        </p:txBody>
      </p:sp>
      <p:sp>
        <p:nvSpPr>
          <p:cNvPr id="4" name="מציין מיקום תוכן 3"/>
          <p:cNvSpPr>
            <a:spLocks noGrp="1"/>
          </p:cNvSpPr>
          <p:nvPr>
            <p:ph sz="half" idx="2"/>
          </p:nvPr>
        </p:nvSpPr>
        <p:spPr>
          <a:xfrm>
            <a:off x="3491880" y="1484784"/>
            <a:ext cx="1954560" cy="572811"/>
          </a:xfrm>
        </p:spPr>
        <p:txBody>
          <a:bodyPr>
            <a:normAutofit fontScale="70000" lnSpcReduction="20000"/>
          </a:bodyPr>
          <a:lstStyle/>
          <a:p>
            <a:pPr marL="0" indent="0">
              <a:buNone/>
            </a:pPr>
            <a:r>
              <a:rPr lang="he-IL" dirty="0" smtClean="0"/>
              <a:t>חיזוי נטישת לקוחות</a:t>
            </a:r>
          </a:p>
        </p:txBody>
      </p:sp>
      <p:sp>
        <p:nvSpPr>
          <p:cNvPr id="7" name="TextBox 6"/>
          <p:cNvSpPr txBox="1"/>
          <p:nvPr/>
        </p:nvSpPr>
        <p:spPr>
          <a:xfrm>
            <a:off x="1619672" y="6046684"/>
            <a:ext cx="5040560" cy="369332"/>
          </a:xfrm>
          <a:prstGeom prst="rect">
            <a:avLst/>
          </a:prstGeom>
          <a:noFill/>
        </p:spPr>
        <p:txBody>
          <a:bodyPr wrap="square" rtlCol="1">
            <a:spAutoFit/>
          </a:bodyPr>
          <a:lstStyle/>
          <a:p>
            <a:r>
              <a:rPr lang="he-IL" dirty="0" smtClean="0"/>
              <a:t>איזה ערך עסקי יש ביכולת לחזות נטישת לקוחות?</a:t>
            </a:r>
            <a:endParaRPr lang="he-IL" dirty="0"/>
          </a:p>
        </p:txBody>
      </p:sp>
      <p:pic>
        <p:nvPicPr>
          <p:cNvPr id="9" name="מציין מיקום תוכן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11760" y="1916832"/>
            <a:ext cx="3835524" cy="3835524"/>
          </a:xfrm>
        </p:spPr>
      </p:pic>
    </p:spTree>
    <p:extLst>
      <p:ext uri="{BB962C8B-B14F-4D97-AF65-F5344CB8AC3E}">
        <p14:creationId xmlns:p14="http://schemas.microsoft.com/office/powerpoint/2010/main" val="4438780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975</TotalTime>
  <Words>1553</Words>
  <Application>Microsoft Office PowerPoint</Application>
  <PresentationFormat>‫הצגה על המסך (4:3)</PresentationFormat>
  <Paragraphs>139</Paragraphs>
  <Slides>13</Slides>
  <Notes>13</Notes>
  <HiddenSlides>0</HiddenSlides>
  <MMClips>0</MMClips>
  <ScaleCrop>false</ScaleCrop>
  <HeadingPairs>
    <vt:vector size="4" baseType="variant">
      <vt:variant>
        <vt:lpstr>ערכת נושא</vt:lpstr>
      </vt:variant>
      <vt:variant>
        <vt:i4>1</vt:i4>
      </vt:variant>
      <vt:variant>
        <vt:lpstr>כותרות שקופיות</vt:lpstr>
      </vt:variant>
      <vt:variant>
        <vt:i4>13</vt:i4>
      </vt:variant>
    </vt:vector>
  </HeadingPairs>
  <TitlesOfParts>
    <vt:vector size="14" baseType="lpstr">
      <vt:lpstr>זרימה</vt:lpstr>
      <vt:lpstr>מה זה data science?</vt:lpstr>
      <vt:lpstr>דוגמאות לתוצרי DS</vt:lpstr>
      <vt:lpstr>דוגמאות לתוצרי DS</vt:lpstr>
      <vt:lpstr>דוגמאות לתוצרי  DS - 2</vt:lpstr>
      <vt:lpstr>דוגמאות לתוצרי  DS - 3</vt:lpstr>
      <vt:lpstr>דוגמאות לתוצרי  DS - 3</vt:lpstr>
      <vt:lpstr>דוגמאות לתוצרי  DS - 4</vt:lpstr>
      <vt:lpstr>דוגמאות לתוצרי  DS - 5</vt:lpstr>
      <vt:lpstr>דוגמאות לתוצרי  DS - 6</vt:lpstr>
      <vt:lpstr>דוגמאות לתוצרי  DS - 7</vt:lpstr>
      <vt:lpstr>דוגמאות לתוצרי  DS - 8</vt:lpstr>
      <vt:lpstr>מה זה למידת מכונה?</vt:lpstr>
      <vt:lpstr>דוגמא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מה זה data science?</dc:title>
  <dc:creator>zilberman</dc:creator>
  <cp:lastModifiedBy>zilberman</cp:lastModifiedBy>
  <cp:revision>55</cp:revision>
  <dcterms:created xsi:type="dcterms:W3CDTF">2016-06-22T20:14:02Z</dcterms:created>
  <dcterms:modified xsi:type="dcterms:W3CDTF">2016-07-10T20:55:01Z</dcterms:modified>
</cp:coreProperties>
</file>