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32"/>
  </p:notesMasterIdLst>
  <p:sldIdLst>
    <p:sldId id="258" r:id="rId2"/>
    <p:sldId id="259" r:id="rId3"/>
    <p:sldId id="260" r:id="rId4"/>
    <p:sldId id="261" r:id="rId5"/>
    <p:sldId id="263" r:id="rId6"/>
    <p:sldId id="262" r:id="rId7"/>
    <p:sldId id="265" r:id="rId8"/>
    <p:sldId id="270" r:id="rId9"/>
    <p:sldId id="279" r:id="rId10"/>
    <p:sldId id="280" r:id="rId11"/>
    <p:sldId id="282" r:id="rId12"/>
    <p:sldId id="284" r:id="rId13"/>
    <p:sldId id="281" r:id="rId14"/>
    <p:sldId id="285" r:id="rId15"/>
    <p:sldId id="283" r:id="rId16"/>
    <p:sldId id="267" r:id="rId17"/>
    <p:sldId id="269" r:id="rId18"/>
    <p:sldId id="272" r:id="rId19"/>
    <p:sldId id="275" r:id="rId20"/>
    <p:sldId id="286" r:id="rId21"/>
    <p:sldId id="287" r:id="rId22"/>
    <p:sldId id="288" r:id="rId23"/>
    <p:sldId id="289" r:id="rId24"/>
    <p:sldId id="291" r:id="rId25"/>
    <p:sldId id="290" r:id="rId26"/>
    <p:sldId id="276" r:id="rId27"/>
    <p:sldId id="292" r:id="rId28"/>
    <p:sldId id="293" r:id="rId29"/>
    <p:sldId id="278" r:id="rId30"/>
    <p:sldId id="294" r:id="rId31"/>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87620" autoAdjust="0"/>
  </p:normalViewPr>
  <p:slideViewPr>
    <p:cSldViewPr>
      <p:cViewPr varScale="1">
        <p:scale>
          <a:sx n="77" d="100"/>
          <a:sy n="77" d="100"/>
        </p:scale>
        <p:origin x="-1618"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D825FBA5-F761-4724-8FF8-419E161817AB}" type="datetimeFigureOut">
              <a:rPr lang="he-IL" smtClean="0"/>
              <a:t>כ"ג/תמוז/תשע"ו</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A6568E9F-7A0E-4762-9A03-BBD992953D66}" type="slidenum">
              <a:rPr lang="he-IL" smtClean="0"/>
              <a:t>‹#›</a:t>
            </a:fld>
            <a:endParaRPr lang="he-IL"/>
          </a:p>
        </p:txBody>
      </p:sp>
    </p:spTree>
    <p:extLst>
      <p:ext uri="{BB962C8B-B14F-4D97-AF65-F5344CB8AC3E}">
        <p14:creationId xmlns:p14="http://schemas.microsoft.com/office/powerpoint/2010/main" val="162282496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עד עכשיו דיברנו על למידת מכונה שהיא ענף מתמטי שמנסה למצוא</a:t>
            </a:r>
            <a:r>
              <a:rPr lang="he-IL" baseline="0" dirty="0" smtClean="0"/>
              <a:t> היפותזה שמסבירה את הנתונים בצורה טובה ומוצאת בהם תובנות מעניינות. אולם במציאות צריך לעשות הרבה עבודה בשביל להגיע למצבים שכל התנאים להרצת אלגוריתמים שיעבדו בצורה טובה יקרו.</a:t>
            </a:r>
          </a:p>
          <a:p>
            <a:endParaRPr lang="he-IL" baseline="0" dirty="0" smtClean="0"/>
          </a:p>
        </p:txBody>
      </p:sp>
      <p:sp>
        <p:nvSpPr>
          <p:cNvPr id="4" name="מציין מיקום של מספר שקופית 3"/>
          <p:cNvSpPr>
            <a:spLocks noGrp="1"/>
          </p:cNvSpPr>
          <p:nvPr>
            <p:ph type="sldNum" sz="quarter" idx="10"/>
          </p:nvPr>
        </p:nvSpPr>
        <p:spPr/>
        <p:txBody>
          <a:bodyPr/>
          <a:lstStyle/>
          <a:p>
            <a:fld id="{A6568E9F-7A0E-4762-9A03-BBD992953D66}" type="slidenum">
              <a:rPr lang="he-IL" smtClean="0"/>
              <a:t>1</a:t>
            </a:fld>
            <a:endParaRPr lang="he-IL" dirty="0"/>
          </a:p>
        </p:txBody>
      </p:sp>
    </p:spTree>
    <p:extLst>
      <p:ext uri="{BB962C8B-B14F-4D97-AF65-F5344CB8AC3E}">
        <p14:creationId xmlns:p14="http://schemas.microsoft.com/office/powerpoint/2010/main" val="3522539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smtClean="0"/>
              <a:t>בעייתי</a:t>
            </a:r>
            <a:r>
              <a:rPr lang="he-IL" baseline="0" dirty="0" smtClean="0"/>
              <a:t> כי מונע לקשר בין מערכות שונות באמצעות אותו הפריט וגם גורם לחישובים לא נכונים (התייחסות לאותם הפריטים כפריטים שונים). דוגמאות אצלנו בשמות אטריביוטים ובהסבת זנבות.</a:t>
            </a:r>
          </a:p>
          <a:p>
            <a:pPr marL="228600" indent="-228600">
              <a:buAutoNum type="arabicPeriod"/>
            </a:pPr>
            <a:r>
              <a:rPr lang="he-IL" baseline="0" dirty="0" smtClean="0"/>
              <a:t>פתרונות: לוודא עם גורמים מקצועיים כיצד ניתן לקשר בין מערכות שונות והאם יש פריטים שונים עם אותה המשמעות במערכות שונות. להתעדכן לגבי שמות נרדפים למושגים וכו'. אם מערכת מכילה שמות אטריביוטים רבים, אפשר עבור כל אטריביוט, אטריביוטים דומים לו (למשל עם מרחק עריכה) בכדי לחפש שגיאות כתיב. סקירה של הנתונים עשויה לעזור. תחקור של הנתונים יכול לגלות בעיות מהסוג הנ"ל (להדגים איך גילינו בעיית הסבת זנבות). מסקנה תמיד לפקפק, לשאול שאלות על המידע ולתקף הנחות וידע שלנו אל מול המידע הקיים.</a:t>
            </a:r>
            <a:endParaRPr lang="he-IL" dirty="0"/>
          </a:p>
        </p:txBody>
      </p:sp>
      <p:sp>
        <p:nvSpPr>
          <p:cNvPr id="4" name="מציין מיקום של מספר שקופית 3"/>
          <p:cNvSpPr>
            <a:spLocks noGrp="1"/>
          </p:cNvSpPr>
          <p:nvPr>
            <p:ph type="sldNum" sz="quarter" idx="10"/>
          </p:nvPr>
        </p:nvSpPr>
        <p:spPr/>
        <p:txBody>
          <a:bodyPr/>
          <a:lstStyle/>
          <a:p>
            <a:fld id="{A6568E9F-7A0E-4762-9A03-BBD992953D66}" type="slidenum">
              <a:rPr lang="he-IL" smtClean="0"/>
              <a:t>12</a:t>
            </a:fld>
            <a:endParaRPr lang="he-IL"/>
          </a:p>
        </p:txBody>
      </p:sp>
    </p:spTree>
    <p:extLst>
      <p:ext uri="{BB962C8B-B14F-4D97-AF65-F5344CB8AC3E}">
        <p14:creationId xmlns:p14="http://schemas.microsoft.com/office/powerpoint/2010/main" val="4020106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smtClean="0"/>
              <a:t>בעייתי כי אנחנו</a:t>
            </a:r>
            <a:r>
              <a:rPr lang="he-IL" baseline="0" dirty="0" smtClean="0"/>
              <a:t> בטעויות יכולים לקשר באמצעות פריט הנ"ל ולהתייחס אליו כבעל אותה משמעות.</a:t>
            </a:r>
          </a:p>
          <a:p>
            <a:pPr marL="228600" indent="-228600">
              <a:buAutoNum type="arabicPeriod"/>
            </a:pPr>
            <a:r>
              <a:rPr lang="he-IL" baseline="0" dirty="0" smtClean="0"/>
              <a:t>פתרונות: התייעצות עם בעלי המקצוע והאחראים על המערכת, תיעוד טוב של המצב הקיים.</a:t>
            </a:r>
            <a:endParaRPr lang="he-IL" dirty="0"/>
          </a:p>
        </p:txBody>
      </p:sp>
      <p:sp>
        <p:nvSpPr>
          <p:cNvPr id="4" name="מציין מיקום של מספר שקופית 3"/>
          <p:cNvSpPr>
            <a:spLocks noGrp="1"/>
          </p:cNvSpPr>
          <p:nvPr>
            <p:ph type="sldNum" sz="quarter" idx="10"/>
          </p:nvPr>
        </p:nvSpPr>
        <p:spPr/>
        <p:txBody>
          <a:bodyPr/>
          <a:lstStyle/>
          <a:p>
            <a:fld id="{A6568E9F-7A0E-4762-9A03-BBD992953D66}" type="slidenum">
              <a:rPr lang="he-IL" smtClean="0"/>
              <a:t>13</a:t>
            </a:fld>
            <a:endParaRPr lang="he-IL"/>
          </a:p>
        </p:txBody>
      </p:sp>
    </p:spTree>
    <p:extLst>
      <p:ext uri="{BB962C8B-B14F-4D97-AF65-F5344CB8AC3E}">
        <p14:creationId xmlns:p14="http://schemas.microsoft.com/office/powerpoint/2010/main" val="4020106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6568E9F-7A0E-4762-9A03-BBD992953D66}" type="slidenum">
              <a:rPr lang="he-IL" smtClean="0"/>
              <a:t>14</a:t>
            </a:fld>
            <a:endParaRPr lang="he-IL"/>
          </a:p>
        </p:txBody>
      </p:sp>
    </p:spTree>
    <p:extLst>
      <p:ext uri="{BB962C8B-B14F-4D97-AF65-F5344CB8AC3E}">
        <p14:creationId xmlns:p14="http://schemas.microsoft.com/office/powerpoint/2010/main" val="3176994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smtClean="0"/>
              <a:t>אפשרות</a:t>
            </a:r>
            <a:r>
              <a:rPr lang="he-IL" baseline="0" dirty="0" smtClean="0"/>
              <a:t> היא עבור כל יום ומשבצת ברצועה לחזות האם תצא רקטה מהמשבצת באותו היום על סמך נתוני העבר. הפיצ'רים ייצגו את הידע שלנו על השיגורים עד יום החיזוי, כאשר פיצ'ר וקטור מתייחס למשבצת ברצועה והתיוג האם היה ביום החיזוי שיגור של רקטה או לא.</a:t>
            </a:r>
          </a:p>
          <a:p>
            <a:pPr marL="228600" indent="-228600">
              <a:buAutoNum type="arabicPeriod"/>
            </a:pPr>
            <a:r>
              <a:rPr lang="he-IL" baseline="0" dirty="0" smtClean="0"/>
              <a:t>הפיצ'רים הרלוונטיים: מזג האוויר החזוי ליום השיגור (עננות, טמפרטורה גשמים). קרבה ליישוב יהודי קרוב. קרבה למקומות משמעותיים (בתי ספר, תשתיות לאומיות, </a:t>
            </a:r>
            <a:r>
              <a:rPr lang="he-IL" baseline="0" dirty="0" err="1" smtClean="0"/>
              <a:t>תכסית</a:t>
            </a:r>
            <a:r>
              <a:rPr lang="he-IL" baseline="0" dirty="0" smtClean="0"/>
              <a:t> וכו'). כדאי לשקול להפריד בין חיזוי בשעות היום והלילה שם כנראה התנהגות האויב שונה (למשל ייתכן שבשעות היום הטרוריסטים יראו מתוך בתי ספר בהנחה שלא נחזיר כי יש להם שם ילדים. אך בשעות הלילה כבר לא, כי אנחנו עלולים להתקיף בחזרה). פיצ'ר משמעותי נוסף הוא האם בעבר היו שיגורים קרובים מתוך המקום. האם מקומות קרובים אל המשבצת נתקפים באופן תדיר על ידי חיל האוויר הישראלי וכו'.</a:t>
            </a:r>
            <a:endParaRPr lang="he-IL" dirty="0"/>
          </a:p>
        </p:txBody>
      </p:sp>
      <p:sp>
        <p:nvSpPr>
          <p:cNvPr id="4" name="מציין מיקום של מספר שקופית 3"/>
          <p:cNvSpPr>
            <a:spLocks noGrp="1"/>
          </p:cNvSpPr>
          <p:nvPr>
            <p:ph type="sldNum" sz="quarter" idx="10"/>
          </p:nvPr>
        </p:nvSpPr>
        <p:spPr/>
        <p:txBody>
          <a:bodyPr/>
          <a:lstStyle/>
          <a:p>
            <a:fld id="{A6568E9F-7A0E-4762-9A03-BBD992953D66}" type="slidenum">
              <a:rPr lang="he-IL" smtClean="0"/>
              <a:t>24</a:t>
            </a:fld>
            <a:endParaRPr lang="he-IL"/>
          </a:p>
        </p:txBody>
      </p:sp>
    </p:spTree>
    <p:extLst>
      <p:ext uri="{BB962C8B-B14F-4D97-AF65-F5344CB8AC3E}">
        <p14:creationId xmlns:p14="http://schemas.microsoft.com/office/powerpoint/2010/main" val="1227589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לאחר</a:t>
            </a:r>
            <a:r>
              <a:rPr lang="he-IL" baseline="0" dirty="0" smtClean="0"/>
              <a:t> שהתלמידים מבצעים את התרגיל לעשות הפסקה, לשמוע את הרעיונות שלהם ולאיזה תוצאות הגיעו.</a:t>
            </a:r>
          </a:p>
          <a:p>
            <a:r>
              <a:rPr lang="he-IL" baseline="0" dirty="0" smtClean="0"/>
              <a:t>להדריך אותם לעבוד בצורה מחזורית. לייצר פיצ'ר אחד ולבנות את כל ה-</a:t>
            </a:r>
            <a:r>
              <a:rPr lang="en-US" baseline="0" dirty="0" smtClean="0"/>
              <a:t>pipeline</a:t>
            </a:r>
            <a:r>
              <a:rPr lang="he-IL" baseline="0" dirty="0" smtClean="0"/>
              <a:t> עד למודל חיזוי עם אותו </a:t>
            </a:r>
            <a:r>
              <a:rPr lang="he-IL" baseline="0" dirty="0" err="1" smtClean="0"/>
              <a:t>פי'צר</a:t>
            </a:r>
            <a:r>
              <a:rPr lang="he-IL" baseline="0" dirty="0" smtClean="0"/>
              <a:t>. כך שבטוח יהיו להם תוצאות. שיעבוד מהדברים שנראים</a:t>
            </a:r>
          </a:p>
          <a:p>
            <a:r>
              <a:rPr lang="he-IL" baseline="0" dirty="0" smtClean="0"/>
              <a:t>להם הכי משמעותיים ומטה. התרגיל מורכב ופתרון מושלם שלו לא ישיג בזמן הנתון. לכם עליהם לעשות ככל יכולתם כדי להביא תוצר סביר בזמן המוקצב.</a:t>
            </a:r>
            <a:endParaRPr lang="he-IL" dirty="0"/>
          </a:p>
        </p:txBody>
      </p:sp>
      <p:sp>
        <p:nvSpPr>
          <p:cNvPr id="4" name="מציין מיקום של מספר שקופית 3"/>
          <p:cNvSpPr>
            <a:spLocks noGrp="1"/>
          </p:cNvSpPr>
          <p:nvPr>
            <p:ph type="sldNum" sz="quarter" idx="10"/>
          </p:nvPr>
        </p:nvSpPr>
        <p:spPr/>
        <p:txBody>
          <a:bodyPr/>
          <a:lstStyle/>
          <a:p>
            <a:fld id="{A6568E9F-7A0E-4762-9A03-BBD992953D66}" type="slidenum">
              <a:rPr lang="he-IL" smtClean="0"/>
              <a:t>25</a:t>
            </a:fld>
            <a:endParaRPr lang="he-IL"/>
          </a:p>
        </p:txBody>
      </p:sp>
    </p:spTree>
    <p:extLst>
      <p:ext uri="{BB962C8B-B14F-4D97-AF65-F5344CB8AC3E}">
        <p14:creationId xmlns:p14="http://schemas.microsoft.com/office/powerpoint/2010/main" val="3399698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בקומיקס רואים דרך לא ישרה להשגת </a:t>
            </a:r>
            <a:r>
              <a:rPr lang="en-US" dirty="0" smtClean="0"/>
              <a:t>DATA</a:t>
            </a:r>
            <a:r>
              <a:rPr lang="he-IL" dirty="0" smtClean="0"/>
              <a:t>. במציאות מתחילים לרוב את </a:t>
            </a:r>
            <a:r>
              <a:rPr lang="he-IL" dirty="0" err="1" smtClean="0"/>
              <a:t>הפרוייקט</a:t>
            </a:r>
            <a:r>
              <a:rPr lang="he-IL" dirty="0" smtClean="0"/>
              <a:t> כאשר ללקוח</a:t>
            </a:r>
            <a:r>
              <a:rPr lang="he-IL" baseline="0" dirty="0" smtClean="0"/>
              <a:t> יש שאלת מחקר ובמקרה הטוב רעיון ל-</a:t>
            </a:r>
            <a:r>
              <a:rPr lang="en-US" baseline="0" dirty="0" smtClean="0"/>
              <a:t>DATA</a:t>
            </a:r>
            <a:r>
              <a:rPr lang="he-IL" baseline="0" dirty="0" smtClean="0"/>
              <a:t> בו ניתן להשתמש.</a:t>
            </a:r>
          </a:p>
          <a:p>
            <a:r>
              <a:rPr lang="he-IL" baseline="0" dirty="0" smtClean="0"/>
              <a:t>עלינו כצוות </a:t>
            </a:r>
            <a:r>
              <a:rPr lang="en-US" baseline="0" dirty="0" smtClean="0"/>
              <a:t>DATA SCIENCE</a:t>
            </a:r>
            <a:r>
              <a:rPr lang="he-IL" baseline="0" dirty="0" smtClean="0"/>
              <a:t> לחשוב על כל המידע שעשוי להיות רלוונטי לצורך המשימה ולנסות להשיג אותו מוקדם ככל האפשר. הרבה פעמים תוך כדי עבודה ותחקור המידע יעלו לנו עוד רעיונות ל-</a:t>
            </a:r>
            <a:r>
              <a:rPr lang="en-US" baseline="0" dirty="0" smtClean="0"/>
              <a:t>DATA</a:t>
            </a:r>
            <a:r>
              <a:rPr lang="he-IL" baseline="0" dirty="0" smtClean="0"/>
              <a:t> שניתן להשתמש בו ולכן השגת ה-</a:t>
            </a:r>
            <a:r>
              <a:rPr lang="en-US" baseline="0" dirty="0" smtClean="0"/>
              <a:t>DATA </a:t>
            </a:r>
            <a:r>
              <a:rPr lang="he-IL" baseline="0" dirty="0" smtClean="0"/>
              <a:t> הוא תהליך אינטראקטיבי. השגת ה-</a:t>
            </a:r>
            <a:r>
              <a:rPr lang="en-US" baseline="0" dirty="0" smtClean="0"/>
              <a:t>DATA </a:t>
            </a:r>
            <a:r>
              <a:rPr lang="he-IL" baseline="0" dirty="0" smtClean="0"/>
              <a:t> נעשית למעשה עם החשיבה הכללית על איזה פיצ'רים </a:t>
            </a:r>
            <a:r>
              <a:rPr lang="he-IL" baseline="0" dirty="0" err="1" smtClean="0"/>
              <a:t>נירצה</a:t>
            </a:r>
            <a:r>
              <a:rPr lang="he-IL" baseline="0" dirty="0" smtClean="0"/>
              <a:t> לייצג איתם את ה-</a:t>
            </a:r>
            <a:r>
              <a:rPr lang="en-US" baseline="0" dirty="0" smtClean="0"/>
              <a:t>DATA</a:t>
            </a:r>
            <a:r>
              <a:rPr lang="he-IL" baseline="0" dirty="0" smtClean="0"/>
              <a:t>. תהליך זה דורש הרבה פעמים ישיבה עם מומחי תוכן </a:t>
            </a:r>
            <a:r>
              <a:rPr lang="he-IL" baseline="0" dirty="0" err="1" smtClean="0"/>
              <a:t>ותיחקורם</a:t>
            </a:r>
            <a:r>
              <a:rPr lang="he-IL" baseline="0" dirty="0" smtClean="0"/>
              <a:t> כדי לעלות רעיונות לגבי מקורות מידע שעשויים להיות רלוונטיים לתחזית. </a:t>
            </a:r>
          </a:p>
          <a:p>
            <a:r>
              <a:rPr lang="he-IL" baseline="0" dirty="0" smtClean="0"/>
              <a:t>ככל שמקורות המידע איתם נעבוד יהיו עשירים יותר ומקוריים יותר כך הסיכוי שלנו לתת ערך מוסף גבוהים יותר, כי סביר להניח שעד כה, בלי </a:t>
            </a:r>
            <a:r>
              <a:rPr lang="he-IL" baseline="0" dirty="0" err="1" smtClean="0"/>
              <a:t>הפרוייקט</a:t>
            </a:r>
            <a:r>
              <a:rPr lang="he-IL" baseline="0" dirty="0" smtClean="0"/>
              <a:t> שלנו, אנשי השטח השתמשו לכל היותר בסוג אחד של מידע (וגם בו בצורה מוגבלת). לרוב רק מודלים אוטומטיים מסוגלים להסתכל על סוגים כה רבים של מידע ולהתיך ביניהם ולכן שם גם היתרון שלהם.</a:t>
            </a:r>
          </a:p>
          <a:p>
            <a:endParaRPr lang="he-IL" baseline="0" dirty="0" smtClean="0"/>
          </a:p>
          <a:p>
            <a:r>
              <a:rPr lang="he-IL" baseline="0" dirty="0" smtClean="0"/>
              <a:t>השגת מקורות מידע הוא תהליך ארוך וסבוך. מפליא לראות שבהרבה ארגונים (כולל בצבא) המידע שמור בצורה פזורה ומעט מאוד אנשים יודעים איך להגיע אליו. יש בירוקרטיה הכרוכה בהעברת מידע בין מערכות. הרבה פעמים קשה מאוד לקשר בין המערכות השונות וזה דורש מאמץ וקושי רב.</a:t>
            </a:r>
            <a:endParaRPr lang="he-IL" dirty="0"/>
          </a:p>
        </p:txBody>
      </p:sp>
      <p:sp>
        <p:nvSpPr>
          <p:cNvPr id="4" name="מציין מיקום של מספר שקופית 3"/>
          <p:cNvSpPr>
            <a:spLocks noGrp="1"/>
          </p:cNvSpPr>
          <p:nvPr>
            <p:ph type="sldNum" sz="quarter" idx="10"/>
          </p:nvPr>
        </p:nvSpPr>
        <p:spPr/>
        <p:txBody>
          <a:bodyPr/>
          <a:lstStyle/>
          <a:p>
            <a:fld id="{A6568E9F-7A0E-4762-9A03-BBD992953D66}" type="slidenum">
              <a:rPr lang="he-IL" smtClean="0"/>
              <a:t>3</a:t>
            </a:fld>
            <a:endParaRPr lang="he-IL"/>
          </a:p>
        </p:txBody>
      </p:sp>
    </p:spTree>
    <p:extLst>
      <p:ext uri="{BB962C8B-B14F-4D97-AF65-F5344CB8AC3E}">
        <p14:creationId xmlns:p14="http://schemas.microsoft.com/office/powerpoint/2010/main" val="213986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מזג</a:t>
            </a:r>
            <a:r>
              <a:rPr lang="he-IL" baseline="0" dirty="0" smtClean="0"/>
              <a:t> אוויר (עננות, גשם, טמפרטורה)</a:t>
            </a:r>
          </a:p>
          <a:p>
            <a:r>
              <a:rPr lang="he-IL" baseline="0" dirty="0" smtClean="0"/>
              <a:t>השגת מפה שמציינת נ.צ. של מקומות חשובים: מסגדים ובתי תפילה, בתי ספר, תשתיות לאומיות, מפקדות חמס וכו'</a:t>
            </a:r>
          </a:p>
          <a:p>
            <a:r>
              <a:rPr lang="he-IL" baseline="0" dirty="0" smtClean="0"/>
              <a:t>מפת גבול של הרצועה – כנראה ירצו לשגר מהקצוות כדי להגדיל טווח</a:t>
            </a:r>
          </a:p>
          <a:p>
            <a:r>
              <a:rPr lang="he-IL" baseline="0" dirty="0" smtClean="0"/>
              <a:t>חיווי על כל השיגורים ששוגרו מהרצועה: מאיפה, מה סוג הנשק שנורה (יכול להיות שכדאי לתת מודל חיזוי לכל סוג נשק אחר)</a:t>
            </a:r>
          </a:p>
          <a:p>
            <a:r>
              <a:rPr lang="he-IL" baseline="0" dirty="0" smtClean="0"/>
              <a:t>דיווחים על מו"מ מדיניים (יכולים להשפיע על מצב לחימה)</a:t>
            </a:r>
          </a:p>
          <a:p>
            <a:r>
              <a:rPr lang="he-IL" baseline="0" dirty="0" smtClean="0"/>
              <a:t>מקומות פיזור של תקשורת וצבא בשטח</a:t>
            </a:r>
          </a:p>
          <a:p>
            <a:r>
              <a:rPr lang="he-IL" baseline="0" dirty="0" smtClean="0"/>
              <a:t>דיווחים על תקיפות של כוחותינו (יכול לגרום להם לירות גם כן)</a:t>
            </a:r>
          </a:p>
          <a:p>
            <a:r>
              <a:rPr lang="he-IL" baseline="0" dirty="0" smtClean="0"/>
              <a:t>וכו'.</a:t>
            </a:r>
            <a:endParaRPr lang="he-IL" dirty="0"/>
          </a:p>
        </p:txBody>
      </p:sp>
      <p:sp>
        <p:nvSpPr>
          <p:cNvPr id="4" name="מציין מיקום של מספר שקופית 3"/>
          <p:cNvSpPr>
            <a:spLocks noGrp="1"/>
          </p:cNvSpPr>
          <p:nvPr>
            <p:ph type="sldNum" sz="quarter" idx="10"/>
          </p:nvPr>
        </p:nvSpPr>
        <p:spPr/>
        <p:txBody>
          <a:bodyPr/>
          <a:lstStyle/>
          <a:p>
            <a:fld id="{A6568E9F-7A0E-4762-9A03-BBD992953D66}" type="slidenum">
              <a:rPr lang="he-IL" smtClean="0"/>
              <a:t>4</a:t>
            </a:fld>
            <a:endParaRPr lang="he-IL"/>
          </a:p>
        </p:txBody>
      </p:sp>
    </p:spTree>
    <p:extLst>
      <p:ext uri="{BB962C8B-B14F-4D97-AF65-F5344CB8AC3E}">
        <p14:creationId xmlns:p14="http://schemas.microsoft.com/office/powerpoint/2010/main" val="3959093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6568E9F-7A0E-4762-9A03-BBD992953D66}" type="slidenum">
              <a:rPr lang="he-IL" smtClean="0"/>
              <a:t>5</a:t>
            </a:fld>
            <a:endParaRPr lang="he-IL"/>
          </a:p>
        </p:txBody>
      </p:sp>
    </p:spTree>
    <p:extLst>
      <p:ext uri="{BB962C8B-B14F-4D97-AF65-F5344CB8AC3E}">
        <p14:creationId xmlns:p14="http://schemas.microsoft.com/office/powerpoint/2010/main" val="3415164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להסביר לתלמידים</a:t>
            </a:r>
            <a:r>
              <a:rPr lang="he-IL" baseline="0" dirty="0" smtClean="0"/>
              <a:t> את מבנה הבסיסי של קובץ ואת מבנה מערכת דיווח תקלות ולשמוע הצעות להיתוך בין מקורות המידע. לשאול אותם מה הבעיות האפשריות שיכולות לצוף במידע כזה...</a:t>
            </a:r>
            <a:endParaRPr lang="he-IL" dirty="0"/>
          </a:p>
        </p:txBody>
      </p:sp>
      <p:sp>
        <p:nvSpPr>
          <p:cNvPr id="4" name="מציין מיקום של מספר שקופית 3"/>
          <p:cNvSpPr>
            <a:spLocks noGrp="1"/>
          </p:cNvSpPr>
          <p:nvPr>
            <p:ph type="sldNum" sz="quarter" idx="10"/>
          </p:nvPr>
        </p:nvSpPr>
        <p:spPr/>
        <p:txBody>
          <a:bodyPr/>
          <a:lstStyle/>
          <a:p>
            <a:fld id="{A6568E9F-7A0E-4762-9A03-BBD992953D66}" type="slidenum">
              <a:rPr lang="he-IL" smtClean="0"/>
              <a:t>6</a:t>
            </a:fld>
            <a:endParaRPr lang="he-IL"/>
          </a:p>
        </p:txBody>
      </p:sp>
    </p:spTree>
    <p:extLst>
      <p:ext uri="{BB962C8B-B14F-4D97-AF65-F5344CB8AC3E}">
        <p14:creationId xmlns:p14="http://schemas.microsoft.com/office/powerpoint/2010/main" val="3959093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smtClean="0"/>
              <a:t>לתאר את הבעיה שהייתה</a:t>
            </a:r>
            <a:r>
              <a:rPr lang="he-IL" baseline="0" dirty="0" smtClean="0"/>
              <a:t> לנו עם דיווחי תקלות. בעייתיות: במקרה הטוב התוכנה תיפול ונדע שיש בעיה. במקרה הרע – נפענח נתונים בצורה לא נכונה וזה יכול לפגוע ביכולת החיזוי שלנו. (למשל יכול להיות שתקלות קוראות רק בפברואר אך אנחנו פירשנו חודש בחלק מהמקרים כיום ובכך לא ראינו זאת), הבעיה גדולה במיוחד כשהטעות לא עקבית.</a:t>
            </a:r>
          </a:p>
          <a:p>
            <a:pPr marL="0" indent="0">
              <a:buNone/>
            </a:pPr>
            <a:r>
              <a:rPr lang="he-IL" baseline="0" dirty="0" smtClean="0"/>
              <a:t>איך ניתן לגלות? א. מתחילים מפורמט שרואים בדוגמית, ומפילים תוכנית בכל פעם שנתקלים במידע שלא בפורמט הנ"ל, כך מגלים עוד פורמטים עד שנחשפים לכל הפורמטים שיש וניתן לטפל בזה. זה עדיין לא פותר את הבעיה של התאריך שהצגנו. כיצד ניתן לגלות? לדוגמא: אם יש חודש לא חוקי (מעל 12) בחלק מהפעמים זה מעיד על כך שהפורמט שקראנו לא נכון. כלומר ניתן להשיג מגבלות על הערכים בחלקים השונים של הפורמט כפי שמצפים לגלות אותם.</a:t>
            </a:r>
          </a:p>
          <a:p>
            <a:pPr marL="0" indent="0">
              <a:buNone/>
            </a:pPr>
            <a:endParaRPr lang="he-IL" baseline="0" dirty="0" smtClean="0"/>
          </a:p>
          <a:p>
            <a:pPr marL="0" indent="0">
              <a:buNone/>
            </a:pPr>
            <a:r>
              <a:rPr lang="he-IL" baseline="0" dirty="0" smtClean="0"/>
              <a:t>2. שוב לומדים על מידע לא נכון (בעיקר כשזה לא עקבי). איך ניתן לגלות? כאן זה יותר קשה... ניתן למשל להטיל מגבלה לוגית על ערכי הטווחים ביחידת המידה שמצפים לראות ואם זה לא בטווחים הנ"ל אז מזהים שיש בעיה ואז מנסים להבין את יחידת המידה עם בעלי המקצוע ולפי המשמעות העסקית. תחקור בעלי המקצוע בדבר יחידות המידה של כל גודל בכל מערכת חשובים מאוד כדי להימנע מראש מבעיות כנ"ל. איך ניתן באמצעות אלגוריתם שלמדנו לזהות שיש יחידות מידה שונות לאותו גודל? (למשל –</a:t>
            </a:r>
            <a:r>
              <a:rPr lang="en-US" baseline="0" dirty="0" smtClean="0"/>
              <a:t>clustering </a:t>
            </a:r>
            <a:r>
              <a:rPr lang="he-IL" baseline="0" dirty="0" smtClean="0"/>
              <a:t> חד מימדי. שם היינו מצפים לראות קבוצות של ערכים לפי יחידית המידה. גם ויזואליזציה של התפלגות הגדלים יכולה לעזור... הפתרון הוא להמיר ליחידת מידה אחת בכל המידע.</a:t>
            </a:r>
            <a:endParaRPr lang="he-IL" dirty="0"/>
          </a:p>
        </p:txBody>
      </p:sp>
      <p:sp>
        <p:nvSpPr>
          <p:cNvPr id="4" name="מציין מיקום של מספר שקופית 3"/>
          <p:cNvSpPr>
            <a:spLocks noGrp="1"/>
          </p:cNvSpPr>
          <p:nvPr>
            <p:ph type="sldNum" sz="quarter" idx="10"/>
          </p:nvPr>
        </p:nvSpPr>
        <p:spPr/>
        <p:txBody>
          <a:bodyPr/>
          <a:lstStyle/>
          <a:p>
            <a:fld id="{A6568E9F-7A0E-4762-9A03-BBD992953D66}" type="slidenum">
              <a:rPr lang="he-IL" smtClean="0"/>
              <a:t>8</a:t>
            </a:fld>
            <a:endParaRPr lang="he-IL"/>
          </a:p>
        </p:txBody>
      </p:sp>
    </p:spTree>
    <p:extLst>
      <p:ext uri="{BB962C8B-B14F-4D97-AF65-F5344CB8AC3E}">
        <p14:creationId xmlns:p14="http://schemas.microsoft.com/office/powerpoint/2010/main" val="404183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baseline="0" dirty="0" smtClean="0"/>
              <a:t>דוגמאות למידע כפול: טיסות, רשומות ב-</a:t>
            </a:r>
            <a:r>
              <a:rPr lang="en-US" baseline="0" dirty="0" smtClean="0"/>
              <a:t>log</a:t>
            </a:r>
            <a:r>
              <a:rPr lang="he-IL" baseline="0" dirty="0" smtClean="0"/>
              <a:t> שמתייחסות לאותו האירוע (כך סופרים את אותו האירוע פעמיים) וכו'. </a:t>
            </a:r>
          </a:p>
          <a:p>
            <a:pPr marL="228600" indent="-228600">
              <a:buAutoNum type="arabicPeriod"/>
            </a:pPr>
            <a:r>
              <a:rPr lang="he-IL" baseline="0" dirty="0" smtClean="0"/>
              <a:t>דוגמאות כפולות בעייתיות כי הם מטות לנו את המידע וכך אנחנו לא לומדים מההתפלגות ממנה התחלנו (למשל אם יש טיסה שמוכפלת הרבה פעמים אז נותנים לה משקל גבוהה מידי באלגוריתם הלמידה)</a:t>
            </a:r>
          </a:p>
          <a:p>
            <a:pPr marL="228600" indent="-228600">
              <a:buAutoNum type="arabicPeriod"/>
            </a:pPr>
            <a:r>
              <a:rPr lang="he-IL" baseline="0" dirty="0" smtClean="0"/>
              <a:t>פתרונות: ברגע שמזהים בעיה אחת כזו צריך להציף את העניין מול הגורמים המקצועיים ולהבין את הסיבה אליה. הסיבה יכולה לעזור לנו לחשוף עוד בעיות כאלו. הזיהוי של מידע כפול הוא מאוד קשה וטריקי הרבה פעמים. למעשה, בהרבה מן המקרים ממשיכים לגלות כפילויות כאלו תוך כדי </a:t>
            </a:r>
            <a:r>
              <a:rPr lang="he-IL" baseline="0" dirty="0" err="1" smtClean="0"/>
              <a:t>הפרוייקט</a:t>
            </a:r>
            <a:r>
              <a:rPr lang="he-IL" baseline="0" dirty="0" smtClean="0"/>
              <a:t> ולכן תהליך הניקוי הוא תהליך איטרטיבי שלא נגמר אף פעם. ניתן לשאול על המידע הקיים כל מיני שאלות שיכולות לעזור לנו? (למשל בטיסות כפולות – להציג את הבעיה שהייתה לנו, איך גילינו אותה ואיך פתרנו). הסתכלות על מדגמים מהמידע יכולה לעזור לנו הרבה פעמים לגלות בעיניים תופעות כאלו. הצלבות בין מספר מערכות לגבי מספר </a:t>
            </a:r>
            <a:r>
              <a:rPr lang="he-IL" baseline="0" dirty="0" err="1" smtClean="0"/>
              <a:t>האובייקים</a:t>
            </a:r>
            <a:r>
              <a:rPr lang="he-IL" baseline="0" dirty="0" smtClean="0"/>
              <a:t> שאמור להופיע בהם גם מאוד מועיל לפתרון הבעיה. </a:t>
            </a:r>
            <a:r>
              <a:rPr lang="he-IL" baseline="0" dirty="0" err="1" smtClean="0"/>
              <a:t>אילוציים</a:t>
            </a:r>
            <a:r>
              <a:rPr lang="he-IL" baseline="0" dirty="0" smtClean="0"/>
              <a:t> עסקיים (כמה טיסות הגיוני שמטוס יעשה ביום) וכו'. כלל האצבע היא אף פעם לא להניח כלום (גם אם זה נראה ברור) ולבדוק הנחות במידע. אם הנחה לא מתקיימת כנראה שיש בעיות באיכות הנתונים (או בהנחה שלנו...).</a:t>
            </a:r>
            <a:endParaRPr lang="he-IL" dirty="0"/>
          </a:p>
        </p:txBody>
      </p:sp>
      <p:sp>
        <p:nvSpPr>
          <p:cNvPr id="4" name="מציין מיקום של מספר שקופית 3"/>
          <p:cNvSpPr>
            <a:spLocks noGrp="1"/>
          </p:cNvSpPr>
          <p:nvPr>
            <p:ph type="sldNum" sz="quarter" idx="10"/>
          </p:nvPr>
        </p:nvSpPr>
        <p:spPr/>
        <p:txBody>
          <a:bodyPr/>
          <a:lstStyle/>
          <a:p>
            <a:fld id="{A6568E9F-7A0E-4762-9A03-BBD992953D66}" type="slidenum">
              <a:rPr lang="he-IL" smtClean="0"/>
              <a:t>9</a:t>
            </a:fld>
            <a:endParaRPr lang="he-IL"/>
          </a:p>
        </p:txBody>
      </p:sp>
    </p:spTree>
    <p:extLst>
      <p:ext uri="{BB962C8B-B14F-4D97-AF65-F5344CB8AC3E}">
        <p14:creationId xmlns:p14="http://schemas.microsoft.com/office/powerpoint/2010/main" val="602425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דוגמאות לתקלות</a:t>
            </a:r>
            <a:r>
              <a:rPr lang="he-IL" baseline="0" dirty="0" smtClean="0"/>
              <a:t> מהסוג הנ"ל: </a:t>
            </a:r>
            <a:r>
              <a:rPr lang="en-US" baseline="0" dirty="0" smtClean="0"/>
              <a:t>GPS</a:t>
            </a:r>
            <a:r>
              <a:rPr lang="he-IL" baseline="0" dirty="0" smtClean="0"/>
              <a:t> שנותן קפיצות </a:t>
            </a:r>
            <a:r>
              <a:rPr lang="he-IL" baseline="0" dirty="0" err="1" smtClean="0"/>
              <a:t>בקורדינטות</a:t>
            </a:r>
            <a:r>
              <a:rPr lang="he-IL" baseline="0" dirty="0" smtClean="0"/>
              <a:t>. תקלות שלא מדווחות בזמן. תקלות שווא שמוכנסות למערכת בטעות.</a:t>
            </a:r>
          </a:p>
          <a:p>
            <a:r>
              <a:rPr lang="he-IL" baseline="0" dirty="0" smtClean="0"/>
              <a:t>מידע שנאסף ממדגם ואנשים שמסרו בו פרטים לא נכונים, רובוטים. באגים במערכות אוטומטיות שאוספות את הנתונים ומעבדות אותם.</a:t>
            </a:r>
          </a:p>
          <a:p>
            <a:r>
              <a:rPr lang="he-IL" baseline="0" dirty="0" smtClean="0"/>
              <a:t>הדבר יתבטא בערכים מספרים חריגים ולא נכונים ובחוסר עקביות במידע שבין מערכות שונות. אם שכר של אדם מופיע בשתי מערכות שונות כדי להצליב ולוודא שהן מסכימות זו עם זו, זו דרך </a:t>
            </a:r>
            <a:r>
              <a:rPr lang="he-IL" baseline="0" dirty="0" err="1" smtClean="0"/>
              <a:t>מצויינת</a:t>
            </a:r>
            <a:r>
              <a:rPr lang="he-IL" baseline="0" dirty="0" smtClean="0"/>
              <a:t> לגלות בעיות.</a:t>
            </a:r>
          </a:p>
          <a:p>
            <a:endParaRPr lang="he-IL" baseline="0" dirty="0" smtClean="0"/>
          </a:p>
          <a:p>
            <a:r>
              <a:rPr lang="he-IL" baseline="0" dirty="0" smtClean="0"/>
              <a:t>איך מזהים ערכים חריגים? אפשר להשתמש באלגוריתם לזיהוי אנומליות, אפשר לבדוק חריגה ממגבלות עסקיות. ניתן לעשות ויזואליזציה של הנתונים ולראות תופעות בעיניים וכו'.</a:t>
            </a:r>
          </a:p>
          <a:p>
            <a:endParaRPr lang="he-IL" baseline="0" dirty="0" smtClean="0"/>
          </a:p>
          <a:p>
            <a:r>
              <a:rPr lang="he-IL" baseline="0" dirty="0" smtClean="0"/>
              <a:t>פתרונות: החלקה. חוסר עקביות בין מקורות מידע שונים בהם הערך צריך להופיע. מחיקת ערכים חריגים.</a:t>
            </a:r>
          </a:p>
          <a:p>
            <a:r>
              <a:rPr lang="he-IL" baseline="0" dirty="0" smtClean="0"/>
              <a:t>החלקה: לשאול למשל איך אפשר לעשות החלקת ערכים חריגים על </a:t>
            </a:r>
            <a:r>
              <a:rPr lang="en-US" baseline="0" dirty="0" smtClean="0"/>
              <a:t>TIME SERIES</a:t>
            </a:r>
            <a:r>
              <a:rPr lang="he-IL" baseline="0" dirty="0" smtClean="0"/>
              <a:t>? (מיצוע עם חלונות, </a:t>
            </a:r>
            <a:r>
              <a:rPr lang="he-IL" baseline="0" dirty="0" err="1" smtClean="0"/>
              <a:t>אגרגציה</a:t>
            </a:r>
            <a:r>
              <a:rPr lang="he-IL" baseline="0" dirty="0" smtClean="0"/>
              <a:t> עם חציונים, רגרסיה)</a:t>
            </a:r>
            <a:endParaRPr lang="he-IL" dirty="0"/>
          </a:p>
        </p:txBody>
      </p:sp>
      <p:sp>
        <p:nvSpPr>
          <p:cNvPr id="4" name="מציין מיקום של מספר שקופית 3"/>
          <p:cNvSpPr>
            <a:spLocks noGrp="1"/>
          </p:cNvSpPr>
          <p:nvPr>
            <p:ph type="sldNum" sz="quarter" idx="10"/>
          </p:nvPr>
        </p:nvSpPr>
        <p:spPr/>
        <p:txBody>
          <a:bodyPr/>
          <a:lstStyle/>
          <a:p>
            <a:fld id="{A6568E9F-7A0E-4762-9A03-BBD992953D66}" type="slidenum">
              <a:rPr lang="he-IL" smtClean="0"/>
              <a:t>10</a:t>
            </a:fld>
            <a:endParaRPr lang="he-IL"/>
          </a:p>
        </p:txBody>
      </p:sp>
    </p:spTree>
    <p:extLst>
      <p:ext uri="{BB962C8B-B14F-4D97-AF65-F5344CB8AC3E}">
        <p14:creationId xmlns:p14="http://schemas.microsoft.com/office/powerpoint/2010/main" val="1465662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לתאר כיצד גילינו שחסר לנו מידע: הצלבה עם מערכות,</a:t>
            </a:r>
            <a:r>
              <a:rPr lang="he-IL" baseline="0" dirty="0" smtClean="0"/>
              <a:t> הפרשי זמנים בין טיסות</a:t>
            </a:r>
          </a:p>
          <a:p>
            <a:r>
              <a:rPr lang="he-IL" baseline="0" dirty="0" smtClean="0"/>
              <a:t>בעייתיות: שוב לומדים ממדגם לא נכון. הרבה </a:t>
            </a:r>
            <a:r>
              <a:rPr lang="he-IL" baseline="0" dirty="0" err="1" smtClean="0"/>
              <a:t>מפיצרים</a:t>
            </a:r>
            <a:r>
              <a:rPr lang="he-IL" baseline="0" dirty="0" smtClean="0"/>
              <a:t> אגרגטיביים שנחשב עלולים להיות לא נכונים לוגית כך שלמעשה לומדים ממידע לא נכון.</a:t>
            </a:r>
          </a:p>
          <a:p>
            <a:r>
              <a:rPr lang="he-IL" dirty="0" smtClean="0"/>
              <a:t>ערכים ריקים: יכולי</a:t>
            </a:r>
            <a:r>
              <a:rPr lang="he-IL" baseline="0" dirty="0" smtClean="0"/>
              <a:t>ם לנבוע מחוסר ידיעה של השדה. למשל מקור תקלה לא ידוע. אב של ילוד לא ידוע. שכר לא ידוע (לא נאסף, משתתף בסקר סירב לחשוף וכו')</a:t>
            </a:r>
          </a:p>
          <a:p>
            <a:r>
              <a:rPr lang="he-IL" baseline="0" dirty="0" smtClean="0"/>
              <a:t>בעייתיות בערכים ריקים היא שאלגוריתם לא יכול להשתמש בכלל ברשומה שאיזשהו שדה שלה ריק (חשבו למשל על </a:t>
            </a:r>
            <a:r>
              <a:rPr lang="en-US" baseline="0" dirty="0" smtClean="0"/>
              <a:t>K-NN</a:t>
            </a:r>
            <a:r>
              <a:rPr lang="he-IL" baseline="0" dirty="0" smtClean="0"/>
              <a:t> או על למידה מעצים). ניתן להשלים ערך ריק בדרכים שונות: ע"י ממוצע של הערך בין כל הרשומות. שימוש ב- </a:t>
            </a:r>
            <a:r>
              <a:rPr lang="en-US" baseline="0" dirty="0" smtClean="0"/>
              <a:t>K-NN</a:t>
            </a:r>
            <a:r>
              <a:rPr lang="he-IL" baseline="0" dirty="0" smtClean="0"/>
              <a:t> עם השדות הלא ריקים והשלמת הערך הריק. מודל רגרסיה פשוט שמנסה ללמוד ערך ריק מהערכים האחרים וכו'. פתרון שני זה פשוט מחיקת השורה (אפשרי ונפוץ אם אין יותר מידי שורות שיש בהם ערכים ריקים כי אחרת מאבדים המון מידע סתם...).</a:t>
            </a:r>
          </a:p>
          <a:p>
            <a:endParaRPr lang="he-IL" baseline="0" dirty="0" smtClean="0"/>
          </a:p>
          <a:p>
            <a:r>
              <a:rPr lang="he-IL" baseline="0" dirty="0" smtClean="0"/>
              <a:t>כיצד להתגבר על הבעיה?</a:t>
            </a:r>
          </a:p>
          <a:p>
            <a:r>
              <a:rPr lang="he-IL" baseline="0" dirty="0" smtClean="0"/>
              <a:t>צריך לוודא במאה אחוז שלא אנחנו אלו שאיבדנו את המידע.</a:t>
            </a:r>
          </a:p>
          <a:p>
            <a:r>
              <a:rPr lang="he-IL" baseline="0" dirty="0" smtClean="0"/>
              <a:t>לכן כדאי לו לדרוס את המידע בשום שלב אלא לשמור אותו לאחר כל עיבוד בנפרד.</a:t>
            </a:r>
          </a:p>
          <a:p>
            <a:r>
              <a:rPr lang="he-IL" baseline="0" dirty="0" smtClean="0"/>
              <a:t>כך ניתן להסתכל על המידע בין עיבודים ולדעת איפה איבדנו אותו (וגם את היכולת לשחזר אותו).</a:t>
            </a:r>
          </a:p>
          <a:p>
            <a:r>
              <a:rPr lang="he-IL" baseline="0" dirty="0" smtClean="0"/>
              <a:t>אם המידע לא קיים מלכתחילה יש להבין מדוע ולבקש מהגורם המתאים.</a:t>
            </a:r>
            <a:endParaRPr lang="he-IL" dirty="0"/>
          </a:p>
        </p:txBody>
      </p:sp>
      <p:sp>
        <p:nvSpPr>
          <p:cNvPr id="4" name="מציין מיקום של מספר שקופית 3"/>
          <p:cNvSpPr>
            <a:spLocks noGrp="1"/>
          </p:cNvSpPr>
          <p:nvPr>
            <p:ph type="sldNum" sz="quarter" idx="10"/>
          </p:nvPr>
        </p:nvSpPr>
        <p:spPr/>
        <p:txBody>
          <a:bodyPr/>
          <a:lstStyle/>
          <a:p>
            <a:fld id="{A6568E9F-7A0E-4762-9A03-BBD992953D66}" type="slidenum">
              <a:rPr lang="he-IL" smtClean="0"/>
              <a:t>11</a:t>
            </a:fld>
            <a:endParaRPr lang="he-IL"/>
          </a:p>
        </p:txBody>
      </p:sp>
    </p:spTree>
    <p:extLst>
      <p:ext uri="{BB962C8B-B14F-4D97-AF65-F5344CB8AC3E}">
        <p14:creationId xmlns:p14="http://schemas.microsoft.com/office/powerpoint/2010/main" val="245481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30" name="Date Placeholder 29"/>
          <p:cNvSpPr>
            <a:spLocks noGrp="1"/>
          </p:cNvSpPr>
          <p:nvPr>
            <p:ph type="dt" sz="half" idx="10"/>
          </p:nvPr>
        </p:nvSpPr>
        <p:spPr/>
        <p:txBody>
          <a:bodyPr/>
          <a:lstStyle/>
          <a:p>
            <a:fld id="{4E7438E1-117D-44FB-AC24-B79D899BA877}" type="datetimeFigureOut">
              <a:rPr lang="he-IL" smtClean="0"/>
              <a:t>כ"ג/תמוז/תשע"ו</a:t>
            </a:fld>
            <a:endParaRPr lang="he-IL"/>
          </a:p>
        </p:txBody>
      </p:sp>
      <p:sp>
        <p:nvSpPr>
          <p:cNvPr id="19" name="Footer Placeholder 18"/>
          <p:cNvSpPr>
            <a:spLocks noGrp="1"/>
          </p:cNvSpPr>
          <p:nvPr>
            <p:ph type="ftr" sz="quarter" idx="11"/>
          </p:nvPr>
        </p:nvSpPr>
        <p:spPr/>
        <p:txBody>
          <a:bodyPr/>
          <a:lstStyle/>
          <a:p>
            <a:endParaRPr lang="he-IL"/>
          </a:p>
        </p:txBody>
      </p:sp>
      <p:sp>
        <p:nvSpPr>
          <p:cNvPr id="27" name="Slide Number Placeholder 26"/>
          <p:cNvSpPr>
            <a:spLocks noGrp="1"/>
          </p:cNvSpPr>
          <p:nvPr>
            <p:ph type="sldNum" sz="quarter" idx="12"/>
          </p:nvPr>
        </p:nvSpPr>
        <p:spPr/>
        <p:txBody>
          <a:bodyPr/>
          <a:lstStyle/>
          <a:p>
            <a:fld id="{DAF22AC9-109E-4E4D-92F9-530E51D9A3A2}" type="slidenum">
              <a:rPr lang="he-IL" smtClean="0"/>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Date Placeholder 3"/>
          <p:cNvSpPr>
            <a:spLocks noGrp="1"/>
          </p:cNvSpPr>
          <p:nvPr>
            <p:ph type="dt" sz="half" idx="10"/>
          </p:nvPr>
        </p:nvSpPr>
        <p:spPr/>
        <p:txBody>
          <a:bodyPr/>
          <a:lstStyle/>
          <a:p>
            <a:fld id="{4E7438E1-117D-44FB-AC24-B79D899BA877}" type="datetimeFigureOut">
              <a:rPr lang="he-IL" smtClean="0"/>
              <a:t>כ"ג/תמוז/תשע"ו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he-IL" smtClean="0"/>
              <a:t>לחץ כדי לערוך סגנון כותרת של תבנית בסיס</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Date Placeholder 3"/>
          <p:cNvSpPr>
            <a:spLocks noGrp="1"/>
          </p:cNvSpPr>
          <p:nvPr>
            <p:ph type="dt" sz="half" idx="10"/>
          </p:nvPr>
        </p:nvSpPr>
        <p:spPr/>
        <p:txBody>
          <a:bodyPr/>
          <a:lstStyle/>
          <a:p>
            <a:fld id="{4E7438E1-117D-44FB-AC24-B79D899BA877}" type="datetimeFigureOut">
              <a:rPr lang="he-IL" smtClean="0"/>
              <a:t>כ"ג/תמוז/תשע"ו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Content Placeholder 2"/>
          <p:cNvSpPr>
            <a:spLocks noGrp="1"/>
          </p:cNvSpPr>
          <p:nvPr>
            <p:ph idx="1"/>
          </p:nvPr>
        </p:nvSpPr>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Date Placeholder 3"/>
          <p:cNvSpPr>
            <a:spLocks noGrp="1"/>
          </p:cNvSpPr>
          <p:nvPr>
            <p:ph type="dt" sz="half" idx="10"/>
          </p:nvPr>
        </p:nvSpPr>
        <p:spPr/>
        <p:txBody>
          <a:bodyPr/>
          <a:lstStyle/>
          <a:p>
            <a:fld id="{4E7438E1-117D-44FB-AC24-B79D899BA877}" type="datetimeFigureOut">
              <a:rPr lang="he-IL" smtClean="0"/>
              <a:t>כ"ג/תמוז/תשע"ו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E7438E1-117D-44FB-AC24-B79D899BA877}" type="datetimeFigureOut">
              <a:rPr lang="he-IL" smtClean="0"/>
              <a:t>כ"ג/תמוז/תשע"ו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he-IL" smtClean="0"/>
              <a:t>לחץ כדי לערוך סגנון כותרת של תבנית בסיס</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Date Placeholder 4"/>
          <p:cNvSpPr>
            <a:spLocks noGrp="1"/>
          </p:cNvSpPr>
          <p:nvPr>
            <p:ph type="dt" sz="half" idx="10"/>
          </p:nvPr>
        </p:nvSpPr>
        <p:spPr/>
        <p:txBody>
          <a:bodyPr/>
          <a:lstStyle/>
          <a:p>
            <a:fld id="{4E7438E1-117D-44FB-AC24-B79D899BA877}" type="datetimeFigureOut">
              <a:rPr lang="he-IL" smtClean="0"/>
              <a:t>כ"ג/תמוז/תשע"ו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he-IL" smtClean="0"/>
              <a:t>לחץ כדי לערוך סגנון כותרת של תבנית בסיס</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7" name="Date Placeholder 6"/>
          <p:cNvSpPr>
            <a:spLocks noGrp="1"/>
          </p:cNvSpPr>
          <p:nvPr>
            <p:ph type="dt" sz="half" idx="10"/>
          </p:nvPr>
        </p:nvSpPr>
        <p:spPr/>
        <p:txBody>
          <a:bodyPr/>
          <a:lstStyle/>
          <a:p>
            <a:fld id="{4E7438E1-117D-44FB-AC24-B79D899BA877}" type="datetimeFigureOut">
              <a:rPr lang="he-IL" smtClean="0"/>
              <a:t>כ"ג/תמוז/תשע"ו</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Date Placeholder 2"/>
          <p:cNvSpPr>
            <a:spLocks noGrp="1"/>
          </p:cNvSpPr>
          <p:nvPr>
            <p:ph type="dt" sz="half" idx="10"/>
          </p:nvPr>
        </p:nvSpPr>
        <p:spPr/>
        <p:txBody>
          <a:bodyPr/>
          <a:lstStyle/>
          <a:p>
            <a:fld id="{4E7438E1-117D-44FB-AC24-B79D899BA877}" type="datetimeFigureOut">
              <a:rPr lang="he-IL" smtClean="0"/>
              <a:t>כ"ג/תמוז/תשע"ו</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438E1-117D-44FB-AC24-B79D899BA877}" type="datetimeFigureOut">
              <a:rPr lang="he-IL" smtClean="0"/>
              <a:t>כ"ג/תמוז/תשע"ו</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he-IL" smtClean="0"/>
              <a:t>לחץ כדי לערוך סגנונות טקסט של תבנית בסיס</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Date Placeholder 4"/>
          <p:cNvSpPr>
            <a:spLocks noGrp="1"/>
          </p:cNvSpPr>
          <p:nvPr>
            <p:ph type="dt" sz="half" idx="10"/>
          </p:nvPr>
        </p:nvSpPr>
        <p:spPr/>
        <p:txBody>
          <a:bodyPr/>
          <a:lstStyle/>
          <a:p>
            <a:fld id="{4E7438E1-117D-44FB-AC24-B79D899BA877}" type="datetimeFigureOut">
              <a:rPr lang="he-IL" smtClean="0"/>
              <a:t>כ"ג/תמוז/תשע"ו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he-IL" smtClean="0"/>
              <a:t>לחץ כדי לערוך סגנון כותרת של תבנית בסיס</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E7438E1-117D-44FB-AC24-B79D899BA877}" type="datetimeFigureOut">
              <a:rPr lang="he-IL" smtClean="0"/>
              <a:t>כ"ג/תמוז/תשע"ו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a:xfrm>
            <a:off x="8077200" y="6356350"/>
            <a:ext cx="609600" cy="365125"/>
          </a:xfrm>
        </p:spPr>
        <p:txBody>
          <a:bodyPr/>
          <a:lstStyle/>
          <a:p>
            <a:fld id="{DAF22AC9-109E-4E4D-92F9-530E51D9A3A2}" type="slidenum">
              <a:rPr lang="he-IL" smtClean="0"/>
              <a:t>‹#›</a:t>
            </a:fld>
            <a:endParaRPr lang="he-IL"/>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he-IL" smtClean="0"/>
              <a:t>לחץ על הסמל כדי להוסיף תמונה</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he-IL" smtClean="0"/>
              <a:t>לחץ כדי לערוך סגנון כותרת של תבנית בסיס</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E7438E1-117D-44FB-AC24-B79D899BA877}" type="datetimeFigureOut">
              <a:rPr lang="he-IL" smtClean="0"/>
              <a:t>כ"ג/תמוז/תשע"ו</a:t>
            </a:fld>
            <a:endParaRPr lang="he-IL"/>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he-IL"/>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AF22AC9-109E-4E4D-92F9-530E51D9A3A2}" type="slidenum">
              <a:rPr lang="he-IL" smtClean="0"/>
              <a:t>‹#›</a:t>
            </a:fld>
            <a:endParaRPr lang="he-IL"/>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en-US" dirty="0" smtClean="0"/>
              <a:t>data science</a:t>
            </a:r>
            <a:endParaRPr lang="he-IL" dirty="0"/>
          </a:p>
        </p:txBody>
      </p:sp>
      <p:pic>
        <p:nvPicPr>
          <p:cNvPr id="4" name="מציין מיקום תוכן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9712" y="2132856"/>
            <a:ext cx="4957152" cy="3717864"/>
          </a:xfrm>
        </p:spPr>
      </p:pic>
    </p:spTree>
    <p:extLst>
      <p:ext uri="{BB962C8B-B14F-4D97-AF65-F5344CB8AC3E}">
        <p14:creationId xmlns:p14="http://schemas.microsoft.com/office/powerpoint/2010/main" val="600314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מידע לא נקי – מידע רועש</a:t>
            </a:r>
            <a:endParaRPr lang="he-IL" dirty="0"/>
          </a:p>
        </p:txBody>
      </p:sp>
      <p:sp>
        <p:nvSpPr>
          <p:cNvPr id="3" name="מציין מיקום תוכן 2"/>
          <p:cNvSpPr>
            <a:spLocks noGrp="1"/>
          </p:cNvSpPr>
          <p:nvPr>
            <p:ph idx="1"/>
          </p:nvPr>
        </p:nvSpPr>
        <p:spPr/>
        <p:txBody>
          <a:bodyPr>
            <a:normAutofit/>
          </a:bodyPr>
          <a:lstStyle/>
          <a:p>
            <a:r>
              <a:rPr lang="he-IL" dirty="0" smtClean="0"/>
              <a:t>משתנים יכולים לקבל ערכים לא נכונים מהרבה סיבות. העיקריות שבהם הם באגים במערכות אוטומטיות, טעויות אנוש, ומגבלות פיזיקליות של מערכות מדידה ותקשורת.</a:t>
            </a:r>
          </a:p>
          <a:p>
            <a:r>
              <a:rPr lang="he-IL" b="1" dirty="0" smtClean="0">
                <a:solidFill>
                  <a:srgbClr val="FF0000"/>
                </a:solidFill>
              </a:rPr>
              <a:t>כיצד ניתן לגלות בעיות כנ"ל? פתרונות?</a:t>
            </a:r>
          </a:p>
          <a:p>
            <a:endParaRPr lang="he-IL" dirty="0"/>
          </a:p>
        </p:txBody>
      </p:sp>
      <p:pic>
        <p:nvPicPr>
          <p:cNvPr id="4" name="תמונה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814395"/>
            <a:ext cx="3530763" cy="2648072"/>
          </a:xfrm>
          <a:prstGeom prst="rect">
            <a:avLst/>
          </a:prstGeom>
        </p:spPr>
      </p:pic>
      <p:pic>
        <p:nvPicPr>
          <p:cNvPr id="5" name="תמונה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2" y="3837130"/>
            <a:ext cx="3314700" cy="2621280"/>
          </a:xfrm>
          <a:prstGeom prst="rect">
            <a:avLst/>
          </a:prstGeom>
        </p:spPr>
      </p:pic>
    </p:spTree>
    <p:extLst>
      <p:ext uri="{BB962C8B-B14F-4D97-AF65-F5344CB8AC3E}">
        <p14:creationId xmlns:p14="http://schemas.microsoft.com/office/powerpoint/2010/main" val="3199675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בעיות נפוצות – מידע חסר</a:t>
            </a:r>
            <a:endParaRPr lang="he-IL" dirty="0"/>
          </a:p>
        </p:txBody>
      </p:sp>
      <p:sp>
        <p:nvSpPr>
          <p:cNvPr id="3" name="מציין מיקום תוכן 2"/>
          <p:cNvSpPr>
            <a:spLocks noGrp="1"/>
          </p:cNvSpPr>
          <p:nvPr>
            <p:ph idx="1"/>
          </p:nvPr>
        </p:nvSpPr>
        <p:spPr/>
        <p:txBody>
          <a:bodyPr>
            <a:normAutofit/>
          </a:bodyPr>
          <a:lstStyle/>
          <a:p>
            <a:r>
              <a:rPr lang="he-IL" sz="2400" dirty="0" smtClean="0"/>
              <a:t>אולי הבעיה הכי נפוצה וכואבת היא חוסר במידע.</a:t>
            </a:r>
          </a:p>
          <a:p>
            <a:r>
              <a:rPr lang="he-IL" sz="2400" dirty="0" smtClean="0"/>
              <a:t>יכול להתבטא בפיסות מידע חסרות או בערכים ריקים לחלק מהשדות.</a:t>
            </a:r>
          </a:p>
          <a:p>
            <a:r>
              <a:rPr lang="he-IL" sz="2400" dirty="0" smtClean="0"/>
              <a:t>שתי סיבות אפשריות למחסור במידע: </a:t>
            </a:r>
            <a:r>
              <a:rPr lang="he-IL" sz="2400" b="1" dirty="0" smtClean="0"/>
              <a:t>לא קיבלנו מלכתחילה</a:t>
            </a:r>
            <a:r>
              <a:rPr lang="he-IL" sz="2400" dirty="0" smtClean="0"/>
              <a:t> או </a:t>
            </a:r>
            <a:r>
              <a:rPr lang="he-IL" sz="2400" b="1" dirty="0" smtClean="0"/>
              <a:t>שאיבדנו אותו </a:t>
            </a:r>
            <a:r>
              <a:rPr lang="he-IL" sz="2400" dirty="0" smtClean="0"/>
              <a:t>בעיבודים....</a:t>
            </a:r>
          </a:p>
          <a:p>
            <a:pPr lvl="1"/>
            <a:r>
              <a:rPr lang="he-IL" b="1" dirty="0" smtClean="0">
                <a:solidFill>
                  <a:srgbClr val="FF0000"/>
                </a:solidFill>
              </a:rPr>
              <a:t>מדוע זה בעייתי שיש לנו ערכי </a:t>
            </a:r>
            <a:r>
              <a:rPr lang="en-US" b="1" dirty="0" smtClean="0">
                <a:solidFill>
                  <a:srgbClr val="FF0000"/>
                </a:solidFill>
              </a:rPr>
              <a:t>NULL</a:t>
            </a:r>
            <a:r>
              <a:rPr lang="en-US" b="1" dirty="0">
                <a:solidFill>
                  <a:srgbClr val="FF0000"/>
                </a:solidFill>
              </a:rPr>
              <a:t> </a:t>
            </a:r>
            <a:r>
              <a:rPr lang="he-IL" b="1" dirty="0">
                <a:solidFill>
                  <a:srgbClr val="FF0000"/>
                </a:solidFill>
              </a:rPr>
              <a:t> </a:t>
            </a:r>
            <a:r>
              <a:rPr lang="he-IL" b="1" dirty="0" smtClean="0">
                <a:solidFill>
                  <a:srgbClr val="FF0000"/>
                </a:solidFill>
              </a:rPr>
              <a:t>בחלק מהשדות? איך ניתן להתגבר על הבעיה?</a:t>
            </a:r>
          </a:p>
          <a:p>
            <a:pPr lvl="1"/>
            <a:r>
              <a:rPr lang="he-IL" b="1" dirty="0" smtClean="0">
                <a:solidFill>
                  <a:srgbClr val="FF0000"/>
                </a:solidFill>
              </a:rPr>
              <a:t>מדוע זה בעייתי שיש פיסות מידע חסרות? כיצד ניתן להתגבר על הבעיה?</a:t>
            </a:r>
          </a:p>
          <a:p>
            <a:endParaRPr lang="he-IL" dirty="0"/>
          </a:p>
        </p:txBody>
      </p:sp>
    </p:spTree>
    <p:extLst>
      <p:ext uri="{BB962C8B-B14F-4D97-AF65-F5344CB8AC3E}">
        <p14:creationId xmlns:p14="http://schemas.microsoft.com/office/powerpoint/2010/main" val="1483021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dirty="0" smtClean="0"/>
              <a:t>בעיות נפוצות – פריט עם משמעויות שונות</a:t>
            </a:r>
            <a:endParaRPr lang="he-IL" dirty="0"/>
          </a:p>
        </p:txBody>
      </p:sp>
      <p:sp>
        <p:nvSpPr>
          <p:cNvPr id="3" name="מציין מיקום תוכן 2"/>
          <p:cNvSpPr>
            <a:spLocks noGrp="1"/>
          </p:cNvSpPr>
          <p:nvPr>
            <p:ph idx="1"/>
          </p:nvPr>
        </p:nvSpPr>
        <p:spPr>
          <a:xfrm>
            <a:off x="463947" y="1988840"/>
            <a:ext cx="8229600" cy="4389120"/>
          </a:xfrm>
        </p:spPr>
        <p:txBody>
          <a:bodyPr>
            <a:normAutofit/>
          </a:bodyPr>
          <a:lstStyle/>
          <a:p>
            <a:r>
              <a:rPr lang="he-IL" dirty="0" smtClean="0"/>
              <a:t>פריט המיוצג על ידי מספר ערכים שונים, למשל:</a:t>
            </a:r>
          </a:p>
          <a:p>
            <a:pPr lvl="1"/>
            <a:r>
              <a:rPr lang="he-IL" dirty="0" smtClean="0"/>
              <a:t> שגיאות כתיב</a:t>
            </a:r>
          </a:p>
          <a:p>
            <a:pPr lvl="1"/>
            <a:r>
              <a:rPr lang="he-IL" dirty="0" smtClean="0"/>
              <a:t>שמות נרדפים (</a:t>
            </a:r>
            <a:r>
              <a:rPr lang="en-US" dirty="0" smtClean="0"/>
              <a:t>client, name, contact, client)</a:t>
            </a:r>
            <a:r>
              <a:rPr lang="he-IL" dirty="0" smtClean="0"/>
              <a:t>)) </a:t>
            </a:r>
          </a:p>
          <a:p>
            <a:pPr lvl="1"/>
            <a:r>
              <a:rPr lang="he-IL" dirty="0" smtClean="0"/>
              <a:t>הסבות זנב </a:t>
            </a:r>
          </a:p>
          <a:p>
            <a:pPr lvl="1"/>
            <a:r>
              <a:rPr lang="he-IL" dirty="0" smtClean="0"/>
              <a:t>וכו'. </a:t>
            </a:r>
            <a:endParaRPr lang="he-IL" dirty="0"/>
          </a:p>
          <a:p>
            <a:r>
              <a:rPr lang="he-IL" b="1" dirty="0" smtClean="0">
                <a:solidFill>
                  <a:srgbClr val="FF0000"/>
                </a:solidFill>
              </a:rPr>
              <a:t>מדוע בעייתי?</a:t>
            </a:r>
          </a:p>
          <a:p>
            <a:r>
              <a:rPr lang="he-IL" b="1" dirty="0" smtClean="0">
                <a:solidFill>
                  <a:srgbClr val="FF0000"/>
                </a:solidFill>
              </a:rPr>
              <a:t>פתרונות?</a:t>
            </a:r>
          </a:p>
          <a:p>
            <a:pPr marL="0" indent="0">
              <a:buNone/>
            </a:pPr>
            <a:endParaRPr lang="he-IL" dirty="0"/>
          </a:p>
        </p:txBody>
      </p:sp>
    </p:spTree>
    <p:extLst>
      <p:ext uri="{BB962C8B-B14F-4D97-AF65-F5344CB8AC3E}">
        <p14:creationId xmlns:p14="http://schemas.microsoft.com/office/powerpoint/2010/main" val="3619349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dirty="0" smtClean="0"/>
              <a:t>בעיות נפוצות – מספר ייצוגים לאותו הפריט</a:t>
            </a:r>
            <a:endParaRPr lang="he-IL" dirty="0"/>
          </a:p>
        </p:txBody>
      </p:sp>
      <p:sp>
        <p:nvSpPr>
          <p:cNvPr id="3" name="מציין מיקום תוכן 2"/>
          <p:cNvSpPr>
            <a:spLocks noGrp="1"/>
          </p:cNvSpPr>
          <p:nvPr>
            <p:ph idx="1"/>
          </p:nvPr>
        </p:nvSpPr>
        <p:spPr/>
        <p:txBody>
          <a:bodyPr>
            <a:normAutofit/>
          </a:bodyPr>
          <a:lstStyle/>
          <a:p>
            <a:r>
              <a:rPr lang="he-IL" dirty="0" smtClean="0"/>
              <a:t>משמעות של אטריביוט שונה במקומות שונים.</a:t>
            </a:r>
          </a:p>
          <a:p>
            <a:pPr marL="0" indent="0">
              <a:buNone/>
            </a:pPr>
            <a:endParaRPr lang="he-IL" dirty="0"/>
          </a:p>
        </p:txBody>
      </p:sp>
      <p:sp>
        <p:nvSpPr>
          <p:cNvPr id="13" name="Oval 5"/>
          <p:cNvSpPr>
            <a:spLocks noChangeArrowheads="1"/>
          </p:cNvSpPr>
          <p:nvPr/>
        </p:nvSpPr>
        <p:spPr bwMode="blackWhite">
          <a:xfrm>
            <a:off x="1065962" y="4637593"/>
            <a:ext cx="2238375" cy="958850"/>
          </a:xfrm>
          <a:prstGeom prst="ellipse">
            <a:avLst/>
          </a:prstGeom>
          <a:solidFill>
            <a:srgbClr val="CCCC99"/>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rtl="0" eaLnBrk="0" fontAlgn="base" hangingPunct="0">
              <a:spcBef>
                <a:spcPct val="0"/>
              </a:spcBef>
              <a:spcAft>
                <a:spcPct val="0"/>
              </a:spcAft>
            </a:pPr>
            <a:r>
              <a:rPr lang="en-US" altLang="he-IL" b="1" dirty="0" smtClean="0">
                <a:solidFill>
                  <a:srgbClr val="000000"/>
                </a:solidFill>
                <a:cs typeface="Times New Roman" pitchFamily="18" charset="0"/>
              </a:rPr>
              <a:t>Product number</a:t>
            </a:r>
          </a:p>
        </p:txBody>
      </p:sp>
      <p:sp>
        <p:nvSpPr>
          <p:cNvPr id="14" name="Rectangle 6"/>
          <p:cNvSpPr>
            <a:spLocks noChangeArrowheads="1"/>
          </p:cNvSpPr>
          <p:nvPr/>
        </p:nvSpPr>
        <p:spPr bwMode="blackWhite">
          <a:xfrm>
            <a:off x="3459560" y="2564904"/>
            <a:ext cx="2495550" cy="379412"/>
          </a:xfrm>
          <a:prstGeom prst="rect">
            <a:avLst/>
          </a:prstGeom>
          <a:solidFill>
            <a:srgbClr val="99CCFF"/>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rtl="0" eaLnBrk="0" fontAlgn="base" hangingPunct="0">
              <a:spcBef>
                <a:spcPct val="0"/>
              </a:spcBef>
              <a:spcAft>
                <a:spcPct val="0"/>
              </a:spcAft>
            </a:pPr>
            <a:r>
              <a:rPr lang="en-US" altLang="he-IL" b="1" smtClean="0">
                <a:solidFill>
                  <a:srgbClr val="000000"/>
                </a:solidFill>
                <a:cs typeface="Times New Roman" pitchFamily="18" charset="0"/>
              </a:rPr>
              <a:t>p_no</a:t>
            </a:r>
          </a:p>
        </p:txBody>
      </p:sp>
      <p:sp>
        <p:nvSpPr>
          <p:cNvPr id="15" name="Oval 7"/>
          <p:cNvSpPr>
            <a:spLocks noChangeArrowheads="1"/>
          </p:cNvSpPr>
          <p:nvPr/>
        </p:nvSpPr>
        <p:spPr bwMode="blackWhite">
          <a:xfrm>
            <a:off x="3499248" y="4603254"/>
            <a:ext cx="2238375" cy="958850"/>
          </a:xfrm>
          <a:prstGeom prst="ellipse">
            <a:avLst/>
          </a:prstGeom>
          <a:solidFill>
            <a:srgbClr val="CCCC99"/>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rtl="0" eaLnBrk="0" fontAlgn="base" hangingPunct="0">
              <a:spcBef>
                <a:spcPct val="0"/>
              </a:spcBef>
              <a:spcAft>
                <a:spcPct val="0"/>
              </a:spcAft>
            </a:pPr>
            <a:r>
              <a:rPr lang="en-US" altLang="he-IL" b="1" smtClean="0">
                <a:solidFill>
                  <a:srgbClr val="000000"/>
                </a:solidFill>
                <a:cs typeface="Times New Roman" pitchFamily="18" charset="0"/>
              </a:rPr>
              <a:t>Purchase order </a:t>
            </a:r>
          </a:p>
          <a:p>
            <a:pPr algn="ctr" rtl="0" eaLnBrk="0" fontAlgn="base" hangingPunct="0">
              <a:spcBef>
                <a:spcPct val="0"/>
              </a:spcBef>
              <a:spcAft>
                <a:spcPct val="0"/>
              </a:spcAft>
            </a:pPr>
            <a:r>
              <a:rPr lang="en-US" altLang="he-IL" b="1" smtClean="0">
                <a:solidFill>
                  <a:srgbClr val="000000"/>
                </a:solidFill>
                <a:cs typeface="Times New Roman" pitchFamily="18" charset="0"/>
              </a:rPr>
              <a:t>number</a:t>
            </a:r>
          </a:p>
        </p:txBody>
      </p:sp>
      <p:sp>
        <p:nvSpPr>
          <p:cNvPr id="16" name="Oval 8"/>
          <p:cNvSpPr>
            <a:spLocks noChangeArrowheads="1"/>
          </p:cNvSpPr>
          <p:nvPr/>
        </p:nvSpPr>
        <p:spPr bwMode="blackWhite">
          <a:xfrm>
            <a:off x="5915423" y="4615954"/>
            <a:ext cx="2238375" cy="958850"/>
          </a:xfrm>
          <a:prstGeom prst="ellipse">
            <a:avLst/>
          </a:prstGeom>
          <a:solidFill>
            <a:srgbClr val="CCCC99"/>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rtl="0" eaLnBrk="0" fontAlgn="base" hangingPunct="0">
              <a:spcBef>
                <a:spcPct val="0"/>
              </a:spcBef>
              <a:spcAft>
                <a:spcPct val="0"/>
              </a:spcAft>
            </a:pPr>
            <a:r>
              <a:rPr lang="en-US" altLang="he-IL" b="1" smtClean="0">
                <a:solidFill>
                  <a:srgbClr val="000000"/>
                </a:solidFill>
                <a:cs typeface="Times New Roman" pitchFamily="18" charset="0"/>
              </a:rPr>
              <a:t>Policy number</a:t>
            </a:r>
          </a:p>
        </p:txBody>
      </p:sp>
      <p:pic>
        <p:nvPicPr>
          <p:cNvPr id="17" name="Picture 9" descr="symbo0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973" y="3322141"/>
            <a:ext cx="617537" cy="10858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835696" y="5877272"/>
            <a:ext cx="5688632" cy="523220"/>
          </a:xfrm>
          <a:prstGeom prst="rect">
            <a:avLst/>
          </a:prstGeom>
          <a:noFill/>
        </p:spPr>
        <p:txBody>
          <a:bodyPr wrap="square" rtlCol="1">
            <a:spAutoFit/>
          </a:bodyPr>
          <a:lstStyle/>
          <a:p>
            <a:pPr algn="ctr"/>
            <a:r>
              <a:rPr lang="he-IL" sz="2800" b="1" dirty="0" smtClean="0">
                <a:solidFill>
                  <a:srgbClr val="FF0000"/>
                </a:solidFill>
              </a:rPr>
              <a:t>מדוע בעייתי? פתרונות?</a:t>
            </a:r>
            <a:endParaRPr lang="he-IL" sz="2800" b="1" dirty="0">
              <a:solidFill>
                <a:srgbClr val="FF0000"/>
              </a:solidFill>
            </a:endParaRPr>
          </a:p>
        </p:txBody>
      </p:sp>
    </p:spTree>
    <p:extLst>
      <p:ext uri="{BB962C8B-B14F-4D97-AF65-F5344CB8AC3E}">
        <p14:creationId xmlns:p14="http://schemas.microsoft.com/office/powerpoint/2010/main" val="3419580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בעיות נפוצות – מידע מקודד</a:t>
            </a:r>
            <a:endParaRPr lang="he-IL" dirty="0"/>
          </a:p>
        </p:txBody>
      </p:sp>
      <p:sp>
        <p:nvSpPr>
          <p:cNvPr id="3" name="מציין מיקום תוכן 2"/>
          <p:cNvSpPr>
            <a:spLocks noGrp="1"/>
          </p:cNvSpPr>
          <p:nvPr>
            <p:ph idx="1"/>
          </p:nvPr>
        </p:nvSpPr>
        <p:spPr/>
        <p:txBody>
          <a:bodyPr>
            <a:normAutofit/>
          </a:bodyPr>
          <a:lstStyle/>
          <a:p>
            <a:r>
              <a:rPr lang="he-IL" dirty="0" smtClean="0"/>
              <a:t>הרבה פעמים מידע מופיע בצורת קוד שמכיל בתוכו הרבה מידע.</a:t>
            </a:r>
          </a:p>
          <a:p>
            <a:r>
              <a:rPr lang="he-IL" dirty="0" smtClean="0"/>
              <a:t>דוגמה:</a:t>
            </a:r>
            <a:endParaRPr lang="he-IL" dirty="0"/>
          </a:p>
        </p:txBody>
      </p:sp>
      <p:grpSp>
        <p:nvGrpSpPr>
          <p:cNvPr id="32" name="Group 33"/>
          <p:cNvGrpSpPr>
            <a:grpSpLocks/>
          </p:cNvGrpSpPr>
          <p:nvPr/>
        </p:nvGrpSpPr>
        <p:grpSpPr bwMode="auto">
          <a:xfrm>
            <a:off x="1673225" y="3727450"/>
            <a:ext cx="6143625" cy="1749425"/>
            <a:chOff x="1164" y="2524"/>
            <a:chExt cx="3870" cy="1102"/>
          </a:xfrm>
        </p:grpSpPr>
        <p:sp>
          <p:nvSpPr>
            <p:cNvPr id="33" name="Rectangle 34"/>
            <p:cNvSpPr>
              <a:spLocks noChangeArrowheads="1"/>
            </p:cNvSpPr>
            <p:nvPr/>
          </p:nvSpPr>
          <p:spPr bwMode="auto">
            <a:xfrm>
              <a:off x="1550" y="3222"/>
              <a:ext cx="7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68363">
                <a:spcBef>
                  <a:spcPct val="0"/>
                </a:spcBef>
                <a:defRPr sz="2400">
                  <a:solidFill>
                    <a:schemeClr val="tx1"/>
                  </a:solidFill>
                  <a:latin typeface="Times New Roman" pitchFamily="18" charset="0"/>
                </a:defRPr>
              </a:lvl1pPr>
              <a:lvl2pPr marL="434975" algn="l" defTabSz="868363">
                <a:spcBef>
                  <a:spcPct val="0"/>
                </a:spcBef>
                <a:defRPr sz="2400">
                  <a:solidFill>
                    <a:schemeClr val="tx1"/>
                  </a:solidFill>
                  <a:latin typeface="Times New Roman" pitchFamily="18" charset="0"/>
                </a:defRPr>
              </a:lvl2pPr>
              <a:lvl3pPr marL="868363" algn="l" defTabSz="868363">
                <a:spcBef>
                  <a:spcPct val="0"/>
                </a:spcBef>
                <a:defRPr sz="2400">
                  <a:solidFill>
                    <a:schemeClr val="tx1"/>
                  </a:solidFill>
                  <a:latin typeface="Times New Roman" pitchFamily="18" charset="0"/>
                </a:defRPr>
              </a:lvl3pPr>
              <a:lvl4pPr marL="1303338" algn="l" defTabSz="868363">
                <a:spcBef>
                  <a:spcPct val="0"/>
                </a:spcBef>
                <a:defRPr sz="2400">
                  <a:solidFill>
                    <a:schemeClr val="tx1"/>
                  </a:solidFill>
                  <a:latin typeface="Times New Roman" pitchFamily="18" charset="0"/>
                </a:defRPr>
              </a:lvl4pPr>
              <a:lvl5pPr marL="1736725" algn="l" defTabSz="868363">
                <a:spcBef>
                  <a:spcPct val="0"/>
                </a:spcBef>
                <a:defRPr sz="2400">
                  <a:solidFill>
                    <a:schemeClr val="tx1"/>
                  </a:solidFill>
                  <a:latin typeface="Times New Roman" pitchFamily="18" charset="0"/>
                </a:defRPr>
              </a:lvl5pPr>
              <a:lvl6pPr marL="2193925" algn="l" defTabSz="868363" rtl="0" fontAlgn="base">
                <a:spcBef>
                  <a:spcPct val="0"/>
                </a:spcBef>
                <a:spcAft>
                  <a:spcPct val="0"/>
                </a:spcAft>
                <a:defRPr sz="2400">
                  <a:solidFill>
                    <a:schemeClr val="tx1"/>
                  </a:solidFill>
                  <a:latin typeface="Times New Roman" pitchFamily="18" charset="0"/>
                </a:defRPr>
              </a:lvl6pPr>
              <a:lvl7pPr marL="2651125" algn="l" defTabSz="868363" rtl="0" fontAlgn="base">
                <a:spcBef>
                  <a:spcPct val="0"/>
                </a:spcBef>
                <a:spcAft>
                  <a:spcPct val="0"/>
                </a:spcAft>
                <a:defRPr sz="2400">
                  <a:solidFill>
                    <a:schemeClr val="tx1"/>
                  </a:solidFill>
                  <a:latin typeface="Times New Roman" pitchFamily="18" charset="0"/>
                </a:defRPr>
              </a:lvl7pPr>
              <a:lvl8pPr marL="3108325" algn="l" defTabSz="868363" rtl="0" fontAlgn="base">
                <a:spcBef>
                  <a:spcPct val="0"/>
                </a:spcBef>
                <a:spcAft>
                  <a:spcPct val="0"/>
                </a:spcAft>
                <a:defRPr sz="2400">
                  <a:solidFill>
                    <a:schemeClr val="tx1"/>
                  </a:solidFill>
                  <a:latin typeface="Times New Roman" pitchFamily="18" charset="0"/>
                </a:defRPr>
              </a:lvl8pPr>
              <a:lvl9pPr marL="3565525" algn="l" defTabSz="868363" rtl="0" fontAlgn="base">
                <a:spcBef>
                  <a:spcPct val="0"/>
                </a:spcBef>
                <a:spcAft>
                  <a:spcPct val="0"/>
                </a:spcAft>
                <a:defRPr sz="2400">
                  <a:solidFill>
                    <a:schemeClr val="tx1"/>
                  </a:solidFill>
                  <a:latin typeface="Times New Roman" pitchFamily="18" charset="0"/>
                </a:defRPr>
              </a:lvl9pPr>
            </a:lstStyle>
            <a:p>
              <a:pPr marL="0" marR="0" lvl="0" indent="0" algn="ctr" defTabSz="868363" rtl="0" eaLnBrk="0" fontAlgn="base" latinLnBrk="0" hangingPunct="0">
                <a:lnSpc>
                  <a:spcPct val="100000"/>
                </a:lnSpc>
                <a:spcBef>
                  <a:spcPct val="0"/>
                </a:spcBef>
                <a:spcAft>
                  <a:spcPct val="0"/>
                </a:spcAft>
                <a:buClrTx/>
                <a:buSzTx/>
                <a:buFontTx/>
                <a:buNone/>
                <a:tabLst/>
                <a:defRPr/>
              </a:pPr>
              <a:r>
                <a:rPr kumimoji="0" lang="en-US" altLang="he-IL" sz="1800" b="1" i="0" u="none" strike="noStrike" kern="0" cap="none" spc="0" normalizeH="0" baseline="0" noProof="0" smtClean="0">
                  <a:ln>
                    <a:noFill/>
                  </a:ln>
                  <a:solidFill>
                    <a:srgbClr val="000000"/>
                  </a:solidFill>
                  <a:effectLst/>
                  <a:uLnTx/>
                  <a:uFillTx/>
                  <a:latin typeface="Arial" pitchFamily="34" charset="0"/>
                  <a:cs typeface="Times New Roman" pitchFamily="18" charset="0"/>
                </a:rPr>
                <a:t>Country </a:t>
              </a:r>
            </a:p>
            <a:p>
              <a:pPr marL="0" marR="0" lvl="0" indent="0" algn="ctr" defTabSz="868363" rtl="0" eaLnBrk="0" fontAlgn="base" latinLnBrk="0" hangingPunct="0">
                <a:lnSpc>
                  <a:spcPct val="100000"/>
                </a:lnSpc>
                <a:spcBef>
                  <a:spcPct val="0"/>
                </a:spcBef>
                <a:spcAft>
                  <a:spcPct val="0"/>
                </a:spcAft>
                <a:buClrTx/>
                <a:buSzTx/>
                <a:buFontTx/>
                <a:buNone/>
                <a:tabLst/>
                <a:defRPr/>
              </a:pPr>
              <a:r>
                <a:rPr kumimoji="0" lang="en-US" altLang="he-IL" sz="1800" b="1" i="0" u="none" strike="noStrike" kern="0" cap="none" spc="0" normalizeH="0" baseline="0" noProof="0" smtClean="0">
                  <a:ln>
                    <a:noFill/>
                  </a:ln>
                  <a:solidFill>
                    <a:srgbClr val="000000"/>
                  </a:solidFill>
                  <a:effectLst/>
                  <a:uLnTx/>
                  <a:uFillTx/>
                  <a:latin typeface="Arial" pitchFamily="34" charset="0"/>
                  <a:cs typeface="Times New Roman" pitchFamily="18" charset="0"/>
                </a:rPr>
                <a:t>code</a:t>
              </a:r>
            </a:p>
          </p:txBody>
        </p:sp>
        <p:sp>
          <p:nvSpPr>
            <p:cNvPr id="34" name="Rectangle 35"/>
            <p:cNvSpPr>
              <a:spLocks noChangeArrowheads="1"/>
            </p:cNvSpPr>
            <p:nvPr/>
          </p:nvSpPr>
          <p:spPr bwMode="auto">
            <a:xfrm>
              <a:off x="2230" y="3222"/>
              <a:ext cx="6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68363">
                <a:spcBef>
                  <a:spcPct val="0"/>
                </a:spcBef>
                <a:defRPr sz="2400">
                  <a:solidFill>
                    <a:schemeClr val="tx1"/>
                  </a:solidFill>
                  <a:latin typeface="Times New Roman" pitchFamily="18" charset="0"/>
                </a:defRPr>
              </a:lvl1pPr>
              <a:lvl2pPr marL="434975" algn="l" defTabSz="868363">
                <a:spcBef>
                  <a:spcPct val="0"/>
                </a:spcBef>
                <a:defRPr sz="2400">
                  <a:solidFill>
                    <a:schemeClr val="tx1"/>
                  </a:solidFill>
                  <a:latin typeface="Times New Roman" pitchFamily="18" charset="0"/>
                </a:defRPr>
              </a:lvl2pPr>
              <a:lvl3pPr marL="868363" algn="l" defTabSz="868363">
                <a:spcBef>
                  <a:spcPct val="0"/>
                </a:spcBef>
                <a:defRPr sz="2400">
                  <a:solidFill>
                    <a:schemeClr val="tx1"/>
                  </a:solidFill>
                  <a:latin typeface="Times New Roman" pitchFamily="18" charset="0"/>
                </a:defRPr>
              </a:lvl3pPr>
              <a:lvl4pPr marL="1303338" algn="l" defTabSz="868363">
                <a:spcBef>
                  <a:spcPct val="0"/>
                </a:spcBef>
                <a:defRPr sz="2400">
                  <a:solidFill>
                    <a:schemeClr val="tx1"/>
                  </a:solidFill>
                  <a:latin typeface="Times New Roman" pitchFamily="18" charset="0"/>
                </a:defRPr>
              </a:lvl4pPr>
              <a:lvl5pPr marL="1736725" algn="l" defTabSz="868363">
                <a:spcBef>
                  <a:spcPct val="0"/>
                </a:spcBef>
                <a:defRPr sz="2400">
                  <a:solidFill>
                    <a:schemeClr val="tx1"/>
                  </a:solidFill>
                  <a:latin typeface="Times New Roman" pitchFamily="18" charset="0"/>
                </a:defRPr>
              </a:lvl5pPr>
              <a:lvl6pPr marL="2193925" algn="l" defTabSz="868363" rtl="0" fontAlgn="base">
                <a:spcBef>
                  <a:spcPct val="0"/>
                </a:spcBef>
                <a:spcAft>
                  <a:spcPct val="0"/>
                </a:spcAft>
                <a:defRPr sz="2400">
                  <a:solidFill>
                    <a:schemeClr val="tx1"/>
                  </a:solidFill>
                  <a:latin typeface="Times New Roman" pitchFamily="18" charset="0"/>
                </a:defRPr>
              </a:lvl6pPr>
              <a:lvl7pPr marL="2651125" algn="l" defTabSz="868363" rtl="0" fontAlgn="base">
                <a:spcBef>
                  <a:spcPct val="0"/>
                </a:spcBef>
                <a:spcAft>
                  <a:spcPct val="0"/>
                </a:spcAft>
                <a:defRPr sz="2400">
                  <a:solidFill>
                    <a:schemeClr val="tx1"/>
                  </a:solidFill>
                  <a:latin typeface="Times New Roman" pitchFamily="18" charset="0"/>
                </a:defRPr>
              </a:lvl7pPr>
              <a:lvl8pPr marL="3108325" algn="l" defTabSz="868363" rtl="0" fontAlgn="base">
                <a:spcBef>
                  <a:spcPct val="0"/>
                </a:spcBef>
                <a:spcAft>
                  <a:spcPct val="0"/>
                </a:spcAft>
                <a:defRPr sz="2400">
                  <a:solidFill>
                    <a:schemeClr val="tx1"/>
                  </a:solidFill>
                  <a:latin typeface="Times New Roman" pitchFamily="18" charset="0"/>
                </a:defRPr>
              </a:lvl8pPr>
              <a:lvl9pPr marL="3565525" algn="l" defTabSz="868363" rtl="0" fontAlgn="base">
                <a:spcBef>
                  <a:spcPct val="0"/>
                </a:spcBef>
                <a:spcAft>
                  <a:spcPct val="0"/>
                </a:spcAft>
                <a:defRPr sz="2400">
                  <a:solidFill>
                    <a:schemeClr val="tx1"/>
                  </a:solidFill>
                  <a:latin typeface="Times New Roman" pitchFamily="18" charset="0"/>
                </a:defRPr>
              </a:lvl9pPr>
            </a:lstStyle>
            <a:p>
              <a:pPr marL="0" marR="0" lvl="0" indent="0" algn="ctr" defTabSz="868363" rtl="0" eaLnBrk="0" fontAlgn="base" latinLnBrk="0" hangingPunct="0">
                <a:lnSpc>
                  <a:spcPct val="100000"/>
                </a:lnSpc>
                <a:spcBef>
                  <a:spcPct val="0"/>
                </a:spcBef>
                <a:spcAft>
                  <a:spcPct val="0"/>
                </a:spcAft>
                <a:buClrTx/>
                <a:buSzTx/>
                <a:buFontTx/>
                <a:buNone/>
                <a:tabLst/>
                <a:defRPr/>
              </a:pPr>
              <a:r>
                <a:rPr kumimoji="0" lang="en-US" altLang="he-IL" sz="1800" b="1" i="0" u="none" strike="noStrike" kern="0" cap="none" spc="0" normalizeH="0" baseline="0" noProof="0" smtClean="0">
                  <a:ln>
                    <a:noFill/>
                  </a:ln>
                  <a:solidFill>
                    <a:srgbClr val="000000"/>
                  </a:solidFill>
                  <a:effectLst/>
                  <a:uLnTx/>
                  <a:uFillTx/>
                  <a:latin typeface="Arial" pitchFamily="34" charset="0"/>
                  <a:cs typeface="Times New Roman" pitchFamily="18" charset="0"/>
                </a:rPr>
                <a:t>Sales </a:t>
              </a:r>
            </a:p>
            <a:p>
              <a:pPr marL="0" marR="0" lvl="0" indent="0" algn="ctr" defTabSz="868363" rtl="0" eaLnBrk="0" fontAlgn="base" latinLnBrk="0" hangingPunct="0">
                <a:lnSpc>
                  <a:spcPct val="100000"/>
                </a:lnSpc>
                <a:spcBef>
                  <a:spcPct val="0"/>
                </a:spcBef>
                <a:spcAft>
                  <a:spcPct val="0"/>
                </a:spcAft>
                <a:buClrTx/>
                <a:buSzTx/>
                <a:buFontTx/>
                <a:buNone/>
                <a:tabLst/>
                <a:defRPr/>
              </a:pPr>
              <a:r>
                <a:rPr kumimoji="0" lang="en-US" altLang="he-IL" sz="1800" b="1" i="0" u="none" strike="noStrike" kern="0" cap="none" spc="0" normalizeH="0" baseline="0" noProof="0" smtClean="0">
                  <a:ln>
                    <a:noFill/>
                  </a:ln>
                  <a:solidFill>
                    <a:srgbClr val="000000"/>
                  </a:solidFill>
                  <a:effectLst/>
                  <a:uLnTx/>
                  <a:uFillTx/>
                  <a:latin typeface="Arial" pitchFamily="34" charset="0"/>
                  <a:cs typeface="Times New Roman" pitchFamily="18" charset="0"/>
                </a:rPr>
                <a:t>territory</a:t>
              </a:r>
            </a:p>
          </p:txBody>
        </p:sp>
        <p:sp>
          <p:nvSpPr>
            <p:cNvPr id="35" name="Rectangle 36"/>
            <p:cNvSpPr>
              <a:spLocks noChangeArrowheads="1"/>
            </p:cNvSpPr>
            <p:nvPr/>
          </p:nvSpPr>
          <p:spPr bwMode="auto">
            <a:xfrm>
              <a:off x="3032" y="3222"/>
              <a:ext cx="6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68363">
                <a:spcBef>
                  <a:spcPct val="0"/>
                </a:spcBef>
                <a:defRPr sz="2400">
                  <a:solidFill>
                    <a:schemeClr val="tx1"/>
                  </a:solidFill>
                  <a:latin typeface="Times New Roman" pitchFamily="18" charset="0"/>
                </a:defRPr>
              </a:lvl1pPr>
              <a:lvl2pPr marL="434975" algn="l" defTabSz="868363">
                <a:spcBef>
                  <a:spcPct val="0"/>
                </a:spcBef>
                <a:defRPr sz="2400">
                  <a:solidFill>
                    <a:schemeClr val="tx1"/>
                  </a:solidFill>
                  <a:latin typeface="Times New Roman" pitchFamily="18" charset="0"/>
                </a:defRPr>
              </a:lvl2pPr>
              <a:lvl3pPr marL="868363" algn="l" defTabSz="868363">
                <a:spcBef>
                  <a:spcPct val="0"/>
                </a:spcBef>
                <a:defRPr sz="2400">
                  <a:solidFill>
                    <a:schemeClr val="tx1"/>
                  </a:solidFill>
                  <a:latin typeface="Times New Roman" pitchFamily="18" charset="0"/>
                </a:defRPr>
              </a:lvl3pPr>
              <a:lvl4pPr marL="1303338" algn="l" defTabSz="868363">
                <a:spcBef>
                  <a:spcPct val="0"/>
                </a:spcBef>
                <a:defRPr sz="2400">
                  <a:solidFill>
                    <a:schemeClr val="tx1"/>
                  </a:solidFill>
                  <a:latin typeface="Times New Roman" pitchFamily="18" charset="0"/>
                </a:defRPr>
              </a:lvl4pPr>
              <a:lvl5pPr marL="1736725" algn="l" defTabSz="868363">
                <a:spcBef>
                  <a:spcPct val="0"/>
                </a:spcBef>
                <a:defRPr sz="2400">
                  <a:solidFill>
                    <a:schemeClr val="tx1"/>
                  </a:solidFill>
                  <a:latin typeface="Times New Roman" pitchFamily="18" charset="0"/>
                </a:defRPr>
              </a:lvl5pPr>
              <a:lvl6pPr marL="2193925" algn="l" defTabSz="868363" rtl="0" fontAlgn="base">
                <a:spcBef>
                  <a:spcPct val="0"/>
                </a:spcBef>
                <a:spcAft>
                  <a:spcPct val="0"/>
                </a:spcAft>
                <a:defRPr sz="2400">
                  <a:solidFill>
                    <a:schemeClr val="tx1"/>
                  </a:solidFill>
                  <a:latin typeface="Times New Roman" pitchFamily="18" charset="0"/>
                </a:defRPr>
              </a:lvl6pPr>
              <a:lvl7pPr marL="2651125" algn="l" defTabSz="868363" rtl="0" fontAlgn="base">
                <a:spcBef>
                  <a:spcPct val="0"/>
                </a:spcBef>
                <a:spcAft>
                  <a:spcPct val="0"/>
                </a:spcAft>
                <a:defRPr sz="2400">
                  <a:solidFill>
                    <a:schemeClr val="tx1"/>
                  </a:solidFill>
                  <a:latin typeface="Times New Roman" pitchFamily="18" charset="0"/>
                </a:defRPr>
              </a:lvl7pPr>
              <a:lvl8pPr marL="3108325" algn="l" defTabSz="868363" rtl="0" fontAlgn="base">
                <a:spcBef>
                  <a:spcPct val="0"/>
                </a:spcBef>
                <a:spcAft>
                  <a:spcPct val="0"/>
                </a:spcAft>
                <a:defRPr sz="2400">
                  <a:solidFill>
                    <a:schemeClr val="tx1"/>
                  </a:solidFill>
                  <a:latin typeface="Times New Roman" pitchFamily="18" charset="0"/>
                </a:defRPr>
              </a:lvl8pPr>
              <a:lvl9pPr marL="3565525" algn="l" defTabSz="868363" rtl="0" fontAlgn="base">
                <a:spcBef>
                  <a:spcPct val="0"/>
                </a:spcBef>
                <a:spcAft>
                  <a:spcPct val="0"/>
                </a:spcAft>
                <a:defRPr sz="2400">
                  <a:solidFill>
                    <a:schemeClr val="tx1"/>
                  </a:solidFill>
                  <a:latin typeface="Times New Roman" pitchFamily="18" charset="0"/>
                </a:defRPr>
              </a:lvl9pPr>
            </a:lstStyle>
            <a:p>
              <a:pPr marL="0" marR="0" lvl="0" indent="0" algn="ctr" defTabSz="868363" rtl="0" eaLnBrk="0" fontAlgn="base" latinLnBrk="0" hangingPunct="0">
                <a:lnSpc>
                  <a:spcPct val="100000"/>
                </a:lnSpc>
                <a:spcBef>
                  <a:spcPct val="0"/>
                </a:spcBef>
                <a:spcAft>
                  <a:spcPct val="0"/>
                </a:spcAft>
                <a:buClrTx/>
                <a:buSzTx/>
                <a:buFontTx/>
                <a:buNone/>
                <a:tabLst/>
                <a:defRPr/>
              </a:pPr>
              <a:r>
                <a:rPr kumimoji="0" lang="en-US" altLang="he-IL" sz="1800" b="1" i="0" u="none" strike="noStrike" kern="0" cap="none" spc="0" normalizeH="0" baseline="0" noProof="0" smtClean="0">
                  <a:ln>
                    <a:noFill/>
                  </a:ln>
                  <a:solidFill>
                    <a:srgbClr val="000000"/>
                  </a:solidFill>
                  <a:effectLst/>
                  <a:uLnTx/>
                  <a:uFillTx/>
                  <a:latin typeface="Arial" pitchFamily="34" charset="0"/>
                  <a:cs typeface="Times New Roman" pitchFamily="18" charset="0"/>
                </a:rPr>
                <a:t>Product</a:t>
              </a:r>
              <a:br>
                <a:rPr kumimoji="0" lang="en-US" altLang="he-IL" sz="1800" b="1" i="0" u="none" strike="noStrike" kern="0" cap="none" spc="0" normalizeH="0" baseline="0" noProof="0" smtClean="0">
                  <a:ln>
                    <a:noFill/>
                  </a:ln>
                  <a:solidFill>
                    <a:srgbClr val="000000"/>
                  </a:solidFill>
                  <a:effectLst/>
                  <a:uLnTx/>
                  <a:uFillTx/>
                  <a:latin typeface="Arial" pitchFamily="34" charset="0"/>
                  <a:cs typeface="Times New Roman" pitchFamily="18" charset="0"/>
                </a:rPr>
              </a:br>
              <a:r>
                <a:rPr kumimoji="0" lang="en-US" altLang="he-IL" sz="1800" b="1" i="0" u="none" strike="noStrike" kern="0" cap="none" spc="0" normalizeH="0" baseline="0" noProof="0" smtClean="0">
                  <a:ln>
                    <a:noFill/>
                  </a:ln>
                  <a:solidFill>
                    <a:srgbClr val="000000"/>
                  </a:solidFill>
                  <a:effectLst/>
                  <a:uLnTx/>
                  <a:uFillTx/>
                  <a:latin typeface="Arial" pitchFamily="34" charset="0"/>
                  <a:cs typeface="Times New Roman" pitchFamily="18" charset="0"/>
                </a:rPr>
                <a:t>number</a:t>
              </a:r>
            </a:p>
          </p:txBody>
        </p:sp>
        <p:sp>
          <p:nvSpPr>
            <p:cNvPr id="36" name="Rectangle 37"/>
            <p:cNvSpPr>
              <a:spLocks noChangeArrowheads="1"/>
            </p:cNvSpPr>
            <p:nvPr/>
          </p:nvSpPr>
          <p:spPr bwMode="auto">
            <a:xfrm>
              <a:off x="4022" y="2736"/>
              <a:ext cx="10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68363">
                <a:spcBef>
                  <a:spcPct val="0"/>
                </a:spcBef>
                <a:defRPr sz="2400">
                  <a:solidFill>
                    <a:schemeClr val="tx1"/>
                  </a:solidFill>
                  <a:latin typeface="Times New Roman" pitchFamily="18" charset="0"/>
                </a:defRPr>
              </a:lvl1pPr>
              <a:lvl2pPr marL="434975" algn="l" defTabSz="868363">
                <a:spcBef>
                  <a:spcPct val="0"/>
                </a:spcBef>
                <a:defRPr sz="2400">
                  <a:solidFill>
                    <a:schemeClr val="tx1"/>
                  </a:solidFill>
                  <a:latin typeface="Times New Roman" pitchFamily="18" charset="0"/>
                </a:defRPr>
              </a:lvl2pPr>
              <a:lvl3pPr marL="868363" algn="l" defTabSz="868363">
                <a:spcBef>
                  <a:spcPct val="0"/>
                </a:spcBef>
                <a:defRPr sz="2400">
                  <a:solidFill>
                    <a:schemeClr val="tx1"/>
                  </a:solidFill>
                  <a:latin typeface="Times New Roman" pitchFamily="18" charset="0"/>
                </a:defRPr>
              </a:lvl3pPr>
              <a:lvl4pPr marL="1303338" algn="l" defTabSz="868363">
                <a:spcBef>
                  <a:spcPct val="0"/>
                </a:spcBef>
                <a:defRPr sz="2400">
                  <a:solidFill>
                    <a:schemeClr val="tx1"/>
                  </a:solidFill>
                  <a:latin typeface="Times New Roman" pitchFamily="18" charset="0"/>
                </a:defRPr>
              </a:lvl4pPr>
              <a:lvl5pPr marL="1736725" algn="l" defTabSz="868363">
                <a:spcBef>
                  <a:spcPct val="0"/>
                </a:spcBef>
                <a:defRPr sz="2400">
                  <a:solidFill>
                    <a:schemeClr val="tx1"/>
                  </a:solidFill>
                  <a:latin typeface="Times New Roman" pitchFamily="18" charset="0"/>
                </a:defRPr>
              </a:lvl5pPr>
              <a:lvl6pPr marL="2193925" algn="l" defTabSz="868363" rtl="0" fontAlgn="base">
                <a:spcBef>
                  <a:spcPct val="0"/>
                </a:spcBef>
                <a:spcAft>
                  <a:spcPct val="0"/>
                </a:spcAft>
                <a:defRPr sz="2400">
                  <a:solidFill>
                    <a:schemeClr val="tx1"/>
                  </a:solidFill>
                  <a:latin typeface="Times New Roman" pitchFamily="18" charset="0"/>
                </a:defRPr>
              </a:lvl6pPr>
              <a:lvl7pPr marL="2651125" algn="l" defTabSz="868363" rtl="0" fontAlgn="base">
                <a:spcBef>
                  <a:spcPct val="0"/>
                </a:spcBef>
                <a:spcAft>
                  <a:spcPct val="0"/>
                </a:spcAft>
                <a:defRPr sz="2400">
                  <a:solidFill>
                    <a:schemeClr val="tx1"/>
                  </a:solidFill>
                  <a:latin typeface="Times New Roman" pitchFamily="18" charset="0"/>
                </a:defRPr>
              </a:lvl7pPr>
              <a:lvl8pPr marL="3108325" algn="l" defTabSz="868363" rtl="0" fontAlgn="base">
                <a:spcBef>
                  <a:spcPct val="0"/>
                </a:spcBef>
                <a:spcAft>
                  <a:spcPct val="0"/>
                </a:spcAft>
                <a:defRPr sz="2400">
                  <a:solidFill>
                    <a:schemeClr val="tx1"/>
                  </a:solidFill>
                  <a:latin typeface="Times New Roman" pitchFamily="18" charset="0"/>
                </a:defRPr>
              </a:lvl8pPr>
              <a:lvl9pPr marL="3565525" algn="l" defTabSz="868363" rtl="0" fontAlgn="base">
                <a:spcBef>
                  <a:spcPct val="0"/>
                </a:spcBef>
                <a:spcAft>
                  <a:spcPct val="0"/>
                </a:spcAft>
                <a:defRPr sz="2400">
                  <a:solidFill>
                    <a:schemeClr val="tx1"/>
                  </a:solidFill>
                  <a:latin typeface="Times New Roman" pitchFamily="18" charset="0"/>
                </a:defRPr>
              </a:lvl9pPr>
            </a:lstStyle>
            <a:p>
              <a:pPr marL="0" marR="0" lvl="0" indent="0" algn="l" defTabSz="868363" rtl="0" eaLnBrk="0" fontAlgn="base" latinLnBrk="0" hangingPunct="0">
                <a:lnSpc>
                  <a:spcPct val="100000"/>
                </a:lnSpc>
                <a:spcBef>
                  <a:spcPct val="0"/>
                </a:spcBef>
                <a:spcAft>
                  <a:spcPct val="0"/>
                </a:spcAft>
                <a:buClrTx/>
                <a:buSzTx/>
                <a:buFontTx/>
                <a:buNone/>
                <a:tabLst/>
                <a:defRPr/>
              </a:pPr>
              <a:r>
                <a:rPr kumimoji="0" lang="en-US" altLang="he-IL" sz="1800" b="1" i="0" u="none" strike="noStrike" kern="0" cap="none" spc="0" normalizeH="0" baseline="0" noProof="0" smtClean="0">
                  <a:ln>
                    <a:noFill/>
                  </a:ln>
                  <a:solidFill>
                    <a:srgbClr val="000000"/>
                  </a:solidFill>
                  <a:effectLst/>
                  <a:uLnTx/>
                  <a:uFillTx/>
                  <a:latin typeface="Arial" pitchFamily="34" charset="0"/>
                  <a:cs typeface="Times New Roman" pitchFamily="18" charset="0"/>
                </a:rPr>
                <a:t>Salesperson </a:t>
              </a:r>
            </a:p>
            <a:p>
              <a:pPr marL="0" marR="0" lvl="0" indent="0" algn="l" defTabSz="868363" rtl="0" eaLnBrk="0" fontAlgn="base" latinLnBrk="0" hangingPunct="0">
                <a:lnSpc>
                  <a:spcPct val="100000"/>
                </a:lnSpc>
                <a:spcBef>
                  <a:spcPct val="0"/>
                </a:spcBef>
                <a:spcAft>
                  <a:spcPct val="0"/>
                </a:spcAft>
                <a:buClrTx/>
                <a:buSzTx/>
                <a:buFontTx/>
                <a:buNone/>
                <a:tabLst/>
                <a:defRPr/>
              </a:pPr>
              <a:r>
                <a:rPr kumimoji="0" lang="en-US" altLang="he-IL" sz="1800" b="1" i="0" u="none" strike="noStrike" kern="0" cap="none" spc="0" normalizeH="0" baseline="0" noProof="0" smtClean="0">
                  <a:ln>
                    <a:noFill/>
                  </a:ln>
                  <a:solidFill>
                    <a:srgbClr val="000000"/>
                  </a:solidFill>
                  <a:effectLst/>
                  <a:uLnTx/>
                  <a:uFillTx/>
                  <a:latin typeface="Arial" pitchFamily="34" charset="0"/>
                  <a:cs typeface="Times New Roman" pitchFamily="18" charset="0"/>
                </a:rPr>
                <a:t>code</a:t>
              </a:r>
            </a:p>
          </p:txBody>
        </p:sp>
        <p:sp>
          <p:nvSpPr>
            <p:cNvPr id="37" name="Rectangle 38"/>
            <p:cNvSpPr>
              <a:spLocks noChangeArrowheads="1"/>
            </p:cNvSpPr>
            <p:nvPr/>
          </p:nvSpPr>
          <p:spPr bwMode="gray">
            <a:xfrm>
              <a:off x="1164" y="2524"/>
              <a:ext cx="277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0" fontAlgn="base" latinLnBrk="0" hangingPunct="0">
                <a:lnSpc>
                  <a:spcPct val="90000"/>
                </a:lnSpc>
                <a:spcBef>
                  <a:spcPct val="30000"/>
                </a:spcBef>
                <a:spcAft>
                  <a:spcPct val="0"/>
                </a:spcAft>
                <a:buClrTx/>
                <a:buSzTx/>
                <a:buFontTx/>
                <a:buNone/>
                <a:tabLst/>
                <a:defRPr/>
              </a:pPr>
              <a:r>
                <a:rPr kumimoji="0" lang="en-US" altLang="he-IL" sz="2200" b="1" i="0" u="none" strike="noStrike" kern="0" cap="none" spc="0" normalizeH="0" baseline="0" noProof="0" smtClean="0">
                  <a:ln>
                    <a:noFill/>
                  </a:ln>
                  <a:solidFill>
                    <a:srgbClr val="000000"/>
                  </a:solidFill>
                  <a:effectLst/>
                  <a:uLnTx/>
                  <a:uFillTx/>
                  <a:latin typeface="Arial"/>
                  <a:cs typeface="Times New Roman" pitchFamily="18" charset="0"/>
                </a:rPr>
                <a:t>Product code =  </a:t>
              </a:r>
              <a:r>
                <a:rPr kumimoji="0" lang="en-US" altLang="he-IL" sz="1800" b="1" i="0" u="none" strike="noStrike" kern="0" cap="none" spc="0" normalizeH="0" baseline="0" noProof="0" smtClean="0">
                  <a:ln>
                    <a:noFill/>
                  </a:ln>
                  <a:solidFill>
                    <a:srgbClr val="000000"/>
                  </a:solidFill>
                  <a:effectLst/>
                  <a:uLnTx/>
                  <a:uFillTx/>
                  <a:latin typeface="Arial"/>
                  <a:cs typeface="Times New Roman" pitchFamily="18" charset="0"/>
                </a:rPr>
                <a:t>12</a:t>
              </a:r>
              <a:r>
                <a:rPr kumimoji="0" lang="en-US" altLang="he-IL" sz="1800" b="1" i="0" u="none" strike="noStrike" kern="0" cap="none" spc="0" normalizeH="0" baseline="0" noProof="0" smtClean="0">
                  <a:ln>
                    <a:noFill/>
                  </a:ln>
                  <a:solidFill>
                    <a:srgbClr val="333399"/>
                  </a:solidFill>
                  <a:effectLst/>
                  <a:uLnTx/>
                  <a:uFillTx/>
                  <a:latin typeface="Arial"/>
                  <a:cs typeface="Times New Roman" pitchFamily="18" charset="0"/>
                </a:rPr>
                <a:t>   </a:t>
              </a:r>
              <a:r>
                <a:rPr kumimoji="0" lang="en-US" altLang="he-IL" sz="1800" b="1" i="0" u="none" strike="noStrike" kern="0" cap="none" spc="0" normalizeH="0" baseline="0" noProof="0" smtClean="0">
                  <a:ln>
                    <a:noFill/>
                  </a:ln>
                  <a:solidFill>
                    <a:srgbClr val="000000"/>
                  </a:solidFill>
                  <a:effectLst/>
                  <a:uLnTx/>
                  <a:uFillTx/>
                  <a:latin typeface="Arial"/>
                  <a:cs typeface="Times New Roman" pitchFamily="18" charset="0"/>
                </a:rPr>
                <a:t>M</a:t>
              </a:r>
              <a:r>
                <a:rPr kumimoji="0" lang="en-US" altLang="he-IL" sz="1800" b="1" i="0" u="none" strike="noStrike" kern="0" cap="none" spc="0" normalizeH="0" baseline="0" noProof="0" smtClean="0">
                  <a:ln>
                    <a:noFill/>
                  </a:ln>
                  <a:solidFill>
                    <a:srgbClr val="336699"/>
                  </a:solidFill>
                  <a:effectLst/>
                  <a:uLnTx/>
                  <a:uFillTx/>
                  <a:latin typeface="Arial"/>
                  <a:cs typeface="Times New Roman" pitchFamily="18" charset="0"/>
                </a:rPr>
                <a:t>   </a:t>
              </a:r>
              <a:r>
                <a:rPr kumimoji="0" lang="en-US" altLang="he-IL" sz="1800" b="1" i="0" u="none" strike="noStrike" kern="0" cap="none" spc="0" normalizeH="0" baseline="0" noProof="0" smtClean="0">
                  <a:ln>
                    <a:noFill/>
                  </a:ln>
                  <a:solidFill>
                    <a:srgbClr val="000000"/>
                  </a:solidFill>
                  <a:effectLst/>
                  <a:uLnTx/>
                  <a:uFillTx/>
                  <a:latin typeface="Arial"/>
                  <a:cs typeface="Times New Roman" pitchFamily="18" charset="0"/>
                </a:rPr>
                <a:t>654313   45</a:t>
              </a:r>
            </a:p>
          </p:txBody>
        </p:sp>
        <p:sp>
          <p:nvSpPr>
            <p:cNvPr id="38" name="Freeform 39"/>
            <p:cNvSpPr>
              <a:spLocks/>
            </p:cNvSpPr>
            <p:nvPr/>
          </p:nvSpPr>
          <p:spPr bwMode="auto">
            <a:xfrm>
              <a:off x="1906" y="2728"/>
              <a:ext cx="768" cy="525"/>
            </a:xfrm>
            <a:custGeom>
              <a:avLst/>
              <a:gdLst>
                <a:gd name="T0" fmla="*/ 864 w 865"/>
                <a:gd name="T1" fmla="*/ 0 h 445"/>
                <a:gd name="T2" fmla="*/ 864 w 865"/>
                <a:gd name="T3" fmla="*/ 108 h 445"/>
                <a:gd name="T4" fmla="*/ 0 w 865"/>
                <a:gd name="T5" fmla="*/ 108 h 445"/>
                <a:gd name="T6" fmla="*/ 0 w 865"/>
                <a:gd name="T7" fmla="*/ 444 h 445"/>
              </a:gdLst>
              <a:ahLst/>
              <a:cxnLst>
                <a:cxn ang="0">
                  <a:pos x="T0" y="T1"/>
                </a:cxn>
                <a:cxn ang="0">
                  <a:pos x="T2" y="T3"/>
                </a:cxn>
                <a:cxn ang="0">
                  <a:pos x="T4" y="T5"/>
                </a:cxn>
                <a:cxn ang="0">
                  <a:pos x="T6" y="T7"/>
                </a:cxn>
              </a:cxnLst>
              <a:rect l="0" t="0" r="r" b="b"/>
              <a:pathLst>
                <a:path w="865" h="445">
                  <a:moveTo>
                    <a:pt x="864" y="0"/>
                  </a:moveTo>
                  <a:lnTo>
                    <a:pt x="864" y="108"/>
                  </a:lnTo>
                  <a:lnTo>
                    <a:pt x="0" y="108"/>
                  </a:lnTo>
                  <a:lnTo>
                    <a:pt x="0" y="444"/>
                  </a:lnTo>
                </a:path>
              </a:pathLst>
            </a:custGeom>
            <a:noFill/>
            <a:ln w="28575" cap="flat" cmpd="sng">
              <a:solidFill>
                <a:srgbClr val="000000"/>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he-IL" sz="1000" b="1" i="0" u="none" strike="noStrike" kern="0" cap="none" spc="0" normalizeH="0" baseline="0" noProof="0" smtClean="0">
                <a:ln>
                  <a:noFill/>
                </a:ln>
                <a:solidFill>
                  <a:srgbClr val="5F5F5F"/>
                </a:solidFill>
                <a:effectLst/>
                <a:uLnTx/>
                <a:uFillTx/>
                <a:latin typeface="Arial Narrow" pitchFamily="34" charset="0"/>
              </a:endParaRPr>
            </a:p>
          </p:txBody>
        </p:sp>
        <p:sp>
          <p:nvSpPr>
            <p:cNvPr id="39" name="Line 40"/>
            <p:cNvSpPr>
              <a:spLocks noChangeShapeType="1"/>
            </p:cNvSpPr>
            <p:nvPr/>
          </p:nvSpPr>
          <p:spPr bwMode="auto">
            <a:xfrm>
              <a:off x="3362" y="2728"/>
              <a:ext cx="0" cy="525"/>
            </a:xfrm>
            <a:prstGeom prst="line">
              <a:avLst/>
            </a:prstGeom>
            <a:noFill/>
            <a:ln w="2857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he-IL" sz="1000" b="1" i="0" u="none" strike="noStrike" kern="0" cap="none" spc="0" normalizeH="0" baseline="0" noProof="0" smtClean="0">
                <a:ln>
                  <a:noFill/>
                </a:ln>
                <a:solidFill>
                  <a:srgbClr val="5F5F5F"/>
                </a:solidFill>
                <a:effectLst/>
                <a:uLnTx/>
                <a:uFillTx/>
                <a:latin typeface="Arial Narrow" pitchFamily="34" charset="0"/>
              </a:endParaRPr>
            </a:p>
          </p:txBody>
        </p:sp>
        <p:sp>
          <p:nvSpPr>
            <p:cNvPr id="40" name="Freeform 41"/>
            <p:cNvSpPr>
              <a:spLocks/>
            </p:cNvSpPr>
            <p:nvPr/>
          </p:nvSpPr>
          <p:spPr bwMode="auto">
            <a:xfrm>
              <a:off x="2569" y="2728"/>
              <a:ext cx="378" cy="525"/>
            </a:xfrm>
            <a:custGeom>
              <a:avLst/>
              <a:gdLst>
                <a:gd name="T0" fmla="*/ 307 w 308"/>
                <a:gd name="T1" fmla="*/ 0 h 481"/>
                <a:gd name="T2" fmla="*/ 307 w 308"/>
                <a:gd name="T3" fmla="*/ 192 h 481"/>
                <a:gd name="T4" fmla="*/ 0 w 308"/>
                <a:gd name="T5" fmla="*/ 192 h 481"/>
                <a:gd name="T6" fmla="*/ 0 w 308"/>
                <a:gd name="T7" fmla="*/ 480 h 481"/>
              </a:gdLst>
              <a:ahLst/>
              <a:cxnLst>
                <a:cxn ang="0">
                  <a:pos x="T0" y="T1"/>
                </a:cxn>
                <a:cxn ang="0">
                  <a:pos x="T2" y="T3"/>
                </a:cxn>
                <a:cxn ang="0">
                  <a:pos x="T4" y="T5"/>
                </a:cxn>
                <a:cxn ang="0">
                  <a:pos x="T6" y="T7"/>
                </a:cxn>
              </a:cxnLst>
              <a:rect l="0" t="0" r="r" b="b"/>
              <a:pathLst>
                <a:path w="308" h="481">
                  <a:moveTo>
                    <a:pt x="307" y="0"/>
                  </a:moveTo>
                  <a:lnTo>
                    <a:pt x="307" y="192"/>
                  </a:lnTo>
                  <a:lnTo>
                    <a:pt x="0" y="192"/>
                  </a:lnTo>
                  <a:lnTo>
                    <a:pt x="0" y="480"/>
                  </a:lnTo>
                </a:path>
              </a:pathLst>
            </a:custGeom>
            <a:noFill/>
            <a:ln w="28575" cap="flat" cmpd="sng">
              <a:solidFill>
                <a:srgbClr val="000000"/>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he-IL" sz="1000" b="1" i="0" u="none" strike="noStrike" kern="0" cap="none" spc="0" normalizeH="0" baseline="0" noProof="0" smtClean="0">
                <a:ln>
                  <a:noFill/>
                </a:ln>
                <a:solidFill>
                  <a:srgbClr val="5F5F5F"/>
                </a:solidFill>
                <a:effectLst/>
                <a:uLnTx/>
                <a:uFillTx/>
                <a:latin typeface="Arial Narrow" pitchFamily="34" charset="0"/>
              </a:endParaRPr>
            </a:p>
          </p:txBody>
        </p:sp>
        <p:sp>
          <p:nvSpPr>
            <p:cNvPr id="41" name="Rectangle 42"/>
            <p:cNvSpPr>
              <a:spLocks noChangeArrowheads="1"/>
            </p:cNvSpPr>
            <p:nvPr/>
          </p:nvSpPr>
          <p:spPr bwMode="auto">
            <a:xfrm>
              <a:off x="2568" y="2568"/>
              <a:ext cx="208" cy="168"/>
            </a:xfrm>
            <a:prstGeom prst="rect">
              <a:avLst/>
            </a:prstGeom>
            <a:noFill/>
            <a:ln w="2857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he-IL" sz="1000" b="1" i="0" u="none" strike="noStrike" kern="0" cap="none" spc="0" normalizeH="0" baseline="0" noProof="0" smtClean="0">
                <a:ln>
                  <a:noFill/>
                </a:ln>
                <a:solidFill>
                  <a:srgbClr val="5F5F5F"/>
                </a:solidFill>
                <a:effectLst/>
                <a:uLnTx/>
                <a:uFillTx/>
                <a:latin typeface="Arial Narrow" pitchFamily="34" charset="0"/>
              </a:endParaRPr>
            </a:p>
          </p:txBody>
        </p:sp>
        <p:sp>
          <p:nvSpPr>
            <p:cNvPr id="42" name="Rectangle 43"/>
            <p:cNvSpPr>
              <a:spLocks noChangeArrowheads="1"/>
            </p:cNvSpPr>
            <p:nvPr/>
          </p:nvSpPr>
          <p:spPr bwMode="auto">
            <a:xfrm>
              <a:off x="2836" y="2568"/>
              <a:ext cx="208" cy="168"/>
            </a:xfrm>
            <a:prstGeom prst="rect">
              <a:avLst/>
            </a:prstGeom>
            <a:noFill/>
            <a:ln w="2857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he-IL" sz="1000" b="1" i="0" u="none" strike="noStrike" kern="0" cap="none" spc="0" normalizeH="0" baseline="0" noProof="0" smtClean="0">
                <a:ln>
                  <a:noFill/>
                </a:ln>
                <a:solidFill>
                  <a:srgbClr val="5F5F5F"/>
                </a:solidFill>
                <a:effectLst/>
                <a:uLnTx/>
                <a:uFillTx/>
                <a:latin typeface="Arial Narrow" pitchFamily="34" charset="0"/>
              </a:endParaRPr>
            </a:p>
          </p:txBody>
        </p:sp>
        <p:sp>
          <p:nvSpPr>
            <p:cNvPr id="43" name="Rectangle 44"/>
            <p:cNvSpPr>
              <a:spLocks noChangeArrowheads="1"/>
            </p:cNvSpPr>
            <p:nvPr/>
          </p:nvSpPr>
          <p:spPr bwMode="auto">
            <a:xfrm>
              <a:off x="3096" y="2568"/>
              <a:ext cx="514" cy="168"/>
            </a:xfrm>
            <a:prstGeom prst="rect">
              <a:avLst/>
            </a:prstGeom>
            <a:noFill/>
            <a:ln w="2857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he-IL" sz="1000" b="1" i="0" u="none" strike="noStrike" kern="0" cap="none" spc="0" normalizeH="0" baseline="0" noProof="0" smtClean="0">
                <a:ln>
                  <a:noFill/>
                </a:ln>
                <a:solidFill>
                  <a:srgbClr val="5F5F5F"/>
                </a:solidFill>
                <a:effectLst/>
                <a:uLnTx/>
                <a:uFillTx/>
                <a:latin typeface="Arial Narrow" pitchFamily="34" charset="0"/>
              </a:endParaRPr>
            </a:p>
          </p:txBody>
        </p:sp>
        <p:sp>
          <p:nvSpPr>
            <p:cNvPr id="44" name="Rectangle 45"/>
            <p:cNvSpPr>
              <a:spLocks noChangeArrowheads="1"/>
            </p:cNvSpPr>
            <p:nvPr/>
          </p:nvSpPr>
          <p:spPr bwMode="auto">
            <a:xfrm>
              <a:off x="3690" y="2568"/>
              <a:ext cx="208" cy="168"/>
            </a:xfrm>
            <a:prstGeom prst="rect">
              <a:avLst/>
            </a:prstGeom>
            <a:noFill/>
            <a:ln w="2857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he-IL" sz="1000" b="1" i="0" u="none" strike="noStrike" kern="0" cap="none" spc="0" normalizeH="0" baseline="0" noProof="0" smtClean="0">
                <a:ln>
                  <a:noFill/>
                </a:ln>
                <a:solidFill>
                  <a:srgbClr val="5F5F5F"/>
                </a:solidFill>
                <a:effectLst/>
                <a:uLnTx/>
                <a:uFillTx/>
                <a:latin typeface="Arial Narrow" pitchFamily="34" charset="0"/>
              </a:endParaRPr>
            </a:p>
          </p:txBody>
        </p:sp>
        <p:sp>
          <p:nvSpPr>
            <p:cNvPr id="45" name="Freeform 46"/>
            <p:cNvSpPr>
              <a:spLocks/>
            </p:cNvSpPr>
            <p:nvPr/>
          </p:nvSpPr>
          <p:spPr bwMode="auto">
            <a:xfrm>
              <a:off x="3792" y="2736"/>
              <a:ext cx="276" cy="198"/>
            </a:xfrm>
            <a:custGeom>
              <a:avLst/>
              <a:gdLst>
                <a:gd name="T0" fmla="*/ 0 w 276"/>
                <a:gd name="T1" fmla="*/ 0 h 198"/>
                <a:gd name="T2" fmla="*/ 0 w 276"/>
                <a:gd name="T3" fmla="*/ 198 h 198"/>
                <a:gd name="T4" fmla="*/ 276 w 276"/>
                <a:gd name="T5" fmla="*/ 198 h 198"/>
              </a:gdLst>
              <a:ahLst/>
              <a:cxnLst>
                <a:cxn ang="0">
                  <a:pos x="T0" y="T1"/>
                </a:cxn>
                <a:cxn ang="0">
                  <a:pos x="T2" y="T3"/>
                </a:cxn>
                <a:cxn ang="0">
                  <a:pos x="T4" y="T5"/>
                </a:cxn>
              </a:cxnLst>
              <a:rect l="0" t="0" r="r" b="b"/>
              <a:pathLst>
                <a:path w="276" h="198">
                  <a:moveTo>
                    <a:pt x="0" y="0"/>
                  </a:moveTo>
                  <a:lnTo>
                    <a:pt x="0" y="198"/>
                  </a:lnTo>
                  <a:lnTo>
                    <a:pt x="276" y="198"/>
                  </a:lnTo>
                </a:path>
              </a:pathLst>
            </a:custGeom>
            <a:noFill/>
            <a:ln w="28575" cap="flat" cmpd="sng">
              <a:solidFill>
                <a:srgbClr val="000000"/>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he-IL" sz="1000" b="1" i="0" u="none" strike="noStrike" kern="0" cap="none" spc="0" normalizeH="0" baseline="0" noProof="0" smtClean="0">
                <a:ln>
                  <a:noFill/>
                </a:ln>
                <a:solidFill>
                  <a:srgbClr val="5F5F5F"/>
                </a:solidFill>
                <a:effectLst/>
                <a:uLnTx/>
                <a:uFillTx/>
                <a:latin typeface="Arial Narrow" pitchFamily="34" charset="0"/>
              </a:endParaRPr>
            </a:p>
          </p:txBody>
        </p:sp>
      </p:grpSp>
      <p:sp>
        <p:nvSpPr>
          <p:cNvPr id="46" name="TextBox 45"/>
          <p:cNvSpPr txBox="1"/>
          <p:nvPr/>
        </p:nvSpPr>
        <p:spPr>
          <a:xfrm>
            <a:off x="1763688" y="5661248"/>
            <a:ext cx="5616624" cy="707886"/>
          </a:xfrm>
          <a:prstGeom prst="rect">
            <a:avLst/>
          </a:prstGeom>
          <a:noFill/>
        </p:spPr>
        <p:txBody>
          <a:bodyPr wrap="square" rtlCol="1">
            <a:spAutoFit/>
          </a:bodyPr>
          <a:lstStyle/>
          <a:p>
            <a:pPr algn="ctr"/>
            <a:r>
              <a:rPr lang="he-IL" sz="2000" b="1" dirty="0" smtClean="0">
                <a:solidFill>
                  <a:srgbClr val="FF0000"/>
                </a:solidFill>
              </a:rPr>
              <a:t>יש עוד דוגמה שאתם מכירים לפריט מידע שמקודד בתוכו הרבה מידע משמעותי?</a:t>
            </a:r>
            <a:endParaRPr lang="he-IL" sz="2000" b="1" dirty="0">
              <a:solidFill>
                <a:srgbClr val="FF0000"/>
              </a:solidFill>
            </a:endParaRPr>
          </a:p>
        </p:txBody>
      </p:sp>
      <p:sp>
        <p:nvSpPr>
          <p:cNvPr id="47" name="TextBox 46"/>
          <p:cNvSpPr txBox="1"/>
          <p:nvPr/>
        </p:nvSpPr>
        <p:spPr>
          <a:xfrm>
            <a:off x="2851150" y="2780928"/>
            <a:ext cx="3432175" cy="646331"/>
          </a:xfrm>
          <a:prstGeom prst="rect">
            <a:avLst/>
          </a:prstGeom>
          <a:noFill/>
        </p:spPr>
        <p:txBody>
          <a:bodyPr wrap="square" rtlCol="1">
            <a:spAutoFit/>
          </a:bodyPr>
          <a:lstStyle/>
          <a:p>
            <a:pPr algn="ctr"/>
            <a:r>
              <a:rPr lang="he-IL" b="1" dirty="0" smtClean="0">
                <a:solidFill>
                  <a:srgbClr val="FF0000"/>
                </a:solidFill>
              </a:rPr>
              <a:t>מה הבעייתיות בהתייחסות למידע כמו שהוא בלי פיענוח הקידוד?</a:t>
            </a:r>
            <a:endParaRPr lang="he-IL" b="1" dirty="0">
              <a:solidFill>
                <a:srgbClr val="FF0000"/>
              </a:solidFill>
            </a:endParaRPr>
          </a:p>
        </p:txBody>
      </p:sp>
    </p:spTree>
    <p:extLst>
      <p:ext uri="{BB962C8B-B14F-4D97-AF65-F5344CB8AC3E}">
        <p14:creationId xmlns:p14="http://schemas.microsoft.com/office/powerpoint/2010/main" val="2558712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בעיות נפוצות – </a:t>
            </a:r>
            <a:r>
              <a:rPr lang="en-US" dirty="0" smtClean="0"/>
              <a:t>corrupted data</a:t>
            </a:r>
            <a:endParaRPr lang="he-IL" dirty="0"/>
          </a:p>
        </p:txBody>
      </p:sp>
      <p:sp>
        <p:nvSpPr>
          <p:cNvPr id="3" name="מציין מיקום תוכן 2"/>
          <p:cNvSpPr>
            <a:spLocks noGrp="1"/>
          </p:cNvSpPr>
          <p:nvPr>
            <p:ph idx="1"/>
          </p:nvPr>
        </p:nvSpPr>
        <p:spPr/>
        <p:txBody>
          <a:bodyPr>
            <a:normAutofit/>
          </a:bodyPr>
          <a:lstStyle/>
          <a:p>
            <a:r>
              <a:rPr lang="he-IL" dirty="0" smtClean="0"/>
              <a:t>מידע שהתקבל בצורה לא תקינה (עקב באגים במערכות, בעיות תקשורת וכו'). למשל:</a:t>
            </a:r>
          </a:p>
          <a:p>
            <a:pPr lvl="1"/>
            <a:r>
              <a:rPr lang="he-IL" dirty="0" smtClean="0"/>
              <a:t>שורות קטועות בלוג</a:t>
            </a:r>
          </a:p>
          <a:p>
            <a:pPr lvl="1"/>
            <a:r>
              <a:rPr lang="en-US" dirty="0" smtClean="0"/>
              <a:t>EOF</a:t>
            </a:r>
            <a:r>
              <a:rPr lang="he-IL" dirty="0" smtClean="0"/>
              <a:t> באמצע קובץ</a:t>
            </a:r>
          </a:p>
          <a:p>
            <a:pPr lvl="1"/>
            <a:r>
              <a:rPr lang="he-IL" dirty="0" smtClean="0"/>
              <a:t>שימוש בתו מפריד שמופיע גם בטקסט</a:t>
            </a:r>
          </a:p>
          <a:p>
            <a:pPr lvl="1"/>
            <a:r>
              <a:rPr lang="he-IL" dirty="0" smtClean="0"/>
              <a:t>קבצים שלא ניתנים לפתיחה</a:t>
            </a:r>
          </a:p>
          <a:p>
            <a:pPr lvl="1"/>
            <a:r>
              <a:rPr lang="he-IL" dirty="0" smtClean="0"/>
              <a:t>דיסק תקול</a:t>
            </a:r>
          </a:p>
        </p:txBody>
      </p:sp>
    </p:spTree>
    <p:extLst>
      <p:ext uri="{BB962C8B-B14F-4D97-AF65-F5344CB8AC3E}">
        <p14:creationId xmlns:p14="http://schemas.microsoft.com/office/powerpoint/2010/main" val="3082068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dirty="0" smtClean="0"/>
              <a:t>עבודה עם מידע לא נקי</a:t>
            </a:r>
            <a:endParaRPr lang="he-IL" dirty="0"/>
          </a:p>
        </p:txBody>
      </p:sp>
      <p:pic>
        <p:nvPicPr>
          <p:cNvPr id="4" name="מציין מיקום תוכן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2420888"/>
            <a:ext cx="6858000" cy="2133600"/>
          </a:xfrm>
        </p:spPr>
      </p:pic>
      <p:sp>
        <p:nvSpPr>
          <p:cNvPr id="5" name="TextBox 4"/>
          <p:cNvSpPr txBox="1"/>
          <p:nvPr/>
        </p:nvSpPr>
        <p:spPr>
          <a:xfrm>
            <a:off x="1187624" y="4941168"/>
            <a:ext cx="6840760" cy="923330"/>
          </a:xfrm>
          <a:prstGeom prst="rect">
            <a:avLst/>
          </a:prstGeom>
          <a:noFill/>
        </p:spPr>
        <p:txBody>
          <a:bodyPr wrap="square" rtlCol="1">
            <a:spAutoFit/>
          </a:bodyPr>
          <a:lstStyle/>
          <a:p>
            <a:pPr algn="ctr"/>
            <a:r>
              <a:rPr lang="he-IL" b="1" dirty="0" smtClean="0"/>
              <a:t>הסקת מסקנות ומודלים ממידע לא נקי לא שווה כלום!!</a:t>
            </a:r>
          </a:p>
          <a:p>
            <a:pPr algn="ctr"/>
            <a:r>
              <a:rPr lang="he-IL" b="1" dirty="0" smtClean="0"/>
              <a:t>יש להשקיע כובד ראש בניקוי הנתונים ולוודא שהם אכן ולידיים ואיכותיים</a:t>
            </a:r>
          </a:p>
          <a:p>
            <a:pPr algn="ctr"/>
            <a:r>
              <a:rPr lang="he-IL" b="1" dirty="0" smtClean="0">
                <a:solidFill>
                  <a:srgbClr val="FF0000"/>
                </a:solidFill>
              </a:rPr>
              <a:t>אך איך ניתן לאתר בעיות באיכות הנתונים בהינתן מידע חדש??</a:t>
            </a:r>
            <a:endParaRPr lang="he-IL" b="1" dirty="0">
              <a:solidFill>
                <a:srgbClr val="FF0000"/>
              </a:solidFill>
            </a:endParaRPr>
          </a:p>
        </p:txBody>
      </p:sp>
    </p:spTree>
    <p:extLst>
      <p:ext uri="{BB962C8B-B14F-4D97-AF65-F5344CB8AC3E}">
        <p14:creationId xmlns:p14="http://schemas.microsoft.com/office/powerpoint/2010/main" val="3637220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dirty="0" smtClean="0"/>
              <a:t>איתור בעיות באיכות המידע - טיפים</a:t>
            </a:r>
            <a:endParaRPr lang="he-IL" dirty="0"/>
          </a:p>
        </p:txBody>
      </p:sp>
      <p:sp>
        <p:nvSpPr>
          <p:cNvPr id="3" name="מציין מיקום תוכן 2"/>
          <p:cNvSpPr>
            <a:spLocks noGrp="1"/>
          </p:cNvSpPr>
          <p:nvPr>
            <p:ph idx="1"/>
          </p:nvPr>
        </p:nvSpPr>
        <p:spPr/>
        <p:txBody>
          <a:bodyPr/>
          <a:lstStyle/>
          <a:p>
            <a:r>
              <a:rPr lang="he-IL" dirty="0" smtClean="0"/>
              <a:t>הצלבה בין מקורות שונים של מידע </a:t>
            </a:r>
          </a:p>
          <a:p>
            <a:r>
              <a:rPr lang="he-IL" dirty="0" smtClean="0"/>
              <a:t>תיקוף ידע עסקי מתוך המידע</a:t>
            </a:r>
          </a:p>
          <a:p>
            <a:r>
              <a:rPr lang="he-IL" dirty="0" smtClean="0"/>
              <a:t>הסתכלות על דגימות מהמידע</a:t>
            </a:r>
          </a:p>
          <a:p>
            <a:r>
              <a:rPr lang="he-IL" dirty="0" smtClean="0"/>
              <a:t>סקרנות ושאילתות מגוונות על המידע</a:t>
            </a:r>
          </a:p>
          <a:p>
            <a:r>
              <a:rPr lang="he-IL" dirty="0" smtClean="0"/>
              <a:t>התייעצות עם גורמים מקצועיים והלקוח </a:t>
            </a:r>
          </a:p>
          <a:p>
            <a:r>
              <a:rPr lang="he-IL" dirty="0" smtClean="0"/>
              <a:t>אינטראקטיביות גבוהה עם המידע בכל שלב</a:t>
            </a:r>
          </a:p>
          <a:p>
            <a:r>
              <a:rPr lang="he-IL" b="1" u="sng" dirty="0" smtClean="0"/>
              <a:t>לא להניח שום דבר!!!</a:t>
            </a:r>
            <a:r>
              <a:rPr lang="he-IL" u="sng" dirty="0" smtClean="0"/>
              <a:t> </a:t>
            </a:r>
            <a:r>
              <a:rPr lang="he-IL" dirty="0" smtClean="0"/>
              <a:t>(בפרט לא לקחת את המידע המתקבל מהגורמים המקצועיים על המידע כאמת מוחלטת. גם הם עשויים לטעות...)</a:t>
            </a:r>
            <a:endParaRPr lang="he-IL" dirty="0"/>
          </a:p>
        </p:txBody>
      </p:sp>
    </p:spTree>
    <p:extLst>
      <p:ext uri="{BB962C8B-B14F-4D97-AF65-F5344CB8AC3E}">
        <p14:creationId xmlns:p14="http://schemas.microsoft.com/office/powerpoint/2010/main" val="2920098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2699792" y="2492896"/>
            <a:ext cx="3296417" cy="1569660"/>
          </a:xfrm>
          <a:prstGeom prst="rect">
            <a:avLst/>
          </a:prstGeom>
          <a:noFill/>
        </p:spPr>
        <p:txBody>
          <a:bodyPr wrap="square" lIns="91440" tIns="45720" rIns="91440" bIns="45720">
            <a:spAutoFit/>
          </a:bodyPr>
          <a:lstStyle/>
          <a:p>
            <a:pPr algn="ctr"/>
            <a:r>
              <a:rPr lang="he-IL" sz="9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תרגיל</a:t>
            </a:r>
            <a:endParaRPr lang="he-IL"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3426637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בעיות שהיו במידע</a:t>
            </a:r>
            <a:endParaRPr lang="he-IL" dirty="0"/>
          </a:p>
        </p:txBody>
      </p:sp>
      <p:sp>
        <p:nvSpPr>
          <p:cNvPr id="3" name="מציין מיקום תוכן 2"/>
          <p:cNvSpPr>
            <a:spLocks noGrp="1"/>
          </p:cNvSpPr>
          <p:nvPr>
            <p:ph idx="1"/>
          </p:nvPr>
        </p:nvSpPr>
        <p:spPr/>
        <p:txBody>
          <a:bodyPr>
            <a:normAutofit/>
          </a:bodyPr>
          <a:lstStyle/>
          <a:p>
            <a:r>
              <a:rPr lang="he-IL" sz="2400" dirty="0" smtClean="0"/>
              <a:t>פורמטים שונים של תאריך לידה (ב-</a:t>
            </a:r>
            <a:r>
              <a:rPr lang="en-US" sz="2400" dirty="0" smtClean="0"/>
              <a:t>db1</a:t>
            </a:r>
            <a:r>
              <a:rPr lang="he-IL" sz="2400" dirty="0" smtClean="0"/>
              <a:t>)</a:t>
            </a:r>
            <a:endParaRPr lang="en-US" sz="2400" dirty="0" smtClean="0"/>
          </a:p>
          <a:p>
            <a:pPr lvl="1"/>
            <a:r>
              <a:rPr lang="he-IL" sz="2200" dirty="0" smtClean="0"/>
              <a:t>עבור דור הסבים (ת.ז. 1000000-2000000) תאריך לידה בפורמט </a:t>
            </a:r>
            <a:r>
              <a:rPr lang="en-US" sz="2200" dirty="0" smtClean="0"/>
              <a:t>MM/DD/YY</a:t>
            </a:r>
          </a:p>
          <a:p>
            <a:pPr lvl="1"/>
            <a:r>
              <a:rPr lang="he-IL" sz="2200" dirty="0" smtClean="0"/>
              <a:t>עבור דור האבות (ת.ז. </a:t>
            </a:r>
            <a:r>
              <a:rPr lang="en-US" sz="2200" dirty="0" smtClean="0"/>
              <a:t>2000000-3000000</a:t>
            </a:r>
            <a:r>
              <a:rPr lang="he-IL" sz="2200" dirty="0" smtClean="0"/>
              <a:t>) תאריך לידה בפורמט </a:t>
            </a:r>
            <a:r>
              <a:rPr lang="en-US" sz="2200" dirty="0" smtClean="0"/>
              <a:t>DD/MM/YY</a:t>
            </a:r>
          </a:p>
          <a:p>
            <a:pPr lvl="1"/>
            <a:r>
              <a:rPr lang="he-IL" sz="2200" dirty="0" smtClean="0"/>
              <a:t>עבור דור הילדים (ת.ז. מעל 3000000) תאריך לידה בפורמט </a:t>
            </a:r>
            <a:r>
              <a:rPr lang="en-US" sz="2200" dirty="0" smtClean="0"/>
              <a:t>DD/MM/YYYY</a:t>
            </a:r>
          </a:p>
          <a:p>
            <a:pPr lvl="1"/>
            <a:r>
              <a:rPr lang="he-IL" sz="2200" b="1" dirty="0" smtClean="0">
                <a:solidFill>
                  <a:srgbClr val="FF0000"/>
                </a:solidFill>
              </a:rPr>
              <a:t>כיצד ניתן היה לזהות את הבעיה הנ"ל?</a:t>
            </a:r>
          </a:p>
          <a:p>
            <a:pPr marL="393192" lvl="1" indent="0">
              <a:buNone/>
            </a:pPr>
            <a:endParaRPr lang="he-IL" sz="2200" b="1" dirty="0" smtClean="0">
              <a:solidFill>
                <a:srgbClr val="FF0000"/>
              </a:solidFill>
            </a:endParaRPr>
          </a:p>
          <a:p>
            <a:r>
              <a:rPr lang="he-IL" sz="2400" dirty="0" smtClean="0"/>
              <a:t>הרבה אנשים (ב-</a:t>
            </a:r>
            <a:r>
              <a:rPr lang="en-US" sz="2400" dirty="0" smtClean="0"/>
              <a:t>db1</a:t>
            </a:r>
            <a:r>
              <a:rPr lang="he-IL" sz="2400" dirty="0" smtClean="0"/>
              <a:t>) עם תאריך לידה </a:t>
            </a:r>
            <a:r>
              <a:rPr lang="en-US" sz="2400" dirty="0" smtClean="0"/>
              <a:t>01/01/1000</a:t>
            </a:r>
            <a:r>
              <a:rPr lang="he-IL" sz="2400" dirty="0" smtClean="0"/>
              <a:t>. ערך זה מייצג למעשה תאריך לידה לא ידוע.</a:t>
            </a:r>
            <a:endParaRPr lang="he-IL" sz="2400" dirty="0"/>
          </a:p>
        </p:txBody>
      </p:sp>
    </p:spTree>
    <p:extLst>
      <p:ext uri="{BB962C8B-B14F-4D97-AF65-F5344CB8AC3E}">
        <p14:creationId xmlns:p14="http://schemas.microsoft.com/office/powerpoint/2010/main" val="235468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dirty="0" smtClean="0"/>
              <a:t>הנחות עבודה של אלגוריתם למידה</a:t>
            </a:r>
            <a:endParaRPr lang="he-IL" dirty="0"/>
          </a:p>
        </p:txBody>
      </p:sp>
      <p:sp>
        <p:nvSpPr>
          <p:cNvPr id="3" name="מציין מיקום תוכן 2"/>
          <p:cNvSpPr>
            <a:spLocks noGrp="1"/>
          </p:cNvSpPr>
          <p:nvPr>
            <p:ph idx="1"/>
          </p:nvPr>
        </p:nvSpPr>
        <p:spPr/>
        <p:txBody>
          <a:bodyPr/>
          <a:lstStyle/>
          <a:p>
            <a:r>
              <a:rPr lang="he-IL" dirty="0"/>
              <a:t>כל </a:t>
            </a:r>
            <a:r>
              <a:rPr lang="he-IL" b="1" dirty="0"/>
              <a:t>המידע</a:t>
            </a:r>
            <a:r>
              <a:rPr lang="he-IL" dirty="0"/>
              <a:t> הרלוונטי לצורך הפקת התובנות </a:t>
            </a:r>
            <a:r>
              <a:rPr lang="he-IL" b="1" dirty="0" smtClean="0"/>
              <a:t>ברשותנו</a:t>
            </a:r>
            <a:endParaRPr lang="he-IL" dirty="0" smtClean="0"/>
          </a:p>
          <a:p>
            <a:pPr marL="0" indent="0">
              <a:buNone/>
            </a:pPr>
            <a:endParaRPr lang="he-IL" dirty="0"/>
          </a:p>
          <a:p>
            <a:r>
              <a:rPr lang="he-IL" dirty="0" smtClean="0"/>
              <a:t>מדגם האימון אותו מקבלים </a:t>
            </a:r>
            <a:r>
              <a:rPr lang="he-IL" b="1" dirty="0" smtClean="0"/>
              <a:t>מייצג את ההתפלגות </a:t>
            </a:r>
            <a:r>
              <a:rPr lang="he-IL" dirty="0" smtClean="0"/>
              <a:t>בעולם האמיתי</a:t>
            </a:r>
          </a:p>
          <a:p>
            <a:pPr marL="0" indent="0">
              <a:buNone/>
            </a:pPr>
            <a:endParaRPr lang="he-IL" dirty="0" smtClean="0"/>
          </a:p>
          <a:p>
            <a:r>
              <a:rPr lang="he-IL" dirty="0" smtClean="0"/>
              <a:t>הפיצ'רים במדגם האימון הם </a:t>
            </a:r>
            <a:r>
              <a:rPr lang="he-IL" b="1" dirty="0" smtClean="0"/>
              <a:t>פיצ'רים רלוונטיים ומשמעותיים </a:t>
            </a:r>
            <a:r>
              <a:rPr lang="he-IL" dirty="0" smtClean="0"/>
              <a:t>לצורך הפקת התובנות</a:t>
            </a:r>
            <a:endParaRPr lang="he-IL" dirty="0"/>
          </a:p>
        </p:txBody>
      </p:sp>
    </p:spTree>
    <p:extLst>
      <p:ext uri="{BB962C8B-B14F-4D97-AF65-F5344CB8AC3E}">
        <p14:creationId xmlns:p14="http://schemas.microsoft.com/office/powerpoint/2010/main" val="1265670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בעיות שהיו במידע</a:t>
            </a:r>
            <a:endParaRPr lang="he-IL" dirty="0"/>
          </a:p>
        </p:txBody>
      </p:sp>
      <p:sp>
        <p:nvSpPr>
          <p:cNvPr id="3" name="מציין מיקום תוכן 2"/>
          <p:cNvSpPr>
            <a:spLocks noGrp="1"/>
          </p:cNvSpPr>
          <p:nvPr>
            <p:ph idx="1"/>
          </p:nvPr>
        </p:nvSpPr>
        <p:spPr/>
        <p:txBody>
          <a:bodyPr>
            <a:normAutofit/>
          </a:bodyPr>
          <a:lstStyle/>
          <a:p>
            <a:r>
              <a:rPr lang="he-IL" sz="2400" dirty="0" smtClean="0"/>
              <a:t>יש אנשים ב-</a:t>
            </a:r>
            <a:r>
              <a:rPr lang="en-US" sz="2400" dirty="0" smtClean="0"/>
              <a:t>db1</a:t>
            </a:r>
            <a:r>
              <a:rPr lang="he-IL" sz="2400" dirty="0" smtClean="0"/>
              <a:t> שההורים שלהם לא מופיעים ב-</a:t>
            </a:r>
            <a:r>
              <a:rPr lang="en-US" sz="2400" dirty="0" smtClean="0"/>
              <a:t>db1</a:t>
            </a:r>
            <a:r>
              <a:rPr lang="he-IL" sz="2400" dirty="0" smtClean="0"/>
              <a:t>. </a:t>
            </a:r>
            <a:r>
              <a:rPr lang="he-IL" sz="2400" b="1" dirty="0" smtClean="0">
                <a:solidFill>
                  <a:srgbClr val="FF0000"/>
                </a:solidFill>
              </a:rPr>
              <a:t>על איזה בעיה זה עשוי להעיד?</a:t>
            </a:r>
          </a:p>
          <a:p>
            <a:r>
              <a:rPr lang="he-IL" sz="2400" dirty="0" smtClean="0"/>
              <a:t>קורדינטות של מקומות מעצר (ב-</a:t>
            </a:r>
            <a:r>
              <a:rPr lang="en-US" sz="2400" dirty="0" smtClean="0"/>
              <a:t>db2</a:t>
            </a:r>
            <a:r>
              <a:rPr lang="he-IL" sz="2400" dirty="0" smtClean="0"/>
              <a:t>) של אזורים בלבנון ולא ברצועת עזה (התקבל מאגר נתונים לא נכון של תושבי עזה השייכים לארגון טרור לבנוני). </a:t>
            </a:r>
            <a:endParaRPr lang="he-IL" sz="2400" dirty="0"/>
          </a:p>
          <a:p>
            <a:r>
              <a:rPr lang="he-IL" sz="2400" dirty="0" smtClean="0"/>
              <a:t>עצורים (ב-</a:t>
            </a:r>
            <a:r>
              <a:rPr lang="en-US" sz="2400" dirty="0" smtClean="0"/>
              <a:t>db2</a:t>
            </a:r>
            <a:r>
              <a:rPr lang="he-IL" sz="2400" dirty="0" smtClean="0"/>
              <a:t>) עם ת.ז. שלא מופיעות ב-</a:t>
            </a:r>
            <a:r>
              <a:rPr lang="en-US" sz="2400" dirty="0" smtClean="0"/>
              <a:t>db1</a:t>
            </a:r>
            <a:r>
              <a:rPr lang="he-IL" sz="2400" dirty="0" smtClean="0"/>
              <a:t>. (הסיבה: לכל עצור מוסיפים קידומת של שתי ספרות לת.ז. שמייצגת את מספר בית המעצר אליו הוא נלקח.)</a:t>
            </a:r>
          </a:p>
          <a:p>
            <a:r>
              <a:rPr lang="he-IL" sz="2400" dirty="0" smtClean="0"/>
              <a:t>נתוני שכר (ב-</a:t>
            </a:r>
            <a:r>
              <a:rPr lang="en-US" sz="2400" dirty="0" smtClean="0"/>
              <a:t>db3</a:t>
            </a:r>
            <a:r>
              <a:rPr lang="he-IL" sz="2400" dirty="0" smtClean="0"/>
              <a:t>) רק על 10%</a:t>
            </a:r>
            <a:r>
              <a:rPr lang="en-US" sz="2400" dirty="0" smtClean="0"/>
              <a:t> </a:t>
            </a:r>
            <a:r>
              <a:rPr lang="he-IL" sz="2400" dirty="0" smtClean="0"/>
              <a:t>מרשימת החשודים. מעלה חשד שחסר מידע ברשימה זו (צריך לברר עם הלקוח האם זה הגיוני ש-90% מהחשודים מובטלים...).</a:t>
            </a:r>
          </a:p>
          <a:p>
            <a:endParaRPr lang="he-IL" sz="2400" dirty="0" smtClean="0"/>
          </a:p>
        </p:txBody>
      </p:sp>
    </p:spTree>
    <p:extLst>
      <p:ext uri="{BB962C8B-B14F-4D97-AF65-F5344CB8AC3E}">
        <p14:creationId xmlns:p14="http://schemas.microsoft.com/office/powerpoint/2010/main" val="4108750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בעיות שהיו במידע</a:t>
            </a:r>
            <a:endParaRPr lang="he-IL" dirty="0"/>
          </a:p>
        </p:txBody>
      </p:sp>
      <p:sp>
        <p:nvSpPr>
          <p:cNvPr id="3" name="מציין מיקום תוכן 2"/>
          <p:cNvSpPr>
            <a:spLocks noGrp="1"/>
          </p:cNvSpPr>
          <p:nvPr>
            <p:ph idx="1"/>
          </p:nvPr>
        </p:nvSpPr>
        <p:spPr/>
        <p:txBody>
          <a:bodyPr>
            <a:normAutofit/>
          </a:bodyPr>
          <a:lstStyle/>
          <a:p>
            <a:endParaRPr lang="he-IL" sz="2400" dirty="0" smtClean="0"/>
          </a:p>
          <a:p>
            <a:r>
              <a:rPr lang="he-IL" sz="2400" dirty="0" smtClean="0"/>
              <a:t>משכורת שנתית ב-</a:t>
            </a:r>
            <a:r>
              <a:rPr lang="en-US" sz="2400" dirty="0" smtClean="0"/>
              <a:t>db4</a:t>
            </a:r>
            <a:r>
              <a:rPr lang="he-IL" sz="2400" dirty="0" smtClean="0"/>
              <a:t> נמוכה באופן חשוד (בין 1500 ל-10000 ₪) (הסיבה לכך היא שסופקה משכורת חודשית ממוצעת במקום משכורת שנתית)</a:t>
            </a:r>
          </a:p>
          <a:p>
            <a:pPr marL="0" indent="0">
              <a:buNone/>
            </a:pPr>
            <a:endParaRPr lang="he-IL" sz="2400" dirty="0" smtClean="0"/>
          </a:p>
          <a:p>
            <a:r>
              <a:rPr lang="he-IL" sz="2400" dirty="0" smtClean="0"/>
              <a:t>90%</a:t>
            </a:r>
            <a:r>
              <a:rPr lang="en-US" sz="2400" dirty="0" smtClean="0"/>
              <a:t> </a:t>
            </a:r>
            <a:r>
              <a:rPr lang="he-IL" sz="2400" dirty="0" smtClean="0"/>
              <a:t>מהחשודים ב-</a:t>
            </a:r>
            <a:r>
              <a:rPr lang="en-US" sz="2400" dirty="0" smtClean="0"/>
              <a:t>train_data</a:t>
            </a:r>
            <a:r>
              <a:rPr lang="he-IL" sz="2400" dirty="0" smtClean="0"/>
              <a:t> וב-</a:t>
            </a:r>
            <a:r>
              <a:rPr lang="en-US" sz="2400" dirty="0" smtClean="0"/>
              <a:t> test data</a:t>
            </a:r>
            <a:r>
              <a:rPr lang="he-IL" sz="2400" dirty="0" smtClean="0"/>
              <a:t> הם טרוריסטים (בניגוד לידע העסקי הנמסר בתיאור התרגיל). </a:t>
            </a:r>
            <a:r>
              <a:rPr lang="he-IL" sz="2400" b="1" dirty="0" smtClean="0">
                <a:solidFill>
                  <a:srgbClr val="FF0000"/>
                </a:solidFill>
              </a:rPr>
              <a:t>למישהו יש רעיון מה הבעיה?</a:t>
            </a:r>
          </a:p>
        </p:txBody>
      </p:sp>
    </p:spTree>
    <p:extLst>
      <p:ext uri="{BB962C8B-B14F-4D97-AF65-F5344CB8AC3E}">
        <p14:creationId xmlns:p14="http://schemas.microsoft.com/office/powerpoint/2010/main" val="1005295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smtClean="0"/>
              <a:t>Feature engineering</a:t>
            </a:r>
            <a:endParaRPr lang="he-IL" dirty="0"/>
          </a:p>
        </p:txBody>
      </p:sp>
      <p:sp>
        <p:nvSpPr>
          <p:cNvPr id="3" name="מציין מיקום תוכן 2"/>
          <p:cNvSpPr>
            <a:spLocks noGrp="1"/>
          </p:cNvSpPr>
          <p:nvPr>
            <p:ph idx="1"/>
          </p:nvPr>
        </p:nvSpPr>
        <p:spPr/>
        <p:txBody>
          <a:bodyPr>
            <a:normAutofit fontScale="92500" lnSpcReduction="10000"/>
          </a:bodyPr>
          <a:lstStyle/>
          <a:p>
            <a:r>
              <a:rPr lang="he-IL" dirty="0" smtClean="0"/>
              <a:t>לאחר שווידאנו כי המידע עליו עובדים נקי ואיכותי , מגיע </a:t>
            </a:r>
            <a:r>
              <a:rPr lang="he-IL" b="1" dirty="0" smtClean="0"/>
              <a:t>השלב הכי מורכב ומשמעותי בפרוייקט</a:t>
            </a:r>
            <a:r>
              <a:rPr lang="he-IL" dirty="0" smtClean="0"/>
              <a:t>: </a:t>
            </a:r>
            <a:r>
              <a:rPr lang="he-IL" dirty="0" smtClean="0"/>
              <a:t>פירמו</a:t>
            </a:r>
            <a:r>
              <a:rPr lang="he-IL" dirty="0" smtClean="0"/>
              <a:t>ל הבעיה ו</a:t>
            </a:r>
            <a:r>
              <a:rPr lang="he-IL" dirty="0" smtClean="0"/>
              <a:t>יצירת </a:t>
            </a:r>
            <a:r>
              <a:rPr lang="he-IL" dirty="0" smtClean="0"/>
              <a:t>פיצ'רים משמעותיים שיהיו רלוונטיים לצורך חיזוי הבעיה. </a:t>
            </a:r>
          </a:p>
          <a:p>
            <a:r>
              <a:rPr lang="he-IL" b="1" dirty="0" smtClean="0"/>
              <a:t>כדי ליצור פיצ'רים כאלו מושקע מאמץ </a:t>
            </a:r>
            <a:r>
              <a:rPr lang="he-IL" dirty="0" smtClean="0"/>
              <a:t>רב בהבנת עולם התוכן בו עוסק הפרויקט, פגישות עם מומחי תוכן והרבה יצירתיות</a:t>
            </a:r>
            <a:r>
              <a:rPr lang="he-IL" dirty="0" smtClean="0"/>
              <a:t>.</a:t>
            </a:r>
          </a:p>
          <a:p>
            <a:r>
              <a:rPr lang="he-IL" b="1" dirty="0" smtClean="0"/>
              <a:t>ההשפעה הכי גדולה על איכות החיזוי</a:t>
            </a:r>
            <a:r>
              <a:rPr lang="he-IL" dirty="0" smtClean="0"/>
              <a:t> היא בבחירת פיצ'רים איכותיים, שכן לרוב ישנם מספר מודלים מובילים שנותנים תוצאות טובות בכל מצב וההבדלים ביניהם מינוריים. </a:t>
            </a:r>
          </a:p>
          <a:p>
            <a:r>
              <a:rPr lang="he-IL" dirty="0" smtClean="0"/>
              <a:t>בסופו של דבר מודל למידה לומד היפותזה שמכלילה את המידע באמצעות הפיצ'רים שניתנו לו. אך </a:t>
            </a:r>
            <a:r>
              <a:rPr lang="he-IL" b="1" dirty="0" smtClean="0"/>
              <a:t>אם הפיצ'רים לא איכותיים אז אין היפותזה שמסבירה את המידע טוב באמצעותם </a:t>
            </a:r>
            <a:r>
              <a:rPr lang="he-IL" dirty="0" smtClean="0"/>
              <a:t>ואז המודל מראש מועד לכישלון.</a:t>
            </a:r>
            <a:endParaRPr lang="he-IL" dirty="0"/>
          </a:p>
        </p:txBody>
      </p:sp>
    </p:spTree>
    <p:extLst>
      <p:ext uri="{BB962C8B-B14F-4D97-AF65-F5344CB8AC3E}">
        <p14:creationId xmlns:p14="http://schemas.microsoft.com/office/powerpoint/2010/main" val="1992967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dirty="0" smtClean="0"/>
              <a:t>דוגמה – אחזקה חזויה של מנועים</a:t>
            </a:r>
            <a:endParaRPr lang="he-IL" dirty="0"/>
          </a:p>
        </p:txBody>
      </p:sp>
      <p:pic>
        <p:nvPicPr>
          <p:cNvPr id="4" name="מציין מיקום תוכן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2276872"/>
            <a:ext cx="5222980" cy="3456384"/>
          </a:xfrm>
        </p:spPr>
      </p:pic>
    </p:spTree>
    <p:extLst>
      <p:ext uri="{BB962C8B-B14F-4D97-AF65-F5344CB8AC3E}">
        <p14:creationId xmlns:p14="http://schemas.microsoft.com/office/powerpoint/2010/main" val="3708945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דוגמה – חיזוי שיגורים</a:t>
            </a:r>
            <a:endParaRPr lang="he-IL" dirty="0"/>
          </a:p>
        </p:txBody>
      </p:sp>
      <p:sp>
        <p:nvSpPr>
          <p:cNvPr id="3" name="מציין מיקום תוכן 2"/>
          <p:cNvSpPr>
            <a:spLocks noGrp="1"/>
          </p:cNvSpPr>
          <p:nvPr>
            <p:ph idx="1"/>
          </p:nvPr>
        </p:nvSpPr>
        <p:spPr/>
        <p:txBody>
          <a:bodyPr/>
          <a:lstStyle/>
          <a:p>
            <a:r>
              <a:rPr lang="he-IL" dirty="0" smtClean="0"/>
              <a:t>נחזור לדוגמה הקודמת בה רוצים לחזות מאיפה יצאו שיגורי רקטות מהרצועה.</a:t>
            </a:r>
          </a:p>
          <a:p>
            <a:r>
              <a:rPr lang="he-IL" dirty="0" smtClean="0"/>
              <a:t>החלטה ראשונה שצריך לעשות זה איך מפרמלים את הבעיה ל-</a:t>
            </a:r>
            <a:r>
              <a:rPr lang="en-US" dirty="0" smtClean="0"/>
              <a:t>setting</a:t>
            </a:r>
            <a:r>
              <a:rPr lang="he-IL" dirty="0" smtClean="0"/>
              <a:t> קלאסי של למידה (נקרא גם מידול הבעיה). </a:t>
            </a:r>
            <a:r>
              <a:rPr lang="he-IL" b="1" dirty="0" smtClean="0">
                <a:solidFill>
                  <a:srgbClr val="FF0000"/>
                </a:solidFill>
              </a:rPr>
              <a:t>הצעות?</a:t>
            </a:r>
          </a:p>
          <a:p>
            <a:r>
              <a:rPr lang="he-IL" dirty="0" smtClean="0"/>
              <a:t>כעת, לאחר שהחלטנו על האופן בו ממדלים את הבעיה יש לייצר פיצ'רים כמה שיותר רלוונטיים לחיזוי שיגורים. </a:t>
            </a:r>
            <a:r>
              <a:rPr lang="he-IL" b="1" dirty="0" smtClean="0">
                <a:solidFill>
                  <a:srgbClr val="FF0000"/>
                </a:solidFill>
              </a:rPr>
              <a:t>הצעות?</a:t>
            </a:r>
            <a:endParaRPr lang="he-IL" b="1" dirty="0">
              <a:solidFill>
                <a:srgbClr val="FF0000"/>
              </a:solidFill>
            </a:endParaRPr>
          </a:p>
        </p:txBody>
      </p:sp>
    </p:spTree>
    <p:extLst>
      <p:ext uri="{BB962C8B-B14F-4D97-AF65-F5344CB8AC3E}">
        <p14:creationId xmlns:p14="http://schemas.microsoft.com/office/powerpoint/2010/main" val="92052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2699792" y="2492896"/>
            <a:ext cx="3296417" cy="1569660"/>
          </a:xfrm>
          <a:prstGeom prst="rect">
            <a:avLst/>
          </a:prstGeom>
          <a:noFill/>
        </p:spPr>
        <p:txBody>
          <a:bodyPr wrap="square" lIns="91440" tIns="45720" rIns="91440" bIns="45720">
            <a:spAutoFit/>
          </a:bodyPr>
          <a:lstStyle/>
          <a:p>
            <a:pPr algn="ctr"/>
            <a:r>
              <a:rPr lang="he-IL" sz="9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תרגיל</a:t>
            </a:r>
            <a:endParaRPr lang="he-IL"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3039264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מודל החיזוי האמיתי </a:t>
            </a:r>
            <a:endParaRPr lang="he-IL" dirty="0"/>
          </a:p>
        </p:txBody>
      </p:sp>
      <p:pic>
        <p:nvPicPr>
          <p:cNvPr id="4" name="מציין מיקום תוכן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8" y="1844824"/>
            <a:ext cx="8416350" cy="4734197"/>
          </a:xfrm>
        </p:spPr>
      </p:pic>
    </p:spTree>
    <p:extLst>
      <p:ext uri="{BB962C8B-B14F-4D97-AF65-F5344CB8AC3E}">
        <p14:creationId xmlns:p14="http://schemas.microsoft.com/office/powerpoint/2010/main" val="11044209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ביצועים של מודל אמיתי</a:t>
            </a:r>
            <a:endParaRPr lang="he-IL" dirty="0"/>
          </a:p>
        </p:txBody>
      </p:sp>
      <p:pic>
        <p:nvPicPr>
          <p:cNvPr id="4" name="מציין מיקום תוכן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988840"/>
            <a:ext cx="6037340" cy="4505365"/>
          </a:xfrm>
        </p:spPr>
      </p:pic>
    </p:spTree>
    <p:extLst>
      <p:ext uri="{BB962C8B-B14F-4D97-AF65-F5344CB8AC3E}">
        <p14:creationId xmlns:p14="http://schemas.microsoft.com/office/powerpoint/2010/main" val="2739866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dirty="0" smtClean="0"/>
              <a:t>ביצועים של מודל אופטימלי</a:t>
            </a:r>
            <a:endParaRPr lang="he-IL" dirty="0"/>
          </a:p>
        </p:txBody>
      </p:sp>
      <p:pic>
        <p:nvPicPr>
          <p:cNvPr id="4" name="מציין מיקום תוכן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004" y="1935163"/>
            <a:ext cx="5881992" cy="4389437"/>
          </a:xfrm>
        </p:spPr>
      </p:pic>
    </p:spTree>
    <p:extLst>
      <p:ext uri="{BB962C8B-B14F-4D97-AF65-F5344CB8AC3E}">
        <p14:creationId xmlns:p14="http://schemas.microsoft.com/office/powerpoint/2010/main" val="2079087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סיכום</a:t>
            </a:r>
            <a:endParaRPr lang="he-IL" dirty="0"/>
          </a:p>
        </p:txBody>
      </p:sp>
      <p:sp>
        <p:nvSpPr>
          <p:cNvPr id="3" name="מציין מיקום תוכן 2"/>
          <p:cNvSpPr>
            <a:spLocks noGrp="1"/>
          </p:cNvSpPr>
          <p:nvPr>
            <p:ph idx="1"/>
          </p:nvPr>
        </p:nvSpPr>
        <p:spPr/>
        <p:txBody>
          <a:bodyPr>
            <a:normAutofit/>
          </a:bodyPr>
          <a:lstStyle/>
          <a:p>
            <a:r>
              <a:rPr lang="en-US" sz="2400" dirty="0" smtClean="0"/>
              <a:t>Data science</a:t>
            </a:r>
            <a:r>
              <a:rPr lang="he-IL" sz="2400" dirty="0" smtClean="0"/>
              <a:t> הוא מקצוע מאוד מעניין שמצריך יצירתיות רבה, ידע אלגוריתמי וידע טכני רב</a:t>
            </a:r>
            <a:r>
              <a:rPr lang="en-US" sz="2400" dirty="0" smtClean="0"/>
              <a:t> </a:t>
            </a:r>
            <a:r>
              <a:rPr lang="he-IL" sz="2400" dirty="0" smtClean="0"/>
              <a:t> (תכנות, ביג-דאטה, </a:t>
            </a:r>
            <a:r>
              <a:rPr lang="en-US" sz="2400" dirty="0" smtClean="0"/>
              <a:t>performance tuning</a:t>
            </a:r>
            <a:r>
              <a:rPr lang="he-IL" sz="2400" dirty="0" smtClean="0"/>
              <a:t>, ידע בבסיסי נתונים ועוד).</a:t>
            </a:r>
          </a:p>
          <a:p>
            <a:r>
              <a:rPr lang="he-IL" sz="2400" dirty="0" smtClean="0"/>
              <a:t>מקצוע בהתפתחות אדירה עם ביקוש גבוה מאוד בארץ.</a:t>
            </a:r>
          </a:p>
          <a:p>
            <a:r>
              <a:rPr lang="he-IL" sz="2400" dirty="0" smtClean="0"/>
              <a:t>פרופיל העוסקים במקצוע הם לרוב בוגרי תואר שני ושלישי, בעלי יכולות מחקריות וחשיבה אנליטית.</a:t>
            </a:r>
          </a:p>
          <a:p>
            <a:pPr marL="0" indent="0">
              <a:buNone/>
            </a:pPr>
            <a:endParaRPr lang="he-IL" sz="2400" dirty="0">
              <a:solidFill>
                <a:srgbClr val="FF0000"/>
              </a:solidFill>
            </a:endParaRPr>
          </a:p>
        </p:txBody>
      </p:sp>
    </p:spTree>
    <p:extLst>
      <p:ext uri="{BB962C8B-B14F-4D97-AF65-F5344CB8AC3E}">
        <p14:creationId xmlns:p14="http://schemas.microsoft.com/office/powerpoint/2010/main" val="78366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dirty="0" smtClean="0"/>
              <a:t>הנחות עבודה של אלגוריתם למידה</a:t>
            </a:r>
            <a:endParaRPr lang="he-IL" dirty="0"/>
          </a:p>
        </p:txBody>
      </p:sp>
      <p:sp>
        <p:nvSpPr>
          <p:cNvPr id="3" name="מציין מיקום תוכן 2"/>
          <p:cNvSpPr>
            <a:spLocks noGrp="1"/>
          </p:cNvSpPr>
          <p:nvPr>
            <p:ph idx="1"/>
          </p:nvPr>
        </p:nvSpPr>
        <p:spPr/>
        <p:txBody>
          <a:bodyPr/>
          <a:lstStyle/>
          <a:p>
            <a:r>
              <a:rPr lang="he-IL" b="1" dirty="0" smtClean="0">
                <a:solidFill>
                  <a:srgbClr val="FF0000"/>
                </a:solidFill>
              </a:rPr>
              <a:t>כל </a:t>
            </a:r>
            <a:r>
              <a:rPr lang="he-IL" b="1" dirty="0">
                <a:solidFill>
                  <a:srgbClr val="FF0000"/>
                </a:solidFill>
              </a:rPr>
              <a:t>המידע הרלוונטי לצורך הפקת התובנות </a:t>
            </a:r>
            <a:r>
              <a:rPr lang="he-IL" b="1" dirty="0" smtClean="0">
                <a:solidFill>
                  <a:srgbClr val="FF0000"/>
                </a:solidFill>
              </a:rPr>
              <a:t>ברשותנו??</a:t>
            </a:r>
          </a:p>
        </p:txBody>
      </p:sp>
      <p:pic>
        <p:nvPicPr>
          <p:cNvPr id="4" name="תמונה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976060"/>
            <a:ext cx="7557023" cy="2376264"/>
          </a:xfrm>
          <a:prstGeom prst="rect">
            <a:avLst/>
          </a:prstGeom>
        </p:spPr>
      </p:pic>
      <p:sp>
        <p:nvSpPr>
          <p:cNvPr id="5" name="TextBox 4"/>
          <p:cNvSpPr txBox="1"/>
          <p:nvPr/>
        </p:nvSpPr>
        <p:spPr>
          <a:xfrm>
            <a:off x="1691680" y="5445224"/>
            <a:ext cx="5688632" cy="923330"/>
          </a:xfrm>
          <a:prstGeom prst="rect">
            <a:avLst/>
          </a:prstGeom>
          <a:noFill/>
        </p:spPr>
        <p:txBody>
          <a:bodyPr wrap="square" rtlCol="1">
            <a:spAutoFit/>
          </a:bodyPr>
          <a:lstStyle/>
          <a:p>
            <a:pPr algn="ctr"/>
            <a:r>
              <a:rPr lang="he-IL" dirty="0" smtClean="0"/>
              <a:t>תפקידו של ה-</a:t>
            </a:r>
            <a:r>
              <a:rPr lang="en-US" dirty="0" smtClean="0"/>
              <a:t>data scientist</a:t>
            </a:r>
            <a:r>
              <a:rPr lang="he-IL" dirty="0" smtClean="0"/>
              <a:t> </a:t>
            </a:r>
            <a:r>
              <a:rPr lang="he-IL" b="1" dirty="0" smtClean="0"/>
              <a:t>לחשוב ולהשיג מקורות מידע </a:t>
            </a:r>
            <a:r>
              <a:rPr lang="he-IL" dirty="0" smtClean="0"/>
              <a:t>כמה שיותר מגוונים ורבים שיכולים להכיל מידע הרלוונטי לבעיה</a:t>
            </a:r>
          </a:p>
          <a:p>
            <a:pPr algn="ctr"/>
            <a:r>
              <a:rPr lang="he-IL" dirty="0" smtClean="0"/>
              <a:t>כמה שיותר </a:t>
            </a:r>
            <a:r>
              <a:rPr lang="he-IL" b="1" dirty="0" smtClean="0"/>
              <a:t>מוקדם</a:t>
            </a:r>
            <a:endParaRPr lang="he-IL" b="1" dirty="0"/>
          </a:p>
        </p:txBody>
      </p:sp>
    </p:spTree>
    <p:extLst>
      <p:ext uri="{BB962C8B-B14F-4D97-AF65-F5344CB8AC3E}">
        <p14:creationId xmlns:p14="http://schemas.microsoft.com/office/powerpoint/2010/main" val="725949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764704"/>
            <a:ext cx="6969261" cy="5816259"/>
          </a:xfrm>
        </p:spPr>
      </p:pic>
    </p:spTree>
    <p:extLst>
      <p:ext uri="{BB962C8B-B14F-4D97-AF65-F5344CB8AC3E}">
        <p14:creationId xmlns:p14="http://schemas.microsoft.com/office/powerpoint/2010/main" val="14996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השגת מידע - תרגיל</a:t>
            </a:r>
            <a:endParaRPr lang="he-IL" dirty="0"/>
          </a:p>
        </p:txBody>
      </p:sp>
      <p:sp>
        <p:nvSpPr>
          <p:cNvPr id="3" name="מציין מיקום תוכן 2"/>
          <p:cNvSpPr>
            <a:spLocks noGrp="1"/>
          </p:cNvSpPr>
          <p:nvPr>
            <p:ph idx="1"/>
          </p:nvPr>
        </p:nvSpPr>
        <p:spPr/>
        <p:txBody>
          <a:bodyPr/>
          <a:lstStyle/>
          <a:p>
            <a:r>
              <a:rPr lang="he-IL" dirty="0" smtClean="0"/>
              <a:t>נניח שברצונכם להציע מודל לחיזוי שיגורים (עבור כל משבצת מהרצועה האם תשוגר ממנה רקטה ביום המחרת).</a:t>
            </a:r>
          </a:p>
          <a:p>
            <a:endParaRPr lang="he-IL" dirty="0"/>
          </a:p>
          <a:p>
            <a:r>
              <a:rPr lang="he-IL" b="1" dirty="0" smtClean="0">
                <a:solidFill>
                  <a:srgbClr val="FF0000"/>
                </a:solidFill>
              </a:rPr>
              <a:t>איזה מקורות מידע יכולים להיות רלוונטיים לצורך פתרון הבעיה?</a:t>
            </a:r>
            <a:endParaRPr lang="he-IL" b="1" dirty="0">
              <a:solidFill>
                <a:srgbClr val="FF0000"/>
              </a:solidFill>
            </a:endParaRPr>
          </a:p>
        </p:txBody>
      </p:sp>
    </p:spTree>
    <p:extLst>
      <p:ext uri="{BB962C8B-B14F-4D97-AF65-F5344CB8AC3E}">
        <p14:creationId xmlns:p14="http://schemas.microsoft.com/office/powerpoint/2010/main" val="355572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404664"/>
            <a:ext cx="8229600" cy="1143000"/>
          </a:xfrm>
        </p:spPr>
        <p:txBody>
          <a:bodyPr>
            <a:normAutofit/>
          </a:bodyPr>
          <a:lstStyle/>
          <a:p>
            <a:pPr algn="ctr"/>
            <a:r>
              <a:rPr lang="he-IL" sz="3200" dirty="0" smtClean="0"/>
              <a:t>המידע יכול להתקבל בסוגים רבים של פורמטים...</a:t>
            </a:r>
            <a:endParaRPr lang="he-IL" sz="3200" dirty="0"/>
          </a:p>
        </p:txBody>
      </p:sp>
      <p:sp>
        <p:nvSpPr>
          <p:cNvPr id="3" name="מציין מיקום תוכן 2"/>
          <p:cNvSpPr>
            <a:spLocks noGrp="1"/>
          </p:cNvSpPr>
          <p:nvPr>
            <p:ph idx="1"/>
          </p:nvPr>
        </p:nvSpPr>
        <p:spPr/>
        <p:txBody>
          <a:bodyPr/>
          <a:lstStyle/>
          <a:p>
            <a:r>
              <a:rPr lang="he-IL" dirty="0" smtClean="0"/>
              <a:t>המידע נאסף מסוגים שונים של מערכות ולכן יכול להופיע בהרבה מאוד סוגים של פורמטים (</a:t>
            </a:r>
            <a:r>
              <a:rPr lang="en-US" dirty="0" smtClean="0"/>
              <a:t>xml, csv, html, db, log</a:t>
            </a:r>
            <a:r>
              <a:rPr lang="he-IL" dirty="0" smtClean="0"/>
              <a:t> וכו'). </a:t>
            </a:r>
          </a:p>
          <a:p>
            <a:endParaRPr lang="he-IL" dirty="0"/>
          </a:p>
          <a:p>
            <a:r>
              <a:rPr lang="he-IL" dirty="0" smtClean="0"/>
              <a:t>על ה-</a:t>
            </a:r>
            <a:r>
              <a:rPr lang="en-US" dirty="0" smtClean="0"/>
              <a:t>data scientist</a:t>
            </a:r>
            <a:r>
              <a:rPr lang="he-IL" dirty="0" smtClean="0"/>
              <a:t> להכיר את הסוגים השונים של הפורמטים, לפענח אותם ולהביא את כל המידע לפורמט אחיד איתו נוח לעבוד.</a:t>
            </a:r>
            <a:endParaRPr lang="he-IL" dirty="0"/>
          </a:p>
        </p:txBody>
      </p:sp>
    </p:spTree>
    <p:extLst>
      <p:ext uri="{BB962C8B-B14F-4D97-AF65-F5344CB8AC3E}">
        <p14:creationId xmlns:p14="http://schemas.microsoft.com/office/powerpoint/2010/main" val="228877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קישור בין מקורות מידע שונים</a:t>
            </a:r>
            <a:endParaRPr lang="he-IL" dirty="0"/>
          </a:p>
        </p:txBody>
      </p:sp>
      <p:sp>
        <p:nvSpPr>
          <p:cNvPr id="3" name="מציין מיקום תוכן 2"/>
          <p:cNvSpPr>
            <a:spLocks noGrp="1"/>
          </p:cNvSpPr>
          <p:nvPr>
            <p:ph idx="1"/>
          </p:nvPr>
        </p:nvSpPr>
        <p:spPr/>
        <p:txBody>
          <a:bodyPr/>
          <a:lstStyle/>
          <a:p>
            <a:r>
              <a:rPr lang="he-IL" dirty="0" smtClean="0"/>
              <a:t>מקבלים נתונים ממערכות שונות ויש לקשר ביניהם בצורה כלשהי</a:t>
            </a:r>
          </a:p>
          <a:p>
            <a:pPr marL="0" indent="0">
              <a:buNone/>
            </a:pPr>
            <a:endParaRPr lang="he-IL" dirty="0" smtClean="0"/>
          </a:p>
          <a:p>
            <a:r>
              <a:rPr lang="he-IL" b="1" u="sng" dirty="0" smtClean="0"/>
              <a:t>דוגמה</a:t>
            </a:r>
            <a:r>
              <a:rPr lang="he-IL" dirty="0" smtClean="0"/>
              <a:t>:</a:t>
            </a:r>
          </a:p>
          <a:p>
            <a:r>
              <a:rPr lang="he-IL" dirty="0" smtClean="0"/>
              <a:t>נניח שרוצים לחזות תקלות במטוס.</a:t>
            </a:r>
          </a:p>
          <a:p>
            <a:r>
              <a:rPr lang="he-IL" dirty="0" smtClean="0"/>
              <a:t>שתיים ממקורות המידע שעליהם יש להסתכל הוא נתוני טיסה של מטוס ומערכת דיווח תקלות.</a:t>
            </a:r>
          </a:p>
          <a:p>
            <a:r>
              <a:rPr lang="he-IL" b="1" dirty="0" smtClean="0">
                <a:solidFill>
                  <a:srgbClr val="FF0000"/>
                </a:solidFill>
              </a:rPr>
              <a:t>יש לקשר בין מערכת דיווח תקלות לבין נתוני טיסה. הצעות?</a:t>
            </a:r>
            <a:endParaRPr lang="he-IL" b="1" dirty="0">
              <a:solidFill>
                <a:srgbClr val="FF0000"/>
              </a:solidFill>
            </a:endParaRPr>
          </a:p>
        </p:txBody>
      </p:sp>
    </p:spTree>
    <p:extLst>
      <p:ext uri="{BB962C8B-B14F-4D97-AF65-F5344CB8AC3E}">
        <p14:creationId xmlns:p14="http://schemas.microsoft.com/office/powerpoint/2010/main" val="281730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dirty="0" smtClean="0"/>
              <a:t>מידע לא נקי....</a:t>
            </a:r>
            <a:endParaRPr lang="he-IL" dirty="0"/>
          </a:p>
        </p:txBody>
      </p:sp>
      <p:sp>
        <p:nvSpPr>
          <p:cNvPr id="3" name="מציין מיקום תוכן 2"/>
          <p:cNvSpPr>
            <a:spLocks noGrp="1"/>
          </p:cNvSpPr>
          <p:nvPr>
            <p:ph idx="1"/>
          </p:nvPr>
        </p:nvSpPr>
        <p:spPr/>
        <p:txBody>
          <a:bodyPr/>
          <a:lstStyle/>
          <a:p>
            <a:r>
              <a:rPr lang="he-IL" dirty="0" smtClean="0"/>
              <a:t>אספנו את המידע אך פעמים רבות (למעשה רוב הפעמים ויותר מידי...) הוא יכיל בתוכו שגיאות ובעיות הנובעים הן מתקלות של המערכות האוספות והן בטעויות אנוש.</a:t>
            </a:r>
          </a:p>
          <a:p>
            <a:r>
              <a:rPr lang="he-IL" dirty="0" smtClean="0"/>
              <a:t>בשקפים הבאים נציג דוגמאות נפוצות לסוגי בעיות באיכות הנתונים הנאספים.</a:t>
            </a:r>
          </a:p>
          <a:p>
            <a:endParaRPr lang="he-IL" dirty="0"/>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4365104"/>
            <a:ext cx="6858000" cy="2133600"/>
          </a:xfrm>
          <a:prstGeom prst="rect">
            <a:avLst/>
          </a:prstGeom>
        </p:spPr>
      </p:pic>
    </p:spTree>
    <p:extLst>
      <p:ext uri="{BB962C8B-B14F-4D97-AF65-F5344CB8AC3E}">
        <p14:creationId xmlns:p14="http://schemas.microsoft.com/office/powerpoint/2010/main" val="3042341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dirty="0" smtClean="0"/>
              <a:t>בעיות נפוצות – פורמטים לא אחידים</a:t>
            </a:r>
            <a:endParaRPr lang="he-IL" dirty="0"/>
          </a:p>
        </p:txBody>
      </p:sp>
      <p:sp>
        <p:nvSpPr>
          <p:cNvPr id="3" name="מציין מיקום תוכן 2"/>
          <p:cNvSpPr>
            <a:spLocks noGrp="1"/>
          </p:cNvSpPr>
          <p:nvPr>
            <p:ph idx="1"/>
          </p:nvPr>
        </p:nvSpPr>
        <p:spPr/>
        <p:txBody>
          <a:bodyPr>
            <a:normAutofit/>
          </a:bodyPr>
          <a:lstStyle/>
          <a:p>
            <a:r>
              <a:rPr lang="he-IL" b="1" u="sng" dirty="0" smtClean="0"/>
              <a:t>תאריכים בפורמטים שונים</a:t>
            </a:r>
          </a:p>
          <a:p>
            <a:pPr lvl="1"/>
            <a:r>
              <a:rPr lang="he-IL" b="1" dirty="0" smtClean="0">
                <a:solidFill>
                  <a:srgbClr val="FF0000"/>
                </a:solidFill>
              </a:rPr>
              <a:t>מה הבעייתיות? איך ניתן לגלות?  פתרונות?</a:t>
            </a:r>
            <a:endParaRPr lang="he-IL" b="1" u="sng" dirty="0"/>
          </a:p>
          <a:p>
            <a:r>
              <a:rPr lang="he-IL" b="1" u="sng" dirty="0" smtClean="0"/>
              <a:t>יחידות מידה שונות לאותו הגודל</a:t>
            </a:r>
          </a:p>
          <a:p>
            <a:pPr lvl="1"/>
            <a:r>
              <a:rPr lang="he-IL" b="1" dirty="0" smtClean="0">
                <a:solidFill>
                  <a:srgbClr val="FF0000"/>
                </a:solidFill>
              </a:rPr>
              <a:t>מה הבעייתיות?  איך ניתן לגלות? פתרונות?</a:t>
            </a:r>
          </a:p>
          <a:p>
            <a:endParaRPr lang="he-IL" b="1" u="sng" dirty="0"/>
          </a:p>
          <a:p>
            <a:endParaRPr lang="he-IL" b="1" u="sng" dirty="0" smtClean="0"/>
          </a:p>
          <a:p>
            <a:endParaRPr lang="he-IL" b="1" u="sng" dirty="0"/>
          </a:p>
          <a:p>
            <a:endParaRPr lang="he-IL" b="1" u="sng" dirty="0" smtClean="0"/>
          </a:p>
          <a:p>
            <a:endParaRPr lang="he-IL" dirty="0"/>
          </a:p>
        </p:txBody>
      </p:sp>
      <p:sp>
        <p:nvSpPr>
          <p:cNvPr id="4" name="Line 4"/>
          <p:cNvSpPr>
            <a:spLocks noChangeShapeType="1"/>
          </p:cNvSpPr>
          <p:nvPr/>
        </p:nvSpPr>
        <p:spPr bwMode="auto">
          <a:xfrm rot="5400000">
            <a:off x="1995763" y="5588276"/>
            <a:ext cx="9144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rtl="0" fontAlgn="base">
              <a:spcBef>
                <a:spcPct val="20000"/>
              </a:spcBef>
              <a:spcAft>
                <a:spcPct val="0"/>
              </a:spcAft>
            </a:pPr>
            <a:endParaRPr lang="he-IL" sz="1000" b="1" smtClean="0">
              <a:solidFill>
                <a:srgbClr val="5F5F5F"/>
              </a:solidFill>
              <a:latin typeface="Arial Narrow" pitchFamily="34" charset="0"/>
            </a:endParaRPr>
          </a:p>
        </p:txBody>
      </p:sp>
      <p:sp>
        <p:nvSpPr>
          <p:cNvPr id="5" name="Rectangle 5"/>
          <p:cNvSpPr>
            <a:spLocks noChangeArrowheads="1"/>
          </p:cNvSpPr>
          <p:nvPr/>
        </p:nvSpPr>
        <p:spPr bwMode="auto">
          <a:xfrm>
            <a:off x="1500463" y="4113143"/>
            <a:ext cx="1905000" cy="1371600"/>
          </a:xfrm>
          <a:prstGeom prst="rect">
            <a:avLst/>
          </a:prstGeom>
          <a:solidFill>
            <a:schemeClr val="bg1"/>
          </a:solidFill>
          <a:ln w="28575">
            <a:solidFill>
              <a:schemeClr val="tx1"/>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fontAlgn="base">
              <a:spcBef>
                <a:spcPct val="20000"/>
              </a:spcBef>
              <a:spcAft>
                <a:spcPct val="0"/>
              </a:spcAft>
            </a:pPr>
            <a:endParaRPr lang="he-IL" sz="1000" b="1" smtClean="0">
              <a:solidFill>
                <a:srgbClr val="5F5F5F"/>
              </a:solidFill>
              <a:latin typeface="Arial Narrow" pitchFamily="34" charset="0"/>
            </a:endParaRPr>
          </a:p>
        </p:txBody>
      </p:sp>
      <p:sp>
        <p:nvSpPr>
          <p:cNvPr id="6" name="Rectangle 6"/>
          <p:cNvSpPr>
            <a:spLocks noChangeArrowheads="1"/>
          </p:cNvSpPr>
          <p:nvPr/>
        </p:nvSpPr>
        <p:spPr bwMode="blackWhite">
          <a:xfrm>
            <a:off x="1668738" y="4321451"/>
            <a:ext cx="1568450" cy="387350"/>
          </a:xfrm>
          <a:prstGeom prst="rect">
            <a:avLst/>
          </a:prstGeom>
          <a:solidFill>
            <a:srgbClr val="CCCC99"/>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rtl="0" eaLnBrk="0" fontAlgn="base" hangingPunct="0">
              <a:spcBef>
                <a:spcPct val="0"/>
              </a:spcBef>
              <a:spcAft>
                <a:spcPct val="0"/>
              </a:spcAft>
            </a:pPr>
            <a:r>
              <a:rPr lang="en-US" altLang="he-IL" b="1" smtClean="0">
                <a:solidFill>
                  <a:srgbClr val="000000"/>
                </a:solidFill>
                <a:cs typeface="Times New Roman" pitchFamily="18" charset="0"/>
              </a:rPr>
              <a:t>cm</a:t>
            </a:r>
          </a:p>
        </p:txBody>
      </p:sp>
      <p:sp>
        <p:nvSpPr>
          <p:cNvPr id="7" name="Rectangle 7"/>
          <p:cNvSpPr>
            <a:spLocks noChangeArrowheads="1"/>
          </p:cNvSpPr>
          <p:nvPr/>
        </p:nvSpPr>
        <p:spPr bwMode="blackWhite">
          <a:xfrm>
            <a:off x="1668738" y="4950101"/>
            <a:ext cx="1568450" cy="387350"/>
          </a:xfrm>
          <a:prstGeom prst="rect">
            <a:avLst/>
          </a:prstGeom>
          <a:solidFill>
            <a:srgbClr val="CCCC99"/>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rtl="0" eaLnBrk="0" fontAlgn="base" hangingPunct="0">
              <a:spcBef>
                <a:spcPct val="0"/>
              </a:spcBef>
              <a:spcAft>
                <a:spcPct val="0"/>
              </a:spcAft>
            </a:pPr>
            <a:r>
              <a:rPr lang="en-US" altLang="he-IL" b="1" smtClean="0">
                <a:solidFill>
                  <a:srgbClr val="000000"/>
                </a:solidFill>
                <a:cs typeface="Times New Roman" pitchFamily="18" charset="0"/>
              </a:rPr>
              <a:t>inches</a:t>
            </a:r>
          </a:p>
        </p:txBody>
      </p:sp>
      <p:sp>
        <p:nvSpPr>
          <p:cNvPr id="8" name="Rectangle 8"/>
          <p:cNvSpPr>
            <a:spLocks noChangeArrowheads="1"/>
          </p:cNvSpPr>
          <p:nvPr/>
        </p:nvSpPr>
        <p:spPr bwMode="blackWhite">
          <a:xfrm>
            <a:off x="1708495" y="6045476"/>
            <a:ext cx="1568450" cy="387350"/>
          </a:xfrm>
          <a:prstGeom prst="rect">
            <a:avLst/>
          </a:prstGeom>
          <a:solidFill>
            <a:srgbClr val="99CCFF"/>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rtl="0" eaLnBrk="0" fontAlgn="base" hangingPunct="0">
              <a:spcBef>
                <a:spcPct val="0"/>
              </a:spcBef>
              <a:spcAft>
                <a:spcPct val="0"/>
              </a:spcAft>
            </a:pPr>
            <a:r>
              <a:rPr lang="en-US" altLang="he-IL" b="1" smtClean="0">
                <a:solidFill>
                  <a:srgbClr val="000000"/>
                </a:solidFill>
                <a:cs typeface="Times New Roman" pitchFamily="18" charset="0"/>
              </a:rPr>
              <a:t>cm</a:t>
            </a:r>
          </a:p>
        </p:txBody>
      </p:sp>
      <p:sp>
        <p:nvSpPr>
          <p:cNvPr id="9" name="Line 9"/>
          <p:cNvSpPr>
            <a:spLocks noChangeShapeType="1"/>
          </p:cNvSpPr>
          <p:nvPr/>
        </p:nvSpPr>
        <p:spPr bwMode="auto">
          <a:xfrm rot="5400000">
            <a:off x="6634438" y="5588276"/>
            <a:ext cx="9144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rtl="0" fontAlgn="base">
              <a:spcBef>
                <a:spcPct val="20000"/>
              </a:spcBef>
              <a:spcAft>
                <a:spcPct val="0"/>
              </a:spcAft>
            </a:pPr>
            <a:endParaRPr lang="he-IL" sz="1000" b="1" smtClean="0">
              <a:solidFill>
                <a:srgbClr val="5F5F5F"/>
              </a:solidFill>
              <a:latin typeface="Arial Narrow" pitchFamily="34" charset="0"/>
            </a:endParaRPr>
          </a:p>
        </p:txBody>
      </p:sp>
      <p:sp>
        <p:nvSpPr>
          <p:cNvPr id="10" name="Rectangle 10"/>
          <p:cNvSpPr>
            <a:spLocks noChangeArrowheads="1"/>
          </p:cNvSpPr>
          <p:nvPr/>
        </p:nvSpPr>
        <p:spPr bwMode="auto">
          <a:xfrm>
            <a:off x="6139138" y="4140476"/>
            <a:ext cx="1905000" cy="1371600"/>
          </a:xfrm>
          <a:prstGeom prst="rect">
            <a:avLst/>
          </a:prstGeom>
          <a:solidFill>
            <a:schemeClr val="bg1"/>
          </a:solidFill>
          <a:ln w="28575">
            <a:solidFill>
              <a:schemeClr val="tx1"/>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fontAlgn="base">
              <a:spcBef>
                <a:spcPct val="20000"/>
              </a:spcBef>
              <a:spcAft>
                <a:spcPct val="0"/>
              </a:spcAft>
            </a:pPr>
            <a:endParaRPr lang="he-IL" sz="1000" b="1" smtClean="0">
              <a:solidFill>
                <a:srgbClr val="5F5F5F"/>
              </a:solidFill>
              <a:latin typeface="Arial Narrow" pitchFamily="34" charset="0"/>
            </a:endParaRPr>
          </a:p>
        </p:txBody>
      </p:sp>
      <p:sp>
        <p:nvSpPr>
          <p:cNvPr id="11" name="Rectangle 11"/>
          <p:cNvSpPr>
            <a:spLocks noChangeArrowheads="1"/>
          </p:cNvSpPr>
          <p:nvPr/>
        </p:nvSpPr>
        <p:spPr bwMode="blackWhite">
          <a:xfrm>
            <a:off x="6347170" y="6045476"/>
            <a:ext cx="1568450" cy="387350"/>
          </a:xfrm>
          <a:prstGeom prst="rect">
            <a:avLst/>
          </a:prstGeom>
          <a:solidFill>
            <a:srgbClr val="99CCFF"/>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rtl="0" eaLnBrk="0" fontAlgn="base" hangingPunct="0">
              <a:spcBef>
                <a:spcPct val="0"/>
              </a:spcBef>
              <a:spcAft>
                <a:spcPct val="0"/>
              </a:spcAft>
            </a:pPr>
            <a:r>
              <a:rPr lang="en-US" altLang="he-IL" b="1" smtClean="0">
                <a:solidFill>
                  <a:srgbClr val="000000"/>
                </a:solidFill>
                <a:cs typeface="Times New Roman" pitchFamily="18" charset="0"/>
              </a:rPr>
              <a:t>USD 600</a:t>
            </a:r>
          </a:p>
        </p:txBody>
      </p:sp>
      <p:sp>
        <p:nvSpPr>
          <p:cNvPr id="12" name="Rectangle 12"/>
          <p:cNvSpPr>
            <a:spLocks noChangeArrowheads="1"/>
          </p:cNvSpPr>
          <p:nvPr/>
        </p:nvSpPr>
        <p:spPr bwMode="blackWhite">
          <a:xfrm>
            <a:off x="6307413" y="4321451"/>
            <a:ext cx="1568450" cy="387350"/>
          </a:xfrm>
          <a:prstGeom prst="rect">
            <a:avLst/>
          </a:prstGeom>
          <a:solidFill>
            <a:srgbClr val="CCCC99"/>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rtl="0" eaLnBrk="0" fontAlgn="base" hangingPunct="0">
              <a:spcBef>
                <a:spcPct val="0"/>
              </a:spcBef>
              <a:spcAft>
                <a:spcPct val="0"/>
              </a:spcAft>
            </a:pPr>
            <a:r>
              <a:rPr lang="en-US" altLang="he-IL" b="1" smtClean="0">
                <a:solidFill>
                  <a:srgbClr val="000000"/>
                </a:solidFill>
                <a:cs typeface="Times New Roman" pitchFamily="18" charset="0"/>
              </a:rPr>
              <a:t>1,000 GBP</a:t>
            </a:r>
          </a:p>
        </p:txBody>
      </p:sp>
      <p:sp>
        <p:nvSpPr>
          <p:cNvPr id="13" name="Rectangle 13"/>
          <p:cNvSpPr>
            <a:spLocks noChangeArrowheads="1"/>
          </p:cNvSpPr>
          <p:nvPr/>
        </p:nvSpPr>
        <p:spPr bwMode="blackWhite">
          <a:xfrm>
            <a:off x="6307413" y="4950101"/>
            <a:ext cx="1568450" cy="387350"/>
          </a:xfrm>
          <a:prstGeom prst="rect">
            <a:avLst/>
          </a:prstGeom>
          <a:solidFill>
            <a:srgbClr val="CCCC99"/>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rtl="0" eaLnBrk="0" fontAlgn="base" hangingPunct="0">
              <a:spcBef>
                <a:spcPct val="0"/>
              </a:spcBef>
              <a:spcAft>
                <a:spcPct val="0"/>
              </a:spcAft>
            </a:pPr>
            <a:r>
              <a:rPr lang="en-US" altLang="he-IL" b="1" smtClean="0">
                <a:solidFill>
                  <a:srgbClr val="000000"/>
                </a:solidFill>
                <a:cs typeface="Times New Roman" pitchFamily="18" charset="0"/>
              </a:rPr>
              <a:t>FF 9,990</a:t>
            </a:r>
          </a:p>
        </p:txBody>
      </p:sp>
      <p:sp>
        <p:nvSpPr>
          <p:cNvPr id="14" name="Line 14"/>
          <p:cNvSpPr>
            <a:spLocks noChangeShapeType="1"/>
          </p:cNvSpPr>
          <p:nvPr/>
        </p:nvSpPr>
        <p:spPr bwMode="auto">
          <a:xfrm rot="5400000">
            <a:off x="4315101" y="5588276"/>
            <a:ext cx="9144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rtl="0" fontAlgn="base">
              <a:spcBef>
                <a:spcPct val="20000"/>
              </a:spcBef>
              <a:spcAft>
                <a:spcPct val="0"/>
              </a:spcAft>
            </a:pPr>
            <a:endParaRPr lang="he-IL" sz="1000" b="1" smtClean="0">
              <a:solidFill>
                <a:srgbClr val="5F5F5F"/>
              </a:solidFill>
              <a:latin typeface="Arial Narrow" pitchFamily="34" charset="0"/>
            </a:endParaRPr>
          </a:p>
        </p:txBody>
      </p:sp>
      <p:sp>
        <p:nvSpPr>
          <p:cNvPr id="15" name="Rectangle 15"/>
          <p:cNvSpPr>
            <a:spLocks noChangeArrowheads="1"/>
          </p:cNvSpPr>
          <p:nvPr/>
        </p:nvSpPr>
        <p:spPr bwMode="auto">
          <a:xfrm>
            <a:off x="3812296" y="4113143"/>
            <a:ext cx="1905000" cy="1371600"/>
          </a:xfrm>
          <a:prstGeom prst="rect">
            <a:avLst/>
          </a:prstGeom>
          <a:solidFill>
            <a:schemeClr val="bg1"/>
          </a:solidFill>
          <a:ln w="28575">
            <a:solidFill>
              <a:schemeClr val="tx1"/>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fontAlgn="base">
              <a:spcBef>
                <a:spcPct val="20000"/>
              </a:spcBef>
              <a:spcAft>
                <a:spcPct val="0"/>
              </a:spcAft>
            </a:pPr>
            <a:endParaRPr lang="he-IL" sz="1000" b="1" smtClean="0">
              <a:solidFill>
                <a:srgbClr val="5F5F5F"/>
              </a:solidFill>
              <a:latin typeface="Arial Narrow" pitchFamily="34" charset="0"/>
            </a:endParaRPr>
          </a:p>
        </p:txBody>
      </p:sp>
      <p:sp>
        <p:nvSpPr>
          <p:cNvPr id="16" name="Rectangle 16"/>
          <p:cNvSpPr>
            <a:spLocks noChangeArrowheads="1"/>
          </p:cNvSpPr>
          <p:nvPr/>
        </p:nvSpPr>
        <p:spPr bwMode="blackWhite">
          <a:xfrm>
            <a:off x="3988076" y="4321451"/>
            <a:ext cx="1568450" cy="387350"/>
          </a:xfrm>
          <a:prstGeom prst="rect">
            <a:avLst/>
          </a:prstGeom>
          <a:solidFill>
            <a:srgbClr val="CCCC99"/>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rtl="0" eaLnBrk="0" fontAlgn="base" hangingPunct="0">
              <a:spcBef>
                <a:spcPct val="0"/>
              </a:spcBef>
              <a:spcAft>
                <a:spcPct val="0"/>
              </a:spcAft>
            </a:pPr>
            <a:r>
              <a:rPr lang="en-US" altLang="he-IL" b="1" smtClean="0">
                <a:solidFill>
                  <a:srgbClr val="000000"/>
                </a:solidFill>
                <a:cs typeface="Times New Roman" pitchFamily="18" charset="0"/>
              </a:rPr>
              <a:t>DD/MM/YY</a:t>
            </a:r>
          </a:p>
        </p:txBody>
      </p:sp>
      <p:sp>
        <p:nvSpPr>
          <p:cNvPr id="17" name="Rectangle 17"/>
          <p:cNvSpPr>
            <a:spLocks noChangeArrowheads="1"/>
          </p:cNvSpPr>
          <p:nvPr/>
        </p:nvSpPr>
        <p:spPr bwMode="blackWhite">
          <a:xfrm>
            <a:off x="3988076" y="4950101"/>
            <a:ext cx="1568450" cy="387350"/>
          </a:xfrm>
          <a:prstGeom prst="rect">
            <a:avLst/>
          </a:prstGeom>
          <a:solidFill>
            <a:srgbClr val="CCCC99"/>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rtl="0" eaLnBrk="0" fontAlgn="base" hangingPunct="0">
              <a:spcBef>
                <a:spcPct val="0"/>
              </a:spcBef>
              <a:spcAft>
                <a:spcPct val="0"/>
              </a:spcAft>
            </a:pPr>
            <a:r>
              <a:rPr lang="en-US" altLang="he-IL" b="1" dirty="0" smtClean="0">
                <a:solidFill>
                  <a:srgbClr val="000000"/>
                </a:solidFill>
                <a:cs typeface="Times New Roman" pitchFamily="18" charset="0"/>
              </a:rPr>
              <a:t>MM/DD/YY</a:t>
            </a:r>
          </a:p>
        </p:txBody>
      </p:sp>
      <p:sp>
        <p:nvSpPr>
          <p:cNvPr id="18" name="Rectangle 18"/>
          <p:cNvSpPr>
            <a:spLocks noChangeArrowheads="1"/>
          </p:cNvSpPr>
          <p:nvPr/>
        </p:nvSpPr>
        <p:spPr bwMode="blackWhite">
          <a:xfrm>
            <a:off x="4027833" y="6045476"/>
            <a:ext cx="1568450" cy="387350"/>
          </a:xfrm>
          <a:prstGeom prst="rect">
            <a:avLst/>
          </a:prstGeom>
          <a:solidFill>
            <a:srgbClr val="99CCFF"/>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rtl="0" eaLnBrk="0" fontAlgn="base" hangingPunct="0">
              <a:spcBef>
                <a:spcPct val="0"/>
              </a:spcBef>
              <a:spcAft>
                <a:spcPct val="0"/>
              </a:spcAft>
            </a:pPr>
            <a:r>
              <a:rPr lang="en-US" altLang="he-IL" b="1" smtClean="0">
                <a:solidFill>
                  <a:srgbClr val="000000"/>
                </a:solidFill>
                <a:cs typeface="Times New Roman" pitchFamily="18" charset="0"/>
              </a:rPr>
              <a:t>DD-Mon-YY</a:t>
            </a:r>
          </a:p>
        </p:txBody>
      </p:sp>
    </p:spTree>
    <p:extLst>
      <p:ext uri="{BB962C8B-B14F-4D97-AF65-F5344CB8AC3E}">
        <p14:creationId xmlns:p14="http://schemas.microsoft.com/office/powerpoint/2010/main" val="3030623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בעיות נפוצות – מידע כפול</a:t>
            </a:r>
            <a:endParaRPr lang="he-IL" dirty="0"/>
          </a:p>
        </p:txBody>
      </p:sp>
      <p:pic>
        <p:nvPicPr>
          <p:cNvPr id="4" name="מציין מיקום תוכן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5736" y="1916832"/>
            <a:ext cx="4822093" cy="3682325"/>
          </a:xfrm>
        </p:spPr>
      </p:pic>
      <p:sp>
        <p:nvSpPr>
          <p:cNvPr id="5" name="TextBox 4"/>
          <p:cNvSpPr txBox="1"/>
          <p:nvPr/>
        </p:nvSpPr>
        <p:spPr>
          <a:xfrm>
            <a:off x="1691680" y="5589240"/>
            <a:ext cx="5904656" cy="954107"/>
          </a:xfrm>
          <a:prstGeom prst="rect">
            <a:avLst/>
          </a:prstGeom>
          <a:noFill/>
        </p:spPr>
        <p:txBody>
          <a:bodyPr wrap="square" rtlCol="1">
            <a:spAutoFit/>
          </a:bodyPr>
          <a:lstStyle/>
          <a:p>
            <a:pPr algn="ctr"/>
            <a:r>
              <a:rPr lang="he-IL" sz="2800" b="1" dirty="0" smtClean="0">
                <a:solidFill>
                  <a:srgbClr val="FF0000"/>
                </a:solidFill>
              </a:rPr>
              <a:t>למה מידע כפול מטריד אותנו?</a:t>
            </a:r>
          </a:p>
          <a:p>
            <a:pPr algn="ctr"/>
            <a:r>
              <a:rPr lang="he-IL" sz="2800" b="1" dirty="0" smtClean="0">
                <a:solidFill>
                  <a:srgbClr val="FF0000"/>
                </a:solidFill>
              </a:rPr>
              <a:t> מה הפתרונות לבעיה?</a:t>
            </a:r>
            <a:endParaRPr lang="he-IL" sz="2800" b="1" dirty="0">
              <a:solidFill>
                <a:srgbClr val="FF0000"/>
              </a:solidFill>
            </a:endParaRPr>
          </a:p>
        </p:txBody>
      </p:sp>
    </p:spTree>
    <p:extLst>
      <p:ext uri="{BB962C8B-B14F-4D97-AF65-F5344CB8AC3E}">
        <p14:creationId xmlns:p14="http://schemas.microsoft.com/office/powerpoint/2010/main" val="2016324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זרימה">
  <a:themeElements>
    <a:clrScheme name="זרימה">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זרימה">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זרימה">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440</TotalTime>
  <Words>2811</Words>
  <Application>Microsoft Office PowerPoint</Application>
  <PresentationFormat>‫הצגה על המסך (4:3)</PresentationFormat>
  <Paragraphs>206</Paragraphs>
  <Slides>30</Slides>
  <Notes>14</Notes>
  <HiddenSlides>0</HiddenSlides>
  <MMClips>0</MMClips>
  <ScaleCrop>false</ScaleCrop>
  <HeadingPairs>
    <vt:vector size="4" baseType="variant">
      <vt:variant>
        <vt:lpstr>ערכת נושא</vt:lpstr>
      </vt:variant>
      <vt:variant>
        <vt:i4>1</vt:i4>
      </vt:variant>
      <vt:variant>
        <vt:lpstr>כותרות שקופיות</vt:lpstr>
      </vt:variant>
      <vt:variant>
        <vt:i4>30</vt:i4>
      </vt:variant>
    </vt:vector>
  </HeadingPairs>
  <TitlesOfParts>
    <vt:vector size="31" baseType="lpstr">
      <vt:lpstr>זרימה</vt:lpstr>
      <vt:lpstr>data science</vt:lpstr>
      <vt:lpstr>הנחות עבודה של אלגוריתם למידה</vt:lpstr>
      <vt:lpstr>הנחות עבודה של אלגוריתם למידה</vt:lpstr>
      <vt:lpstr>השגת מידע - תרגיל</vt:lpstr>
      <vt:lpstr>המידע יכול להתקבל בסוגים רבים של פורמטים...</vt:lpstr>
      <vt:lpstr>קישור בין מקורות מידע שונים</vt:lpstr>
      <vt:lpstr>מידע לא נקי....</vt:lpstr>
      <vt:lpstr>בעיות נפוצות – פורמטים לא אחידים</vt:lpstr>
      <vt:lpstr>בעיות נפוצות – מידע כפול</vt:lpstr>
      <vt:lpstr>מידע לא נקי – מידע רועש</vt:lpstr>
      <vt:lpstr>בעיות נפוצות – מידע חסר</vt:lpstr>
      <vt:lpstr>בעיות נפוצות – פריט עם משמעויות שונות</vt:lpstr>
      <vt:lpstr>בעיות נפוצות – מספר ייצוגים לאותו הפריט</vt:lpstr>
      <vt:lpstr>בעיות נפוצות – מידע מקודד</vt:lpstr>
      <vt:lpstr>בעיות נפוצות – corrupted data</vt:lpstr>
      <vt:lpstr>עבודה עם מידע לא נקי</vt:lpstr>
      <vt:lpstr>איתור בעיות באיכות המידע - טיפים</vt:lpstr>
      <vt:lpstr>מצגת של PowerPoint</vt:lpstr>
      <vt:lpstr>בעיות שהיו במידע</vt:lpstr>
      <vt:lpstr>בעיות שהיו במידע</vt:lpstr>
      <vt:lpstr>בעיות שהיו במידע</vt:lpstr>
      <vt:lpstr>Feature engineering</vt:lpstr>
      <vt:lpstr>דוגמה – אחזקה חזויה של מנועים</vt:lpstr>
      <vt:lpstr>דוגמה – חיזוי שיגורים</vt:lpstr>
      <vt:lpstr>מצגת של PowerPoint</vt:lpstr>
      <vt:lpstr>מודל החיזוי האמיתי </vt:lpstr>
      <vt:lpstr>ביצועים של מודל אמיתי</vt:lpstr>
      <vt:lpstr>ביצועים של מודל אופטימלי</vt:lpstr>
      <vt:lpstr>סיכום</vt:lpstr>
      <vt:lpstr>מצגת של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התחום מתחיל בהסקת תובנות ממידע (אנליטיקה)</dc:title>
  <dc:creator>zilberman</dc:creator>
  <cp:lastModifiedBy>zilberman</cp:lastModifiedBy>
  <cp:revision>183</cp:revision>
  <dcterms:created xsi:type="dcterms:W3CDTF">2016-06-22T20:17:29Z</dcterms:created>
  <dcterms:modified xsi:type="dcterms:W3CDTF">2016-07-29T16:21:01Z</dcterms:modified>
</cp:coreProperties>
</file>