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4" r:id="rId4"/>
    <p:sldMasterId id="2147483711" r:id="rId5"/>
  </p:sldMasterIdLst>
  <p:notesMasterIdLst>
    <p:notesMasterId r:id="rId29"/>
  </p:notesMasterIdLst>
  <p:handoutMasterIdLst>
    <p:handoutMasterId r:id="rId30"/>
  </p:handoutMasterIdLst>
  <p:sldIdLst>
    <p:sldId id="256" r:id="rId6"/>
    <p:sldId id="286" r:id="rId7"/>
    <p:sldId id="294" r:id="rId8"/>
    <p:sldId id="295" r:id="rId9"/>
    <p:sldId id="292" r:id="rId10"/>
    <p:sldId id="319" r:id="rId11"/>
    <p:sldId id="321" r:id="rId12"/>
    <p:sldId id="297" r:id="rId13"/>
    <p:sldId id="320" r:id="rId14"/>
    <p:sldId id="299" r:id="rId15"/>
    <p:sldId id="300" r:id="rId16"/>
    <p:sldId id="301" r:id="rId17"/>
    <p:sldId id="302" r:id="rId18"/>
    <p:sldId id="304" r:id="rId19"/>
    <p:sldId id="306" r:id="rId20"/>
    <p:sldId id="308" r:id="rId21"/>
    <p:sldId id="309" r:id="rId22"/>
    <p:sldId id="311" r:id="rId23"/>
    <p:sldId id="312" r:id="rId24"/>
    <p:sldId id="314" r:id="rId25"/>
    <p:sldId id="315" r:id="rId26"/>
    <p:sldId id="316" r:id="rId27"/>
    <p:sldId id="3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m Shilony" initials="NS" lastIdx="3" clrIdx="0">
    <p:extLst>
      <p:ext uri="{19B8F6BF-5375-455C-9EA6-DF929625EA0E}">
        <p15:presenceInfo xmlns:p15="http://schemas.microsoft.com/office/powerpoint/2012/main" userId="S::noamsh@campus.technion.ac.il::6aadb95f-b6c5-47c5-8462-87c0877c6f7f" providerId="AD"/>
      </p:ext>
    </p:extLst>
  </p:cmAuthor>
  <p:cmAuthor id="2" name="Noam Shilony" initials="NS [2]" lastIdx="1" clrIdx="1">
    <p:extLst>
      <p:ext uri="{19B8F6BF-5375-455C-9EA6-DF929625EA0E}">
        <p15:presenceInfo xmlns:p15="http://schemas.microsoft.com/office/powerpoint/2012/main" userId="Noam Shilo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452AC-4E45-4180-A126-42F8FD1EA362}" v="286" dt="2019-09-03T11:31:04.754"/>
    <p1510:client id="{7E08C309-5701-4B5B-8E03-8B84C0A9A357}" v="32" dt="2019-09-03T20:21:55.539"/>
    <p1510:client id="{DEABC07F-2789-4F53-AC80-CD31C3C6AF75}" v="199" dt="2019-09-03T14:32:55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4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Shilony" userId="6aadb95f-b6c5-47c5-8462-87c0877c6f7f" providerId="ADAL" clId="{7E08C309-5701-4B5B-8E03-8B84C0A9A357}"/>
    <pc:docChg chg="custSel modSld">
      <pc:chgData name="Noam Shilony" userId="6aadb95f-b6c5-47c5-8462-87c0877c6f7f" providerId="ADAL" clId="{7E08C309-5701-4B5B-8E03-8B84C0A9A357}" dt="2019-09-03T20:21:55.538" v="201" actId="1076"/>
      <pc:docMkLst>
        <pc:docMk/>
      </pc:docMkLst>
      <pc:sldChg chg="modSp">
        <pc:chgData name="Noam Shilony" userId="6aadb95f-b6c5-47c5-8462-87c0877c6f7f" providerId="ADAL" clId="{7E08C309-5701-4B5B-8E03-8B84C0A9A357}" dt="2019-09-03T14:41:51.435" v="0" actId="20577"/>
        <pc:sldMkLst>
          <pc:docMk/>
          <pc:sldMk cId="3527651621" sldId="295"/>
        </pc:sldMkLst>
        <pc:spChg chg="mod">
          <ac:chgData name="Noam Shilony" userId="6aadb95f-b6c5-47c5-8462-87c0877c6f7f" providerId="ADAL" clId="{7E08C309-5701-4B5B-8E03-8B84C0A9A357}" dt="2019-09-03T14:41:51.435" v="0" actId="20577"/>
          <ac:spMkLst>
            <pc:docMk/>
            <pc:sldMk cId="3527651621" sldId="295"/>
            <ac:spMk id="14" creationId="{2955EEC9-566D-4056-9C0F-A5F661E300FC}"/>
          </ac:spMkLst>
        </pc:spChg>
      </pc:sldChg>
      <pc:sldChg chg="modSp">
        <pc:chgData name="Noam Shilony" userId="6aadb95f-b6c5-47c5-8462-87c0877c6f7f" providerId="ADAL" clId="{7E08C309-5701-4B5B-8E03-8B84C0A9A357}" dt="2019-09-03T15:23:23.450" v="191" actId="33524"/>
        <pc:sldMkLst>
          <pc:docMk/>
          <pc:sldMk cId="637221188" sldId="299"/>
        </pc:sldMkLst>
        <pc:spChg chg="mod">
          <ac:chgData name="Noam Shilony" userId="6aadb95f-b6c5-47c5-8462-87c0877c6f7f" providerId="ADAL" clId="{7E08C309-5701-4B5B-8E03-8B84C0A9A357}" dt="2019-09-03T15:23:23.450" v="191" actId="33524"/>
          <ac:spMkLst>
            <pc:docMk/>
            <pc:sldMk cId="637221188" sldId="299"/>
            <ac:spMk id="14" creationId="{2955EEC9-566D-4056-9C0F-A5F661E300FC}"/>
          </ac:spMkLst>
        </pc:spChg>
      </pc:sldChg>
      <pc:sldChg chg="modSp">
        <pc:chgData name="Noam Shilony" userId="6aadb95f-b6c5-47c5-8462-87c0877c6f7f" providerId="ADAL" clId="{7E08C309-5701-4B5B-8E03-8B84C0A9A357}" dt="2019-09-03T15:20:10.229" v="132" actId="20577"/>
        <pc:sldMkLst>
          <pc:docMk/>
          <pc:sldMk cId="1956860215" sldId="300"/>
        </pc:sldMkLst>
        <pc:spChg chg="mod">
          <ac:chgData name="Noam Shilony" userId="6aadb95f-b6c5-47c5-8462-87c0877c6f7f" providerId="ADAL" clId="{7E08C309-5701-4B5B-8E03-8B84C0A9A357}" dt="2019-09-03T15:20:10.229" v="132" actId="20577"/>
          <ac:spMkLst>
            <pc:docMk/>
            <pc:sldMk cId="1956860215" sldId="300"/>
            <ac:spMk id="14" creationId="{2955EEC9-566D-4056-9C0F-A5F661E300FC}"/>
          </ac:spMkLst>
        </pc:spChg>
      </pc:sldChg>
      <pc:sldChg chg="addSp delSp modSp">
        <pc:chgData name="Noam Shilony" userId="6aadb95f-b6c5-47c5-8462-87c0877c6f7f" providerId="ADAL" clId="{7E08C309-5701-4B5B-8E03-8B84C0A9A357}" dt="2019-09-03T20:21:55.538" v="201" actId="1076"/>
        <pc:sldMkLst>
          <pc:docMk/>
          <pc:sldMk cId="2708377325" sldId="321"/>
        </pc:sldMkLst>
        <pc:spChg chg="del mod">
          <ac:chgData name="Noam Shilony" userId="6aadb95f-b6c5-47c5-8462-87c0877c6f7f" providerId="ADAL" clId="{7E08C309-5701-4B5B-8E03-8B84C0A9A357}" dt="2019-09-03T20:21:39.161" v="195" actId="478"/>
          <ac:spMkLst>
            <pc:docMk/>
            <pc:sldMk cId="2708377325" sldId="321"/>
            <ac:spMk id="4" creationId="{8BD99942-7E07-43AF-9628-4C02DCAC87E0}"/>
          </ac:spMkLst>
        </pc:spChg>
        <pc:spChg chg="add del mod">
          <ac:chgData name="Noam Shilony" userId="6aadb95f-b6c5-47c5-8462-87c0877c6f7f" providerId="ADAL" clId="{7E08C309-5701-4B5B-8E03-8B84C0A9A357}" dt="2019-09-03T20:21:42.768" v="197" actId="478"/>
          <ac:spMkLst>
            <pc:docMk/>
            <pc:sldMk cId="2708377325" sldId="321"/>
            <ac:spMk id="5" creationId="{2FFE6C8C-281B-4993-AE92-5A2AAB869139}"/>
          </ac:spMkLst>
        </pc:spChg>
        <pc:spChg chg="add del">
          <ac:chgData name="Noam Shilony" userId="6aadb95f-b6c5-47c5-8462-87c0877c6f7f" providerId="ADAL" clId="{7E08C309-5701-4B5B-8E03-8B84C0A9A357}" dt="2019-09-03T20:21:36.647" v="194"/>
          <ac:spMkLst>
            <pc:docMk/>
            <pc:sldMk cId="2708377325" sldId="321"/>
            <ac:spMk id="8" creationId="{32A4605A-0482-452E-806C-83CD313A50F2}"/>
          </ac:spMkLst>
        </pc:spChg>
        <pc:spChg chg="add">
          <ac:chgData name="Noam Shilony" userId="6aadb95f-b6c5-47c5-8462-87c0877c6f7f" providerId="ADAL" clId="{7E08C309-5701-4B5B-8E03-8B84C0A9A357}" dt="2019-09-03T20:21:39.549" v="196"/>
          <ac:spMkLst>
            <pc:docMk/>
            <pc:sldMk cId="2708377325" sldId="321"/>
            <ac:spMk id="13" creationId="{26902884-4143-497B-8F89-1150B241415A}"/>
          </ac:spMkLst>
        </pc:spChg>
        <pc:picChg chg="add del">
          <ac:chgData name="Noam Shilony" userId="6aadb95f-b6c5-47c5-8462-87c0877c6f7f" providerId="ADAL" clId="{7E08C309-5701-4B5B-8E03-8B84C0A9A357}" dt="2019-09-03T20:21:36.647" v="194"/>
          <ac:picMkLst>
            <pc:docMk/>
            <pc:sldMk cId="2708377325" sldId="321"/>
            <ac:picMk id="9" creationId="{F9256C23-CA26-4416-AFA8-7136660541A6}"/>
          </ac:picMkLst>
        </pc:picChg>
        <pc:picChg chg="add del">
          <ac:chgData name="Noam Shilony" userId="6aadb95f-b6c5-47c5-8462-87c0877c6f7f" providerId="ADAL" clId="{7E08C309-5701-4B5B-8E03-8B84C0A9A357}" dt="2019-09-03T20:21:36.647" v="194"/>
          <ac:picMkLst>
            <pc:docMk/>
            <pc:sldMk cId="2708377325" sldId="321"/>
            <ac:picMk id="10" creationId="{4A83AC20-98B8-4B4C-8B61-B0E88A02B673}"/>
          </ac:picMkLst>
        </pc:picChg>
        <pc:picChg chg="add">
          <ac:chgData name="Noam Shilony" userId="6aadb95f-b6c5-47c5-8462-87c0877c6f7f" providerId="ADAL" clId="{7E08C309-5701-4B5B-8E03-8B84C0A9A357}" dt="2019-09-03T20:21:39.549" v="196"/>
          <ac:picMkLst>
            <pc:docMk/>
            <pc:sldMk cId="2708377325" sldId="321"/>
            <ac:picMk id="14" creationId="{C7DF0EDC-84E1-47F7-9F70-3FAC527A10DA}"/>
          </ac:picMkLst>
        </pc:picChg>
        <pc:picChg chg="add">
          <ac:chgData name="Noam Shilony" userId="6aadb95f-b6c5-47c5-8462-87c0877c6f7f" providerId="ADAL" clId="{7E08C309-5701-4B5B-8E03-8B84C0A9A357}" dt="2019-09-03T20:21:39.549" v="196"/>
          <ac:picMkLst>
            <pc:docMk/>
            <pc:sldMk cId="2708377325" sldId="321"/>
            <ac:picMk id="15" creationId="{932FF7FC-1FFA-4381-B6BB-DD61DF84A9DF}"/>
          </ac:picMkLst>
        </pc:picChg>
        <pc:picChg chg="add mod">
          <ac:chgData name="Noam Shilony" userId="6aadb95f-b6c5-47c5-8462-87c0877c6f7f" providerId="ADAL" clId="{7E08C309-5701-4B5B-8E03-8B84C0A9A357}" dt="2019-09-03T20:21:55.538" v="201" actId="1076"/>
          <ac:picMkLst>
            <pc:docMk/>
            <pc:sldMk cId="2708377325" sldId="321"/>
            <ac:picMk id="16" creationId="{4E4258C6-4F92-4FA6-B86E-682320E3CDE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10DAD3AB-3733-448F-B517-94D3390BEE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A54AFC-C8A1-477C-A204-2E2ADD0EE6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C47AAF-E5CC-4E7E-942C-CA4FFC25006C}" type="datetimeFigureOut">
              <a:rPr lang="he-IL" smtClean="0"/>
              <a:t>ג'/אלול/תשע"ט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F652DAB-3BAD-44D9-A472-4FE37A0B7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76A84B3-AA8F-48B9-A6FA-C18EF5F946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6628FE9-0861-4CE5-A5C8-88176F264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68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6C56BD4-C66D-4D99-BB84-90836FCE74EE}" type="datetimeFigureOut">
              <a:rPr lang="he-IL" smtClean="0"/>
              <a:t>ג'/אלול/תשע"ט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32EA288-6EDA-4C8C-8A30-0043BDF188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078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EA288-6EDA-4C8C-8A30-0043BDF188C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37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34500" y="-8467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850-630B-4C18-AF88-E02E616559F9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38463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9340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69732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079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4157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C7AE-FE7E-4B87-8C57-08943A342DCE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781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68A3-2800-495D-B804-E72CF1C126F1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0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34500" y="-8467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850-630B-4C18-AF88-E02E616559F9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174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2412-C3B9-44A4-B5A1-50FE6722FA0E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706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7442-3A14-4E62-9221-3B48C5D9BF4C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48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2412-C3B9-44A4-B5A1-50FE6722FA0E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696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6387-D43D-41D2-84B7-DC19EDB94EBD}" type="datetime1">
              <a:rPr lang="en-US" smtClean="0"/>
              <a:t>9/3/2019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2924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145B-1171-4D4E-ABB4-ED2B8F02238C}" type="datetime1">
              <a:rPr lang="en-US" smtClean="0"/>
              <a:t>9/3/2019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16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D742-786D-43CF-9F21-230E65ACB05E}" type="datetime1">
              <a:rPr lang="en-US" smtClean="0"/>
              <a:t>9/3/2019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649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D78-30CB-42C1-B4D0-FEB6ABFF694A}" type="datetime1">
              <a:rPr lang="en-US" smtClean="0"/>
              <a:t>9/3/2019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192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0B8-3CE9-4F48-B53A-EF27C116B4BB}" type="datetime1">
              <a:rPr lang="en-US" smtClean="0"/>
              <a:t>9/3/2019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0175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2459-BE2E-4D11-8F20-44DC96FFBABE}" type="datetime1">
              <a:rPr lang="en-US" smtClean="0"/>
              <a:t>9/3/2019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096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2882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9688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903781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2412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7442-3A14-4E62-9221-3B48C5D9BF4C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763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59659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C7AE-FE7E-4B87-8C57-08943A342DCE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550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68A3-2800-495D-B804-E72CF1C126F1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00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6387-D43D-41D2-84B7-DC19EDB94EBD}" type="datetime1">
              <a:rPr lang="en-US" smtClean="0"/>
              <a:t>9/3/2019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9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145B-1171-4D4E-ABB4-ED2B8F02238C}" type="datetime1">
              <a:rPr lang="en-US" smtClean="0"/>
              <a:t>9/3/2019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98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D742-786D-43CF-9F21-230E65ACB05E}" type="datetime1">
              <a:rPr lang="en-US" smtClean="0"/>
              <a:t>9/3/2019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8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D78-30CB-42C1-B4D0-FEB6ABFF694A}" type="datetime1">
              <a:rPr lang="en-US" smtClean="0"/>
              <a:t>9/3/2019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7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0B8-3CE9-4F48-B53A-EF27C116B4BB}" type="datetime1">
              <a:rPr lang="en-US" smtClean="0"/>
              <a:t>9/3/2019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20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2459-BE2E-4D11-8F20-44DC96FFBABE}" type="datetime1">
              <a:rPr lang="en-US" smtClean="0"/>
              <a:t>9/3/2019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306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6" name="Rectangle 28"/>
            <p:cNvSpPr/>
            <p:nvPr userDrawn="1"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27" name="Rectangle 29"/>
            <p:cNvSpPr/>
            <p:nvPr userDrawn="1"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28" name="Isosceles Triangle 27"/>
            <p:cNvSpPr/>
            <p:nvPr userDrawn="1"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27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518D-F4A3-4673-8D7E-EB8AC3498027}" type="datetime1">
              <a:rPr lang="en-US" smtClean="0"/>
              <a:t>9/3/2019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0FCDC0-3FAB-4E53-8EA6-0715415C073A}" type="slidenum">
              <a:rPr lang="he-IL" smtClean="0"/>
              <a:t>‹#›</a:t>
            </a:fld>
            <a:endParaRPr lang="he-I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C8A551-9AE2-4D13-96C0-FA001178D251}"/>
              </a:ext>
            </a:extLst>
          </p:cNvPr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9DB22A18-1D9C-4429-8406-F149A9703977}"/>
                </a:ext>
              </a:extLst>
            </p:cNvPr>
            <p:cNvSpPr/>
            <p:nvPr userDrawn="1"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4D03A534-87C5-4F26-81F4-761AF8AC4246}"/>
                </a:ext>
              </a:extLst>
            </p:cNvPr>
            <p:cNvSpPr/>
            <p:nvPr userDrawn="1"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D23C2B9-18B7-4954-B851-FEF7AA50E558}"/>
                </a:ext>
              </a:extLst>
            </p:cNvPr>
            <p:cNvSpPr/>
            <p:nvPr userDrawn="1"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x-non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723B1B7-306E-47CE-9184-F5D38133BE87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70532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9A2BA6F-0FE4-4C80-A83D-DAD959F2595A}"/>
              </a:ext>
            </a:extLst>
          </p:cNvPr>
          <p:cNvSpPr/>
          <p:nvPr/>
        </p:nvSpPr>
        <p:spPr>
          <a:xfrm>
            <a:off x="6161467" y="2969557"/>
            <a:ext cx="295408" cy="36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he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1A72F-9FEA-4412-B6E5-878EBFBA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546" y="531605"/>
            <a:ext cx="7756786" cy="1851742"/>
          </a:xfrm>
          <a:ln>
            <a:noFill/>
          </a:ln>
        </p:spPr>
        <p:txBody>
          <a:bodyPr>
            <a:normAutofit fontScale="90000"/>
          </a:bodyPr>
          <a:lstStyle/>
          <a:p>
            <a:pPr algn="just" rtl="0"/>
            <a:br>
              <a:rPr lang="en-US" sz="2400" dirty="0">
                <a:solidFill>
                  <a:srgbClr val="002060"/>
                </a:solidFill>
              </a:rPr>
            </a:br>
            <a:r>
              <a:rPr lang="en-US" b="1" dirty="0"/>
              <a:t>Design of error correcting codes for storage devices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D779525-BCA1-4D8D-BC83-CC8ACC154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546" y="3075723"/>
            <a:ext cx="8769194" cy="3494557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chemeClr val="bg1"/>
                </a:solidFill>
              </a:rPr>
              <a:t>Students:</a:t>
            </a:r>
            <a:r>
              <a:rPr lang="en-US" sz="2400" dirty="0">
                <a:solidFill>
                  <a:schemeClr val="bg1"/>
                </a:solidFill>
              </a:rPr>
              <a:t> Dore Kleinstern, Noam Shilony</a:t>
            </a:r>
          </a:p>
          <a:p>
            <a:pPr algn="l" rtl="0"/>
            <a:r>
              <a:rPr lang="en-US" sz="2400" u="sng" dirty="0">
                <a:solidFill>
                  <a:schemeClr val="bg1"/>
                </a:solidFill>
              </a:rPr>
              <a:t>Supervisor</a:t>
            </a:r>
            <a:r>
              <a:rPr lang="en-US" sz="2400" dirty="0">
                <a:solidFill>
                  <a:schemeClr val="bg1"/>
                </a:solidFill>
              </a:rPr>
              <a:t>: Rami Cohen</a:t>
            </a:r>
          </a:p>
          <a:p>
            <a:pPr algn="l" rtl="0"/>
            <a:endParaRPr lang="he-IL" sz="1800" dirty="0">
              <a:solidFill>
                <a:schemeClr val="bg1"/>
              </a:solidFill>
            </a:endParaRPr>
          </a:p>
          <a:p>
            <a:pPr algn="l" rtl="0"/>
            <a:r>
              <a:rPr lang="en-US" sz="2000" dirty="0">
                <a:solidFill>
                  <a:schemeClr val="bg1"/>
                </a:solidFill>
                <a:cs typeface="+mj-cs"/>
              </a:rPr>
              <a:t>Semester:  Winter,  2018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  <a:cs typeface="+mj-cs"/>
              </a:rPr>
              <a:t>Date:   04/09/2019</a:t>
            </a:r>
            <a:endParaRPr lang="he-IL" sz="2000" dirty="0">
              <a:solidFill>
                <a:schemeClr val="bg1"/>
              </a:solidFill>
              <a:cs typeface="+mj-cs"/>
            </a:endParaRPr>
          </a:p>
          <a:p>
            <a:pPr algn="l" rtl="0"/>
            <a:endParaRPr lang="en-US" sz="12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78DC560-D1D1-4331-9317-AB98F01F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CDC0-3FAB-4E53-8EA6-0715415C073A}" type="slidenum">
              <a:rPr lang="he-IL" smtClean="0"/>
              <a:t>1</a:t>
            </a:fld>
            <a:endParaRPr lang="he-IL"/>
          </a:p>
        </p:txBody>
      </p:sp>
      <p:pic>
        <p:nvPicPr>
          <p:cNvPr id="8" name="Picture 547246792" title="תוצאת תמונה עבור ‪coding bipartite graph‬‏">
            <a:extLst>
              <a:ext uri="{FF2B5EF4-FFF2-40B4-BE49-F238E27FC236}">
                <a16:creationId xmlns:a16="http://schemas.microsoft.com/office/drawing/2014/main" id="{95A79B1A-006F-4792-9BCE-493A5E9CE8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6114" y="3560380"/>
            <a:ext cx="4191000" cy="2057400"/>
          </a:xfrm>
          <a:prstGeom prst="rect">
            <a:avLst/>
          </a:prstGeom>
        </p:spPr>
      </p:pic>
      <p:pic>
        <p:nvPicPr>
          <p:cNvPr id="7" name="תמונה 6" descr="Technion">
            <a:extLst>
              <a:ext uri="{FF2B5EF4-FFF2-40B4-BE49-F238E27FC236}">
                <a16:creationId xmlns:a16="http://schemas.microsoft.com/office/drawing/2014/main" id="{562A275D-BD43-4257-A0D5-A61A596278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05" y="99804"/>
            <a:ext cx="4507865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 descr="faculty logo">
            <a:extLst>
              <a:ext uri="{FF2B5EF4-FFF2-40B4-BE49-F238E27FC236}">
                <a16:creationId xmlns:a16="http://schemas.microsoft.com/office/drawing/2014/main" id="{D0E12BE0-6988-4821-BA52-A937D5A7A97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76" y="97498"/>
            <a:ext cx="2368550" cy="681355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01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2678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q-</a:t>
            </a:r>
            <a:r>
              <a:rPr lang="en-US" b="1" dirty="0" err="1">
                <a:solidFill>
                  <a:schemeClr val="accent1"/>
                </a:solidFill>
              </a:rPr>
              <a:t>ary</a:t>
            </a:r>
            <a:r>
              <a:rPr lang="en-US" b="1" dirty="0">
                <a:solidFill>
                  <a:schemeClr val="accent1"/>
                </a:solidFill>
              </a:rPr>
              <a:t> Bit-Measurement Channel (QBMC)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1" y="1922235"/>
                <a:ext cx="10409766" cy="3880773"/>
              </a:xfr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endParaRPr lang="en-US" sz="2800" dirty="0">
                  <a:solidFill>
                    <a:schemeClr val="bg1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symbols, each represented by s bits</a:t>
                </a: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Partial erasure = some of the bits are unknown</a:t>
                </a:r>
              </a:p>
              <a:p>
                <a:pPr lvl="1" algn="l" rtl="0"/>
                <a:r>
                  <a:rPr lang="en-US" sz="2000" dirty="0">
                    <a:solidFill>
                      <a:schemeClr val="bg1"/>
                    </a:solidFill>
                  </a:rPr>
                  <a:t>Each partial erasure has its probability</a:t>
                </a:r>
              </a:p>
              <a:p>
                <a:pPr algn="l" rtl="0"/>
                <a:endParaRPr lang="en-US" sz="2800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? ? ?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𝑒𝑟𝑎𝑠𝑢𝑟𝑒</m:t>
                        </m:r>
                      </m:lim>
                    </m:limLow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           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?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𝑒𝑟𝑎𝑠𝑢𝑟𝑒</m:t>
                        </m:r>
                      </m:lim>
                    </m:limLow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1" y="1922235"/>
                <a:ext cx="10409766" cy="3880773"/>
              </a:xfrm>
              <a:blipFill>
                <a:blip r:embed="rId2"/>
                <a:stretch>
                  <a:fillRect l="-5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2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92297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Message Passing for LDPC over QBMC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1" y="2160589"/>
                <a:ext cx="10720676" cy="38807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Generalized binary iterative decoding of BEC to q elements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Two main operations – </a:t>
                </a:r>
              </a:p>
              <a:p>
                <a:pPr lvl="1" algn="l" rtl="0"/>
                <a:r>
                  <a:rPr lang="en-US" sz="2400" dirty="0" err="1">
                    <a:solidFill>
                      <a:schemeClr val="bg1"/>
                    </a:solidFill>
                  </a:rPr>
                  <a:t>Sumset</a:t>
                </a:r>
                <a:r>
                  <a:rPr lang="en-US" sz="2400" dirty="0">
                    <a:solidFill>
                      <a:schemeClr val="bg1"/>
                    </a:solidFill>
                  </a:rPr>
                  <a:t>: </a:t>
                </a:r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𝑠𝑢𝑚𝑠𝑒𝑡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 algn="l" rtl="0"/>
                <a:r>
                  <a:rPr lang="en-US" sz="2400" dirty="0">
                    <a:solidFill>
                      <a:schemeClr val="bg1"/>
                    </a:solidFill>
                  </a:rPr>
                  <a:t>Intersection:</a:t>
                </a: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𝑖𝑛𝑡𝑒𝑟𝑠𝑒𝑐𝑡𝑖𝑜𝑛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1" y="2160589"/>
                <a:ext cx="10720676" cy="3880773"/>
              </a:xfrm>
              <a:blipFill>
                <a:blip r:embed="rId2"/>
                <a:stretch>
                  <a:fillRect l="-739" t="-14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86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8239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Message Passing over QBMC - Results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תמונה 4">
            <a:extLst>
              <a:ext uri="{FF2B5EF4-FFF2-40B4-BE49-F238E27FC236}">
                <a16:creationId xmlns:a16="http://schemas.microsoft.com/office/drawing/2014/main" id="{6A54405B-01AC-4417-AA1F-5B310BD3AA4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" r="7215"/>
          <a:stretch/>
        </p:blipFill>
        <p:spPr bwMode="auto">
          <a:xfrm>
            <a:off x="3830321" y="1600200"/>
            <a:ext cx="5618480" cy="5081904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E1EC4A27-355C-490F-A52C-06E298AA2117}"/>
                  </a:ext>
                </a:extLst>
              </p:cNvPr>
              <p:cNvSpPr txBox="1"/>
              <p:nvPr/>
            </p:nvSpPr>
            <p:spPr>
              <a:xfrm>
                <a:off x="8516573" y="220680"/>
                <a:ext cx="3619965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he-IL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10</a:t>
                </a:r>
                <a:r>
                  <a:rPr lang="en-US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hours</a:t>
                </a:r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E1EC4A27-355C-490F-A52C-06E298AA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573" y="220680"/>
                <a:ext cx="3619965" cy="461665"/>
              </a:xfrm>
              <a:prstGeom prst="rect">
                <a:avLst/>
              </a:prstGeom>
              <a:blipFill>
                <a:blip r:embed="rId3"/>
                <a:stretch>
                  <a:fillRect l="-2525" t="-11842" r="-3872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62960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Analytic Performance (Density Evolution)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2955EEC9-566D-4056-9C0F-A5F661E3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60306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Tracking the probability of partial erasures as a function of the decoding iteration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Evolution of distribution at each iteration of message passing considering labels distribution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Threshold determined by probability of erasure at output</a:t>
            </a:r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45F8CA3-AAAF-4566-8B66-A576475E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220" y="2156088"/>
            <a:ext cx="4547347" cy="38095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138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8239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Density Evolution - Results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תמונה 3">
            <a:extLst>
              <a:ext uri="{FF2B5EF4-FFF2-40B4-BE49-F238E27FC236}">
                <a16:creationId xmlns:a16="http://schemas.microsoft.com/office/drawing/2014/main" id="{70F9A9B2-01EC-4809-9A80-4D2F2CBFB7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 r="6980"/>
          <a:stretch/>
        </p:blipFill>
        <p:spPr bwMode="auto">
          <a:xfrm>
            <a:off x="758306" y="1350826"/>
            <a:ext cx="5282362" cy="5296464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9" name="תמונה 4">
            <a:extLst>
              <a:ext uri="{FF2B5EF4-FFF2-40B4-BE49-F238E27FC236}">
                <a16:creationId xmlns:a16="http://schemas.microsoft.com/office/drawing/2014/main" id="{B43AFC8E-7B19-40A2-A70E-8C587E1C2E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 r="5877"/>
          <a:stretch/>
        </p:blipFill>
        <p:spPr bwMode="auto">
          <a:xfrm>
            <a:off x="6378225" y="1367850"/>
            <a:ext cx="5282362" cy="529069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F6E631A3-B521-45B9-B3C1-53B67E7151E0}"/>
                  </a:ext>
                </a:extLst>
              </p:cNvPr>
              <p:cNvSpPr txBox="1"/>
              <p:nvPr/>
            </p:nvSpPr>
            <p:spPr>
              <a:xfrm>
                <a:off x="8518977" y="220680"/>
                <a:ext cx="3610347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10 hours</a:t>
                </a:r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F6E631A3-B521-45B9-B3C1-53B67E715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977" y="220680"/>
                <a:ext cx="3610347" cy="461665"/>
              </a:xfrm>
              <a:prstGeom prst="rect">
                <a:avLst/>
              </a:prstGeom>
              <a:blipFill>
                <a:blip r:embed="rId4"/>
                <a:stretch>
                  <a:fillRect l="-2530" t="-11842" r="-3710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1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3059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Approximation methods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2955EEC9-566D-4056-9C0F-A5F661E3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9896473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Tracking the exact probabilities is difficult as there are multiple messages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Instead, we track the probabilities of certain subgroup sizes</a:t>
            </a:r>
          </a:p>
          <a:p>
            <a:pPr lvl="1" algn="l" rtl="0"/>
            <a:r>
              <a:rPr lang="en-US" sz="2400" dirty="0">
                <a:solidFill>
                  <a:schemeClr val="bg1"/>
                </a:solidFill>
              </a:rPr>
              <a:t>Non erasure subgroup size is 1 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Using probabilistic models for uniform label distribution –</a:t>
            </a:r>
          </a:p>
          <a:p>
            <a:pPr lvl="1" algn="l" rtl="0"/>
            <a:r>
              <a:rPr lang="en-US" sz="2400" dirty="0">
                <a:solidFill>
                  <a:schemeClr val="bg1"/>
                </a:solidFill>
              </a:rPr>
              <a:t>Balls and Bins</a:t>
            </a:r>
          </a:p>
          <a:p>
            <a:pPr lvl="1" algn="l" rtl="0"/>
            <a:r>
              <a:rPr lang="en-US" sz="2400" dirty="0">
                <a:solidFill>
                  <a:schemeClr val="bg1"/>
                </a:solidFill>
              </a:rPr>
              <a:t>Union Model</a:t>
            </a:r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35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3059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Balls and Bins Model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2955EEC9-566D-4056-9C0F-A5F661E3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9896473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Throwing balls independently and uniformly to bins</a:t>
            </a:r>
            <a:endParaRPr lang="en-US" sz="2800" dirty="0">
              <a:solidFill>
                <a:schemeClr val="bg1"/>
              </a:solidFill>
            </a:endParaRP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Number of balls – product of the 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subgroups'</a:t>
            </a:r>
            <a:r>
              <a:rPr lang="en-US" sz="2800" dirty="0">
                <a:solidFill>
                  <a:schemeClr val="bg1"/>
                </a:solidFill>
              </a:rPr>
              <a:t> sizes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Number of bins – q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Number of non-empty bins is the size of the subgroup at output</a:t>
            </a:r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טרפז 2">
            <a:extLst>
              <a:ext uri="{FF2B5EF4-FFF2-40B4-BE49-F238E27FC236}">
                <a16:creationId xmlns:a16="http://schemas.microsoft.com/office/drawing/2014/main" id="{739F8510-8043-4D66-982E-D9CAF9A8634E}"/>
              </a:ext>
            </a:extLst>
          </p:cNvPr>
          <p:cNvSpPr/>
          <p:nvPr/>
        </p:nvSpPr>
        <p:spPr>
          <a:xfrm rot="10800000">
            <a:off x="3999626" y="5143338"/>
            <a:ext cx="1434164" cy="1113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טרפז 9">
            <a:extLst>
              <a:ext uri="{FF2B5EF4-FFF2-40B4-BE49-F238E27FC236}">
                <a16:creationId xmlns:a16="http://schemas.microsoft.com/office/drawing/2014/main" id="{6EB89BCE-A042-4C46-9D44-C1CCF72EF704}"/>
              </a:ext>
            </a:extLst>
          </p:cNvPr>
          <p:cNvSpPr/>
          <p:nvPr/>
        </p:nvSpPr>
        <p:spPr>
          <a:xfrm rot="10800000">
            <a:off x="5694694" y="5143338"/>
            <a:ext cx="1434164" cy="1113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רשים זרימה: מחבר 14">
            <a:extLst>
              <a:ext uri="{FF2B5EF4-FFF2-40B4-BE49-F238E27FC236}">
                <a16:creationId xmlns:a16="http://schemas.microsoft.com/office/drawing/2014/main" id="{639F8E3D-8B3D-44E9-905F-EE6902FEA68C}"/>
              </a:ext>
            </a:extLst>
          </p:cNvPr>
          <p:cNvSpPr/>
          <p:nvPr/>
        </p:nvSpPr>
        <p:spPr>
          <a:xfrm>
            <a:off x="7968246" y="5587181"/>
            <a:ext cx="383345" cy="36512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6" name="תרשים זרימה: מחבר 15">
            <a:extLst>
              <a:ext uri="{FF2B5EF4-FFF2-40B4-BE49-F238E27FC236}">
                <a16:creationId xmlns:a16="http://schemas.microsoft.com/office/drawing/2014/main" id="{AA6054D0-9178-4DC2-8342-E6B195061147}"/>
              </a:ext>
            </a:extLst>
          </p:cNvPr>
          <p:cNvSpPr/>
          <p:nvPr/>
        </p:nvSpPr>
        <p:spPr>
          <a:xfrm>
            <a:off x="8881258" y="5589849"/>
            <a:ext cx="383345" cy="36512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7" name="תרשים זרימה: מחבר 16">
            <a:extLst>
              <a:ext uri="{FF2B5EF4-FFF2-40B4-BE49-F238E27FC236}">
                <a16:creationId xmlns:a16="http://schemas.microsoft.com/office/drawing/2014/main" id="{16817688-C228-4476-8A23-FA2EDC303176}"/>
              </a:ext>
            </a:extLst>
          </p:cNvPr>
          <p:cNvSpPr/>
          <p:nvPr/>
        </p:nvSpPr>
        <p:spPr>
          <a:xfrm>
            <a:off x="9777896" y="5587181"/>
            <a:ext cx="383345" cy="36512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8" name="תרשים זרימה: מחבר 17">
            <a:extLst>
              <a:ext uri="{FF2B5EF4-FFF2-40B4-BE49-F238E27FC236}">
                <a16:creationId xmlns:a16="http://schemas.microsoft.com/office/drawing/2014/main" id="{BDDE6C65-FC10-4578-8365-E1748DB1E5CF}"/>
              </a:ext>
            </a:extLst>
          </p:cNvPr>
          <p:cNvSpPr/>
          <p:nvPr/>
        </p:nvSpPr>
        <p:spPr>
          <a:xfrm>
            <a:off x="10820856" y="5587181"/>
            <a:ext cx="383345" cy="36512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04375 -0.14328 C -0.05273 -0.17615 -0.06641 -0.19375 -0.08073 -0.19375 C -0.09687 -0.19375 -0.11003 -0.17615 -0.11901 -0.14328 L -0.1625 -3.703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787 L -0.09596 -0.24167 C -0.11601 -0.29769 -0.14583 -0.3294 -0.17708 -0.3294 C -0.21289 -0.3294 -0.24141 -0.29769 -0.26146 -0.24167 L -0.3569 0.00787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5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07839 -0.29699 C -0.09466 -0.36481 -0.11901 -0.40069 -0.14466 -0.40069 C -0.17383 -0.40069 -0.19714 -0.36481 -0.21341 -0.29699 L -0.29141 -3.7037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-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07 L -0.09493 -0.26759 C -0.11472 -0.32893 -0.14441 -0.36203 -0.17553 -0.36203 C -0.21081 -0.36203 -0.2392 -0.32893 -0.25899 -0.26759 L -0.35378 0.000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-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3059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Balls and Bins - Results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תמונה 4">
            <a:extLst>
              <a:ext uri="{FF2B5EF4-FFF2-40B4-BE49-F238E27FC236}">
                <a16:creationId xmlns:a16="http://schemas.microsoft.com/office/drawing/2014/main" id="{C760A5C2-CD9D-4E2B-A925-3B3456A4A3E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" r="5713"/>
          <a:stretch/>
        </p:blipFill>
        <p:spPr bwMode="auto">
          <a:xfrm>
            <a:off x="771181" y="1600249"/>
            <a:ext cx="4978400" cy="4653272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8" name="תמונה 3">
            <a:extLst>
              <a:ext uri="{FF2B5EF4-FFF2-40B4-BE49-F238E27FC236}">
                <a16:creationId xmlns:a16="http://schemas.microsoft.com/office/drawing/2014/main" id="{7C81DF34-80A8-4623-AB34-F3F3E1E07F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6612" y="1603294"/>
            <a:ext cx="5311440" cy="4653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6D0698D0-BA43-4CD8-8764-0556D7B58D7D}"/>
                  </a:ext>
                </a:extLst>
              </p:cNvPr>
              <p:cNvSpPr txBox="1"/>
              <p:nvPr/>
            </p:nvSpPr>
            <p:spPr>
              <a:xfrm>
                <a:off x="8357286" y="1093916"/>
                <a:ext cx="3610347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15 hours</a:t>
                </a:r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6D0698D0-BA43-4CD8-8764-0556D7B58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286" y="1093916"/>
                <a:ext cx="3610347" cy="461665"/>
              </a:xfrm>
              <a:prstGeom prst="rect">
                <a:avLst/>
              </a:prstGeom>
              <a:blipFill>
                <a:blip r:embed="rId4"/>
                <a:stretch>
                  <a:fillRect l="-2703" t="-11842" r="-371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8489F00A-D310-4F74-B16D-33B66F31D564}"/>
                  </a:ext>
                </a:extLst>
              </p:cNvPr>
              <p:cNvSpPr txBox="1"/>
              <p:nvPr/>
            </p:nvSpPr>
            <p:spPr>
              <a:xfrm>
                <a:off x="2046616" y="6274356"/>
                <a:ext cx="3610347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10 hours</a:t>
                </a:r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8489F00A-D310-4F74-B16D-33B66F31D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16" y="6274356"/>
                <a:ext cx="3610347" cy="461665"/>
              </a:xfrm>
              <a:prstGeom prst="rect">
                <a:avLst/>
              </a:prstGeom>
              <a:blipFill>
                <a:blip r:embed="rId5"/>
                <a:stretch>
                  <a:fillRect l="-2703" t="-11842" r="-371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3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תרשים זרימה: פעולה ידנית 20">
            <a:extLst>
              <a:ext uri="{FF2B5EF4-FFF2-40B4-BE49-F238E27FC236}">
                <a16:creationId xmlns:a16="http://schemas.microsoft.com/office/drawing/2014/main" id="{4AC5D713-8C02-4CF5-BFFB-49D8EED3804B}"/>
              </a:ext>
            </a:extLst>
          </p:cNvPr>
          <p:cNvSpPr/>
          <p:nvPr/>
        </p:nvSpPr>
        <p:spPr>
          <a:xfrm>
            <a:off x="186307" y="5140336"/>
            <a:ext cx="1469624" cy="111322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רשים זרימה: פעולה ידנית 2">
            <a:extLst>
              <a:ext uri="{FF2B5EF4-FFF2-40B4-BE49-F238E27FC236}">
                <a16:creationId xmlns:a16="http://schemas.microsoft.com/office/drawing/2014/main" id="{EA66DC94-65E5-4289-921A-E45FBB026A64}"/>
              </a:ext>
            </a:extLst>
          </p:cNvPr>
          <p:cNvSpPr/>
          <p:nvPr/>
        </p:nvSpPr>
        <p:spPr>
          <a:xfrm>
            <a:off x="1842238" y="5140336"/>
            <a:ext cx="1469624" cy="111322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3059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Union Model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1" y="2160589"/>
                <a:ext cx="9896473" cy="38807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Similar to balls and bins, except independence assumption</a:t>
                </a: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Given 3 elements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b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Different elements in the same subgroup must go to different bins</a:t>
                </a:r>
              </a:p>
              <a:p>
                <a:pPr algn="l" rtl="0"/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1" y="2160589"/>
                <a:ext cx="9896473" cy="3880773"/>
              </a:xfrm>
              <a:blipFill>
                <a:blip r:embed="rId2"/>
                <a:stretch>
                  <a:fillRect l="-801" t="-1413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טרפז 7">
            <a:extLst>
              <a:ext uri="{FF2B5EF4-FFF2-40B4-BE49-F238E27FC236}">
                <a16:creationId xmlns:a16="http://schemas.microsoft.com/office/drawing/2014/main" id="{19871D8E-9EEA-4273-8BED-4428C2D6F80D}"/>
              </a:ext>
            </a:extLst>
          </p:cNvPr>
          <p:cNvSpPr/>
          <p:nvPr/>
        </p:nvSpPr>
        <p:spPr>
          <a:xfrm rot="10800000">
            <a:off x="3601335" y="5143334"/>
            <a:ext cx="1469623" cy="111322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טרפז 8">
            <a:extLst>
              <a:ext uri="{FF2B5EF4-FFF2-40B4-BE49-F238E27FC236}">
                <a16:creationId xmlns:a16="http://schemas.microsoft.com/office/drawing/2014/main" id="{A3517752-B00B-4B7A-9940-D6E84D54839C}"/>
              </a:ext>
            </a:extLst>
          </p:cNvPr>
          <p:cNvSpPr/>
          <p:nvPr/>
        </p:nvSpPr>
        <p:spPr>
          <a:xfrm rot="10800000">
            <a:off x="5378918" y="5143338"/>
            <a:ext cx="1434164" cy="1113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רשים זרימה: מחבר 9">
            <a:extLst>
              <a:ext uri="{FF2B5EF4-FFF2-40B4-BE49-F238E27FC236}">
                <a16:creationId xmlns:a16="http://schemas.microsoft.com/office/drawing/2014/main" id="{FBB9E015-553D-492B-8FD1-8BC8007B31D8}"/>
              </a:ext>
            </a:extLst>
          </p:cNvPr>
          <p:cNvSpPr/>
          <p:nvPr/>
        </p:nvSpPr>
        <p:spPr>
          <a:xfrm>
            <a:off x="7321857" y="5601275"/>
            <a:ext cx="383345" cy="36512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1" name="תרשים זרימה: מחבר 10">
            <a:extLst>
              <a:ext uri="{FF2B5EF4-FFF2-40B4-BE49-F238E27FC236}">
                <a16:creationId xmlns:a16="http://schemas.microsoft.com/office/drawing/2014/main" id="{5C986450-4948-4067-A9C5-A0699135A470}"/>
              </a:ext>
            </a:extLst>
          </p:cNvPr>
          <p:cNvSpPr/>
          <p:nvPr/>
        </p:nvSpPr>
        <p:spPr>
          <a:xfrm>
            <a:off x="8105769" y="5601275"/>
            <a:ext cx="383345" cy="36512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6" name="תרשים זרימה: מחבר 15">
            <a:extLst>
              <a:ext uri="{FF2B5EF4-FFF2-40B4-BE49-F238E27FC236}">
                <a16:creationId xmlns:a16="http://schemas.microsoft.com/office/drawing/2014/main" id="{AEDFD091-0E23-4491-97EC-A49BFE9A7CCE}"/>
              </a:ext>
            </a:extLst>
          </p:cNvPr>
          <p:cNvSpPr/>
          <p:nvPr/>
        </p:nvSpPr>
        <p:spPr>
          <a:xfrm>
            <a:off x="9679771" y="5590705"/>
            <a:ext cx="383345" cy="36512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2" name="תרשים זרימה: מחבר 11">
            <a:extLst>
              <a:ext uri="{FF2B5EF4-FFF2-40B4-BE49-F238E27FC236}">
                <a16:creationId xmlns:a16="http://schemas.microsoft.com/office/drawing/2014/main" id="{66CB9F59-ABB2-4239-BC96-F9F55AE2B8AC}"/>
              </a:ext>
            </a:extLst>
          </p:cNvPr>
          <p:cNvSpPr/>
          <p:nvPr/>
        </p:nvSpPr>
        <p:spPr>
          <a:xfrm>
            <a:off x="8889681" y="5600330"/>
            <a:ext cx="383345" cy="36512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7" name="תרשים זרימה: מחבר 16">
            <a:extLst>
              <a:ext uri="{FF2B5EF4-FFF2-40B4-BE49-F238E27FC236}">
                <a16:creationId xmlns:a16="http://schemas.microsoft.com/office/drawing/2014/main" id="{16A93FB5-5ED6-4DB9-9C41-E95E2AFDE77A}"/>
              </a:ext>
            </a:extLst>
          </p:cNvPr>
          <p:cNvSpPr/>
          <p:nvPr/>
        </p:nvSpPr>
        <p:spPr>
          <a:xfrm>
            <a:off x="10447751" y="5590705"/>
            <a:ext cx="383345" cy="36512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8" name="תרשים זרימה: מחבר 17">
            <a:extLst>
              <a:ext uri="{FF2B5EF4-FFF2-40B4-BE49-F238E27FC236}">
                <a16:creationId xmlns:a16="http://schemas.microsoft.com/office/drawing/2014/main" id="{ADE05EF2-912F-4C19-A3CB-9D78402049FA}"/>
              </a:ext>
            </a:extLst>
          </p:cNvPr>
          <p:cNvSpPr/>
          <p:nvPr/>
        </p:nvSpPr>
        <p:spPr>
          <a:xfrm>
            <a:off x="11215731" y="5569564"/>
            <a:ext cx="383345" cy="36512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069 L -0.11159 -0.17454 C -0.13477 -0.21482 -0.16967 -0.23635 -0.20625 -0.23635 C -0.24779 -0.23635 -0.28112 -0.21482 -0.3043 -0.17454 L -0.41576 0.0006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069 L -0.16693 -0.19861 C -0.20156 -0.24422 -0.25378 -0.26875 -0.30846 -0.26875 C -0.3707 -0.26875 -0.42057 -0.24422 -0.45521 -0.19861 L -0.62201 0.00069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07" y="-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681 -0.14722 C -0.08229 -0.18032 -0.10351 -0.19814 -0.12578 -0.19814 C -0.15117 -0.19814 -0.17148 -0.18032 -0.18568 -0.14722 L -0.25364 -4.81481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1211 -0.19004 C -0.14623 -0.23379 -0.18412 -0.25694 -0.22383 -0.25694 C -0.26888 -0.25694 -0.30508 -0.23379 -0.33021 -0.19004 L -0.45118 -4.81481E-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6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069 L -0.09662 -0.18218 C -0.11667 -0.22408 -0.14675 -0.24653 -0.17839 -0.24653 C -0.21446 -0.24653 -0.24323 -0.22408 -0.26328 -0.18218 L -0.35977 0.00069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5" y="-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069 L -0.19076 -0.14908 C -0.23047 -0.18357 -0.29011 -0.20185 -0.35261 -0.20185 C -0.4237 -0.20185 -0.48073 -0.18357 -0.52045 -0.14908 L -0.71107 0.00069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60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2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3059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Union Model - Results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תמונה 4">
            <a:extLst>
              <a:ext uri="{FF2B5EF4-FFF2-40B4-BE49-F238E27FC236}">
                <a16:creationId xmlns:a16="http://schemas.microsoft.com/office/drawing/2014/main" id="{2E4E4B5A-9D77-4022-A16D-C283068EEA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 r="4771"/>
          <a:stretch/>
        </p:blipFill>
        <p:spPr bwMode="auto">
          <a:xfrm>
            <a:off x="684310" y="1360776"/>
            <a:ext cx="5253402" cy="5142655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DA1BBAD-D087-4A00-91AF-EB12F1BD8E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7701" y="1353581"/>
            <a:ext cx="5274310" cy="514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B2D6EA3-80B9-4217-913D-C42FAC23D3AF}"/>
                  </a:ext>
                </a:extLst>
              </p:cNvPr>
              <p:cNvSpPr txBox="1"/>
              <p:nvPr/>
            </p:nvSpPr>
            <p:spPr>
              <a:xfrm>
                <a:off x="643054" y="6449883"/>
                <a:ext cx="3610347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10 hours</a:t>
                </a:r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B2D6EA3-80B9-4217-913D-C42FAC23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4" y="6449883"/>
                <a:ext cx="3610347" cy="461665"/>
              </a:xfrm>
              <a:prstGeom prst="rect">
                <a:avLst/>
              </a:prstGeom>
              <a:blipFill>
                <a:blip r:embed="rId4"/>
                <a:stretch>
                  <a:fillRect l="-2530" t="-11842" r="-3710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1635027-DE28-4E4C-860B-DCA1DEB08B48}"/>
                  </a:ext>
                </a:extLst>
              </p:cNvPr>
              <p:cNvSpPr txBox="1"/>
              <p:nvPr/>
            </p:nvSpPr>
            <p:spPr>
              <a:xfrm>
                <a:off x="8132920" y="768179"/>
                <a:ext cx="3610347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20 hours</a:t>
                </a:r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1635027-DE28-4E4C-860B-DCA1DEB0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20" y="768179"/>
                <a:ext cx="3610347" cy="461665"/>
              </a:xfrm>
              <a:prstGeom prst="rect">
                <a:avLst/>
              </a:prstGeom>
              <a:blipFill>
                <a:blip r:embed="rId5"/>
                <a:stretch>
                  <a:fillRect l="-2534" t="-11842" r="-3885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0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2955EEC9-566D-4056-9C0F-A5F661E3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Low Density Parity Check codes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Message passing algorithm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q-</a:t>
            </a:r>
            <a:r>
              <a:rPr lang="en-US" sz="2800" dirty="0" err="1">
                <a:solidFill>
                  <a:schemeClr val="bg1"/>
                </a:solidFill>
              </a:rPr>
              <a:t>ary</a:t>
            </a:r>
            <a:r>
              <a:rPr lang="en-US" sz="2800" dirty="0">
                <a:solidFill>
                  <a:schemeClr val="bg1"/>
                </a:solidFill>
              </a:rPr>
              <a:t> Bit Measurement Channel</a:t>
            </a:r>
          </a:p>
          <a:p>
            <a:pPr algn="l" rtl="0"/>
            <a:r>
              <a:rPr lang="en-US" sz="2800" b="0" dirty="0">
                <a:solidFill>
                  <a:schemeClr val="bg1"/>
                </a:solidFill>
              </a:rPr>
              <a:t>Empirical and theoretical results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Approximation models for the problem</a:t>
            </a:r>
            <a:endParaRPr lang="en-US" sz="2800" b="0" dirty="0">
              <a:solidFill>
                <a:schemeClr val="bg1"/>
              </a:solidFill>
            </a:endParaRPr>
          </a:p>
          <a:p>
            <a:pPr algn="l" rtl="0"/>
            <a:endParaRPr lang="en-US" b="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946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3059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1" y="2160589"/>
                <a:ext cx="10187939" cy="38807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LDPC codes show good results under iterative decoding</a:t>
                </a: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Better iterative-decoding performance as q increase</a:t>
                </a: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The iterative method of “Message Passing” is fast, but empirical and analytical calculations are complex</a:t>
                </a: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The Union model is a good approximation of the problem that can help us compute the thresholds efficiently</a:t>
                </a:r>
              </a:p>
              <a:p>
                <a:pPr algn="l" rtl="0"/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1" y="2160589"/>
                <a:ext cx="10187939" cy="3880773"/>
              </a:xfrm>
              <a:blipFill>
                <a:blip r:embed="rId2"/>
                <a:stretch>
                  <a:fillRect l="-778" t="-15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3059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Future Research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2955EEC9-566D-4056-9C0F-A5F661E3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9896473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Optimize the precise algorithm for faster results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Find a more accurate threshold by using higher resolution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Better approximations than the Union Model with different label distribution</a:t>
            </a:r>
          </a:p>
          <a:p>
            <a:pPr algn="l" rtl="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20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3059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אובייקט 9">
            <a:extLst>
              <a:ext uri="{FF2B5EF4-FFF2-40B4-BE49-F238E27FC236}">
                <a16:creationId xmlns:a16="http://schemas.microsoft.com/office/drawing/2014/main" id="{1750AB45-7CDA-4FC9-AB44-5EA5A5E69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260199"/>
              </p:ext>
            </p:extLst>
          </p:nvPr>
        </p:nvGraphicFramePr>
        <p:xfrm>
          <a:off x="652463" y="1735138"/>
          <a:ext cx="11552237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11855364" imgH="4829040" progId="Word.Document.12">
                  <p:embed/>
                </p:oleObj>
              </mc:Choice>
              <mc:Fallback>
                <p:oleObj name="Document" r:id="rId3" imgW="11855364" imgH="4829040" progId="Word.Document.12">
                  <p:embed/>
                  <p:pic>
                    <p:nvPicPr>
                      <p:cNvPr id="10" name="אובייקט 9">
                        <a:extLst>
                          <a:ext uri="{FF2B5EF4-FFF2-40B4-BE49-F238E27FC236}">
                            <a16:creationId xmlns:a16="http://schemas.microsoft.com/office/drawing/2014/main" id="{1750AB45-7CDA-4FC9-AB44-5EA5A5E694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463" y="1735138"/>
                        <a:ext cx="11552237" cy="47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75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9A2BA6F-0FE4-4C80-A83D-DAD959F2595A}"/>
              </a:ext>
            </a:extLst>
          </p:cNvPr>
          <p:cNvSpPr/>
          <p:nvPr/>
        </p:nvSpPr>
        <p:spPr>
          <a:xfrm>
            <a:off x="6161467" y="2969557"/>
            <a:ext cx="295408" cy="36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he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1A72F-9FEA-4412-B6E5-878EBFBA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89" y="1823171"/>
            <a:ext cx="7756786" cy="3029194"/>
          </a:xfrm>
          <a:ln>
            <a:noFill/>
          </a:ln>
        </p:spPr>
        <p:txBody>
          <a:bodyPr>
            <a:normAutofit/>
          </a:bodyPr>
          <a:lstStyle/>
          <a:p>
            <a:pPr algn="ctr" rtl="0"/>
            <a:r>
              <a:rPr lang="en-US" sz="8800" b="1" dirty="0"/>
              <a:t>Thank you for listening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78DC560-D1D1-4331-9317-AB98F01F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20FCDC0-3FAB-4E53-8EA6-0715415C073A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78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56FAE83-140F-45CC-A17B-5CB7830F76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2" y="601435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457200" rtl="0">
                  <a:spcAft>
                    <a:spcPts val="600"/>
                  </a:spcAft>
                </a:pPr>
                <a:r>
                  <a:rPr lang="en-US" b="1" dirty="0">
                    <a:solidFill>
                      <a:schemeClr val="accent1"/>
                    </a:solidFill>
                  </a:rPr>
                  <a:t>Linear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Block Codes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56FAE83-140F-45CC-A17B-5CB7830F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2" y="601435"/>
                <a:ext cx="8596668" cy="1320800"/>
              </a:xfrm>
              <a:prstGeom prst="rect">
                <a:avLst/>
              </a:prstGeom>
              <a:blipFill>
                <a:blip r:embed="rId2"/>
                <a:stretch>
                  <a:fillRect l="-2908" t="-143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2" y="1800597"/>
                <a:ext cx="10076620" cy="213529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k information symbols       n code symbols</a:t>
                </a: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Code word is generated from a generator matrix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sz="2800" dirty="0">
                    <a:solidFill>
                      <a:schemeClr val="bg1"/>
                    </a:solidFill>
                  </a:rPr>
                  <a:t>Dual matrix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– Parity check matrix</a:t>
                </a:r>
              </a:p>
            </p:txBody>
          </p:sp>
        </mc:Choice>
        <mc:Fallback xmlns="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2" y="1800597"/>
                <a:ext cx="10076620" cy="2135299"/>
              </a:xfrm>
              <a:blipFill>
                <a:blip r:embed="rId3"/>
                <a:stretch>
                  <a:fillRect l="-786" t="-25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3B319AE8-273D-45D8-BF2B-14B9C8CE484E}"/>
              </a:ext>
            </a:extLst>
          </p:cNvPr>
          <p:cNvCxnSpPr/>
          <p:nvPr/>
        </p:nvCxnSpPr>
        <p:spPr>
          <a:xfrm>
            <a:off x="5433206" y="2075405"/>
            <a:ext cx="49661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C2CF57D8-D393-4F65-BC78-C455EF3B1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50026"/>
              </p:ext>
            </p:extLst>
          </p:nvPr>
        </p:nvGraphicFramePr>
        <p:xfrm>
          <a:off x="3066627" y="5972085"/>
          <a:ext cx="812800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6887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1657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08847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8923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3135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6975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0968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759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3</a:t>
                      </a:r>
                      <a:endParaRPr lang="he-IL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</a:t>
                      </a:r>
                      <a:endParaRPr lang="he-IL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8"/>
                  </a:ext>
                </a:extLst>
              </a:tr>
            </a:tbl>
          </a:graphicData>
        </a:graphic>
      </p:graphicFrame>
      <p:sp>
        <p:nvSpPr>
          <p:cNvPr id="11" name="סוגר מסולסל ימני 10">
            <a:extLst>
              <a:ext uri="{FF2B5EF4-FFF2-40B4-BE49-F238E27FC236}">
                <a16:creationId xmlns:a16="http://schemas.microsoft.com/office/drawing/2014/main" id="{9712DA57-F854-4A60-9D21-9CCA71212516}"/>
              </a:ext>
            </a:extLst>
          </p:cNvPr>
          <p:cNvSpPr/>
          <p:nvPr/>
        </p:nvSpPr>
        <p:spPr>
          <a:xfrm rot="16200000">
            <a:off x="5359369" y="3137135"/>
            <a:ext cx="533933" cy="4910961"/>
          </a:xfrm>
          <a:prstGeom prst="rightBrace">
            <a:avLst>
              <a:gd name="adj1" fmla="val 38744"/>
              <a:gd name="adj2" fmla="val 5275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סוגר מסולסל ימני 11">
            <a:extLst>
              <a:ext uri="{FF2B5EF4-FFF2-40B4-BE49-F238E27FC236}">
                <a16:creationId xmlns:a16="http://schemas.microsoft.com/office/drawing/2014/main" id="{BAD015A8-9374-440C-8F17-6B255CE91393}"/>
              </a:ext>
            </a:extLst>
          </p:cNvPr>
          <p:cNvSpPr/>
          <p:nvPr/>
        </p:nvSpPr>
        <p:spPr>
          <a:xfrm rot="16200000">
            <a:off x="9416362" y="4156639"/>
            <a:ext cx="533933" cy="2871954"/>
          </a:xfrm>
          <a:prstGeom prst="rightBrace">
            <a:avLst>
              <a:gd name="adj1" fmla="val 38744"/>
              <a:gd name="adj2" fmla="val 52756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FE87175-5D65-4EDF-8009-098984327145}"/>
              </a:ext>
            </a:extLst>
          </p:cNvPr>
          <p:cNvSpPr txBox="1"/>
          <p:nvPr/>
        </p:nvSpPr>
        <p:spPr>
          <a:xfrm>
            <a:off x="5559330" y="4615606"/>
            <a:ext cx="37049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endParaRPr lang="he-IL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CE938ED-B2B0-4FE5-BCA2-A6F6623DE8E1}"/>
              </a:ext>
            </a:extLst>
          </p:cNvPr>
          <p:cNvSpPr txBox="1"/>
          <p:nvPr/>
        </p:nvSpPr>
        <p:spPr>
          <a:xfrm>
            <a:off x="9319406" y="4615606"/>
            <a:ext cx="79615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n-k</a:t>
            </a:r>
            <a:endParaRPr lang="he-IL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6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56FAE83-140F-45CC-A17B-5CB7830F76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2" y="601435"/>
                <a:ext cx="9928056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457200" rtl="0">
                  <a:spcAft>
                    <a:spcPts val="600"/>
                  </a:spcAft>
                </a:pPr>
                <a:r>
                  <a:rPr lang="en-US" b="1" dirty="0">
                    <a:solidFill>
                      <a:schemeClr val="accent1"/>
                    </a:solidFill>
                  </a:rPr>
                  <a:t>Low Density Parity Check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Codes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56FAE83-140F-45CC-A17B-5CB7830F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2" y="601435"/>
                <a:ext cx="9928056" cy="1320800"/>
              </a:xfrm>
              <a:prstGeom prst="rect">
                <a:avLst/>
              </a:prstGeom>
              <a:blipFill>
                <a:blip r:embed="rId3"/>
                <a:stretch>
                  <a:fillRect l="-2518" t="-14352" r="-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2" y="2160589"/>
                <a:ext cx="8596668" cy="38807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Sparse matrix for parity check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Regular code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constants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Parity Check:</a:t>
                </a: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מציין מיקום תוכן 2">
                <a:extLst>
                  <a:ext uri="{FF2B5EF4-FFF2-40B4-BE49-F238E27FC236}">
                    <a16:creationId xmlns:a16="http://schemas.microsoft.com/office/drawing/2014/main" id="{2955EEC9-566D-4056-9C0F-A5F661E3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2" y="2160589"/>
                <a:ext cx="8596668" cy="3880773"/>
              </a:xfrm>
              <a:blipFill>
                <a:blip r:embed="rId4"/>
                <a:stretch>
                  <a:fillRect l="-1135" t="-20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9BF1167-6402-4BCB-8A81-3F3F52C439E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27" y="2240099"/>
            <a:ext cx="4149770" cy="421515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276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Binary Erasure Channel (BEC)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2955EEC9-566D-4056-9C0F-A5F661E3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5327181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Binary Alphabet (0/1)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Symmetric erasure probability - 𝜀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Erasure (?) is an unknown state</a:t>
            </a:r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454AB13-DDAE-425A-B3CF-DC84EE88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88" y="2067274"/>
            <a:ext cx="4671627" cy="3829048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AA309A84-20CA-4754-B8F9-921AE8E6A379}"/>
                  </a:ext>
                </a:extLst>
              </p:cNvPr>
              <p:cNvSpPr/>
              <p:nvPr/>
            </p:nvSpPr>
            <p:spPr>
              <a:xfrm>
                <a:off x="1457002" y="5311547"/>
                <a:ext cx="40112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? ? </m:t>
                          </m:r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AA309A84-20CA-4754-B8F9-921AE8E6A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02" y="5311547"/>
                <a:ext cx="4011290" cy="584775"/>
              </a:xfrm>
              <a:prstGeom prst="rect">
                <a:avLst/>
              </a:prstGeom>
              <a:blipFill>
                <a:blip r:embed="rId3"/>
                <a:stretch>
                  <a:fillRect t="-14583" r="-4711" b="-322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62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108584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Low Density Parity Check Binary Codes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>
                <a:extLst>
                  <a:ext uri="{FF2B5EF4-FFF2-40B4-BE49-F238E27FC236}">
                    <a16:creationId xmlns:a16="http://schemas.microsoft.com/office/drawing/2014/main" id="{8BD99942-7E07-43AF-9628-4C02DCAC8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2" y="2008311"/>
                <a:ext cx="6152836" cy="4248254"/>
              </a:xfrm>
            </p:spPr>
            <p:txBody>
              <a:bodyPr/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Parity Check:</a:t>
                </a: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Iterative decoding of [? ? 1 0] –</a:t>
                </a: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 algn="l" rtl="0"/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מציין מיקום תוכן 3">
                <a:extLst>
                  <a:ext uri="{FF2B5EF4-FFF2-40B4-BE49-F238E27FC236}">
                    <a16:creationId xmlns:a16="http://schemas.microsoft.com/office/drawing/2014/main" id="{8BD99942-7E07-43AF-9628-4C02DCAC8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2" y="2008311"/>
                <a:ext cx="6152836" cy="4248254"/>
              </a:xfrm>
              <a:blipFill>
                <a:blip r:embed="rId2"/>
                <a:stretch>
                  <a:fillRect l="-1586" t="-1865" r="-21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תמונה 2">
            <a:extLst>
              <a:ext uri="{FF2B5EF4-FFF2-40B4-BE49-F238E27FC236}">
                <a16:creationId xmlns:a16="http://schemas.microsoft.com/office/drawing/2014/main" id="{0445E432-8D6D-46D9-8767-1287630D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338" y="1922235"/>
            <a:ext cx="4273666" cy="38347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9960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108584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מציין מיקום תוכן 3">
                <a:extLst>
                  <a:ext uri="{FF2B5EF4-FFF2-40B4-BE49-F238E27FC236}">
                    <a16:creationId xmlns:a16="http://schemas.microsoft.com/office/drawing/2014/main" id="{26902884-4143-497B-8F89-1150B2414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1" y="2008311"/>
                <a:ext cx="8414798" cy="42482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 rtl="0"/>
                <a:r>
                  <a:rPr lang="en-US" sz="3200" dirty="0">
                    <a:solidFill>
                      <a:schemeClr val="bg1"/>
                    </a:solidFill>
                  </a:rPr>
                  <a:t> MATLAB </a:t>
                </a:r>
              </a:p>
              <a:p>
                <a:pPr lvl="2" algn="l" rtl="0"/>
                <a:r>
                  <a:rPr lang="en-US" sz="2800" dirty="0">
                    <a:solidFill>
                      <a:schemeClr val="bg1"/>
                    </a:solidFill>
                  </a:rPr>
                  <a:t> Convenient matrix operations</a:t>
                </a:r>
              </a:p>
              <a:p>
                <a:pPr lvl="2" algn="l" rtl="0"/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add-on for calculations</a:t>
                </a:r>
              </a:p>
              <a:p>
                <a:pPr lvl="2" algn="l" rtl="0"/>
                <a:r>
                  <a:rPr lang="en-US" sz="2800" dirty="0">
                    <a:solidFill>
                      <a:schemeClr val="bg1"/>
                    </a:solidFill>
                  </a:rPr>
                  <a:t> Concurrent simulations</a:t>
                </a:r>
              </a:p>
              <a:p>
                <a:pPr marL="457200" lvl="1" indent="0" algn="l" rtl="0">
                  <a:buFont typeface="Wingdings 3" charset="2"/>
                  <a:buNone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 lvl="2" algn="l" rtl="0"/>
                <a:endParaRPr lang="he-IL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מציין מיקום תוכן 3">
                <a:extLst>
                  <a:ext uri="{FF2B5EF4-FFF2-40B4-BE49-F238E27FC236}">
                    <a16:creationId xmlns:a16="http://schemas.microsoft.com/office/drawing/2014/main" id="{26902884-4143-497B-8F89-1150B24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2008311"/>
                <a:ext cx="8414798" cy="4248254"/>
              </a:xfrm>
              <a:prstGeom prst="rect">
                <a:avLst/>
              </a:prstGeom>
              <a:blipFill>
                <a:blip r:embed="rId2"/>
                <a:stretch>
                  <a:fillRect t="-18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תמונה 13">
            <a:extLst>
              <a:ext uri="{FF2B5EF4-FFF2-40B4-BE49-F238E27FC236}">
                <a16:creationId xmlns:a16="http://schemas.microsoft.com/office/drawing/2014/main" id="{C7DF0EDC-84E1-47F7-9F70-3FAC527A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0" y="4510778"/>
            <a:ext cx="5057550" cy="65310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932FF7FC-1FFA-4381-B6BB-DD61DF84A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0" y="5313801"/>
            <a:ext cx="5057550" cy="560333"/>
          </a:xfrm>
          <a:prstGeom prst="rect">
            <a:avLst/>
          </a:prstGeom>
        </p:spPr>
      </p:pic>
      <p:pic>
        <p:nvPicPr>
          <p:cNvPr id="16" name="Picture 4" descr="×ª××¦××ª ×ª××× × ×¢×××¨ âªMATLAB LOGOâ¬â">
            <a:extLst>
              <a:ext uri="{FF2B5EF4-FFF2-40B4-BE49-F238E27FC236}">
                <a16:creationId xmlns:a16="http://schemas.microsoft.com/office/drawing/2014/main" id="{4E4258C6-4F92-4FA6-B86E-682320E3C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11" y="1411757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7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2" y="60143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BEC - Results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תמונה 6">
            <a:extLst>
              <a:ext uri="{FF2B5EF4-FFF2-40B4-BE49-F238E27FC236}">
                <a16:creationId xmlns:a16="http://schemas.microsoft.com/office/drawing/2014/main" id="{1D8D6366-E234-4B19-9E5E-61D1049A28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7" y="2036127"/>
            <a:ext cx="5274310" cy="3954145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11" name="תמונה 7">
            <a:extLst>
              <a:ext uri="{FF2B5EF4-FFF2-40B4-BE49-F238E27FC236}">
                <a16:creationId xmlns:a16="http://schemas.microsoft.com/office/drawing/2014/main" id="{CF992A96-B5CB-42F8-8EDD-7CD8F1B0D3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77" y="2036127"/>
            <a:ext cx="5274310" cy="3954145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B0A142C-E9E8-4A12-8CC0-C4A4B222807B}"/>
              </a:ext>
            </a:extLst>
          </p:cNvPr>
          <p:cNvSpPr txBox="1"/>
          <p:nvPr/>
        </p:nvSpPr>
        <p:spPr>
          <a:xfrm>
            <a:off x="2254398" y="1609849"/>
            <a:ext cx="21707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length = 1002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D0370A1-8E4B-47C5-8354-5177CA0015E0}"/>
              </a:ext>
            </a:extLst>
          </p:cNvPr>
          <p:cNvSpPr txBox="1"/>
          <p:nvPr/>
        </p:nvSpPr>
        <p:spPr>
          <a:xfrm>
            <a:off x="7846938" y="1615705"/>
            <a:ext cx="21707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length = 2004</a:t>
            </a:r>
            <a:endParaRPr lang="he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5676E213-1581-40EB-B4D6-4C56BDAAC1FF}"/>
                  </a:ext>
                </a:extLst>
              </p:cNvPr>
              <p:cNvSpPr txBox="1"/>
              <p:nvPr/>
            </p:nvSpPr>
            <p:spPr>
              <a:xfrm>
                <a:off x="8518977" y="220680"/>
                <a:ext cx="3323410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0" i="0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1 hour</a:t>
                </a:r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5676E213-1581-40EB-B4D6-4C56BDAAC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977" y="220680"/>
                <a:ext cx="3323410" cy="461665"/>
              </a:xfrm>
              <a:prstGeom prst="rect">
                <a:avLst/>
              </a:prstGeom>
              <a:blipFill>
                <a:blip r:embed="rId4"/>
                <a:stretch>
                  <a:fillRect l="-2747" t="-11842" r="-4212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7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FAE83-140F-45CC-A17B-5CB7830F76E4}"/>
              </a:ext>
            </a:extLst>
          </p:cNvPr>
          <p:cNvSpPr txBox="1">
            <a:spLocks/>
          </p:cNvSpPr>
          <p:nvPr/>
        </p:nvSpPr>
        <p:spPr>
          <a:xfrm>
            <a:off x="1333501" y="601435"/>
            <a:ext cx="92678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Reading from Flash Storage Device</a:t>
            </a:r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C29881-B486-47E2-B236-E1A4A3F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0FCDC0-3FAB-4E53-8EA6-0715415C073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5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E826617-E789-428D-8D21-0533C1AA832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76320" b="2146"/>
          <a:stretch/>
        </p:blipFill>
        <p:spPr bwMode="auto">
          <a:xfrm>
            <a:off x="2687475" y="4203975"/>
            <a:ext cx="6817049" cy="2202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7A7CE38-654E-46FA-8391-80C4DECF1F02}"/>
              </a:ext>
            </a:extLst>
          </p:cNvPr>
          <p:cNvSpPr txBox="1"/>
          <p:nvPr/>
        </p:nvSpPr>
        <p:spPr>
          <a:xfrm>
            <a:off x="2849078" y="2115458"/>
            <a:ext cx="5178391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latin typeface="+mj-lt"/>
              </a:rPr>
              <a:t>Stored word in cell    011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Reading MSB to LSB</a:t>
            </a:r>
            <a:endParaRPr lang="he-IL" sz="3200" dirty="0">
              <a:solidFill>
                <a:schemeClr val="bg1"/>
              </a:solidFill>
            </a:endParaRP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411A1F7-37DE-41BF-BBB6-4F91200BAA26}"/>
              </a:ext>
            </a:extLst>
          </p:cNvPr>
          <p:cNvCxnSpPr>
            <a:cxnSpLocks/>
          </p:cNvCxnSpPr>
          <p:nvPr/>
        </p:nvCxnSpPr>
        <p:spPr>
          <a:xfrm>
            <a:off x="6776186" y="1839728"/>
            <a:ext cx="0" cy="397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1863F175-4BB7-45FE-9649-E39C00A3E283}"/>
              </a:ext>
            </a:extLst>
          </p:cNvPr>
          <p:cNvCxnSpPr/>
          <p:nvPr/>
        </p:nvCxnSpPr>
        <p:spPr>
          <a:xfrm>
            <a:off x="2781701" y="4504621"/>
            <a:ext cx="0" cy="171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2D5A7A91-1537-48A4-B5D7-53CB9A375A3F}"/>
              </a:ext>
            </a:extLst>
          </p:cNvPr>
          <p:cNvCxnSpPr/>
          <p:nvPr/>
        </p:nvCxnSpPr>
        <p:spPr>
          <a:xfrm>
            <a:off x="8932332" y="4504622"/>
            <a:ext cx="0" cy="171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8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1823 -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28112 -0.0034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-0.00116 L 0.03476 -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-0.12604 -0.0002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77 -0.00069 L 0.05378 -0.0011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4 -0.00023 L -0.17695 -0.0013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eme2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87C9730F-7789-4784-B163-4E9F954A65FE}" vid="{D578DB0C-3647-4EBC-83E5-3C2F84695335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DAD776F35CA4B832BD30D0192EE41" ma:contentTypeVersion="10" ma:contentTypeDescription="Create a new document." ma:contentTypeScope="" ma:versionID="418800bad9e41c4a5413c396e6a8b76b">
  <xsd:schema xmlns:xsd="http://www.w3.org/2001/XMLSchema" xmlns:xs="http://www.w3.org/2001/XMLSchema" xmlns:p="http://schemas.microsoft.com/office/2006/metadata/properties" xmlns:ns3="846d8813-1bc2-4bda-8b70-fbf79d70f08f" xmlns:ns4="e2795e19-2f3a-40a8-b712-38faaab7d5ca" targetNamespace="http://schemas.microsoft.com/office/2006/metadata/properties" ma:root="true" ma:fieldsID="3a3db5fa0a3d0347b8df50d80b0ad2ad" ns3:_="" ns4:_="">
    <xsd:import namespace="846d8813-1bc2-4bda-8b70-fbf79d70f08f"/>
    <xsd:import namespace="e2795e19-2f3a-40a8-b712-38faaab7d5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d8813-1bc2-4bda-8b70-fbf79d70f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95e19-2f3a-40a8-b712-38faaab7d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A0CA19-9448-4D21-8600-1A50E063C5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BF304B-58FE-4FCB-A449-5D1507295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d8813-1bc2-4bda-8b70-fbf79d70f08f"/>
    <ds:schemaRef ds:uri="e2795e19-2f3a-40a8-b712-38faaab7d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B6B68-E12D-431D-9DC4-600D97416B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9364</TotalTime>
  <Words>570</Words>
  <Application>Microsoft Office PowerPoint</Application>
  <PresentationFormat>מסך רחב</PresentationFormat>
  <Paragraphs>143</Paragraphs>
  <Slides>23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Trebuchet MS</vt:lpstr>
      <vt:lpstr>Wingdings 3</vt:lpstr>
      <vt:lpstr>פיאה</vt:lpstr>
      <vt:lpstr>Theme2</vt:lpstr>
      <vt:lpstr>Document</vt:lpstr>
      <vt:lpstr> Design of error correcting codes for storage devices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error correcting codes for storage devices</dc:title>
  <dc:creator>Noam Shilony</dc:creator>
  <cp:lastModifiedBy>Noam Shilony</cp:lastModifiedBy>
  <cp:revision>38</cp:revision>
  <dcterms:created xsi:type="dcterms:W3CDTF">2019-08-21T15:22:45Z</dcterms:created>
  <dcterms:modified xsi:type="dcterms:W3CDTF">2019-09-03T20:21:57Z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0x010100A4FDAD776F35CA4B832BD30D0192EE41</vt:lpwstr>
  </property>
</Properties>
</file>