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57"/>
  </p:notesMasterIdLst>
  <p:sldIdLst>
    <p:sldId id="373" r:id="rId2"/>
    <p:sldId id="400" r:id="rId3"/>
    <p:sldId id="401" r:id="rId4"/>
    <p:sldId id="432" r:id="rId5"/>
    <p:sldId id="435" r:id="rId6"/>
    <p:sldId id="436" r:id="rId7"/>
    <p:sldId id="402" r:id="rId8"/>
    <p:sldId id="403" r:id="rId9"/>
    <p:sldId id="378" r:id="rId10"/>
    <p:sldId id="397" r:id="rId11"/>
    <p:sldId id="404" r:id="rId12"/>
    <p:sldId id="405" r:id="rId13"/>
    <p:sldId id="438" r:id="rId14"/>
    <p:sldId id="379" r:id="rId15"/>
    <p:sldId id="407" r:id="rId16"/>
    <p:sldId id="433" r:id="rId17"/>
    <p:sldId id="434" r:id="rId18"/>
    <p:sldId id="380" r:id="rId19"/>
    <p:sldId id="406" r:id="rId20"/>
    <p:sldId id="381" r:id="rId21"/>
    <p:sldId id="411" r:id="rId22"/>
    <p:sldId id="412" r:id="rId23"/>
    <p:sldId id="408" r:id="rId24"/>
    <p:sldId id="383" r:id="rId25"/>
    <p:sldId id="413" r:id="rId26"/>
    <p:sldId id="414" r:id="rId27"/>
    <p:sldId id="415" r:id="rId28"/>
    <p:sldId id="425" r:id="rId29"/>
    <p:sldId id="385" r:id="rId30"/>
    <p:sldId id="416" r:id="rId31"/>
    <p:sldId id="386" r:id="rId32"/>
    <p:sldId id="417" r:id="rId33"/>
    <p:sldId id="418" r:id="rId34"/>
    <p:sldId id="419" r:id="rId35"/>
    <p:sldId id="421" r:id="rId36"/>
    <p:sldId id="422" r:id="rId37"/>
    <p:sldId id="420" r:id="rId38"/>
    <p:sldId id="423" r:id="rId39"/>
    <p:sldId id="387" r:id="rId40"/>
    <p:sldId id="431" r:id="rId41"/>
    <p:sldId id="409" r:id="rId42"/>
    <p:sldId id="398" r:id="rId43"/>
    <p:sldId id="437" r:id="rId44"/>
    <p:sldId id="424" r:id="rId45"/>
    <p:sldId id="392" r:id="rId46"/>
    <p:sldId id="393" r:id="rId47"/>
    <p:sldId id="426" r:id="rId48"/>
    <p:sldId id="394" r:id="rId49"/>
    <p:sldId id="395" r:id="rId50"/>
    <p:sldId id="427" r:id="rId51"/>
    <p:sldId id="428" r:id="rId52"/>
    <p:sldId id="429" r:id="rId53"/>
    <p:sldId id="430" r:id="rId54"/>
    <p:sldId id="439" r:id="rId55"/>
    <p:sldId id="389" r:id="rId56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222B"/>
    <a:srgbClr val="80A331"/>
    <a:srgbClr val="92AB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787" autoAdjust="0"/>
  </p:normalViewPr>
  <p:slideViewPr>
    <p:cSldViewPr>
      <p:cViewPr>
        <p:scale>
          <a:sx n="150" d="100"/>
          <a:sy n="150" d="100"/>
        </p:scale>
        <p:origin x="-84" y="-4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87F02-627E-4587-BEA5-6D7EA3191811}" type="datetimeFigureOut">
              <a:rPr lang="en-US" smtClean="0"/>
              <a:pPr/>
              <a:t>10/29/2017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6C88D7-1047-49FE-961C-CA9AAFD3BD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6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חלק</a:t>
            </a:r>
            <a:r>
              <a:rPr lang="he-IL" baseline="0" dirty="0"/>
              <a:t> מדוגמאות הקוד שמופיעות במצגת קיימות גם </a:t>
            </a:r>
            <a:r>
              <a:rPr lang="he-IL" baseline="0" dirty="0" err="1"/>
              <a:t>כקבצי</a:t>
            </a:r>
            <a:r>
              <a:rPr lang="he-IL" baseline="0" dirty="0"/>
              <a:t> הדגמה בתיקייה של השיעור,</a:t>
            </a:r>
          </a:p>
          <a:p>
            <a:pPr algn="r" rtl="1"/>
            <a:r>
              <a:rPr lang="he-IL" baseline="0" dirty="0"/>
              <a:t>במידה ותרצו להריץ את זה דרך ה-</a:t>
            </a:r>
            <a:r>
              <a:rPr lang="en-US" baseline="0" dirty="0"/>
              <a:t>VS</a:t>
            </a:r>
            <a:r>
              <a:rPr lang="he-IL" baseline="0" dirty="0"/>
              <a:t>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C88D7-1047-49FE-961C-CA9AAFD3BD3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438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r" rtl="1">
              <a:buFont typeface="Arial" panose="020B0604020202020204" pitchFamily="34" charset="0"/>
              <a:buNone/>
            </a:pPr>
            <a:r>
              <a:rPr lang="he-IL" dirty="0"/>
              <a:t>כרגע</a:t>
            </a:r>
            <a:r>
              <a:rPr lang="he-IL" baseline="0" dirty="0"/>
              <a:t> מראים את ההצהרה על הבנאי ואת השימוש בעת יצירת אובייקט. השקופית הבאה תראה את המימוש של הבנאי.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baseline="0" dirty="0"/>
              <a:t>להראות בהצהרה שאין לבנאי ערך החזר, שהשם זהה לשם המחלקה, ובמקרה הנוכחי הוא מקבל פרמטר אחד מסוג שלם.</a:t>
            </a:r>
            <a:endParaRPr lang="he-IL" dirty="0"/>
          </a:p>
          <a:p>
            <a:pPr marL="0" indent="0" algn="r" rtl="1">
              <a:buFont typeface="Arial" panose="020B0604020202020204" pitchFamily="34" charset="0"/>
              <a:buNone/>
            </a:pPr>
            <a:endParaRPr lang="he-IL" dirty="0"/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בדוגמא התקינה ניתן</a:t>
            </a:r>
            <a:r>
              <a:rPr lang="he-IL" baseline="0" dirty="0"/>
              <a:t> לראות שבעת יצירת האובייקט שלחנו ערך לבנאי. למה? כי הבנאי הוגדר כך שהוא מקבל פרמטר אחד.</a:t>
            </a:r>
          </a:p>
          <a:p>
            <a:pPr algn="r" rtl="1"/>
            <a:r>
              <a:rPr lang="he-IL" baseline="0" dirty="0"/>
              <a:t>ניתן לראות שב- </a:t>
            </a:r>
            <a:r>
              <a:rPr lang="en-US" baseline="0" dirty="0" err="1"/>
              <a:t>intellisense</a:t>
            </a:r>
            <a:r>
              <a:rPr lang="he-IL" baseline="0" dirty="0"/>
              <a:t> לא רואים את הפונקציה של הבנאי.</a:t>
            </a:r>
          </a:p>
          <a:p>
            <a:pPr algn="r" rtl="1"/>
            <a:endParaRPr lang="he-IL" baseline="0" dirty="0"/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baseline="0" dirty="0"/>
              <a:t>בדוגמא שלא מתקמפלת:</a:t>
            </a:r>
          </a:p>
          <a:p>
            <a:pPr marL="628650" lvl="1" indent="-171450" algn="r" rtl="1">
              <a:buFont typeface="Arial" panose="020B0604020202020204" pitchFamily="34" charset="0"/>
              <a:buChar char="•"/>
            </a:pPr>
            <a:r>
              <a:rPr lang="he-IL" baseline="0" dirty="0"/>
              <a:t>השורה הראשונה לא מתקמפלת בגלל שלא שלחנו ערך.</a:t>
            </a:r>
          </a:p>
          <a:p>
            <a:pPr marL="628650" lvl="1" indent="-171450" algn="r" rtl="1">
              <a:buFont typeface="Arial" panose="020B0604020202020204" pitchFamily="34" charset="0"/>
              <a:buChar char="•"/>
            </a:pPr>
            <a:r>
              <a:rPr lang="he-IL" baseline="0" dirty="0"/>
              <a:t>השורה </a:t>
            </a:r>
            <a:r>
              <a:rPr lang="he-IL" baseline="0" dirty="0" err="1"/>
              <a:t>השניה</a:t>
            </a:r>
            <a:r>
              <a:rPr lang="he-IL" baseline="0" dirty="0"/>
              <a:t> לא </a:t>
            </a:r>
            <a:r>
              <a:rPr lang="he-IL" baseline="0" dirty="0" err="1"/>
              <a:t>מתמקפלת</a:t>
            </a:r>
            <a:r>
              <a:rPr lang="he-IL" baseline="0" dirty="0"/>
              <a:t> כי ניסינו לקרוא באופן יזום לבנאי.</a:t>
            </a:r>
          </a:p>
          <a:p>
            <a:pPr algn="r" rtl="1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31D40-F5BC-43C8-820C-C97CCBD2CF43}" type="slidenum">
              <a:rPr lang="he-IL" smtClean="0"/>
              <a:pPr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31505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כאמור,</a:t>
            </a:r>
            <a:r>
              <a:rPr lang="he-IL" baseline="0" dirty="0"/>
              <a:t> הבנאי זו פונקציה מיוחדת שנועדה לאתחל שדות ולהקצות זיכרון במידת הצורך. במקרה זה יש צורך.</a:t>
            </a:r>
            <a:endParaRPr lang="en-US" baseline="0" dirty="0"/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baseline="0" dirty="0"/>
              <a:t>יש לציין ש</a:t>
            </a:r>
            <a:r>
              <a:rPr lang="en-US" baseline="0" dirty="0" err="1"/>
              <a:t>int</a:t>
            </a:r>
            <a:r>
              <a:rPr lang="he-IL" baseline="0" dirty="0"/>
              <a:t> הוא לא סוג טוב לתיאור של גודל ואילו </a:t>
            </a:r>
            <a:r>
              <a:rPr lang="en-US" baseline="0" dirty="0" err="1"/>
              <a:t>size_t</a:t>
            </a:r>
            <a:r>
              <a:rPr lang="he-IL" baseline="0" dirty="0"/>
              <a:t> כ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31D40-F5BC-43C8-820C-C97CCBD2CF43}" type="slidenum">
              <a:rPr lang="he-IL" smtClean="0"/>
              <a:pPr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31505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חשוב להדגיש ומרגע זה והלאה אין לקומפיילר שום אחריות על מה שייקרה עם הקוד (זאת אומרת לא זאת בלבד שהקוד </a:t>
            </a:r>
            <a:r>
              <a:rPr lang="he-IL" dirty="0" err="1"/>
              <a:t>הספיציפי</a:t>
            </a:r>
            <a:r>
              <a:rPr lang="he-IL" dirty="0"/>
              <a:t> שעושה את זה יכול להתנהג מוזר, מותר לתוכנה לעשות </a:t>
            </a:r>
            <a:r>
              <a:rPr lang="he-IL" b="1" dirty="0" err="1"/>
              <a:t>הכל</a:t>
            </a:r>
            <a:r>
              <a:rPr lang="he-IL" b="0" dirty="0"/>
              <a:t> מרגע זה והלאה בין היתר לקרוס, להרביץ לכם או לגרום למחשב להתפוצץ.</a:t>
            </a:r>
          </a:p>
          <a:p>
            <a:pPr algn="r" rtl="1"/>
            <a:r>
              <a:rPr lang="he-IL" b="0" dirty="0"/>
              <a:t>לכן חשוב מאד להימנע מהבורות האלה ולהקטין את ההזדמנויות שבהן משתמשים של</a:t>
            </a:r>
            <a:r>
              <a:rPr lang="en-US" b="0" dirty="0"/>
              <a:t>API </a:t>
            </a:r>
            <a:r>
              <a:rPr lang="he-IL" b="0" dirty="0"/>
              <a:t> שלכם.</a:t>
            </a:r>
          </a:p>
          <a:p>
            <a:pPr algn="r" rtl="1"/>
            <a:br>
              <a:rPr lang="en-US" b="0" dirty="0"/>
            </a:br>
            <a:r>
              <a:rPr lang="he-IL" b="0" dirty="0"/>
              <a:t>למשל עבור [] של </a:t>
            </a:r>
            <a:r>
              <a:rPr lang="en-US" b="0" dirty="0"/>
              <a:t>string</a:t>
            </a:r>
            <a:r>
              <a:rPr lang="he-IL" b="0" dirty="0"/>
              <a:t> :</a:t>
            </a:r>
          </a:p>
          <a:p>
            <a:pPr algn="r" rtl="1"/>
            <a:endParaRPr lang="he-IL" b="0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    operator[]( 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size_type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);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(1)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const_reference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operator[]( 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size_type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) 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(2)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Returns a reference to the character at specified location pos. No bounds checking is performed. If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size(),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behavior is undefined.</a:t>
            </a:r>
          </a:p>
          <a:p>
            <a:pPr algn="r" rtl="1"/>
            <a:endParaRPr lang="en-US" dirty="0"/>
          </a:p>
          <a:p>
            <a:pPr algn="r" rtl="1"/>
            <a:r>
              <a:rPr lang="he-IL" dirty="0"/>
              <a:t>מאד חשוב לשים לב לזה (סיפורים מעניינים בתחתית הלינק הראשון).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C88D7-1047-49FE-961C-CA9AAFD3BD3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504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מחיקת אובייקט =</a:t>
            </a:r>
            <a:r>
              <a:rPr lang="he-IL" baseline="0" dirty="0"/>
              <a:t> כשהאובייקט נמחק מהזיכרון</a:t>
            </a:r>
            <a:endParaRPr lang="he-IL" dirty="0"/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בעקרון</a:t>
            </a:r>
            <a:r>
              <a:rPr lang="he-IL" baseline="0" dirty="0"/>
              <a:t> ניתן להפעיל את ה-</a:t>
            </a:r>
            <a:r>
              <a:rPr lang="en-US" baseline="0" dirty="0"/>
              <a:t>DTOR</a:t>
            </a:r>
            <a:r>
              <a:rPr lang="he-IL" baseline="0" dirty="0"/>
              <a:t> מספר פעמים.</a:t>
            </a:r>
          </a:p>
          <a:p>
            <a:pPr algn="r" rtl="1"/>
            <a:r>
              <a:rPr lang="he-IL" baseline="0" dirty="0"/>
              <a:t>עם זאת, אין טעם בכך ויש להפעיל אותה פעם אחת בלבד.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31D40-F5BC-43C8-820C-C97CCBD2CF43}" type="slidenum">
              <a:rPr lang="he-IL" smtClean="0"/>
              <a:pPr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31505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r" rtl="1"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31D40-F5BC-43C8-820C-C97CCBD2CF43}" type="slidenum">
              <a:rPr lang="he-IL" smtClean="0"/>
              <a:pPr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31505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האובייקט</a:t>
            </a:r>
            <a:r>
              <a:rPr lang="he-IL" baseline="0" dirty="0"/>
              <a:t> נמחק מהזיכרון במקרה זה כשיוצאים מהפונקציה.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31D40-F5BC-43C8-820C-C97CCBD2CF43}" type="slidenum">
              <a:rPr lang="he-IL" smtClean="0"/>
              <a:pPr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31505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מקרה 1 – יצרנו אובייקט ולכן</a:t>
            </a:r>
            <a:r>
              <a:rPr lang="he-IL" baseline="0" dirty="0"/>
              <a:t> יופעל ה-</a:t>
            </a:r>
            <a:r>
              <a:rPr lang="en-US" baseline="0" dirty="0"/>
              <a:t>CTOR</a:t>
            </a:r>
            <a:r>
              <a:rPr lang="he-IL" baseline="0" dirty="0"/>
              <a:t> עם היצירה. עם היציאה מהפונקציה האובייקט נמחק ויופעל ה-</a:t>
            </a:r>
            <a:r>
              <a:rPr lang="en-US" baseline="0" dirty="0"/>
              <a:t>DTOR</a:t>
            </a:r>
            <a:r>
              <a:rPr lang="he-IL" baseline="0" dirty="0"/>
              <a:t>.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baseline="0" dirty="0"/>
              <a:t>מקרה 2 – הגדרנו מצביע. בשורה הראשונה לא נוצר אובייקט עדיין. רק בשורה </a:t>
            </a:r>
            <a:r>
              <a:rPr lang="he-IL" baseline="0" dirty="0" err="1"/>
              <a:t>השניה</a:t>
            </a:r>
            <a:r>
              <a:rPr lang="he-IL" baseline="0" dirty="0"/>
              <a:t> יצרנו </a:t>
            </a:r>
            <a:r>
              <a:rPr lang="he-IL" baseline="0" dirty="0" err="1"/>
              <a:t>אוביקט</a:t>
            </a:r>
            <a:r>
              <a:rPr lang="he-IL" baseline="0" dirty="0"/>
              <a:t> ולכן יופעל ה-</a:t>
            </a:r>
            <a:r>
              <a:rPr lang="en-US" baseline="0" dirty="0"/>
              <a:t>CTOR</a:t>
            </a:r>
            <a:r>
              <a:rPr lang="he-IL" baseline="0" dirty="0"/>
              <a:t>.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baseline="0" dirty="0"/>
              <a:t>בשורה האחרונה יש מחיקה של </a:t>
            </a:r>
            <a:r>
              <a:rPr lang="he-IL" baseline="0" dirty="0" err="1"/>
              <a:t>האוביקט</a:t>
            </a:r>
            <a:r>
              <a:rPr lang="he-IL" baseline="0" dirty="0"/>
              <a:t> מהזיכרון ולכן יופעל ה-</a:t>
            </a:r>
            <a:r>
              <a:rPr lang="en-US" baseline="0" dirty="0"/>
              <a:t>DTOR</a:t>
            </a:r>
            <a:r>
              <a:rPr lang="he-IL" baseline="0" dirty="0"/>
              <a:t> שלו.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baseline="0" dirty="0"/>
              <a:t>מקרה 3 – רק בשורה האחרונה יופעל ה-</a:t>
            </a:r>
            <a:r>
              <a:rPr lang="en-US" baseline="0" dirty="0"/>
              <a:t>CTOR</a:t>
            </a:r>
            <a:r>
              <a:rPr lang="he-IL" baseline="0" dirty="0"/>
              <a:t>.  במקרה זה לא יופעל ה-</a:t>
            </a:r>
            <a:r>
              <a:rPr lang="en-US" baseline="0" dirty="0"/>
              <a:t>DTOR</a:t>
            </a:r>
            <a:r>
              <a:rPr lang="he-IL" baseline="0" dirty="0"/>
              <a:t> כלל משום שכשיצאנו מהפונקציה נמחק רק המצביע, אבל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baseline="0" dirty="0"/>
              <a:t>האובייקט עצמו נשאר בזיכרון. במקרה זה סביר להניח שתהיה לנו זליגת זיכרון!!!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endParaRPr lang="he-IL" baseline="0" dirty="0"/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baseline="0" dirty="0"/>
              <a:t>בעצם אנחנו מדברים על </a:t>
            </a:r>
            <a:r>
              <a:rPr lang="en-US" baseline="0" dirty="0"/>
              <a:t>scope</a:t>
            </a:r>
            <a:r>
              <a:rPr lang="he-IL" baseline="0" dirty="0"/>
              <a:t> אבל בנפנופי ידיים: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endParaRPr lang="he-IL" baseline="0" dirty="0"/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baseline="0" dirty="0"/>
              <a:t>לדוגמה: 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baseline="0" dirty="0"/>
              <a:t>#include &lt;iostream&gt;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baseline="0" dirty="0"/>
              <a:t>struct A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baseline="0" dirty="0"/>
              <a:t>{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baseline="0" dirty="0"/>
              <a:t>    A(){</a:t>
            </a:r>
            <a:r>
              <a:rPr lang="en-US" baseline="0" dirty="0" err="1"/>
              <a:t>std</a:t>
            </a:r>
            <a:r>
              <a:rPr lang="en-US" baseline="0" dirty="0"/>
              <a:t>::</a:t>
            </a:r>
            <a:r>
              <a:rPr lang="en-US" baseline="0" dirty="0" err="1"/>
              <a:t>cout</a:t>
            </a:r>
            <a:r>
              <a:rPr lang="en-US" baseline="0" dirty="0"/>
              <a:t> &lt;&lt; "hi\n";}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baseline="0" dirty="0"/>
              <a:t>    ~A(){</a:t>
            </a:r>
            <a:r>
              <a:rPr lang="en-US" baseline="0" dirty="0" err="1"/>
              <a:t>std</a:t>
            </a:r>
            <a:r>
              <a:rPr lang="en-US" baseline="0" dirty="0"/>
              <a:t>::</a:t>
            </a:r>
            <a:r>
              <a:rPr lang="en-US" baseline="0" dirty="0" err="1"/>
              <a:t>cout</a:t>
            </a:r>
            <a:r>
              <a:rPr lang="en-US" baseline="0" dirty="0"/>
              <a:t> &lt;&lt; "bye\n";}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baseline="0" dirty="0"/>
              <a:t>};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baseline="0" dirty="0"/>
              <a:t> 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baseline="0" dirty="0" err="1"/>
              <a:t>int</a:t>
            </a:r>
            <a:r>
              <a:rPr lang="en-US" baseline="0" dirty="0"/>
              <a:t> main() {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baseline="0" dirty="0"/>
              <a:t>    A a1;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baseline="0" dirty="0"/>
              <a:t>    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baseline="0" dirty="0"/>
              <a:t>    {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baseline="0" dirty="0"/>
              <a:t>        </a:t>
            </a:r>
            <a:r>
              <a:rPr lang="en-US" baseline="0" dirty="0" err="1"/>
              <a:t>std</a:t>
            </a:r>
            <a:r>
              <a:rPr lang="en-US" baseline="0" dirty="0"/>
              <a:t>::</a:t>
            </a:r>
            <a:r>
              <a:rPr lang="en-US" baseline="0" dirty="0" err="1"/>
              <a:t>cout</a:t>
            </a:r>
            <a:r>
              <a:rPr lang="en-US" baseline="0" dirty="0"/>
              <a:t> &lt;&lt; "scope 1\n";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baseline="0" dirty="0"/>
              <a:t>        A a2; // internal scope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baseline="0" dirty="0"/>
              <a:t>        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baseline="0" dirty="0"/>
              <a:t>        {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baseline="0" dirty="0"/>
              <a:t>            </a:t>
            </a:r>
            <a:r>
              <a:rPr lang="en-US" baseline="0" dirty="0" err="1"/>
              <a:t>std</a:t>
            </a:r>
            <a:r>
              <a:rPr lang="en-US" baseline="0" dirty="0"/>
              <a:t>::</a:t>
            </a:r>
            <a:r>
              <a:rPr lang="en-US" baseline="0" dirty="0" err="1"/>
              <a:t>cout</a:t>
            </a:r>
            <a:r>
              <a:rPr lang="en-US" baseline="0" dirty="0"/>
              <a:t> &lt;&lt; "scope 2\n";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baseline="0" dirty="0"/>
              <a:t>            A a2; // internal scope 2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baseline="0" dirty="0"/>
              <a:t>        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baseline="0" dirty="0"/>
              <a:t>            </a:t>
            </a:r>
            <a:r>
              <a:rPr lang="en-US" baseline="0" dirty="0" err="1"/>
              <a:t>std</a:t>
            </a:r>
            <a:r>
              <a:rPr lang="en-US" baseline="0" dirty="0"/>
              <a:t>::</a:t>
            </a:r>
            <a:r>
              <a:rPr lang="en-US" baseline="0" dirty="0" err="1"/>
              <a:t>cout</a:t>
            </a:r>
            <a:r>
              <a:rPr lang="en-US" baseline="0" dirty="0"/>
              <a:t> &lt;&lt; "scope 2 - end \n";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baseline="0" dirty="0"/>
              <a:t>        }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baseline="0" dirty="0"/>
              <a:t>        </a:t>
            </a:r>
            <a:r>
              <a:rPr lang="en-US" baseline="0" dirty="0" err="1"/>
              <a:t>std</a:t>
            </a:r>
            <a:r>
              <a:rPr lang="en-US" baseline="0" dirty="0"/>
              <a:t>::</a:t>
            </a:r>
            <a:r>
              <a:rPr lang="en-US" baseline="0" dirty="0" err="1"/>
              <a:t>cout</a:t>
            </a:r>
            <a:r>
              <a:rPr lang="en-US" baseline="0" dirty="0"/>
              <a:t> &lt;&lt; "scope 1 - end \n";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baseline="0" dirty="0"/>
              <a:t>    }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baseline="0" dirty="0"/>
              <a:t>        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baseline="0" dirty="0"/>
              <a:t>	return 0;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baseline="0" dirty="0"/>
              <a:t>}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dirty="0"/>
              <a:t>בעיקרון משתנים שטווח החיים שלהם הוא כמו של </a:t>
            </a:r>
            <a:r>
              <a:rPr lang="en-US" dirty="0"/>
              <a:t>scope</a:t>
            </a:r>
            <a:r>
              <a:rPr lang="he-IL" dirty="0"/>
              <a:t> נקראים משתנים בעלי </a:t>
            </a:r>
            <a:r>
              <a:rPr lang="en-US" dirty="0"/>
              <a:t>automatic storage duration</a:t>
            </a:r>
            <a:r>
              <a:rPr lang="he-IL" dirty="0"/>
              <a:t> זאת משום שהם מפונים בסיום </a:t>
            </a:r>
            <a:r>
              <a:rPr lang="en-US" dirty="0"/>
              <a:t>scope</a:t>
            </a:r>
            <a:r>
              <a:rPr lang="he-IL" dirty="0"/>
              <a:t> ואלו שמוקצים דינאמית </a:t>
            </a:r>
            <a:r>
              <a:rPr lang="en-US" dirty="0"/>
              <a:t>dynamic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31D40-F5BC-43C8-820C-C97CCBD2CF43}" type="slidenum">
              <a:rPr lang="he-IL" smtClean="0"/>
              <a:pPr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31505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baseline="0" dirty="0"/>
              <a:t>בשלב זה, כי יש </a:t>
            </a:r>
            <a:r>
              <a:rPr lang="en-US" baseline="0" dirty="0"/>
              <a:t>DESIGN PATTERN</a:t>
            </a:r>
            <a:r>
              <a:rPr lang="he-IL" baseline="0" dirty="0"/>
              <a:t> שנקרא </a:t>
            </a:r>
            <a:r>
              <a:rPr lang="en-US" baseline="0" dirty="0"/>
              <a:t>SINGLETON</a:t>
            </a:r>
            <a:r>
              <a:rPr lang="he-IL" baseline="0" dirty="0"/>
              <a:t>... אנחנו לא נלמד עליו (אולי יהיה כשאלת מחשבה בהמשך השיעורים).</a:t>
            </a:r>
          </a:p>
          <a:p>
            <a:pPr algn="r" rtl="1"/>
            <a:r>
              <a:rPr lang="he-IL" baseline="0" dirty="0"/>
              <a:t>גם אין צורך להיכנס איתם לזה. </a:t>
            </a:r>
          </a:p>
          <a:p>
            <a:pPr algn="r" rtl="1"/>
            <a:r>
              <a:rPr lang="he-IL" dirty="0"/>
              <a:t>רק להגיד</a:t>
            </a:r>
            <a:r>
              <a:rPr lang="he-IL" baseline="0" dirty="0"/>
              <a:t> שלפעמים כן נרצה להגדיר כ-</a:t>
            </a:r>
            <a:r>
              <a:rPr lang="en-US" baseline="0" dirty="0"/>
              <a:t>private</a:t>
            </a:r>
            <a:r>
              <a:rPr lang="he-IL" baseline="0" dirty="0"/>
              <a:t>, בלי להסביר את הסיבה.</a:t>
            </a:r>
            <a:endParaRPr lang="he-IL" dirty="0"/>
          </a:p>
          <a:p>
            <a:pPr algn="r" rtl="1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31D40-F5BC-43C8-820C-C97CCBD2CF43}" type="slidenum">
              <a:rPr lang="he-IL" smtClean="0"/>
              <a:pPr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31505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31D40-F5BC-43C8-820C-C97CCBD2CF43}" type="slidenum">
              <a:rPr lang="he-IL" smtClean="0"/>
              <a:pPr/>
              <a:t>20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31505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להראות</a:t>
            </a:r>
            <a:r>
              <a:rPr lang="he-IL" baseline="0" dirty="0"/>
              <a:t> שהפונקציות שמסומנות בהערות יגרמו לשגיאות קומפילציה ולהסביר מדוע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31D40-F5BC-43C8-820C-C97CCBD2CF43}" type="slidenum">
              <a:rPr lang="he-IL" smtClean="0"/>
              <a:pPr/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3150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חשוב</a:t>
            </a:r>
            <a:r>
              <a:rPr lang="he-IL" baseline="0" dirty="0"/>
              <a:t> להשתמש במונחים המקצועיים באנגלית. </a:t>
            </a:r>
          </a:p>
          <a:p>
            <a:pPr algn="r" rtl="1"/>
            <a:r>
              <a:rPr lang="he-IL" baseline="0" dirty="0"/>
              <a:t>אפשר כמובן להוסיף את השמות בעברית.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31D40-F5BC-43C8-820C-C97CCBD2CF43}" type="slidenum">
              <a:rPr lang="he-IL" smtClean="0"/>
              <a:pPr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31505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להראות בדוגמא</a:t>
            </a:r>
            <a:r>
              <a:rPr lang="he-IL" baseline="0" dirty="0"/>
              <a:t> שבפונקציה מסוימת בשם </a:t>
            </a:r>
            <a:r>
              <a:rPr lang="en-US" baseline="0" dirty="0"/>
              <a:t>X</a:t>
            </a:r>
            <a:r>
              <a:rPr lang="he-IL" baseline="0" dirty="0"/>
              <a:t> אין בעיה להפעיל פונקציה אחרת שקוראים לה גם </a:t>
            </a:r>
            <a:r>
              <a:rPr lang="en-US" baseline="0" dirty="0"/>
              <a:t>X</a:t>
            </a:r>
            <a:r>
              <a:rPr lang="he-IL" baseline="0" dirty="0"/>
              <a:t> אבל החתימה שלה שונה. זוהי אינה רקורסיה.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31D40-F5BC-43C8-820C-C97CCBD2CF43}" type="slidenum">
              <a:rPr lang="he-IL" smtClean="0"/>
              <a:pPr/>
              <a:t>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31505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31D40-F5BC-43C8-820C-C97CCBD2CF43}" type="slidenum">
              <a:rPr lang="he-IL" smtClean="0"/>
              <a:pPr/>
              <a:t>24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31505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כשמשתמשים</a:t>
            </a:r>
            <a:r>
              <a:rPr lang="he-IL" baseline="0" dirty="0"/>
              <a:t> בבנאי שאינו מקבל פרמטרים, אין צורך להשתמש בסוגריים בעת יצירת האובייקט. 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31D40-F5BC-43C8-820C-C97CCBD2CF43}" type="slidenum">
              <a:rPr lang="he-IL" smtClean="0"/>
              <a:pPr/>
              <a:t>25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31505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להדגיש איך נעזרים</a:t>
            </a:r>
            <a:r>
              <a:rPr lang="he-IL" baseline="0" dirty="0"/>
              <a:t> בבנאי אחר במימוש של בנאי.</a:t>
            </a:r>
          </a:p>
          <a:p>
            <a:pPr algn="r" rtl="1"/>
            <a:r>
              <a:rPr lang="he-IL" baseline="0" dirty="0"/>
              <a:t>להזכיר שלא ניתן להפעיל בנאי בצורה רגילה כמו פונקציות ושזו הדרך שבה יש להשתמש.</a:t>
            </a:r>
          </a:p>
          <a:p>
            <a:pPr algn="r" rtl="1"/>
            <a:endParaRPr lang="he-IL" baseline="0" dirty="0"/>
          </a:p>
          <a:p>
            <a:pPr algn="r" rtl="1"/>
            <a:r>
              <a:rPr lang="he-IL" baseline="0" dirty="0"/>
              <a:t>במקרה של הדוגמא הזאת היה ניתן אולי לוותר על השימוש בקריאה לבנאים אחרים ופשוט לאתחל ישירות את השדות בכל בנאי.</a:t>
            </a:r>
          </a:p>
          <a:p>
            <a:pPr algn="r" rtl="1"/>
            <a:r>
              <a:rPr lang="he-IL" baseline="0" dirty="0"/>
              <a:t>א' – זו רק דוגמא לצורך ההמחשה.</a:t>
            </a:r>
          </a:p>
          <a:p>
            <a:pPr algn="r" rtl="1"/>
            <a:r>
              <a:rPr lang="he-IL" baseline="0" dirty="0"/>
              <a:t>ב' – גם בדוגמא הזאת, מה היה קורה אם פתאום היינו מחליטים שערך </a:t>
            </a:r>
            <a:r>
              <a:rPr lang="he-IL" baseline="0" dirty="0" err="1"/>
              <a:t>ב"מ</a:t>
            </a:r>
            <a:r>
              <a:rPr lang="he-IL" baseline="0" dirty="0"/>
              <a:t> של שדה </a:t>
            </a:r>
            <a:r>
              <a:rPr lang="en-US" baseline="0" dirty="0"/>
              <a:t>id </a:t>
            </a:r>
            <a:r>
              <a:rPr lang="he-IL" baseline="0" dirty="0"/>
              <a:t> הוא לא 1-</a:t>
            </a:r>
            <a:r>
              <a:rPr lang="en-US" baseline="0" dirty="0"/>
              <a:t> </a:t>
            </a:r>
            <a:r>
              <a:rPr lang="he-IL" baseline="0" dirty="0"/>
              <a:t> ?</a:t>
            </a:r>
          </a:p>
          <a:p>
            <a:pPr algn="r" rtl="1"/>
            <a:r>
              <a:rPr lang="he-IL" baseline="0" dirty="0"/>
              <a:t>היינו צריכים לשנות ב-2 מקומות שונים. בשיטה הזאת נשנה רק במקום אחד. </a:t>
            </a:r>
            <a:r>
              <a:rPr lang="en-US" b="1" baseline="0" dirty="0"/>
              <a:t>REUSE</a:t>
            </a:r>
            <a:r>
              <a:rPr lang="he-IL" b="1" baseline="0" dirty="0"/>
              <a:t>!!!</a:t>
            </a:r>
            <a:endParaRPr lang="he-IL" b="1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31D40-F5BC-43C8-820C-C97CCBD2CF43}" type="slidenum">
              <a:rPr lang="he-IL" smtClean="0"/>
              <a:pPr/>
              <a:t>26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31505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baseline="0" dirty="0"/>
              <a:t>תיאורטית לא היינו אמורים להיות מסוגלים ליצור אובייקטים משום שלא היו להם בנאים.</a:t>
            </a:r>
          </a:p>
          <a:p>
            <a:pPr algn="r" rtl="1"/>
            <a:endParaRPr lang="he-IL" baseline="0" dirty="0"/>
          </a:p>
          <a:p>
            <a:pPr algn="r" rtl="1"/>
            <a:r>
              <a:rPr lang="he-IL" baseline="0" dirty="0"/>
              <a:t>התשובה בשקפים הבאים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31D40-F5BC-43C8-820C-C97CCBD2CF43}" type="slidenum">
              <a:rPr lang="he-IL" smtClean="0"/>
              <a:pPr/>
              <a:t>27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31505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31D40-F5BC-43C8-820C-C97CCBD2CF43}" type="slidenum">
              <a:rPr lang="he-IL" smtClean="0"/>
              <a:pPr/>
              <a:t>29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31505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כלומר,</a:t>
            </a:r>
            <a:r>
              <a:rPr lang="he-IL" baseline="0" dirty="0"/>
              <a:t> בנאי </a:t>
            </a:r>
            <a:r>
              <a:rPr lang="he-IL" baseline="0" dirty="0" err="1"/>
              <a:t>ב"מ</a:t>
            </a:r>
            <a:r>
              <a:rPr lang="he-IL" baseline="0" dirty="0"/>
              <a:t> מתקבל רק שלא הוגדרו בנאים אחרים. כלומר הוא הבנאי ברירת מחדל............</a:t>
            </a:r>
          </a:p>
          <a:p>
            <a:pPr algn="r" rtl="1"/>
            <a:endParaRPr lang="he-IL" baseline="0" dirty="0"/>
          </a:p>
          <a:p>
            <a:pPr algn="r" rtl="1"/>
            <a:r>
              <a:rPr lang="he-IL" baseline="0" dirty="0"/>
              <a:t>כמובן שניתן גם להגדיר ולממש בנאי זהה לבנאי </a:t>
            </a:r>
            <a:r>
              <a:rPr lang="he-IL" baseline="0" dirty="0" err="1"/>
              <a:t>ב"מ</a:t>
            </a:r>
            <a:r>
              <a:rPr lang="he-IL" baseline="0" dirty="0"/>
              <a:t> – בנאי שלא מקבל פרמטרים והמימוש שלו ריק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31D40-F5BC-43C8-820C-C97CCBD2CF43}" type="slidenum">
              <a:rPr lang="he-IL" smtClean="0"/>
              <a:pPr/>
              <a:t>30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31505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31D40-F5BC-43C8-820C-C97CCBD2CF43}" type="slidenum">
              <a:rPr lang="he-IL" smtClean="0"/>
              <a:pPr/>
              <a:t>31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31505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לשים לב שלא</a:t>
            </a:r>
            <a:r>
              <a:rPr lang="he-IL" baseline="0" dirty="0"/>
              <a:t> אנחנו הגדרנו בנאי שמקבל אובייקט מסוג </a:t>
            </a:r>
            <a:r>
              <a:rPr lang="en-US" baseline="0" dirty="0"/>
              <a:t>Point</a:t>
            </a:r>
            <a:r>
              <a:rPr lang="he-IL" baseline="0" dirty="0"/>
              <a:t>.</a:t>
            </a:r>
          </a:p>
          <a:p>
            <a:pPr algn="r" rtl="1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31D40-F5BC-43C8-820C-C97CCBD2CF43}" type="slidenum">
              <a:rPr lang="he-IL" smtClean="0"/>
              <a:pPr/>
              <a:t>32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31505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החתימה כמובן לפי השם של</a:t>
            </a:r>
            <a:r>
              <a:rPr lang="he-IL" baseline="0" dirty="0"/>
              <a:t> המחלקה.</a:t>
            </a:r>
          </a:p>
          <a:p>
            <a:pPr algn="r" rtl="1"/>
            <a:r>
              <a:rPr lang="he-IL" baseline="0" dirty="0"/>
              <a:t>שם הבנאי הוא לפי שם המחלקה וגם סוג הפרמטר הוא לפי המחלקה.</a:t>
            </a:r>
          </a:p>
          <a:p>
            <a:pPr algn="r" rtl="1"/>
            <a:r>
              <a:rPr lang="he-IL" baseline="0" dirty="0"/>
              <a:t>ה-</a:t>
            </a:r>
            <a:r>
              <a:rPr lang="en-US" baseline="0" dirty="0" err="1"/>
              <a:t>const</a:t>
            </a:r>
            <a:r>
              <a:rPr lang="he-IL" baseline="0" dirty="0"/>
              <a:t> </a:t>
            </a:r>
            <a:r>
              <a:rPr lang="he-IL" baseline="0" dirty="0" err="1"/>
              <a:t>רפרנס</a:t>
            </a:r>
            <a:r>
              <a:rPr lang="he-IL" baseline="0" dirty="0"/>
              <a:t> נמצא תמיד.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בנאי העתקה פשוט</a:t>
            </a:r>
            <a:r>
              <a:rPr lang="he-IL" baseline="0" dirty="0"/>
              <a:t> מעתיק ביט-ביט מהאובייקט שהתקבל כפרמטר לאובייקט החדש שנוצר.</a:t>
            </a:r>
          </a:p>
          <a:p>
            <a:pPr algn="r" rtl="1"/>
            <a:endParaRPr lang="he-IL" baseline="0" dirty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במקרים היותר מסובכים הוא יכול ממש לייצר קוד ולקמפל אותו. אבל לא ניכנס לזה כרגע.</a:t>
            </a:r>
          </a:p>
          <a:p>
            <a:pPr algn="r" rtl="1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31D40-F5BC-43C8-820C-C97CCBD2CF43}" type="slidenum">
              <a:rPr lang="he-IL" smtClean="0"/>
              <a:pPr/>
              <a:t>33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3150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31D40-F5BC-43C8-820C-C97CCBD2CF43}" type="slidenum">
              <a:rPr lang="he-IL" smtClean="0"/>
              <a:pPr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31505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dirty="0"/>
              <a:t>Add</a:t>
            </a:r>
            <a:r>
              <a:rPr lang="he-IL" dirty="0"/>
              <a:t>  -  מוסיפה</a:t>
            </a:r>
            <a:r>
              <a:rPr lang="he-IL" baseline="0" dirty="0"/>
              <a:t> לנקודה את הערך (גם ל-</a:t>
            </a:r>
            <a:r>
              <a:rPr lang="en-US" baseline="0" dirty="0"/>
              <a:t>X</a:t>
            </a:r>
            <a:r>
              <a:rPr lang="he-IL" baseline="0" dirty="0"/>
              <a:t> וגם ל-</a:t>
            </a:r>
            <a:r>
              <a:rPr lang="en-US" baseline="0" dirty="0"/>
              <a:t>Y</a:t>
            </a:r>
            <a:r>
              <a:rPr lang="he-IL" baseline="0" dirty="0"/>
              <a:t>)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31D40-F5BC-43C8-820C-C97CCBD2CF43}" type="slidenum">
              <a:rPr lang="he-IL" smtClean="0"/>
              <a:pPr/>
              <a:t>34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31505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הדוגמא משקופיות</a:t>
            </a:r>
            <a:r>
              <a:rPr lang="he-IL" baseline="0" dirty="0"/>
              <a:t> קודמות (לא זהה ב-100%)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אפשר</a:t>
            </a:r>
            <a:r>
              <a:rPr lang="he-IL" baseline="0" dirty="0"/>
              <a:t> לשים לב שגם אם משנים את </a:t>
            </a:r>
            <a:r>
              <a:rPr lang="en-US" baseline="0" dirty="0"/>
              <a:t>p1</a:t>
            </a:r>
            <a:r>
              <a:rPr lang="he-IL" baseline="0" dirty="0"/>
              <a:t> (במידה והיה לה פונקציות גישה) גם הנקודות של הקווים היו משתנות.</a:t>
            </a:r>
            <a:endParaRPr lang="he-IL" dirty="0"/>
          </a:p>
          <a:p>
            <a:pPr algn="r" rtl="1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31D40-F5BC-43C8-820C-C97CCBD2CF43}" type="slidenum">
              <a:rPr lang="he-IL" smtClean="0"/>
              <a:pPr/>
              <a:t>35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31505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הדוגמא משקופיות</a:t>
            </a:r>
            <a:r>
              <a:rPr lang="he-IL" baseline="0" dirty="0"/>
              <a:t> קודמות (לא זהה ב-100%)</a:t>
            </a:r>
            <a:r>
              <a:rPr lang="he-IL" dirty="0"/>
              <a:t>.</a:t>
            </a:r>
          </a:p>
          <a:p>
            <a:pPr algn="r" rtl="1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31D40-F5BC-43C8-820C-C97CCBD2CF43}" type="slidenum">
              <a:rPr lang="he-IL" smtClean="0"/>
              <a:pPr/>
              <a:t>36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31505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חייבים בנאי העתקה שמשכפל</a:t>
            </a:r>
            <a:r>
              <a:rPr lang="he-IL" baseline="0" dirty="0"/>
              <a:t> את הנקודות...</a:t>
            </a:r>
          </a:p>
          <a:p>
            <a:pPr algn="r" rtl="1"/>
            <a:r>
              <a:rPr lang="he-IL" baseline="0" dirty="0"/>
              <a:t>הוא נעזר בבנאי העתקה של </a:t>
            </a:r>
            <a:r>
              <a:rPr lang="en-US" baseline="0" dirty="0"/>
              <a:t>Point</a:t>
            </a:r>
            <a:r>
              <a:rPr lang="he-IL" baseline="0" dirty="0"/>
              <a:t> (אם כי לא היינו חייבים, במידה והיו </a:t>
            </a:r>
            <a:r>
              <a:rPr lang="en-US" baseline="0" dirty="0"/>
              <a:t>getters/setters</a:t>
            </a:r>
            <a:r>
              <a:rPr lang="he-IL" baseline="0" dirty="0"/>
              <a:t> ל-</a:t>
            </a:r>
            <a:r>
              <a:rPr lang="en-US" baseline="0" dirty="0"/>
              <a:t>Point</a:t>
            </a:r>
            <a:r>
              <a:rPr lang="he-IL" baseline="0" dirty="0"/>
              <a:t>).</a:t>
            </a:r>
          </a:p>
          <a:p>
            <a:pPr algn="r" rtl="1"/>
            <a:endParaRPr lang="he-IL" baseline="0" dirty="0"/>
          </a:p>
          <a:p>
            <a:pPr algn="r" rtl="1"/>
            <a:r>
              <a:rPr lang="he-IL" baseline="0" dirty="0"/>
              <a:t>לשים לב שבגלל שהקצנו זיכרון בפעולות של המחלקה (הבנאים), יש לשחרר אותם ב-</a:t>
            </a:r>
            <a:r>
              <a:rPr lang="en-US" baseline="0" dirty="0"/>
              <a:t>DTOR</a:t>
            </a:r>
            <a:endParaRPr lang="he-IL" baseline="0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31D40-F5BC-43C8-820C-C97CCBD2CF43}" type="slidenum">
              <a:rPr lang="he-IL" smtClean="0"/>
              <a:pPr/>
              <a:t>37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31505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31D40-F5BC-43C8-820C-C97CCBD2CF43}" type="slidenum">
              <a:rPr lang="he-IL" smtClean="0"/>
              <a:pPr/>
              <a:t>38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31505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קיימת</a:t>
            </a:r>
            <a:r>
              <a:rPr lang="he-IL" baseline="0" dirty="0"/>
              <a:t> ספריה ובה קבצי הדגמה. בתוכה יש גם קובץ הוראות.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31D40-F5BC-43C8-820C-C97CCBD2CF43}" type="slidenum">
              <a:rPr lang="he-IL" smtClean="0"/>
              <a:pPr/>
              <a:t>39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31505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sz="1200" baseline="0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31D40-F5BC-43C8-820C-C97CCBD2CF43}" type="slidenum">
              <a:rPr lang="he-IL" smtClean="0"/>
              <a:pPr/>
              <a:t>40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315053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למה אי אפשר להעמיס </a:t>
            </a:r>
            <a:r>
              <a:rPr lang="en-US" dirty="0"/>
              <a:t>DTOR</a:t>
            </a:r>
            <a:r>
              <a:rPr lang="he-IL" dirty="0"/>
              <a:t>?</a:t>
            </a:r>
          </a:p>
          <a:p>
            <a:pPr algn="r" rtl="1"/>
            <a:r>
              <a:rPr lang="he-IL" dirty="0"/>
              <a:t>משום שה-</a:t>
            </a:r>
            <a:r>
              <a:rPr lang="en-US" dirty="0"/>
              <a:t>DTOR</a:t>
            </a:r>
            <a:r>
              <a:rPr lang="he-IL" baseline="0" dirty="0"/>
              <a:t> לא יכול לקבל פרמטרים ולכן יכולה להיות רק חתימה אחת ל-</a:t>
            </a:r>
            <a:r>
              <a:rPr lang="en-US" baseline="0" dirty="0"/>
              <a:t>DTOR</a:t>
            </a:r>
            <a:r>
              <a:rPr lang="he-IL" baseline="0" dirty="0"/>
              <a:t>.</a:t>
            </a:r>
          </a:p>
          <a:p>
            <a:pPr algn="r" rtl="1"/>
            <a:endParaRPr lang="he-IL" baseline="0" dirty="0"/>
          </a:p>
          <a:p>
            <a:pPr algn="r" rtl="1"/>
            <a:r>
              <a:rPr lang="he-IL" baseline="0" dirty="0" err="1"/>
              <a:t>בקימפול</a:t>
            </a:r>
            <a:r>
              <a:rPr lang="he-IL" baseline="0" dirty="0"/>
              <a:t> קטע הקוד נקבל שגיאת קומפילציה, משום שכשיוצרים אובייקט מסוג </a:t>
            </a:r>
            <a:r>
              <a:rPr lang="en-US" baseline="0" dirty="0"/>
              <a:t>B</a:t>
            </a:r>
            <a:r>
              <a:rPr lang="he-IL" baseline="0" dirty="0"/>
              <a:t> יש לו שדה</a:t>
            </a:r>
          </a:p>
          <a:p>
            <a:pPr algn="r" rtl="1"/>
            <a:r>
              <a:rPr lang="he-IL" baseline="0" dirty="0"/>
              <a:t>מסוג </a:t>
            </a:r>
            <a:r>
              <a:rPr lang="en-US" baseline="0" dirty="0"/>
              <a:t>A</a:t>
            </a:r>
            <a:r>
              <a:rPr lang="he-IL" baseline="0" dirty="0"/>
              <a:t>, כדי ליצור אובייקט מסוג </a:t>
            </a:r>
            <a:r>
              <a:rPr lang="en-US" baseline="0" dirty="0"/>
              <a:t>A</a:t>
            </a:r>
            <a:r>
              <a:rPr lang="he-IL" baseline="0" dirty="0"/>
              <a:t> יש להפעיל את הבנאי שלו.</a:t>
            </a:r>
          </a:p>
          <a:p>
            <a:pPr algn="r" rtl="1"/>
            <a:r>
              <a:rPr lang="he-IL" baseline="0" dirty="0"/>
              <a:t>במקרה של </a:t>
            </a:r>
            <a:r>
              <a:rPr lang="en-US" baseline="0" dirty="0"/>
              <a:t>A</a:t>
            </a:r>
            <a:r>
              <a:rPr lang="he-IL" baseline="0" dirty="0"/>
              <a:t> מוגדר בנאי אחד שמקבל פרמטרים. </a:t>
            </a:r>
          </a:p>
          <a:p>
            <a:pPr algn="r" rtl="1"/>
            <a:r>
              <a:rPr lang="he-IL" baseline="0" dirty="0"/>
              <a:t>מכיוון ש-</a:t>
            </a:r>
            <a:r>
              <a:rPr lang="en-US" baseline="0" dirty="0"/>
              <a:t>B</a:t>
            </a:r>
            <a:r>
              <a:rPr lang="he-IL" baseline="0" dirty="0"/>
              <a:t> לא הוגדר איזה בנאי להפעיל על </a:t>
            </a:r>
            <a:r>
              <a:rPr lang="en-US" baseline="0" dirty="0"/>
              <a:t>A</a:t>
            </a:r>
            <a:r>
              <a:rPr lang="he-IL" baseline="0" dirty="0"/>
              <a:t>, מנסים להפעיל את בנאי </a:t>
            </a:r>
            <a:r>
              <a:rPr lang="he-IL" baseline="0" dirty="0" err="1"/>
              <a:t>ב"מ</a:t>
            </a:r>
            <a:r>
              <a:rPr lang="he-IL" baseline="0" dirty="0"/>
              <a:t>, אבל אין לו כזה.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31D40-F5BC-43C8-820C-C97CCBD2CF43}" type="slidenum">
              <a:rPr lang="he-IL" smtClean="0"/>
              <a:pPr/>
              <a:t>41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315053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הוספת</a:t>
            </a:r>
            <a:r>
              <a:rPr lang="he-IL" baseline="0" dirty="0"/>
              <a:t> בנאי בלי פרמטרים ל-</a:t>
            </a:r>
            <a:r>
              <a:rPr lang="en-US" baseline="0" dirty="0"/>
              <a:t>A</a:t>
            </a:r>
            <a:r>
              <a:rPr lang="he-IL" baseline="0" dirty="0"/>
              <a:t>.</a:t>
            </a:r>
          </a:p>
          <a:p>
            <a:pPr algn="r" rtl="1"/>
            <a:r>
              <a:rPr lang="he-IL" baseline="0" dirty="0"/>
              <a:t>למה זה לא פתרון טוב?</a:t>
            </a:r>
          </a:p>
          <a:p>
            <a:pPr marL="228600" indent="-228600" algn="r" rtl="1">
              <a:buAutoNum type="arabicPeriod"/>
            </a:pPr>
            <a:r>
              <a:rPr lang="he-IL" baseline="0" dirty="0"/>
              <a:t>לא תמיד אנחנו יכולים להוסיף בנאי למחלקה. אם זו מחלקה שמישהו אחר כתב ואנחנו רק משתמשים?</a:t>
            </a:r>
          </a:p>
          <a:p>
            <a:pPr marL="228600" indent="-228600" algn="r" rtl="1">
              <a:buAutoNum type="arabicPeriod"/>
            </a:pPr>
            <a:r>
              <a:rPr lang="he-IL" baseline="0" dirty="0"/>
              <a:t>לא תמיד אנחנו רוצים להוסיף יכולת ליצור את האובייקט בלי פרמטרים.</a:t>
            </a:r>
          </a:p>
          <a:p>
            <a:pPr marL="228600" indent="-228600" algn="r" rtl="1">
              <a:buAutoNum type="arabicPeriod"/>
            </a:pPr>
            <a:endParaRPr lang="he-IL" baseline="0" dirty="0"/>
          </a:p>
          <a:p>
            <a:pPr marL="0" indent="0" algn="r" rtl="1">
              <a:buNone/>
            </a:pPr>
            <a:r>
              <a:rPr lang="en-US" baseline="0" dirty="0" err="1"/>
              <a:t>Initaliztion</a:t>
            </a:r>
            <a:r>
              <a:rPr lang="en-US" baseline="0" dirty="0"/>
              <a:t> line</a:t>
            </a:r>
            <a:r>
              <a:rPr lang="he-IL" baseline="0" dirty="0"/>
              <a:t> – להדגיש את צורת הכתיבה.</a:t>
            </a:r>
          </a:p>
          <a:p>
            <a:pPr marL="0" indent="0" algn="r" rtl="1">
              <a:buNone/>
            </a:pPr>
            <a:r>
              <a:rPr lang="he-IL" baseline="0" dirty="0"/>
              <a:t>להדגיש שגם שדות רגילים של המחלקה ניתן לאתחל בצורה הזאת.</a:t>
            </a:r>
          </a:p>
          <a:p>
            <a:pPr marL="0" indent="0" algn="r" rtl="1">
              <a:buNone/>
            </a:pPr>
            <a:r>
              <a:rPr lang="he-IL" baseline="0" dirty="0"/>
              <a:t>זה בעצם כמו לרשום בשורות הראשונות השמה. (בהפעלה של בנאי אין אפשרות אחרת מלבד שורת אתחול)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31D40-F5BC-43C8-820C-C97CCBD2CF43}" type="slidenum">
              <a:rPr lang="he-IL" smtClean="0"/>
              <a:pPr/>
              <a:t>42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31505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לא </a:t>
            </a:r>
            <a:r>
              <a:rPr lang="he-IL" dirty="0" err="1"/>
              <a:t>מדוייק</a:t>
            </a:r>
            <a:r>
              <a:rPr lang="he-IL" dirty="0"/>
              <a:t>: יותר דומה ל 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Phone(int num) : number() {number = num;}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31D40-F5BC-43C8-820C-C97CCBD2CF43}" type="slidenum">
              <a:rPr lang="he-IL" smtClean="0"/>
              <a:pPr/>
              <a:t>43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3150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לעבור ברפרוף</a:t>
            </a:r>
            <a:r>
              <a:rPr lang="he-IL" baseline="0" dirty="0"/>
              <a:t> ומהר. זה היה לימוד עצמי בש"ב. רק לצורך יישור קו ותזכורת לכולם.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על הפונקציה</a:t>
            </a:r>
            <a:r>
              <a:rPr lang="he-IL" baseline="0" dirty="0"/>
              <a:t> </a:t>
            </a:r>
            <a:r>
              <a:rPr lang="en-US" baseline="0" dirty="0" err="1"/>
              <a:t>c_str</a:t>
            </a:r>
            <a:r>
              <a:rPr lang="en-US" baseline="0" dirty="0"/>
              <a:t>()</a:t>
            </a:r>
            <a:r>
              <a:rPr lang="he-IL" baseline="0" dirty="0"/>
              <a:t> שווה רגע להתעכב.</a:t>
            </a:r>
          </a:p>
          <a:p>
            <a:pPr algn="r" rtl="1"/>
            <a:r>
              <a:rPr lang="he-IL" baseline="0" dirty="0"/>
              <a:t>הפונקציה מחזירה מערך של תווים (</a:t>
            </a:r>
            <a:r>
              <a:rPr lang="en-US" baseline="0" dirty="0"/>
              <a:t>char</a:t>
            </a:r>
            <a:r>
              <a:rPr lang="he-IL" baseline="0" dirty="0"/>
              <a:t>)</a:t>
            </a:r>
            <a:endParaRPr lang="he-IL" dirty="0"/>
          </a:p>
          <a:p>
            <a:pPr algn="r" rtl="1"/>
            <a:endParaRPr lang="he-IL" dirty="0"/>
          </a:p>
          <a:p>
            <a:pPr algn="r" rtl="1"/>
            <a:r>
              <a:rPr lang="he-IL" dirty="0"/>
              <a:t>כיצד מימשו פעולת חיבור בין 2 מחרוזות?</a:t>
            </a:r>
          </a:p>
          <a:p>
            <a:pPr algn="r" rtl="1"/>
            <a:r>
              <a:rPr lang="he-IL" dirty="0"/>
              <a:t>הרי זה</a:t>
            </a:r>
            <a:r>
              <a:rPr lang="he-IL" baseline="0" dirty="0"/>
              <a:t> טיפוס מורכב ולא טיפוס פרימיטיבי..</a:t>
            </a:r>
          </a:p>
          <a:p>
            <a:pPr algn="r" rtl="1"/>
            <a:r>
              <a:rPr lang="he-IL" baseline="0" dirty="0"/>
              <a:t>התשובה תינתן בהמשך השיעור. (העמסת אופרטורים)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31D40-F5BC-43C8-820C-C97CCBD2CF43}" type="slidenum">
              <a:rPr lang="he-IL" smtClean="0"/>
              <a:pPr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315053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r" rtl="1">
              <a:buFont typeface="Arial" pitchFamily="34" charset="0"/>
              <a:buChar char="•"/>
            </a:pPr>
            <a:r>
              <a:rPr lang="he-IL" dirty="0"/>
              <a:t>למקרה שלא יודעים</a:t>
            </a:r>
            <a:r>
              <a:rPr lang="he-IL" baseline="0" dirty="0"/>
              <a:t>/לא זוכרים את </a:t>
            </a:r>
            <a:r>
              <a:rPr lang="he-IL" baseline="0" dirty="0" err="1"/>
              <a:t>הפקודת</a:t>
            </a:r>
            <a:r>
              <a:rPr lang="he-IL" baseline="0" dirty="0"/>
              <a:t> תנאי עם </a:t>
            </a:r>
            <a:r>
              <a:rPr lang="he-IL" baseline="0" dirty="0" err="1"/>
              <a:t>הסימו</a:t>
            </a:r>
            <a:r>
              <a:rPr lang="he-IL" baseline="0" dirty="0"/>
              <a:t> שאלה, ללמד/להזכיר להם.</a:t>
            </a:r>
          </a:p>
          <a:p>
            <a:pPr marL="171450" indent="-171450" algn="r" rtl="1">
              <a:buFont typeface="Arial" pitchFamily="34" charset="0"/>
              <a:buChar char="•"/>
            </a:pPr>
            <a:endParaRPr lang="he-IL" dirty="0"/>
          </a:p>
          <a:p>
            <a:pPr algn="r" rtl="1"/>
            <a:r>
              <a:rPr lang="he-IL" dirty="0"/>
              <a:t>לא יודפס כלום! התכנית לא תעבור קומפילציה. נקבל הודעת שגיאה שאין אופרטור == שתומך באופרנדים האלו.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אז</a:t>
            </a:r>
            <a:r>
              <a:rPr lang="he-IL" baseline="0" dirty="0"/>
              <a:t> איך נבצע השוואה? </a:t>
            </a:r>
          </a:p>
          <a:p>
            <a:pPr marL="228600" indent="-228600" algn="r" rtl="1">
              <a:buAutoNum type="arabicPeriod"/>
            </a:pPr>
            <a:r>
              <a:rPr lang="he-IL" baseline="0" dirty="0"/>
              <a:t>אנחנו יכולים להגדיר במחלקה </a:t>
            </a:r>
            <a:r>
              <a:rPr lang="en-US" baseline="0" dirty="0"/>
              <a:t>Point</a:t>
            </a:r>
            <a:r>
              <a:rPr lang="he-IL" baseline="0" dirty="0"/>
              <a:t> פונקציה בשם </a:t>
            </a:r>
            <a:r>
              <a:rPr lang="en-US" baseline="0" dirty="0"/>
              <a:t>compare</a:t>
            </a:r>
            <a:r>
              <a:rPr lang="he-IL" baseline="0" dirty="0"/>
              <a:t> או משהו בסגנון שמקבלת אובייקט אחר של </a:t>
            </a:r>
            <a:r>
              <a:rPr lang="en-US" baseline="0" dirty="0"/>
              <a:t>Point</a:t>
            </a:r>
            <a:r>
              <a:rPr lang="he-IL" baseline="0" dirty="0"/>
              <a:t> ומבצעת את ההשואה ומחזירה </a:t>
            </a:r>
            <a:r>
              <a:rPr lang="en-US" baseline="0" dirty="0"/>
              <a:t>True</a:t>
            </a:r>
            <a:r>
              <a:rPr lang="he-IL" baseline="0" dirty="0"/>
              <a:t> או </a:t>
            </a:r>
            <a:r>
              <a:rPr lang="en-US" baseline="0" dirty="0"/>
              <a:t>False</a:t>
            </a:r>
            <a:r>
              <a:rPr lang="he-IL" baseline="0" dirty="0"/>
              <a:t> . </a:t>
            </a:r>
          </a:p>
          <a:p>
            <a:pPr marL="228600" indent="-228600" algn="r" rtl="1">
              <a:buAutoNum type="arabicPeriod"/>
            </a:pPr>
            <a:r>
              <a:rPr lang="he-IL" baseline="0" dirty="0"/>
              <a:t>יש דרך אבסטרקטית ויפה יותר, כמו שהכותרת מרמזת – אנחנו יכולים להעמיס את האופרטור == כך שיתמוך באופרנדים מסוג </a:t>
            </a:r>
            <a:r>
              <a:rPr lang="en-US" baseline="0" dirty="0"/>
              <a:t>Point</a:t>
            </a:r>
            <a:r>
              <a:rPr lang="he-IL" baseline="0" dirty="0"/>
              <a:t> ! 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31D40-F5BC-43C8-820C-C97CCBD2CF43}" type="slidenum">
              <a:rPr lang="he-IL" smtClean="0"/>
              <a:pPr/>
              <a:t>45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315053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בהתחלה זוהי פונקציה רגילה (שם קצת מוזר,</a:t>
            </a:r>
            <a:r>
              <a:rPr lang="he-IL" baseline="0" dirty="0"/>
              <a:t> אבל רגילה). מחזירה </a:t>
            </a:r>
            <a:r>
              <a:rPr lang="en-US" baseline="0" dirty="0"/>
              <a:t>bool</a:t>
            </a:r>
            <a:r>
              <a:rPr lang="he-IL" baseline="0" dirty="0"/>
              <a:t> ומקבלת אובייקט נוסף להשוואה.</a:t>
            </a:r>
          </a:p>
          <a:p>
            <a:pPr algn="r" rtl="1"/>
            <a:endParaRPr lang="he-IL" baseline="0" dirty="0"/>
          </a:p>
          <a:p>
            <a:pPr algn="r" rtl="1"/>
            <a:r>
              <a:rPr lang="he-IL" baseline="0" dirty="0"/>
              <a:t>להזכיר/למקרה שלא יודעים:</a:t>
            </a:r>
          </a:p>
          <a:p>
            <a:pPr marL="171450" marR="0" indent="-17145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e-IL" baseline="0" dirty="0"/>
              <a:t>המילה </a:t>
            </a:r>
            <a:r>
              <a:rPr lang="en-US" baseline="0" dirty="0" err="1"/>
              <a:t>const</a:t>
            </a:r>
            <a:r>
              <a:rPr lang="he-IL" baseline="0" dirty="0"/>
              <a:t> לפני הארגומנט מציינת שלא ניתן לשנות אותו במימוש האופרטור (זה חשוב שמעבירים </a:t>
            </a:r>
            <a:r>
              <a:rPr lang="he-IL" baseline="0" dirty="0" err="1"/>
              <a:t>רפרנס</a:t>
            </a:r>
            <a:r>
              <a:rPr lang="he-IL" baseline="0" dirty="0"/>
              <a:t>).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baseline="0" dirty="0"/>
              <a:t>המילה </a:t>
            </a:r>
            <a:r>
              <a:rPr lang="en-US" baseline="0" dirty="0" err="1"/>
              <a:t>const</a:t>
            </a:r>
            <a:r>
              <a:rPr lang="he-IL" baseline="0" dirty="0"/>
              <a:t> בסוף החתימה מציינת שלא ניתן לשנות את מצב האובייקט שעליו הופעלה הפעולה</a:t>
            </a:r>
          </a:p>
          <a:p>
            <a:pPr algn="r" rtl="1"/>
            <a:endParaRPr lang="he-IL" baseline="0" dirty="0"/>
          </a:p>
          <a:p>
            <a:pPr algn="r" rtl="1"/>
            <a:r>
              <a:rPr lang="he-IL" dirty="0"/>
              <a:t>זהו</a:t>
            </a:r>
            <a:r>
              <a:rPr lang="he-IL" baseline="0" dirty="0"/>
              <a:t> שימוש אפשרי משום שמיד נראה את השימוש הנכון והיותר אינטואיטיבי.</a:t>
            </a:r>
          </a:p>
          <a:p>
            <a:pPr algn="r" rtl="1"/>
            <a:r>
              <a:rPr lang="he-IL" baseline="0" dirty="0"/>
              <a:t>זה אפשרי בגלל שזו פונקציה רגילה </a:t>
            </a:r>
            <a:r>
              <a:rPr lang="he-IL" baseline="0" dirty="0" err="1"/>
              <a:t>וסהכ</a:t>
            </a:r>
            <a:r>
              <a:rPr lang="he-IL" baseline="0" dirty="0"/>
              <a:t> יש כאן שימוש בפונקציה.</a:t>
            </a:r>
          </a:p>
          <a:p>
            <a:pPr algn="r" rtl="1"/>
            <a:endParaRPr lang="he-IL" baseline="0" dirty="0"/>
          </a:p>
          <a:p>
            <a:pPr algn="r" rtl="1"/>
            <a:r>
              <a:rPr lang="he-IL" baseline="0" dirty="0"/>
              <a:t>שאלה שעולה </a:t>
            </a:r>
            <a:r>
              <a:rPr lang="he-IL" baseline="0" dirty="0" err="1"/>
              <a:t>בדר"כ</a:t>
            </a:r>
            <a:r>
              <a:rPr lang="he-IL" baseline="0" dirty="0"/>
              <a:t> מהחניכים:</a:t>
            </a:r>
          </a:p>
          <a:p>
            <a:pPr algn="r" rtl="1"/>
            <a:r>
              <a:rPr lang="he-IL" baseline="0" dirty="0"/>
              <a:t>בתוך המימוש של הפונקציה יש שימוש באופרטור == . האם זה לא יגרום לרקורסיה? האם זה תקני?</a:t>
            </a:r>
          </a:p>
          <a:p>
            <a:pPr algn="r" rtl="1"/>
            <a:r>
              <a:rPr lang="he-IL" baseline="0" dirty="0"/>
              <a:t>זה תקני משום שהאופרטור פועל על משתנים מסוג </a:t>
            </a:r>
            <a:r>
              <a:rPr lang="en-US" baseline="0" dirty="0" err="1"/>
              <a:t>int</a:t>
            </a:r>
            <a:r>
              <a:rPr lang="he-IL" baseline="0" dirty="0"/>
              <a:t>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31D40-F5BC-43C8-820C-C97CCBD2CF43}" type="slidenum">
              <a:rPr lang="he-IL" smtClean="0"/>
              <a:pPr/>
              <a:t>46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315053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אנחנו תמיד</a:t>
            </a:r>
            <a:r>
              <a:rPr lang="he-IL" baseline="0" dirty="0"/>
              <a:t> נשתמש בצורה האינטואיטיבית ולא בצורה שהוצגה בשקופית הקודמת.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שתי</a:t>
            </a:r>
            <a:r>
              <a:rPr lang="he-IL" baseline="0" dirty="0"/>
              <a:t> הצורות שקולות זו לזו.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31D40-F5BC-43C8-820C-C97CCBD2CF43}" type="slidenum">
              <a:rPr lang="he-IL" smtClean="0"/>
              <a:pPr/>
              <a:t>47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315053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בעצם</a:t>
            </a:r>
            <a:r>
              <a:rPr lang="he-IL" baseline="0" dirty="0"/>
              <a:t> באופרטור = רגיל, הביטים מועתקים אחד לאחד לא תמיד נכון בדיוק כמו עם </a:t>
            </a:r>
            <a:r>
              <a:rPr lang="en-US" baseline="0" dirty="0"/>
              <a:t>copy </a:t>
            </a:r>
            <a:r>
              <a:rPr lang="en-US" baseline="0" dirty="0" err="1"/>
              <a:t>ctor</a:t>
            </a:r>
            <a:r>
              <a:rPr lang="en-US" baseline="0" dirty="0"/>
              <a:t>,</a:t>
            </a:r>
            <a:r>
              <a:rPr lang="he-IL" baseline="0" dirty="0"/>
              <a:t> תלוי </a:t>
            </a:r>
            <a:r>
              <a:rPr lang="he-IL" baseline="0" dirty="0" err="1"/>
              <a:t>בהאם</a:t>
            </a:r>
            <a:r>
              <a:rPr lang="he-IL" baseline="0" dirty="0"/>
              <a:t> כל ה</a:t>
            </a:r>
            <a:r>
              <a:rPr lang="en-US" baseline="0" dirty="0"/>
              <a:t>members</a:t>
            </a:r>
            <a:r>
              <a:rPr lang="he-IL" baseline="0" dirty="0"/>
              <a:t> טריוויאליים</a:t>
            </a:r>
          </a:p>
          <a:p>
            <a:pPr algn="r" rtl="1"/>
            <a:endParaRPr lang="en-US" dirty="0"/>
          </a:p>
          <a:p>
            <a:pPr algn="r" rtl="1"/>
            <a:r>
              <a:rPr lang="he-IL" dirty="0"/>
              <a:t>במקום</a:t>
            </a:r>
            <a:r>
              <a:rPr lang="he-IL" baseline="0" dirty="0"/>
              <a:t> לשכפל קוד, ניתן בבנאי העתקה להיעזר באופרטור השמה.</a:t>
            </a:r>
          </a:p>
          <a:p>
            <a:pPr algn="r" rtl="1"/>
            <a:endParaRPr lang="he-IL" baseline="0" dirty="0"/>
          </a:p>
          <a:p>
            <a:pPr algn="r" rtl="1"/>
            <a:r>
              <a:rPr lang="he-IL" baseline="0" dirty="0"/>
              <a:t>כרגע הפונקציה של אופרטור השמה מחזירה </a:t>
            </a:r>
            <a:r>
              <a:rPr lang="en-US" baseline="0" dirty="0"/>
              <a:t>void</a:t>
            </a:r>
            <a:r>
              <a:rPr lang="he-IL" baseline="0" dirty="0"/>
              <a:t>. זה לא מדויק, אבל לדוגמא כרגע זה בסדר. בשקופית הבאה תוצג הבעיה.</a:t>
            </a: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שימו</a:t>
            </a:r>
            <a:r>
              <a:rPr lang="he-IL" baseline="0" dirty="0"/>
              <a:t> לב שפה לא הוספנו </a:t>
            </a:r>
            <a:r>
              <a:rPr lang="en-US" baseline="0" dirty="0" err="1"/>
              <a:t>const</a:t>
            </a:r>
            <a:r>
              <a:rPr lang="he-IL" baseline="0" dirty="0"/>
              <a:t> בסוף החתימה, כיוון שאנחנו כן רוצים לשנות את האובייקט </a:t>
            </a:r>
            <a:r>
              <a:rPr lang="en-US" baseline="0" dirty="0"/>
              <a:t>this</a:t>
            </a:r>
            <a:r>
              <a:rPr lang="he-IL" baseline="0" dirty="0"/>
              <a:t> . </a:t>
            </a:r>
          </a:p>
          <a:p>
            <a:pPr algn="r" rtl="1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31D40-F5BC-43C8-820C-C97CCBD2CF43}" type="slidenum">
              <a:rPr lang="he-IL" smtClean="0"/>
              <a:pPr/>
              <a:t>48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315053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baseline="0" dirty="0"/>
              <a:t>למה השורה לא תתקמפל?</a:t>
            </a:r>
          </a:p>
          <a:p>
            <a:pPr algn="r" rtl="1"/>
            <a:r>
              <a:rPr lang="he-IL" baseline="0" dirty="0"/>
              <a:t>משום שבעצם שלחו </a:t>
            </a:r>
            <a:r>
              <a:rPr lang="en-US" baseline="0" dirty="0"/>
              <a:t>void</a:t>
            </a:r>
            <a:r>
              <a:rPr lang="he-IL" baseline="0" dirty="0"/>
              <a:t> לפונקציה </a:t>
            </a:r>
            <a:r>
              <a:rPr lang="en-US" baseline="0" dirty="0"/>
              <a:t>l3.operator=</a:t>
            </a:r>
            <a:r>
              <a:rPr lang="he-IL" baseline="0" dirty="0"/>
              <a:t>, אבל הפונקציה מצפה לקבל משתנה מסוג </a:t>
            </a:r>
            <a:r>
              <a:rPr lang="en-US" baseline="0" dirty="0"/>
              <a:t>Line&amp;</a:t>
            </a:r>
            <a:r>
              <a:rPr lang="he-IL" baseline="0" dirty="0"/>
              <a:t>.</a:t>
            </a:r>
          </a:p>
          <a:p>
            <a:pPr algn="r" rtl="1"/>
            <a:endParaRPr lang="he-IL" baseline="0" dirty="0"/>
          </a:p>
          <a:p>
            <a:pPr algn="r" rtl="1"/>
            <a:r>
              <a:rPr lang="he-IL" baseline="0" dirty="0"/>
              <a:t>ב- </a:t>
            </a:r>
            <a:r>
              <a:rPr lang="en-US" baseline="0" dirty="0"/>
              <a:t>C++</a:t>
            </a:r>
            <a:r>
              <a:rPr lang="he-IL" baseline="0" dirty="0"/>
              <a:t> זה תקין לעשות השמה משורשרת. למשל: </a:t>
            </a:r>
            <a:r>
              <a:rPr lang="en-US" baseline="0" dirty="0" err="1"/>
              <a:t>int</a:t>
            </a:r>
            <a:r>
              <a:rPr lang="en-US" baseline="0" dirty="0"/>
              <a:t> a = b = c = d;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31D40-F5BC-43C8-820C-C97CCBD2CF43}" type="slidenum">
              <a:rPr lang="he-IL" smtClean="0"/>
              <a:pPr/>
              <a:t>49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315053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לשים לב שערך ההחזר</a:t>
            </a:r>
            <a:r>
              <a:rPr lang="he-IL" baseline="0" dirty="0"/>
              <a:t> של הפונקציה השתנה </a:t>
            </a:r>
            <a:r>
              <a:rPr lang="he-IL" baseline="0" dirty="0" err="1"/>
              <a:t>לרפרנס</a:t>
            </a:r>
            <a:r>
              <a:rPr lang="he-IL" baseline="0" dirty="0"/>
              <a:t>.</a:t>
            </a:r>
          </a:p>
          <a:p>
            <a:pPr algn="r" rtl="1"/>
            <a:r>
              <a:rPr lang="he-IL" baseline="0" dirty="0"/>
              <a:t>בנוסף הוחזר האובייקט שעליו פעלה הפעולה!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31D40-F5BC-43C8-820C-C97CCBD2CF43}" type="slidenum">
              <a:rPr lang="he-IL" smtClean="0"/>
              <a:pPr/>
              <a:t>50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315053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baseline="0" dirty="0"/>
          </a:p>
          <a:p>
            <a:pPr algn="r" rtl="1"/>
            <a:r>
              <a:rPr lang="he-IL" baseline="0" dirty="0"/>
              <a:t>השאלה על ההבדל בין בנאי העתקה והעמסת אופרטור השמה נשאלה בגלל שלחניכים לעיתים יש בלבול כיוון שהם מאוד דומים.</a:t>
            </a:r>
          </a:p>
          <a:p>
            <a:pPr algn="r" rtl="1"/>
            <a:r>
              <a:rPr lang="he-IL" baseline="0" dirty="0"/>
              <a:t>יש הבדל קונספטואלי בין שניהם.</a:t>
            </a:r>
          </a:p>
          <a:p>
            <a:pPr algn="r" rtl="1"/>
            <a:r>
              <a:rPr lang="he-IL" baseline="0" dirty="0"/>
              <a:t>בבנאי העתקה אנחנו ממש מעתיקים ויוצרים אובייקט חדש</a:t>
            </a:r>
            <a:r>
              <a:rPr lang="en-US" baseline="0" dirty="0"/>
              <a:t> </a:t>
            </a:r>
            <a:r>
              <a:rPr lang="he-IL" baseline="0" dirty="0"/>
              <a:t>(!). לעומת זאת השימוש בהשמה נעשה כשאנחנו רוצים לשנות אובייקט שכבר קיים (!) כך</a:t>
            </a:r>
          </a:p>
          <a:p>
            <a:pPr algn="r" rtl="1"/>
            <a:r>
              <a:rPr lang="he-IL" baseline="0" dirty="0"/>
              <a:t>שיכיל ערכים זהים לאובייקט אחר (האובייקט המושם).</a:t>
            </a:r>
          </a:p>
          <a:p>
            <a:pPr algn="r" rtl="1"/>
            <a:endParaRPr lang="he-IL" baseline="0" dirty="0"/>
          </a:p>
          <a:p>
            <a:pPr algn="r" rtl="1"/>
            <a:endParaRPr lang="he-IL" baseline="0" dirty="0"/>
          </a:p>
          <a:p>
            <a:pPr algn="r" rtl="1"/>
            <a:r>
              <a:rPr lang="he-IL" baseline="0" dirty="0"/>
              <a:t>אם אופרטור השמה יוגדר כפרטי - לא נוכל להשתמש באופרטור ההשמה עבור אובייקטים מסוג המחלקה</a:t>
            </a:r>
          </a:p>
          <a:p>
            <a:pPr algn="r" rtl="1"/>
            <a:endParaRPr lang="he-IL" baseline="0" dirty="0"/>
          </a:p>
          <a:p>
            <a:pPr algn="r" rtl="1"/>
            <a:r>
              <a:rPr lang="he-IL" baseline="0" dirty="0"/>
              <a:t>ניתן לממש פונקציונליות כרצוננו – אבל אז אנחנו עשויים לבלבל את המשתמש. הוא יצפה שהאופרטור יעשה משהו מסוים, בפועל הוא יעשה משהו אחר.</a:t>
            </a:r>
          </a:p>
          <a:p>
            <a:pPr algn="r" rtl="1"/>
            <a:r>
              <a:rPr lang="he-IL" baseline="0" dirty="0"/>
              <a:t>למשל ניתן בהשוואה לוגית עבור </a:t>
            </a:r>
            <a:r>
              <a:rPr lang="en-US" baseline="0" dirty="0"/>
              <a:t>Point</a:t>
            </a:r>
            <a:r>
              <a:rPr lang="he-IL" baseline="0" dirty="0"/>
              <a:t> להעמיס כך את אופרטור ההשוואה:</a:t>
            </a:r>
          </a:p>
          <a:p>
            <a:pPr algn="l" rtl="1"/>
            <a:r>
              <a:rPr lang="en-US" baseline="0" dirty="0"/>
              <a:t>bool operator==(</a:t>
            </a:r>
            <a:r>
              <a:rPr lang="en-US" baseline="0" dirty="0" err="1"/>
              <a:t>const</a:t>
            </a:r>
            <a:r>
              <a:rPr lang="en-US" baseline="0" dirty="0"/>
              <a:t> Point&amp; other) </a:t>
            </a:r>
            <a:r>
              <a:rPr lang="en-US" baseline="0" dirty="0" err="1"/>
              <a:t>const</a:t>
            </a:r>
            <a:endParaRPr lang="en-US" baseline="0" dirty="0"/>
          </a:p>
          <a:p>
            <a:pPr algn="l" rtl="1"/>
            <a:r>
              <a:rPr lang="en-US" baseline="0" dirty="0"/>
              <a:t>{</a:t>
            </a:r>
            <a:endParaRPr lang="he-IL" baseline="0" dirty="0"/>
          </a:p>
          <a:p>
            <a:pPr algn="l" rtl="1"/>
            <a:r>
              <a:rPr lang="he-IL" baseline="0" dirty="0"/>
              <a:t>		</a:t>
            </a:r>
            <a:r>
              <a:rPr lang="en-US" baseline="0" dirty="0"/>
              <a:t>	   return (_x == </a:t>
            </a:r>
            <a:r>
              <a:rPr lang="en-US" baseline="0" dirty="0" err="1"/>
              <a:t>other._x</a:t>
            </a:r>
            <a:r>
              <a:rPr lang="en-US" baseline="0" dirty="0"/>
              <a:t> + 10 &amp;&amp; _y == </a:t>
            </a:r>
            <a:r>
              <a:rPr lang="en-US" baseline="0" dirty="0" err="1"/>
              <a:t>other._y</a:t>
            </a:r>
            <a:r>
              <a:rPr lang="en-US" baseline="0" dirty="0"/>
              <a:t> + 10);</a:t>
            </a:r>
            <a:br>
              <a:rPr lang="en-US" baseline="0" dirty="0"/>
            </a:br>
            <a:r>
              <a:rPr lang="en-US" baseline="0" dirty="0"/>
              <a:t>}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31D40-F5BC-43C8-820C-C97CCBD2CF43}" type="slidenum">
              <a:rPr lang="he-IL" smtClean="0"/>
              <a:pPr/>
              <a:t>51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315053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כיום זה כבר חמשת הגדולים משום שאנחנו חיים בזמן שבו תקן </a:t>
            </a:r>
            <a:r>
              <a:rPr lang="en-US" dirty="0"/>
              <a:t>C++11</a:t>
            </a:r>
            <a:r>
              <a:rPr lang="he-IL" dirty="0"/>
              <a:t> כבר יחסית נפוץ ולכן ישנם גם פעולות </a:t>
            </a:r>
            <a:r>
              <a:rPr lang="en-US" dirty="0"/>
              <a:t>move</a:t>
            </a:r>
            <a:r>
              <a:rPr lang="he-IL" dirty="0"/>
              <a:t> עוד על כך ב </a:t>
            </a:r>
            <a:r>
              <a:rPr lang="en-US" dirty="0"/>
              <a:t>http://en.cppreference.com/w/cpp/language/rule_of_three</a:t>
            </a:r>
            <a:endParaRPr lang="he-IL" dirty="0"/>
          </a:p>
          <a:p>
            <a:pPr algn="r" rtl="1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31D40-F5BC-43C8-820C-C97CCBD2CF43}" type="slidenum">
              <a:rPr lang="he-IL" smtClean="0"/>
              <a:pPr/>
              <a:t>52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315053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להציג כיצד נפתרו הבעיות:</a:t>
            </a:r>
          </a:p>
          <a:p>
            <a:pPr algn="r" rtl="1"/>
            <a:endParaRPr lang="he-IL" dirty="0"/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בעיה:</a:t>
            </a:r>
            <a:r>
              <a:rPr lang="he-IL" baseline="0" dirty="0"/>
              <a:t> </a:t>
            </a:r>
            <a:r>
              <a:rPr lang="he-IL" dirty="0"/>
              <a:t>המשתמש שכח לאתחל שדות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dirty="0"/>
              <a:t>הפתרון: עכשיו הוא חייב לאתחל בעזרת אחד</a:t>
            </a:r>
            <a:r>
              <a:rPr lang="he-IL" baseline="0" dirty="0"/>
              <a:t> הבנאים שהמחלקה מספקת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endParaRPr lang="he-IL" baseline="0" dirty="0"/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baseline="0" dirty="0"/>
              <a:t>בעיה: המשתמש לא הפעיל את פונקציית הניקוי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baseline="0" dirty="0"/>
              <a:t>הפתרון: כשהאובייקט נמחק מהזיכרון מופעל ה-</a:t>
            </a:r>
            <a:r>
              <a:rPr lang="en-US" baseline="0" dirty="0"/>
              <a:t>DTOR</a:t>
            </a:r>
            <a:r>
              <a:rPr lang="he-IL" baseline="0" dirty="0"/>
              <a:t> שלו, שם מתבצע </a:t>
            </a:r>
            <a:r>
              <a:rPr lang="he-IL" baseline="0" dirty="0" err="1"/>
              <a:t>שיחרור</a:t>
            </a:r>
            <a:r>
              <a:rPr lang="he-IL" baseline="0" dirty="0"/>
              <a:t> הזיכרון בו האובייקט השתמש. זה קורה באופן אוטומטי ולא על ידי המתכנת.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endParaRPr lang="he-IL" baseline="0" dirty="0"/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baseline="0" dirty="0"/>
              <a:t>בעיה: כיצד ניתן לאפשר למשתמש לאתחל שדה אך ורק בעת יצירת האובייקט ויותר לא לשנות את השדה?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baseline="0" dirty="0"/>
              <a:t>הפתרון:</a:t>
            </a:r>
            <a:r>
              <a:rPr lang="en-US" baseline="0" dirty="0"/>
              <a:t> </a:t>
            </a:r>
            <a:r>
              <a:rPr lang="he-IL" baseline="0" dirty="0"/>
              <a:t>בנאי שמקבל את ערך המאפיין כפרמטר.  המאפיין יהיה לקריאה בלבד.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31D40-F5BC-43C8-820C-C97CCBD2CF43}" type="slidenum">
              <a:rPr lang="he-IL" smtClean="0"/>
              <a:pPr/>
              <a:t>53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315053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מודרנית הכוונה היא ל</a:t>
            </a:r>
            <a:r>
              <a:rPr lang="en-US" dirty="0"/>
              <a:t>C++11</a:t>
            </a:r>
            <a:r>
              <a:rPr lang="he-IL" dirty="0"/>
              <a:t> ומעלה </a:t>
            </a:r>
            <a:r>
              <a:rPr lang="he-IL" dirty="0" err="1"/>
              <a:t>ויזואל</a:t>
            </a:r>
            <a:r>
              <a:rPr lang="he-IL" dirty="0"/>
              <a:t> 2017 תומך גם בחלקים של 17 כבר ו14 די גמור</a:t>
            </a:r>
          </a:p>
          <a:p>
            <a:pPr algn="r" rtl="1"/>
            <a:r>
              <a:rPr lang="he-IL" dirty="0"/>
              <a:t>בינתיים יש לציין כי כן נשתמש בהגדרה של כל השלושה כדי שהם יכירו אבל בהמשך בתקווה נראה </a:t>
            </a:r>
            <a:r>
              <a:rPr lang="he-IL" dirty="0" err="1"/>
              <a:t>פויינטרים</a:t>
            </a:r>
            <a:r>
              <a:rPr lang="he-IL" dirty="0"/>
              <a:t> חכמים וכד'.</a:t>
            </a:r>
          </a:p>
          <a:p>
            <a:pPr algn="r" rtl="1"/>
            <a:endParaRPr lang="he-IL" dirty="0"/>
          </a:p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C88D7-1047-49FE-961C-CA9AAFD3BD31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98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דוגמה לקוד רע שמחזיר </a:t>
            </a:r>
            <a:r>
              <a:rPr lang="he-IL" dirty="0" err="1"/>
              <a:t>רפרנס</a:t>
            </a:r>
            <a:r>
              <a:rPr lang="he-IL" dirty="0"/>
              <a:t> למשתנה שמפונה </a:t>
            </a:r>
          </a:p>
          <a:p>
            <a:pPr algn="r" rtl="1"/>
            <a:endParaRPr lang="he-IL" dirty="0"/>
          </a:p>
          <a:p>
            <a:pPr algn="l" rtl="0"/>
            <a:r>
              <a:rPr lang="en-US" dirty="0"/>
              <a:t> #include &lt;iostream&gt;</a:t>
            </a:r>
          </a:p>
          <a:p>
            <a:pPr algn="l" rtl="0"/>
            <a:r>
              <a:rPr lang="en-US" dirty="0" err="1"/>
              <a:t>int</a:t>
            </a:r>
            <a:r>
              <a:rPr lang="en-US" dirty="0"/>
              <a:t>&amp; foo(){ </a:t>
            </a:r>
            <a:r>
              <a:rPr lang="en-US" dirty="0" err="1"/>
              <a:t>int</a:t>
            </a:r>
            <a:r>
              <a:rPr lang="en-US" dirty="0"/>
              <a:t> x(8); return x;}         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 err="1"/>
              <a:t>int</a:t>
            </a:r>
            <a:r>
              <a:rPr lang="en-US" dirty="0"/>
              <a:t> main() </a:t>
            </a:r>
          </a:p>
          <a:p>
            <a:pPr algn="l" rtl="0"/>
            <a:r>
              <a:rPr lang="en-US" dirty="0"/>
              <a:t>{    	</a:t>
            </a:r>
          </a:p>
          <a:p>
            <a:pPr algn="l" rtl="0"/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&amp;x = foo();   </a:t>
            </a:r>
          </a:p>
          <a:p>
            <a:pPr algn="l" rtl="0"/>
            <a:r>
              <a:rPr lang="en-US" dirty="0"/>
              <a:t> 	x =8;    </a:t>
            </a:r>
          </a:p>
          <a:p>
            <a:pPr algn="l" rtl="0"/>
            <a:r>
              <a:rPr lang="en-US" dirty="0"/>
              <a:t>	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r>
              <a:rPr lang="en-US" dirty="0"/>
              <a:t>&lt;&lt; x;</a:t>
            </a:r>
          </a:p>
          <a:p>
            <a:pPr algn="l" rtl="0"/>
            <a:r>
              <a:rPr lang="en-US" dirty="0"/>
              <a:t>    	return 0;    </a:t>
            </a:r>
          </a:p>
          <a:p>
            <a:pPr algn="l" rtl="0"/>
            <a:r>
              <a:rPr lang="en-US" dirty="0"/>
              <a:t>}</a:t>
            </a:r>
          </a:p>
          <a:p>
            <a:pPr algn="l" rtl="0"/>
            <a:endParaRPr lang="en-US" dirty="0"/>
          </a:p>
          <a:p>
            <a:pPr algn="r" rtl="1"/>
            <a:r>
              <a:rPr lang="he-IL" dirty="0"/>
              <a:t>הערה:</a:t>
            </a:r>
            <a:r>
              <a:rPr lang="en-US" dirty="0"/>
              <a:t> </a:t>
            </a:r>
            <a:r>
              <a:rPr lang="en-US" dirty="0" err="1"/>
              <a:t>nullptr</a:t>
            </a:r>
            <a:r>
              <a:rPr lang="he-IL" dirty="0"/>
              <a:t> הוא המחליף המודרני של </a:t>
            </a:r>
            <a:r>
              <a:rPr lang="en-US" dirty="0"/>
              <a:t>null</a:t>
            </a:r>
            <a:r>
              <a:rPr lang="he-IL" dirty="0"/>
              <a:t> והסוג שלו מוגדר היטב ולכן אנחנו נשתמש בו.</a:t>
            </a:r>
          </a:p>
          <a:p>
            <a:pPr algn="r" rtl="1"/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31D40-F5BC-43C8-820C-C97CCBD2CF43}" type="slidenum">
              <a:rPr lang="he-IL" smtClean="0"/>
              <a:pPr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315053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31D40-F5BC-43C8-820C-C97CCBD2CF43}" type="slidenum">
              <a:rPr lang="he-IL" smtClean="0"/>
              <a:pPr/>
              <a:t>55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3150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31D40-F5BC-43C8-820C-C97CCBD2CF43}" type="slidenum">
              <a:rPr lang="he-IL" smtClean="0"/>
              <a:pPr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3150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תזכורת מסוף שיעור קודם על הנקודות</a:t>
            </a:r>
            <a:r>
              <a:rPr lang="he-IL" baseline="0" dirty="0"/>
              <a:t> הבעייתיות שקיימות ב-</a:t>
            </a:r>
            <a:r>
              <a:rPr lang="en-US" baseline="0" dirty="0"/>
              <a:t>OOP</a:t>
            </a:r>
            <a:r>
              <a:rPr lang="he-IL" baseline="0" dirty="0"/>
              <a:t> על פי מה שלמדנו עד כה:</a:t>
            </a:r>
            <a:endParaRPr lang="he-IL" dirty="0"/>
          </a:p>
          <a:p>
            <a:pPr algn="r" rtl="1"/>
            <a:endParaRPr lang="he-IL" dirty="0"/>
          </a:p>
          <a:p>
            <a:pPr algn="r" rtl="1"/>
            <a:r>
              <a:rPr lang="he-IL" dirty="0"/>
              <a:t>אם משתמש לא הפעיל את </a:t>
            </a:r>
            <a:r>
              <a:rPr lang="en-US" dirty="0" err="1"/>
              <a:t>init</a:t>
            </a:r>
            <a:r>
              <a:rPr lang="he-IL" dirty="0"/>
              <a:t> לפני </a:t>
            </a:r>
            <a:r>
              <a:rPr lang="en-US" dirty="0"/>
              <a:t>print</a:t>
            </a:r>
            <a:r>
              <a:rPr lang="he-IL" dirty="0"/>
              <a:t> יהיו ערכי</a:t>
            </a:r>
            <a:r>
              <a:rPr lang="he-IL" baseline="0" dirty="0"/>
              <a:t> זבל במשתנים...</a:t>
            </a:r>
          </a:p>
          <a:p>
            <a:pPr algn="r" rtl="1"/>
            <a:endParaRPr lang="he-IL" baseline="0" dirty="0"/>
          </a:p>
          <a:p>
            <a:pPr algn="r" rtl="1"/>
            <a:r>
              <a:rPr lang="he-IL" dirty="0"/>
              <a:t>אם</a:t>
            </a:r>
            <a:r>
              <a:rPr lang="he-IL" baseline="0" dirty="0"/>
              <a:t> לא הפעילו את </a:t>
            </a:r>
            <a:r>
              <a:rPr lang="en-US" baseline="0" dirty="0"/>
              <a:t>clean</a:t>
            </a:r>
            <a:r>
              <a:rPr lang="he-IL" baseline="0" dirty="0"/>
              <a:t> תהיה זליגת </a:t>
            </a:r>
            <a:r>
              <a:rPr lang="he-IL" baseline="0" dirty="0" err="1"/>
              <a:t>זכרון</a:t>
            </a:r>
            <a:r>
              <a:rPr lang="he-IL" baseline="0" dirty="0"/>
              <a:t>..</a:t>
            </a:r>
          </a:p>
          <a:p>
            <a:pPr algn="r" rtl="1"/>
            <a:endParaRPr lang="he-IL" baseline="0" dirty="0"/>
          </a:p>
          <a:p>
            <a:pPr algn="r" rtl="1"/>
            <a:r>
              <a:rPr lang="he-IL" baseline="0" dirty="0"/>
              <a:t>הנקודה האחרונה לא הייתה בשקופית של השיעור הקודם. היא תוספת.</a:t>
            </a:r>
          </a:p>
          <a:p>
            <a:pPr algn="r" rtl="1"/>
            <a:r>
              <a:rPr lang="he-IL" baseline="0" dirty="0"/>
              <a:t>דוגמא למקרה כזה: אם אני יוצר אובייקט בנאדם, אני רוצה לתת לו ת"ז, והיא לא משתנה במהלך החיים של האובייקט.</a:t>
            </a:r>
          </a:p>
          <a:p>
            <a:pPr algn="r" rtl="1"/>
            <a:r>
              <a:rPr lang="he-IL" baseline="0" dirty="0"/>
              <a:t>במה שלמדנו עד כה לא ניתן לתת לזה מענה..</a:t>
            </a:r>
            <a:endParaRPr lang="he-IL" dirty="0"/>
          </a:p>
          <a:p>
            <a:pPr algn="r" rtl="1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31D40-F5BC-43C8-820C-C97CCBD2CF43}" type="slidenum">
              <a:rPr lang="he-IL" smtClean="0"/>
              <a:pPr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3150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31D40-F5BC-43C8-820C-C97CCBD2CF43}" type="slidenum">
              <a:rPr lang="he-IL" smtClean="0"/>
              <a:pPr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3150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dirty="0" err="1"/>
              <a:t>C’tor</a:t>
            </a:r>
            <a:r>
              <a:rPr lang="he-IL" baseline="0" dirty="0"/>
              <a:t> – קיצור ל-</a:t>
            </a:r>
            <a:r>
              <a:rPr lang="en-US" baseline="0" dirty="0"/>
              <a:t>constructor</a:t>
            </a:r>
            <a:r>
              <a:rPr lang="he-IL" baseline="0" dirty="0"/>
              <a:t>. זה המונח המקצועי והשימושי.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31D40-F5BC-43C8-820C-C97CCBD2CF43}" type="slidenum">
              <a:rPr lang="he-IL" smtClean="0"/>
              <a:pPr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3150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שקופית פתיח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מציין מיקום טקסט 12"/>
          <p:cNvSpPr>
            <a:spLocks noGrp="1"/>
          </p:cNvSpPr>
          <p:nvPr>
            <p:ph type="body" sz="quarter" idx="10" hasCustomPrompt="1"/>
          </p:nvPr>
        </p:nvSpPr>
        <p:spPr>
          <a:xfrm>
            <a:off x="1017916" y="1045185"/>
            <a:ext cx="7090660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 rtl="1">
              <a:buNone/>
              <a:defRPr sz="4800" b="1" baseline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ttman Adii-Light" panose="02010401010101010101" pitchFamily="2" charset="-79"/>
                <a:ea typeface="Tahoma" panose="020B0604030504040204" pitchFamily="34" charset="0"/>
                <a:cs typeface="Guttman Adii-Light" panose="02010401010101010101" pitchFamily="2" charset="-79"/>
              </a:defRPr>
            </a:lvl1pPr>
          </a:lstStyle>
          <a:p>
            <a:pPr lvl="0"/>
            <a:r>
              <a:rPr lang="he-IL" dirty="0"/>
              <a:t>עקרונות מתקדמים בתכנות</a:t>
            </a:r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sz="quarter" idx="11" hasCustomPrompt="1"/>
          </p:nvPr>
        </p:nvSpPr>
        <p:spPr>
          <a:xfrm>
            <a:off x="504056" y="2060850"/>
            <a:ext cx="8172400" cy="129912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 rtl="1">
              <a:spcBef>
                <a:spcPts val="1200"/>
              </a:spcBef>
              <a:buNone/>
              <a:defRPr sz="6000" b="1" baseline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he-IL" dirty="0"/>
              <a:t>שיעור #:</a:t>
            </a:r>
            <a:br>
              <a:rPr lang="en-US" dirty="0"/>
            </a:br>
            <a:endParaRPr lang="he-IL" dirty="0"/>
          </a:p>
        </p:txBody>
      </p:sp>
      <p:sp>
        <p:nvSpPr>
          <p:cNvPr id="14" name="מציין מיקום של תמונה 20"/>
          <p:cNvSpPr>
            <a:spLocks noGrp="1"/>
          </p:cNvSpPr>
          <p:nvPr>
            <p:ph type="pic" sz="quarter" idx="12" hasCustomPrompt="1"/>
          </p:nvPr>
        </p:nvSpPr>
        <p:spPr>
          <a:xfrm>
            <a:off x="3203848" y="5373216"/>
            <a:ext cx="2808312" cy="124649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 rtl="1">
              <a:buNone/>
              <a:defRPr sz="2500" baseline="0">
                <a:solidFill>
                  <a:srgbClr val="002060"/>
                </a:solidFill>
                <a:effectLst/>
              </a:defRPr>
            </a:lvl1pPr>
          </a:lstStyle>
          <a:p>
            <a:r>
              <a:rPr lang="he-IL" dirty="0"/>
              <a:t>לוגו הקורס</a:t>
            </a:r>
            <a:br>
              <a:rPr lang="en-US" dirty="0"/>
            </a:br>
            <a:r>
              <a:rPr lang="he-IL" dirty="0"/>
              <a:t>         או</a:t>
            </a:r>
            <a:br>
              <a:rPr lang="en-US" dirty="0"/>
            </a:br>
            <a:r>
              <a:rPr lang="he-IL" dirty="0"/>
              <a:t>תמונת נושא השיעור</a:t>
            </a:r>
          </a:p>
        </p:txBody>
      </p:sp>
      <p:pic>
        <p:nvPicPr>
          <p:cNvPr id="1026" name="Picture 2" descr="D:\Users\user-pc\Downloads\לוגו מגשימי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744" y="-295221"/>
            <a:ext cx="3846512" cy="161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מציין מיקום טקסט 12"/>
          <p:cNvSpPr>
            <a:spLocks noGrp="1"/>
          </p:cNvSpPr>
          <p:nvPr>
            <p:ph type="body" sz="quarter" idx="13" hasCustomPrompt="1"/>
          </p:nvPr>
        </p:nvSpPr>
        <p:spPr>
          <a:xfrm>
            <a:off x="467544" y="3501008"/>
            <a:ext cx="81724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 rtl="1">
              <a:spcBef>
                <a:spcPts val="1200"/>
              </a:spcBef>
              <a:buNone/>
              <a:defRPr sz="8000" b="1" baseline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he-IL" dirty="0"/>
              <a:t>נושא השיעור</a:t>
            </a:r>
          </a:p>
        </p:txBody>
      </p:sp>
    </p:spTree>
    <p:extLst>
      <p:ext uri="{BB962C8B-B14F-4D97-AF65-F5344CB8AC3E}">
        <p14:creationId xmlns:p14="http://schemas.microsoft.com/office/powerpoint/2010/main" val="2880525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שקופיות 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2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21" t="54595" r="12565"/>
          <a:stretch/>
        </p:blipFill>
        <p:spPr bwMode="auto">
          <a:xfrm rot="5400000">
            <a:off x="-2643977" y="2663450"/>
            <a:ext cx="6855579" cy="1527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-71258" y="6538791"/>
            <a:ext cx="46679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fld id="{3E06A03F-5312-4F84-9A7F-6C834945DC72}" type="slidenum">
              <a:rPr lang="he-IL" b="1" smtClean="0"/>
              <a:pPr algn="r" rtl="1"/>
              <a:t>‹#›</a:t>
            </a:fld>
            <a:endParaRPr lang="he-IL" b="1" dirty="0"/>
          </a:p>
        </p:txBody>
      </p:sp>
      <p:sp>
        <p:nvSpPr>
          <p:cNvPr id="6" name="מציין מיקום טקסט 15"/>
          <p:cNvSpPr>
            <a:spLocks noGrp="1"/>
          </p:cNvSpPr>
          <p:nvPr>
            <p:ph type="body" sz="quarter" idx="13" hasCustomPrompt="1"/>
          </p:nvPr>
        </p:nvSpPr>
        <p:spPr>
          <a:xfrm>
            <a:off x="1160926" y="-27384"/>
            <a:ext cx="6795450" cy="1015663"/>
          </a:xfrm>
          <a:prstGeom prst="rect">
            <a:avLst/>
          </a:prstGeom>
        </p:spPr>
        <p:txBody>
          <a:bodyPr wrap="square" anchor="b">
            <a:normAutofit/>
          </a:bodyPr>
          <a:lstStyle>
            <a:lvl1pPr marL="0" indent="0" algn="ctr" rtl="1">
              <a:buNone/>
              <a:defRPr sz="6000" b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he-IL" dirty="0"/>
              <a:t>כותרת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2140842" y="6560277"/>
            <a:ext cx="486222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altLang="he-IL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עקרונות מתקדמים בתכנות - שיעור 3: תכנות מונחה עצמים - המשך</a:t>
            </a:r>
            <a:endParaRPr kumimoji="0" lang="es-ES" altLang="he-IL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haroni" panose="02010803020104030203" pitchFamily="2" charset="-79"/>
              <a:ea typeface="+mn-ea"/>
              <a:cs typeface="Aharoni" panose="02010803020104030203" pitchFamily="2" charset="-79"/>
            </a:endParaRPr>
          </a:p>
        </p:txBody>
      </p:sp>
      <p:sp>
        <p:nvSpPr>
          <p:cNvPr id="10" name="מציין מיקום טקסט 9"/>
          <p:cNvSpPr>
            <a:spLocks noGrp="1"/>
          </p:cNvSpPr>
          <p:nvPr>
            <p:ph type="body" sz="quarter" idx="17" hasCustomPrompt="1"/>
          </p:nvPr>
        </p:nvSpPr>
        <p:spPr>
          <a:xfrm>
            <a:off x="1043608" y="1052736"/>
            <a:ext cx="7993062" cy="548605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r" rtl="1">
              <a:buSzPct val="70000"/>
              <a:buFontTx/>
              <a:buBlip>
                <a:blip r:embed="rId3"/>
              </a:buBlip>
              <a:defRPr sz="2800">
                <a:sym typeface="Wingdings" panose="05000000000000000000" pitchFamily="2" charset="2"/>
              </a:defRPr>
            </a:lvl1pPr>
            <a:lvl2pPr algn="r" rtl="1">
              <a:defRPr sz="2400"/>
            </a:lvl2pPr>
          </a:lstStyle>
          <a:p>
            <a:pPr lvl="0"/>
            <a:r>
              <a:rPr lang="he-IL" dirty="0"/>
              <a:t>רשמו כאן את התוכן.</a:t>
            </a:r>
          </a:p>
          <a:p>
            <a:pPr lvl="1"/>
            <a:r>
              <a:rPr lang="he-IL" dirty="0"/>
              <a:t>בולטים</a:t>
            </a:r>
            <a:br>
              <a:rPr lang="he-IL" dirty="0"/>
            </a:br>
            <a:br>
              <a:rPr lang="he-IL" dirty="0"/>
            </a:br>
            <a:r>
              <a:rPr lang="he-IL" dirty="0"/>
              <a:t>בכדי לשנות את הכותרת התחתונה:</a:t>
            </a:r>
            <a:br>
              <a:rPr lang="he-IL" dirty="0"/>
            </a:br>
            <a:r>
              <a:rPr lang="he-IL" dirty="0"/>
              <a:t>תצוגה  "תבנית בסיס לשקופיות".</a:t>
            </a:r>
          </a:p>
        </p:txBody>
      </p:sp>
      <p:pic>
        <p:nvPicPr>
          <p:cNvPr id="11" name="Picture 2" descr="D:\Users\user-pc\Downloads\לוגו מגשימים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142" y="-99392"/>
            <a:ext cx="1502386" cy="629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757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כותרת נוש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-71258" y="6538791"/>
            <a:ext cx="46679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fld id="{3E06A03F-5312-4F84-9A7F-6C834945DC72}" type="slidenum">
              <a:rPr lang="he-IL" b="1" smtClean="0"/>
              <a:pPr algn="r" rtl="1"/>
              <a:t>‹#›</a:t>
            </a:fld>
            <a:endParaRPr lang="he-IL" b="1" dirty="0"/>
          </a:p>
        </p:txBody>
      </p:sp>
      <p:sp>
        <p:nvSpPr>
          <p:cNvPr id="6" name="מציין מיקום טקסט 15"/>
          <p:cNvSpPr>
            <a:spLocks noGrp="1"/>
          </p:cNvSpPr>
          <p:nvPr>
            <p:ph type="body" sz="quarter" idx="13" hasCustomPrompt="1"/>
          </p:nvPr>
        </p:nvSpPr>
        <p:spPr>
          <a:xfrm>
            <a:off x="765358" y="1196752"/>
            <a:ext cx="7056784" cy="3888432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lvl1pPr marL="0" indent="0" algn="ctr" rtl="1">
              <a:buNone/>
              <a:defRPr sz="6000" b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he-IL" dirty="0"/>
              <a:t>כותרת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2140841" y="6560277"/>
            <a:ext cx="4862229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altLang="he-IL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עקרונות מתקדמים בתכנות - שיעור 3: תכנות מונחה עצמים - המשך</a:t>
            </a:r>
            <a:endParaRPr kumimoji="0" lang="es-ES" altLang="he-IL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haroni" panose="02010803020104030203" pitchFamily="2" charset="-79"/>
              <a:ea typeface="+mn-ea"/>
              <a:cs typeface="Aharoni" panose="02010803020104030203" pitchFamily="2" charset="-79"/>
            </a:endParaRPr>
          </a:p>
        </p:txBody>
      </p:sp>
      <p:pic>
        <p:nvPicPr>
          <p:cNvPr id="11" name="Picture 2" descr="D:\Users\user-pc\Downloads\לוגו מגשימי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142" y="-99392"/>
            <a:ext cx="1502386" cy="629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09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E6FCF3A-0C79-4256-A6A0-811EA95D58C9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29/10/2017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EB357F2-9416-4137-8D82-6AD55D979900}" type="slidenum">
              <a:rPr lang="fr-F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942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gif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language/ub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cppreference.com/w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5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1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gif"/><Relationship Id="rId5" Type="http://schemas.openxmlformats.org/officeDocument/2006/relationships/image" Target="../media/image63.png"/><Relationship Id="rId4" Type="http://schemas.openxmlformats.org/officeDocument/2006/relationships/image" Target="../media/image6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8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17.gif"/><Relationship Id="rId4" Type="http://schemas.openxmlformats.org/officeDocument/2006/relationships/image" Target="../media/image8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17.gi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טקסט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e-IL"/>
              <a:t>עקרונות מתקדמים בתכנות</a:t>
            </a:r>
            <a:endParaRPr lang="he-IL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sz="quarter" idx="11"/>
          </p:nvPr>
        </p:nvSpPr>
        <p:spPr>
          <a:xfrm>
            <a:off x="504056" y="2060850"/>
            <a:ext cx="8172400" cy="1015663"/>
          </a:xfrm>
        </p:spPr>
        <p:txBody>
          <a:bodyPr/>
          <a:lstStyle/>
          <a:p>
            <a:r>
              <a:rPr lang="he-IL" dirty="0"/>
              <a:t>שיעור 3:</a:t>
            </a:r>
          </a:p>
        </p:txBody>
      </p:sp>
      <p:sp>
        <p:nvSpPr>
          <p:cNvPr id="11" name="מציין מיקום טקסט 10"/>
          <p:cNvSpPr>
            <a:spLocks noGrp="1"/>
          </p:cNvSpPr>
          <p:nvPr>
            <p:ph type="body" sz="quarter" idx="13"/>
          </p:nvPr>
        </p:nvSpPr>
        <p:spPr>
          <a:xfrm>
            <a:off x="104825" y="3356992"/>
            <a:ext cx="8172400" cy="2554545"/>
          </a:xfrm>
        </p:spPr>
        <p:txBody>
          <a:bodyPr/>
          <a:lstStyle/>
          <a:p>
            <a:r>
              <a:rPr lang="he-IL" dirty="0"/>
              <a:t>תכנות מונחה עצמים - המשך</a:t>
            </a:r>
          </a:p>
        </p:txBody>
      </p:sp>
      <p:pic>
        <p:nvPicPr>
          <p:cNvPr id="1026" name="Picture 2" descr="Image result for object oriented programm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691062"/>
            <a:ext cx="1733550" cy="216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6338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טקסט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/>
              <a:t> </a:t>
            </a:r>
            <a:r>
              <a:rPr lang="he-IL"/>
              <a:t> בנאי</a:t>
            </a:r>
            <a:r>
              <a:rPr lang="en-US"/>
              <a:t> c’tor - </a:t>
            </a:r>
            <a:endParaRPr lang="he-IL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quarter" idx="17"/>
          </p:nvPr>
        </p:nvSpPr>
        <p:spPr>
          <a:xfrm>
            <a:off x="1043608" y="1052736"/>
            <a:ext cx="7993062" cy="5500464"/>
          </a:xfrm>
        </p:spPr>
        <p:txBody>
          <a:bodyPr>
            <a:normAutofit/>
          </a:bodyPr>
          <a:lstStyle/>
          <a:p>
            <a:r>
              <a:rPr lang="he-IL" dirty="0"/>
              <a:t>פונקציה המופעלת </a:t>
            </a:r>
            <a:r>
              <a:rPr lang="he-IL" b="1" dirty="0"/>
              <a:t>רק</a:t>
            </a:r>
            <a:r>
              <a:rPr lang="he-IL" dirty="0"/>
              <a:t> בעת יצירת אובייקט</a:t>
            </a:r>
          </a:p>
          <a:p>
            <a:pPr lvl="1"/>
            <a:r>
              <a:rPr lang="he-IL" dirty="0"/>
              <a:t>תמיד כשנוצר אובייקט מופעל הבנאי שלו</a:t>
            </a:r>
          </a:p>
          <a:p>
            <a:r>
              <a:rPr lang="he-IL" dirty="0"/>
              <a:t>מופעלת באופן אוטומטי ולא על ידי המתכנת</a:t>
            </a:r>
          </a:p>
          <a:p>
            <a:r>
              <a:rPr lang="he-IL" dirty="0"/>
              <a:t>כותרת הפונקציה:</a:t>
            </a:r>
          </a:p>
          <a:p>
            <a:pPr lvl="1"/>
            <a:r>
              <a:rPr lang="he-IL" dirty="0"/>
              <a:t>שם הפונקציה זהה לשם המחלקה</a:t>
            </a:r>
          </a:p>
          <a:p>
            <a:pPr lvl="1"/>
            <a:r>
              <a:rPr lang="he-IL" dirty="0"/>
              <a:t>אין לה ערך החזר</a:t>
            </a:r>
          </a:p>
          <a:p>
            <a:pPr lvl="1"/>
            <a:r>
              <a:rPr lang="he-IL" dirty="0"/>
              <a:t>יכולה לקבל פרמטרים</a:t>
            </a:r>
          </a:p>
          <a:p>
            <a:r>
              <a:rPr lang="he-IL" dirty="0"/>
              <a:t>משמשת לאתחל שדות ולהקצות זיכרון במידת הצורך</a:t>
            </a:r>
          </a:p>
          <a:p>
            <a:r>
              <a:rPr lang="he-IL" b="1" u="sng" dirty="0"/>
              <a:t>שימו לב!! </a:t>
            </a:r>
            <a:r>
              <a:rPr lang="he-IL" dirty="0"/>
              <a:t>לא ניתן להפעיל את הפונקציה הזו באופן יזום על ידי המתכנת. כלומר, היא מופעלת פעם אחת בלבד בעת יצירת האובייקט</a:t>
            </a:r>
          </a:p>
        </p:txBody>
      </p:sp>
      <p:pic>
        <p:nvPicPr>
          <p:cNvPr id="5" name="Picture 2" descr="http://upload.wikimedia.org/wikipedia/en/c/c5/Bob_the_build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34214">
            <a:off x="329314" y="315208"/>
            <a:ext cx="1162502" cy="17644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6700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טקסט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/>
              <a:t> </a:t>
            </a:r>
            <a:r>
              <a:rPr lang="he-IL"/>
              <a:t> בנאי</a:t>
            </a:r>
            <a:r>
              <a:rPr lang="en-US"/>
              <a:t> c’tor - </a:t>
            </a:r>
            <a:endParaRPr lang="he-IL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quarter" idx="17"/>
          </p:nvPr>
        </p:nvSpPr>
        <p:spPr>
          <a:xfrm>
            <a:off x="1043608" y="1052736"/>
            <a:ext cx="7993062" cy="5500464"/>
          </a:xfrm>
        </p:spPr>
        <p:txBody>
          <a:bodyPr>
            <a:normAutofit/>
          </a:bodyPr>
          <a:lstStyle/>
          <a:p>
            <a:r>
              <a:rPr lang="he-IL" dirty="0"/>
              <a:t>נתונה המחלקה הבאה: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r>
              <a:rPr lang="he-IL" dirty="0"/>
              <a:t>דוגמא לשימוש:</a:t>
            </a:r>
          </a:p>
        </p:txBody>
      </p:sp>
      <p:grpSp>
        <p:nvGrpSpPr>
          <p:cNvPr id="6" name="קבוצה 5"/>
          <p:cNvGrpSpPr/>
          <p:nvPr/>
        </p:nvGrpSpPr>
        <p:grpSpPr>
          <a:xfrm>
            <a:off x="4131853" y="4645050"/>
            <a:ext cx="4904643" cy="1333500"/>
            <a:chOff x="1547664" y="4941168"/>
            <a:chExt cx="4904643" cy="1333500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7664" y="4941168"/>
              <a:ext cx="3762375" cy="133350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6096" y="5157192"/>
              <a:ext cx="1016211" cy="1009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קבוצה 2"/>
          <p:cNvGrpSpPr/>
          <p:nvPr/>
        </p:nvGrpSpPr>
        <p:grpSpPr>
          <a:xfrm>
            <a:off x="369365" y="3580689"/>
            <a:ext cx="3164756" cy="2667000"/>
            <a:chOff x="1331640" y="1268760"/>
            <a:chExt cx="3164756" cy="266700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640" y="1268760"/>
              <a:ext cx="2009775" cy="266700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8" name="Picture 6" descr="Image result for GOOD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888" y="2522859"/>
              <a:ext cx="932508" cy="954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65" y="1196752"/>
            <a:ext cx="4166149" cy="22619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832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טקסט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/>
              <a:t> </a:t>
            </a:r>
            <a:r>
              <a:rPr lang="he-IL"/>
              <a:t> בנאי</a:t>
            </a:r>
            <a:r>
              <a:rPr lang="en-US"/>
              <a:t> c’tor - </a:t>
            </a:r>
            <a:endParaRPr lang="he-IL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quarter" idx="17"/>
          </p:nvPr>
        </p:nvSpPr>
        <p:spPr>
          <a:xfrm>
            <a:off x="1043608" y="1052736"/>
            <a:ext cx="7993062" cy="5500464"/>
          </a:xfrm>
        </p:spPr>
        <p:txBody>
          <a:bodyPr>
            <a:normAutofit/>
          </a:bodyPr>
          <a:lstStyle/>
          <a:p>
            <a:r>
              <a:rPr lang="he-IL" dirty="0"/>
              <a:t>נתונה המחלקה הבאה: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r>
              <a:rPr lang="he-IL" dirty="0"/>
              <a:t>דוגמא למימוש: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56" y="1196752"/>
            <a:ext cx="3978744" cy="21602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56" y="4402832"/>
            <a:ext cx="2933700" cy="1371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5541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F0CCFB-F34A-456F-BDD8-CC5D11CA8B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he-IL" dirty="0"/>
              <a:t>דקה על </a:t>
            </a:r>
            <a:r>
              <a:rPr lang="en-US" dirty="0"/>
              <a:t>Undefined Behavior </a:t>
            </a:r>
            <a:endParaRPr lang="he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35BAE-6106-4AD6-93ED-1625C80E80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he-IL" dirty="0"/>
              <a:t>ידוע </a:t>
            </a:r>
            <a:r>
              <a:rPr lang="he-IL" dirty="0">
                <a:hlinkClick r:id="rId3"/>
              </a:rPr>
              <a:t>בקיצור </a:t>
            </a:r>
            <a:r>
              <a:rPr lang="en-US" dirty="0" err="1">
                <a:hlinkClick r:id="rId3"/>
              </a:rPr>
              <a:t>UB</a:t>
            </a:r>
            <a:endParaRPr lang="he-IL" dirty="0"/>
          </a:p>
          <a:p>
            <a:r>
              <a:rPr lang="he-IL" dirty="0"/>
              <a:t>מתארת מצב שיכול להתרחש כתוצאה של שימוש לא נכון בשפה.</a:t>
            </a:r>
          </a:p>
          <a:p>
            <a:r>
              <a:rPr lang="he-IL" dirty="0"/>
              <a:t>שימו לב לזה כאשר את עוברים על </a:t>
            </a:r>
            <a:r>
              <a:rPr lang="he-IL" dirty="0" err="1"/>
              <a:t>תאוד</a:t>
            </a:r>
            <a:r>
              <a:rPr lang="he-IL" dirty="0"/>
              <a:t> מ-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http://en.cppreference.com/w/</a:t>
            </a:r>
            <a:r>
              <a:rPr lang="he-IL" dirty="0"/>
              <a:t> </a:t>
            </a:r>
          </a:p>
          <a:p>
            <a:r>
              <a:rPr lang="he-IL" dirty="0"/>
              <a:t>המשמעות היא התנהגות שלא מוגדרת בתקן</a:t>
            </a:r>
          </a:p>
        </p:txBody>
      </p:sp>
    </p:spTree>
    <p:extLst>
      <p:ext uri="{BB962C8B-B14F-4D97-AF65-F5344CB8AC3E}">
        <p14:creationId xmlns:p14="http://schemas.microsoft.com/office/powerpoint/2010/main" val="548846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טקסט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he-IL" dirty="0"/>
              <a:t>מפרק</a:t>
            </a:r>
            <a:r>
              <a:rPr lang="en-US" dirty="0" err="1"/>
              <a:t>d’tor</a:t>
            </a:r>
            <a:r>
              <a:rPr lang="en-US" dirty="0"/>
              <a:t> - </a:t>
            </a:r>
            <a:endParaRPr lang="he-IL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quarter" idx="17"/>
          </p:nvPr>
        </p:nvSpPr>
        <p:spPr>
          <a:xfrm>
            <a:off x="1043608" y="1052736"/>
            <a:ext cx="7993062" cy="5500464"/>
          </a:xfrm>
        </p:spPr>
        <p:txBody>
          <a:bodyPr>
            <a:noAutofit/>
          </a:bodyPr>
          <a:lstStyle/>
          <a:p>
            <a:r>
              <a:rPr lang="he-IL" dirty="0"/>
              <a:t>פונקציה המופעלת </a:t>
            </a:r>
            <a:r>
              <a:rPr lang="he-IL" b="1" dirty="0"/>
              <a:t>רק</a:t>
            </a:r>
            <a:r>
              <a:rPr lang="he-IL" dirty="0"/>
              <a:t> בעת מחיקת אובייקט</a:t>
            </a:r>
          </a:p>
          <a:p>
            <a:r>
              <a:rPr lang="he-IL" dirty="0"/>
              <a:t>מופעלת באופן אוטומטי ולא על ידי המתכנת</a:t>
            </a:r>
          </a:p>
          <a:p>
            <a:r>
              <a:rPr lang="he-IL" dirty="0"/>
              <a:t>כותרת הפונקציה:</a:t>
            </a:r>
          </a:p>
          <a:p>
            <a:pPr lvl="1"/>
            <a:r>
              <a:rPr lang="he-IL" dirty="0"/>
              <a:t>שם הפונקציה זהה לשם המחלקה עם סימן ~ לפניה</a:t>
            </a:r>
          </a:p>
          <a:p>
            <a:pPr lvl="1"/>
            <a:r>
              <a:rPr lang="he-IL" dirty="0"/>
              <a:t>אין לה ערך החזר</a:t>
            </a:r>
          </a:p>
          <a:p>
            <a:pPr lvl="1"/>
            <a:r>
              <a:rPr lang="he-IL" dirty="0"/>
              <a:t>לא יכולה לקבל פרמטרים</a:t>
            </a:r>
          </a:p>
          <a:p>
            <a:r>
              <a:rPr lang="he-IL" dirty="0"/>
              <a:t>משמשת לשחרר משאבים שהוקצו על ידי האובייקט</a:t>
            </a:r>
          </a:p>
          <a:p>
            <a:r>
              <a:rPr lang="he-IL" b="1" u="sng" dirty="0"/>
              <a:t>שימו לב!! </a:t>
            </a:r>
            <a:r>
              <a:rPr lang="he-IL" dirty="0"/>
              <a:t>ניתן להפעיל את הפונקציה הזאת באופן יזום על ידי המתכנת, אך אנחנו לא נשתמש בכך</a:t>
            </a:r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67792">
            <a:off x="297529" y="293979"/>
            <a:ext cx="1952625" cy="19240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1001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טקסט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he-IL" dirty="0"/>
              <a:t> מפרק</a:t>
            </a:r>
            <a:r>
              <a:rPr lang="en-US" dirty="0" err="1"/>
              <a:t>d’tor</a:t>
            </a:r>
            <a:r>
              <a:rPr lang="en-US" dirty="0"/>
              <a:t> - </a:t>
            </a:r>
            <a:endParaRPr lang="he-IL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quarter" idx="17"/>
          </p:nvPr>
        </p:nvSpPr>
        <p:spPr>
          <a:xfrm>
            <a:off x="1043608" y="1052736"/>
            <a:ext cx="7993062" cy="5500464"/>
          </a:xfrm>
        </p:spPr>
        <p:txBody>
          <a:bodyPr>
            <a:normAutofit/>
          </a:bodyPr>
          <a:lstStyle/>
          <a:p>
            <a:r>
              <a:rPr lang="he-IL" dirty="0"/>
              <a:t>נתונה המחלקה הבאה: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r>
              <a:rPr lang="he-IL" dirty="0"/>
              <a:t>דוגמא למימוש:</a:t>
            </a:r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96752"/>
            <a:ext cx="4400533" cy="25203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437112"/>
            <a:ext cx="2667000" cy="17811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345457"/>
            <a:ext cx="2933700" cy="1371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694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טקסט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he-IL" dirty="0"/>
              <a:t> מפרק</a:t>
            </a:r>
            <a:r>
              <a:rPr lang="en-US" dirty="0" err="1"/>
              <a:t>d’tor</a:t>
            </a:r>
            <a:r>
              <a:rPr lang="en-US" dirty="0"/>
              <a:t> - </a:t>
            </a:r>
            <a:endParaRPr lang="he-IL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quarter" idx="17"/>
          </p:nvPr>
        </p:nvSpPr>
        <p:spPr>
          <a:xfrm>
            <a:off x="1043608" y="1052736"/>
            <a:ext cx="7993062" cy="5500464"/>
          </a:xfrm>
        </p:spPr>
        <p:txBody>
          <a:bodyPr>
            <a:normAutofit/>
          </a:bodyPr>
          <a:lstStyle/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r>
              <a:rPr lang="he-IL" dirty="0"/>
              <a:t>שימוש:</a:t>
            </a:r>
          </a:p>
          <a:p>
            <a:pPr lvl="1"/>
            <a:r>
              <a:rPr lang="he-IL" dirty="0"/>
              <a:t>עם מחיקת האובייקט מהזיכרון, יקרא ה-</a:t>
            </a:r>
            <a:r>
              <a:rPr lang="en-US" dirty="0" err="1"/>
              <a:t>d’tor</a:t>
            </a:r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1196753"/>
            <a:ext cx="3240360" cy="18558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4149080"/>
            <a:ext cx="1819275" cy="18097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800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טקסט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he-IL" dirty="0"/>
              <a:t>שאלות הבנה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quarter" idx="17"/>
          </p:nvPr>
        </p:nvSpPr>
        <p:spPr>
          <a:xfrm>
            <a:off x="1043608" y="1052736"/>
            <a:ext cx="7993062" cy="5500464"/>
          </a:xfrm>
        </p:spPr>
        <p:txBody>
          <a:bodyPr>
            <a:normAutofit/>
          </a:bodyPr>
          <a:lstStyle/>
          <a:p>
            <a:r>
              <a:rPr lang="he-IL" dirty="0"/>
              <a:t>מתי יופעל </a:t>
            </a:r>
            <a:r>
              <a:rPr lang="en-US" dirty="0" err="1"/>
              <a:t>c’tor</a:t>
            </a:r>
            <a:r>
              <a:rPr lang="he-IL" dirty="0"/>
              <a:t> ומתי יופעל </a:t>
            </a:r>
            <a:r>
              <a:rPr lang="en-US" dirty="0" err="1"/>
              <a:t>d’tor</a:t>
            </a:r>
            <a:r>
              <a:rPr lang="he-IL" dirty="0"/>
              <a:t> במקרים הבאים:</a:t>
            </a:r>
          </a:p>
          <a:p>
            <a:r>
              <a:rPr lang="he-IL" dirty="0"/>
              <a:t>מקרה 1</a:t>
            </a:r>
          </a:p>
          <a:p>
            <a:pPr marL="0" indent="0">
              <a:buNone/>
            </a:pPr>
            <a:endParaRPr lang="he-IL" dirty="0"/>
          </a:p>
          <a:p>
            <a:endParaRPr lang="he-IL" dirty="0"/>
          </a:p>
          <a:p>
            <a:r>
              <a:rPr lang="he-IL" dirty="0"/>
              <a:t>מקרה 2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r>
              <a:rPr lang="he-IL" dirty="0"/>
              <a:t>מקרה 3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44824"/>
            <a:ext cx="2237857" cy="11521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33" y="3341737"/>
            <a:ext cx="2247900" cy="14554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33" y="5085184"/>
            <a:ext cx="2247900" cy="1333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8446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טקסט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e-IL" dirty="0"/>
              <a:t>שאלת מחשבה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he-IL" dirty="0"/>
              <a:t>האם ה-</a:t>
            </a:r>
            <a:r>
              <a:rPr lang="en-US" dirty="0" err="1"/>
              <a:t>ctor</a:t>
            </a:r>
            <a:r>
              <a:rPr lang="en-US" dirty="0"/>
              <a:t>/</a:t>
            </a:r>
            <a:r>
              <a:rPr lang="en-US" dirty="0" err="1"/>
              <a:t>dtor</a:t>
            </a:r>
            <a:r>
              <a:rPr lang="he-IL" dirty="0"/>
              <a:t> צריכים להיות מוגדרים כ-</a:t>
            </a:r>
            <a:r>
              <a:rPr lang="en-US" dirty="0"/>
              <a:t>private</a:t>
            </a:r>
            <a:r>
              <a:rPr lang="he-IL" dirty="0"/>
              <a:t> או </a:t>
            </a:r>
            <a:r>
              <a:rPr lang="en-US" dirty="0"/>
              <a:t>public</a:t>
            </a:r>
            <a:r>
              <a:rPr lang="he-IL" dirty="0"/>
              <a:t>?</a:t>
            </a:r>
          </a:p>
          <a:p>
            <a:r>
              <a:rPr lang="he-IL" b="1" dirty="0"/>
              <a:t>תשובה</a:t>
            </a:r>
            <a:r>
              <a:rPr lang="he-IL" dirty="0"/>
              <a:t> - אם ה-</a:t>
            </a:r>
            <a:r>
              <a:rPr lang="en-US" dirty="0" err="1"/>
              <a:t>ctor</a:t>
            </a:r>
            <a:r>
              <a:rPr lang="he-IL" dirty="0"/>
              <a:t> ו/או ה-</a:t>
            </a:r>
            <a:r>
              <a:rPr lang="en-US" dirty="0" err="1"/>
              <a:t>dtor</a:t>
            </a:r>
            <a:r>
              <a:rPr lang="he-IL" dirty="0"/>
              <a:t> יוגדרו כ-</a:t>
            </a:r>
            <a:r>
              <a:rPr lang="en-US" dirty="0"/>
              <a:t>private</a:t>
            </a:r>
            <a:r>
              <a:rPr lang="he-IL" dirty="0"/>
              <a:t> לא יהיה ניתן ליצור אובייקטים מחוץ למחלקה</a:t>
            </a:r>
          </a:p>
          <a:p>
            <a:endParaRPr lang="he-IL" dirty="0"/>
          </a:p>
          <a:p>
            <a:pPr marL="0" indent="0">
              <a:buNone/>
            </a:pPr>
            <a:endParaRPr lang="he-IL" dirty="0"/>
          </a:p>
          <a:p>
            <a:endParaRPr lang="he-IL" dirty="0"/>
          </a:p>
          <a:p>
            <a:endParaRPr lang="he-IL" dirty="0"/>
          </a:p>
          <a:p>
            <a:pPr marL="0" indent="0">
              <a:buNone/>
            </a:pPr>
            <a:endParaRPr lang="he-IL" dirty="0"/>
          </a:p>
          <a:p>
            <a:endParaRPr lang="he-IL" b="1" dirty="0"/>
          </a:p>
          <a:p>
            <a:r>
              <a:rPr lang="he-IL" b="1" dirty="0"/>
              <a:t>בשלב זה</a:t>
            </a:r>
            <a:r>
              <a:rPr lang="he-IL" dirty="0"/>
              <a:t> ה-</a:t>
            </a:r>
            <a:r>
              <a:rPr lang="en-US" dirty="0" err="1"/>
              <a:t>ctor</a:t>
            </a:r>
            <a:r>
              <a:rPr lang="he-IL" dirty="0"/>
              <a:t>/</a:t>
            </a:r>
            <a:r>
              <a:rPr lang="en-US" dirty="0" err="1"/>
              <a:t>dtor</a:t>
            </a:r>
            <a:r>
              <a:rPr lang="he-IL" dirty="0"/>
              <a:t> יוגדרו תמיד כ-</a:t>
            </a:r>
            <a:r>
              <a:rPr lang="en-US" dirty="0"/>
              <a:t>public</a:t>
            </a:r>
          </a:p>
          <a:p>
            <a:endParaRPr lang="he-IL" dirty="0"/>
          </a:p>
        </p:txBody>
      </p:sp>
      <p:grpSp>
        <p:nvGrpSpPr>
          <p:cNvPr id="6" name="קבוצה 5"/>
          <p:cNvGrpSpPr/>
          <p:nvPr/>
        </p:nvGrpSpPr>
        <p:grpSpPr>
          <a:xfrm>
            <a:off x="251520" y="2924944"/>
            <a:ext cx="4104456" cy="2880320"/>
            <a:chOff x="251520" y="2924944"/>
            <a:chExt cx="4104456" cy="288032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2924944"/>
              <a:ext cx="1063377" cy="1110789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4221088"/>
              <a:ext cx="4104456" cy="1584176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0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8178" y="3480338"/>
              <a:ext cx="707164" cy="702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קבוצה 6"/>
          <p:cNvGrpSpPr/>
          <p:nvPr/>
        </p:nvGrpSpPr>
        <p:grpSpPr>
          <a:xfrm>
            <a:off x="4860032" y="2924944"/>
            <a:ext cx="4176465" cy="2880320"/>
            <a:chOff x="4860032" y="2924944"/>
            <a:chExt cx="4176465" cy="2880320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032" y="2924944"/>
              <a:ext cx="1135385" cy="1110789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4101" name="Picture 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033" y="4221088"/>
              <a:ext cx="4176464" cy="1584176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1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1567" y="3480338"/>
              <a:ext cx="707164" cy="702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3" name="Picture 2" descr="Image result for ‫שאלת מחשבה‬‎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0"/>
            <a:ext cx="1271588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65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טקסט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he-IL" sz="4800" dirty="0"/>
              <a:t>העמסת פונקציות</a:t>
            </a:r>
          </a:p>
          <a:p>
            <a:r>
              <a:rPr lang="en-US" sz="4800" dirty="0"/>
              <a:t>Function Overloading</a:t>
            </a:r>
            <a:endParaRPr lang="he-IL" sz="4800" dirty="0"/>
          </a:p>
        </p:txBody>
      </p:sp>
    </p:spTree>
    <p:extLst>
      <p:ext uri="{BB962C8B-B14F-4D97-AF65-F5344CB8AC3E}">
        <p14:creationId xmlns:p14="http://schemas.microsoft.com/office/powerpoint/2010/main" val="963929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טקסט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he-IL" dirty="0"/>
              <a:t>שיעור קודם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OOP</a:t>
            </a:r>
            <a:endParaRPr lang="he-IL" dirty="0"/>
          </a:p>
          <a:p>
            <a:r>
              <a:rPr lang="en-US" dirty="0"/>
              <a:t>Classes &amp; Objects</a:t>
            </a:r>
            <a:endParaRPr lang="he-IL" dirty="0"/>
          </a:p>
          <a:p>
            <a:pPr lvl="1"/>
            <a:r>
              <a:rPr lang="en-US" dirty="0"/>
              <a:t>Instance</a:t>
            </a:r>
          </a:p>
          <a:p>
            <a:pPr lvl="1"/>
            <a:r>
              <a:rPr lang="en-US" dirty="0"/>
              <a:t>Behavior &amp; State</a:t>
            </a:r>
          </a:p>
          <a:p>
            <a:r>
              <a:rPr lang="en-US" dirty="0"/>
              <a:t>Encapsulation</a:t>
            </a:r>
            <a:endParaRPr lang="he-IL" dirty="0"/>
          </a:p>
          <a:p>
            <a:pPr lvl="1"/>
            <a:r>
              <a:rPr lang="en-US" dirty="0"/>
              <a:t>Access Modifiers – private, public</a:t>
            </a:r>
          </a:p>
          <a:p>
            <a:pPr lvl="1"/>
            <a:r>
              <a:rPr lang="en-US" dirty="0"/>
              <a:t>Getters, Setters</a:t>
            </a:r>
            <a:endParaRPr lang="he-IL" dirty="0"/>
          </a:p>
          <a:p>
            <a:r>
              <a:rPr lang="en-US" dirty="0"/>
              <a:t>This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8643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טקסט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he-IL"/>
              <a:t>העמסת פונקציות</a:t>
            </a:r>
          </a:p>
          <a:p>
            <a:r>
              <a:rPr lang="en-US"/>
              <a:t>Function overloading</a:t>
            </a:r>
            <a:endParaRPr lang="en-US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he-IL" dirty="0"/>
              <a:t>מנגנון המאפשר להגדיר מספר פונקציות בעלות אותו שם, אך עם חתימה שונה</a:t>
            </a:r>
          </a:p>
          <a:p>
            <a:r>
              <a:rPr lang="he-IL" b="1" dirty="0"/>
              <a:t>תזכורת! </a:t>
            </a:r>
            <a:r>
              <a:rPr lang="he-IL" dirty="0"/>
              <a:t>חתימה של פונקציה מורכבת מ:</a:t>
            </a:r>
          </a:p>
          <a:p>
            <a:pPr lvl="1"/>
            <a:r>
              <a:rPr lang="he-IL" dirty="0"/>
              <a:t>שם הפונקציה</a:t>
            </a:r>
          </a:p>
          <a:p>
            <a:pPr lvl="1"/>
            <a:r>
              <a:rPr lang="he-IL" dirty="0"/>
              <a:t>רשימת  הפרמטרים (רק הסוגים. השמות לא משנים. הכמות והסדר חשובים)</a:t>
            </a:r>
          </a:p>
          <a:p>
            <a:pPr lvl="1"/>
            <a:r>
              <a:rPr lang="he-IL" b="1" dirty="0"/>
              <a:t>חשוב!!!</a:t>
            </a:r>
            <a:r>
              <a:rPr lang="he-IL" dirty="0"/>
              <a:t> הערך המוחזר של הפונקציה אינו חלק מהחתימה שלה.</a:t>
            </a:r>
          </a:p>
          <a:p>
            <a:r>
              <a:rPr lang="he-IL" dirty="0"/>
              <a:t>דוגמא:</a:t>
            </a:r>
          </a:p>
          <a:p>
            <a:endParaRPr lang="he-IL" dirty="0"/>
          </a:p>
          <a:p>
            <a:endParaRPr lang="he-IL" dirty="0"/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572" y="4509120"/>
            <a:ext cx="2838450" cy="9620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669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טקסט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he-IL"/>
              <a:t>העמסת פונקציות</a:t>
            </a:r>
          </a:p>
          <a:p>
            <a:r>
              <a:rPr lang="en-US"/>
              <a:t>Function overloading</a:t>
            </a:r>
            <a:endParaRPr lang="en-US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he-IL" dirty="0"/>
              <a:t>איך הקומפיילר יודע איזו פונקציה להפעיל?</a:t>
            </a:r>
          </a:p>
          <a:p>
            <a:pPr lvl="1"/>
            <a:r>
              <a:rPr lang="he-IL" dirty="0"/>
              <a:t>לפי כמות וסוג הארגומנטים שהועברו בקריאה</a:t>
            </a:r>
          </a:p>
          <a:p>
            <a:r>
              <a:rPr lang="he-IL" dirty="0"/>
              <a:t>דוגמא: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03" y="1988840"/>
            <a:ext cx="4981492" cy="20162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542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טקסט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he-IL"/>
              <a:t>העמסת פונקציות</a:t>
            </a:r>
          </a:p>
          <a:p>
            <a:r>
              <a:rPr lang="en-US"/>
              <a:t>Function overloading</a:t>
            </a:r>
            <a:endParaRPr lang="en-US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he-IL" dirty="0"/>
              <a:t>המשך הדוגמא: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r>
              <a:rPr lang="he-IL" dirty="0"/>
              <a:t>מה יהיה הפלט?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1124744"/>
            <a:ext cx="3600398" cy="20162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5517232"/>
            <a:ext cx="2219325" cy="70485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22" y="3289151"/>
            <a:ext cx="3605013" cy="17240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11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טקסט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he-IL" sz="4000" dirty="0"/>
              <a:t>העמסת בנאים</a:t>
            </a:r>
          </a:p>
          <a:p>
            <a:r>
              <a:rPr lang="en-US" sz="4000" dirty="0"/>
              <a:t>Constructors Overloading</a:t>
            </a:r>
            <a:endParaRPr lang="he-IL" sz="4000" dirty="0"/>
          </a:p>
        </p:txBody>
      </p:sp>
    </p:spTree>
    <p:extLst>
      <p:ext uri="{BB962C8B-B14F-4D97-AF65-F5344CB8AC3E}">
        <p14:creationId xmlns:p14="http://schemas.microsoft.com/office/powerpoint/2010/main" val="39217150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טקסט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rtl="0"/>
            <a:r>
              <a:rPr lang="he-IL" dirty="0"/>
              <a:t>העמסת בנאים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quarter" idx="17"/>
          </p:nvPr>
        </p:nvSpPr>
        <p:spPr>
          <a:xfrm>
            <a:off x="1043608" y="1052736"/>
            <a:ext cx="7993062" cy="5500464"/>
          </a:xfrm>
        </p:spPr>
        <p:txBody>
          <a:bodyPr>
            <a:normAutofit/>
          </a:bodyPr>
          <a:lstStyle/>
          <a:p>
            <a:r>
              <a:rPr lang="he-IL" dirty="0"/>
              <a:t>מנגנון ה-</a:t>
            </a:r>
            <a:r>
              <a:rPr lang="en-US" dirty="0"/>
              <a:t>function overloading</a:t>
            </a:r>
            <a:r>
              <a:rPr lang="he-IL" dirty="0"/>
              <a:t> שימושי במיוחד כאשר מדובר בבנאים</a:t>
            </a:r>
          </a:p>
          <a:p>
            <a:r>
              <a:rPr lang="he-IL" dirty="0"/>
              <a:t>למה צריך יותר מבנאי אחד?</a:t>
            </a:r>
          </a:p>
          <a:p>
            <a:r>
              <a:rPr lang="he-IL" dirty="0"/>
              <a:t>לאפשר אתחול של אובייקט במספר דרכים</a:t>
            </a:r>
          </a:p>
          <a:p>
            <a:pPr lvl="1"/>
            <a:r>
              <a:rPr lang="he-IL" dirty="0"/>
              <a:t>יתכן שקיימים ערכי </a:t>
            </a:r>
            <a:r>
              <a:rPr lang="he-IL" dirty="0" err="1"/>
              <a:t>ב"מ</a:t>
            </a:r>
            <a:r>
              <a:rPr lang="he-IL" dirty="0"/>
              <a:t> לחלק מהשדות והמשתמש לא חייב לאתחל את כולם</a:t>
            </a:r>
          </a:p>
          <a:p>
            <a:endParaRPr lang="he-IL" dirty="0"/>
          </a:p>
        </p:txBody>
      </p:sp>
      <p:pic>
        <p:nvPicPr>
          <p:cNvPr id="2050" name="Picture 2" descr="https://s3.amazonaws.com/lowres.cartoonstock.com/industry-builder-building-rsjs-building_sites-lifts-pban55_lo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163" y="3645024"/>
            <a:ext cx="2446967" cy="274060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29869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טקסט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rtl="0"/>
            <a:r>
              <a:rPr lang="he-IL" dirty="0"/>
              <a:t>העמסת בנאים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quarter" idx="17"/>
          </p:nvPr>
        </p:nvSpPr>
        <p:spPr>
          <a:xfrm>
            <a:off x="1043608" y="1052736"/>
            <a:ext cx="7993062" cy="5500464"/>
          </a:xfrm>
        </p:spPr>
        <p:txBody>
          <a:bodyPr>
            <a:normAutofit/>
          </a:bodyPr>
          <a:lstStyle/>
          <a:p>
            <a:r>
              <a:rPr lang="he-IL" dirty="0"/>
              <a:t>לדוגמא, נתונה המחלקה הבאה: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r>
              <a:rPr lang="he-IL" dirty="0"/>
              <a:t>ניתן לאתחל את האובייקט במספר דרכים: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052736"/>
            <a:ext cx="2838450" cy="26642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203" y="4149080"/>
            <a:ext cx="3238500" cy="23762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50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טקסט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rtl="0"/>
            <a:r>
              <a:rPr lang="he-IL" dirty="0"/>
              <a:t>העמסת בנאים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quarter" idx="17"/>
          </p:nvPr>
        </p:nvSpPr>
        <p:spPr>
          <a:xfrm>
            <a:off x="1043608" y="1052736"/>
            <a:ext cx="7993062" cy="5500464"/>
          </a:xfrm>
        </p:spPr>
        <p:txBody>
          <a:bodyPr>
            <a:normAutofit/>
          </a:bodyPr>
          <a:lstStyle/>
          <a:p>
            <a:r>
              <a:rPr lang="he-IL" dirty="0"/>
              <a:t>דוגמא – המשך: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60"/>
            <a:ext cx="5534025" cy="48482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446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טקסט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he-IL" dirty="0"/>
              <a:t>שאלת מחשבה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he-IL" dirty="0"/>
              <a:t>תזכורת לשקופית קודמת: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r>
              <a:rPr lang="he-IL" dirty="0"/>
              <a:t>בשיעור הקודם לא הגדרנו ולא מימשנו בנאי. כיצד הצלחנו ליצור אובייקטים?</a:t>
            </a:r>
          </a:p>
        </p:txBody>
      </p:sp>
      <p:pic>
        <p:nvPicPr>
          <p:cNvPr id="5122" name="Picture 2" descr="Image result for ‫שאלת מחשבה‬‎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0"/>
            <a:ext cx="1271588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700808"/>
            <a:ext cx="6419850" cy="23050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מלבן 5"/>
          <p:cNvSpPr/>
          <p:nvPr/>
        </p:nvSpPr>
        <p:spPr>
          <a:xfrm>
            <a:off x="2602814" y="2706089"/>
            <a:ext cx="5641594" cy="794919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3186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טקסט 1"/>
          <p:cNvSpPr>
            <a:spLocks noGrp="1"/>
          </p:cNvSpPr>
          <p:nvPr>
            <p:ph type="body" sz="quarter" idx="13"/>
          </p:nvPr>
        </p:nvSpPr>
        <p:spPr>
          <a:xfrm>
            <a:off x="179512" y="1196752"/>
            <a:ext cx="8280920" cy="3888432"/>
          </a:xfrm>
        </p:spPr>
        <p:txBody>
          <a:bodyPr>
            <a:normAutofit/>
          </a:bodyPr>
          <a:lstStyle/>
          <a:p>
            <a:r>
              <a:rPr lang="he-IL" sz="4000" dirty="0"/>
              <a:t>בנאי ברירת מחדל ובנאי העתקה</a:t>
            </a:r>
          </a:p>
          <a:p>
            <a:r>
              <a:rPr lang="en-US" sz="4000" dirty="0"/>
              <a:t>Default </a:t>
            </a:r>
            <a:r>
              <a:rPr lang="en-US" sz="4000" dirty="0" err="1"/>
              <a:t>c’tor</a:t>
            </a:r>
            <a:r>
              <a:rPr lang="en-US" sz="4000" dirty="0"/>
              <a:t> &amp; Copy </a:t>
            </a:r>
            <a:r>
              <a:rPr lang="en-US" sz="4000" dirty="0" err="1"/>
              <a:t>c’tor</a:t>
            </a:r>
            <a:endParaRPr lang="he-IL" sz="4000" dirty="0"/>
          </a:p>
        </p:txBody>
      </p:sp>
    </p:spTree>
    <p:extLst>
      <p:ext uri="{BB962C8B-B14F-4D97-AF65-F5344CB8AC3E}">
        <p14:creationId xmlns:p14="http://schemas.microsoft.com/office/powerpoint/2010/main" val="24156089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טקסט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he-IL"/>
              <a:t>בנאי ברירת מחדל</a:t>
            </a:r>
          </a:p>
          <a:p>
            <a:r>
              <a:rPr lang="en-US"/>
              <a:t>Default constructor</a:t>
            </a:r>
            <a:endParaRPr lang="he-IL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he-IL" dirty="0"/>
              <a:t>כל מחלקה מגיעה עם </a:t>
            </a:r>
            <a:r>
              <a:rPr lang="en-US" dirty="0"/>
              <a:t>default constructor</a:t>
            </a:r>
            <a:endParaRPr lang="he-IL" dirty="0"/>
          </a:p>
          <a:p>
            <a:pPr lvl="1"/>
            <a:r>
              <a:rPr lang="he-IL" dirty="0"/>
              <a:t>בנאי שלא מקבל פרמטרים</a:t>
            </a:r>
          </a:p>
          <a:p>
            <a:pPr lvl="1"/>
            <a:r>
              <a:rPr lang="he-IL" dirty="0"/>
              <a:t>בנאי שהמימוש שלו ריק</a:t>
            </a:r>
          </a:p>
          <a:p>
            <a:r>
              <a:rPr lang="he-IL" dirty="0"/>
              <a:t>לכן, גם כשלא הגדרנו בנאי במחלקה הצלחנו ליצור אובייקטים</a:t>
            </a:r>
          </a:p>
        </p:txBody>
      </p:sp>
    </p:spTree>
    <p:extLst>
      <p:ext uri="{BB962C8B-B14F-4D97-AF65-F5344CB8AC3E}">
        <p14:creationId xmlns:p14="http://schemas.microsoft.com/office/powerpoint/2010/main" val="2446192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טקסט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e-IL"/>
              <a:t>היום</a:t>
            </a:r>
            <a:endParaRPr lang="he-IL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he-IL" dirty="0"/>
              <a:t>לימוד עצמי משיעורי הבית</a:t>
            </a:r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/>
              <a:t>reference</a:t>
            </a:r>
            <a:endParaRPr lang="he-IL" dirty="0"/>
          </a:p>
          <a:p>
            <a:r>
              <a:rPr lang="he-IL" dirty="0"/>
              <a:t>בנאים ומפרקים</a:t>
            </a:r>
          </a:p>
          <a:p>
            <a:pPr lvl="1"/>
            <a:r>
              <a:rPr lang="he-IL" dirty="0"/>
              <a:t>בנאי ברירת מחדל</a:t>
            </a:r>
          </a:p>
          <a:p>
            <a:pPr lvl="1"/>
            <a:r>
              <a:rPr lang="he-IL" dirty="0"/>
              <a:t>בנאי העתקה</a:t>
            </a:r>
          </a:p>
          <a:p>
            <a:pPr lvl="1"/>
            <a:r>
              <a:rPr lang="en-US" dirty="0"/>
              <a:t>Deep copy, Shallow copy</a:t>
            </a:r>
          </a:p>
          <a:p>
            <a:pPr lvl="1"/>
            <a:r>
              <a:rPr lang="en-US" dirty="0" err="1"/>
              <a:t>Initalization</a:t>
            </a:r>
            <a:r>
              <a:rPr lang="en-US" dirty="0"/>
              <a:t> Line</a:t>
            </a:r>
            <a:endParaRPr lang="he-IL" dirty="0"/>
          </a:p>
          <a:p>
            <a:r>
              <a:rPr lang="he-IL" dirty="0"/>
              <a:t>העמסת פונקציות</a:t>
            </a:r>
          </a:p>
          <a:p>
            <a:r>
              <a:rPr lang="he-IL" dirty="0"/>
              <a:t>העמסת בנאים</a:t>
            </a:r>
          </a:p>
          <a:p>
            <a:r>
              <a:rPr lang="he-IL" dirty="0"/>
              <a:t>העמסת אופרטורים</a:t>
            </a:r>
          </a:p>
        </p:txBody>
      </p:sp>
      <p:pic>
        <p:nvPicPr>
          <p:cNvPr id="32770" name="Picture 2" descr="Image result for overload in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44824"/>
            <a:ext cx="3714750" cy="27860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72566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טקסט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he-IL"/>
              <a:t>בנאי ברירת מחדל</a:t>
            </a:r>
          </a:p>
          <a:p>
            <a:r>
              <a:rPr lang="en-US"/>
              <a:t>Default constructor</a:t>
            </a:r>
            <a:endParaRPr lang="he-IL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he-IL" dirty="0"/>
              <a:t>נתונה המחלקה הבאה: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r>
              <a:rPr lang="he-IL" dirty="0"/>
              <a:t>האם הקוד הבא יעבור קומפילציה? 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r>
              <a:rPr lang="he-IL" dirty="0"/>
              <a:t>ברגע שהוגדר בנאי כלשהו, לא מקבלים בנאי </a:t>
            </a:r>
            <a:r>
              <a:rPr lang="he-IL" dirty="0" err="1"/>
              <a:t>ב"מ</a:t>
            </a:r>
            <a:endParaRPr lang="he-IL" dirty="0"/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268760"/>
            <a:ext cx="2371725" cy="2286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365104"/>
            <a:ext cx="1482998" cy="10576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קבוצה 5"/>
          <p:cNvGrpSpPr/>
          <p:nvPr/>
        </p:nvGrpSpPr>
        <p:grpSpPr>
          <a:xfrm>
            <a:off x="3131840" y="4221088"/>
            <a:ext cx="5298948" cy="1206974"/>
            <a:chOff x="3131840" y="4221088"/>
            <a:chExt cx="5298948" cy="1206974"/>
          </a:xfrm>
        </p:grpSpPr>
        <p:pic>
          <p:nvPicPr>
            <p:cNvPr id="14340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1840" y="5025730"/>
              <a:ext cx="5298948" cy="40233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9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7732" y="4221088"/>
              <a:ext cx="707164" cy="702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56090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טקסט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he-IL"/>
              <a:t>בנאי העתקה</a:t>
            </a:r>
          </a:p>
          <a:p>
            <a:r>
              <a:rPr lang="en-US"/>
              <a:t>Copy constructor</a:t>
            </a:r>
            <a:endParaRPr lang="he-IL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he-IL" dirty="0"/>
              <a:t>סוג נוסף של בנאי שהקומפיילר נותן לנו "מתנה" כשאנחנו מגדירים מחלקה חדשה נקרא - בנאי העתקה (</a:t>
            </a:r>
            <a:r>
              <a:rPr lang="en-US" dirty="0"/>
              <a:t>copy constructor</a:t>
            </a:r>
            <a:r>
              <a:rPr lang="he-IL" dirty="0"/>
              <a:t>)</a:t>
            </a:r>
          </a:p>
          <a:p>
            <a:r>
              <a:rPr lang="he-IL" dirty="0"/>
              <a:t>משמש לצורך אתחול אובייקט חדש על ידי העתקת המצב של אובייקט אחר מאותו הסוג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02467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טקסט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he-IL"/>
              <a:t>בנאי העתקה</a:t>
            </a:r>
          </a:p>
          <a:p>
            <a:r>
              <a:rPr lang="en-US"/>
              <a:t>Copy constructor</a:t>
            </a:r>
            <a:endParaRPr lang="he-IL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he-IL" dirty="0"/>
              <a:t>נתונה המחלקה הבאה: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r>
              <a:rPr lang="he-IL" dirty="0"/>
              <a:t>נתון הקוד הבא:</a:t>
            </a:r>
          </a:p>
          <a:p>
            <a:endParaRPr lang="he-IL" dirty="0"/>
          </a:p>
          <a:p>
            <a:endParaRPr lang="he-IL" dirty="0"/>
          </a:p>
          <a:p>
            <a:r>
              <a:rPr lang="he-IL" dirty="0"/>
              <a:t>הפלט:</a:t>
            </a:r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6" name="Picture 2" descr="C:\Users\Gibel\Desktop\poi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6009075"/>
            <a:ext cx="3672408" cy="29412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96752"/>
            <a:ext cx="2390775" cy="2476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933056"/>
            <a:ext cx="2276475" cy="17240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675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טקסט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he-IL" dirty="0"/>
              <a:t>בנאי העתקה</a:t>
            </a:r>
          </a:p>
          <a:p>
            <a:r>
              <a:rPr lang="en-US" dirty="0"/>
              <a:t>Copy constructor</a:t>
            </a:r>
            <a:endParaRPr lang="he-IL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he-IL" dirty="0"/>
              <a:t>חתימה של בנאי העתקה:</a:t>
            </a:r>
          </a:p>
          <a:p>
            <a:r>
              <a:rPr lang="he-IL" dirty="0"/>
              <a:t>איך זה עובד?</a:t>
            </a:r>
          </a:p>
          <a:p>
            <a:pPr lvl="1"/>
            <a:r>
              <a:rPr lang="he-IL" dirty="0"/>
              <a:t>מעתיק </a:t>
            </a:r>
            <a:r>
              <a:rPr lang="en-US" dirty="0"/>
              <a:t>bit-bit</a:t>
            </a:r>
            <a:r>
              <a:rPr lang="he-IL" dirty="0"/>
              <a:t> (</a:t>
            </a:r>
            <a:r>
              <a:rPr lang="en-US" dirty="0" err="1"/>
              <a:t>memcpy</a:t>
            </a:r>
            <a:r>
              <a:rPr lang="he-IL" dirty="0"/>
              <a:t>) – במקרים פשוטים</a:t>
            </a:r>
          </a:p>
          <a:p>
            <a:r>
              <a:rPr lang="he-IL" dirty="0"/>
              <a:t>מתי עלולה להיווצר בעיה?</a:t>
            </a:r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542" y="1196752"/>
            <a:ext cx="1990725" cy="228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6388" name="Picture 4" descr="Image result for ‫העתקה‬‎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963" y="3405065"/>
            <a:ext cx="4143375" cy="31337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32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טקסט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he-IL"/>
              <a:t>בנאי העתקה</a:t>
            </a:r>
          </a:p>
          <a:p>
            <a:r>
              <a:rPr lang="en-US"/>
              <a:t>Copy constructor</a:t>
            </a:r>
            <a:endParaRPr lang="he-IL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he-IL" dirty="0"/>
              <a:t>נתונות המחלקות הבאות: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r>
              <a:rPr lang="he-IL" dirty="0"/>
              <a:t>נתון הקוד הבא. מה יהיה הפלט?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2514600" cy="20162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556792"/>
            <a:ext cx="4895850" cy="20162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714686"/>
            <a:ext cx="2495550" cy="80962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05064"/>
            <a:ext cx="1981200" cy="25812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724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טקסט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Shallow copy</a:t>
            </a:r>
            <a:endParaRPr lang="he-IL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quarter" idx="17"/>
          </p:nvPr>
        </p:nvSpPr>
        <p:spPr>
          <a:xfrm>
            <a:off x="1043608" y="1052736"/>
            <a:ext cx="7993062" cy="5486055"/>
          </a:xfrm>
        </p:spPr>
        <p:txBody>
          <a:bodyPr>
            <a:normAutofit/>
          </a:bodyPr>
          <a:lstStyle/>
          <a:p>
            <a:r>
              <a:rPr lang="he-IL" dirty="0"/>
              <a:t>מה בעצם קורה?</a:t>
            </a:r>
          </a:p>
          <a:p>
            <a:pPr lvl="1"/>
            <a:r>
              <a:rPr lang="en-US" dirty="0"/>
              <a:t>Shallow copy</a:t>
            </a:r>
            <a:endParaRPr lang="he-IL" dirty="0"/>
          </a:p>
          <a:p>
            <a:pPr marL="0" indent="0">
              <a:buNone/>
            </a:pPr>
            <a:endParaRPr lang="he-IL" dirty="0"/>
          </a:p>
        </p:txBody>
      </p:sp>
      <p:grpSp>
        <p:nvGrpSpPr>
          <p:cNvPr id="90" name="קבוצה 89"/>
          <p:cNvGrpSpPr/>
          <p:nvPr/>
        </p:nvGrpSpPr>
        <p:grpSpPr>
          <a:xfrm>
            <a:off x="5225988" y="3615528"/>
            <a:ext cx="1240904" cy="1161420"/>
            <a:chOff x="5225988" y="3680471"/>
            <a:chExt cx="1240904" cy="1161420"/>
          </a:xfrm>
        </p:grpSpPr>
        <p:sp>
          <p:nvSpPr>
            <p:cNvPr id="10" name="אליפסה 9"/>
            <p:cNvSpPr/>
            <p:nvPr/>
          </p:nvSpPr>
          <p:spPr>
            <a:xfrm>
              <a:off x="5303912" y="4049803"/>
              <a:ext cx="1152128" cy="7920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25988" y="3680471"/>
              <a:ext cx="124090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i="1" dirty="0"/>
                <a:t>p1 (Point)</a:t>
              </a:r>
              <a:endParaRPr lang="he-IL" i="1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422776" y="4051983"/>
            <a:ext cx="113536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i="1" dirty="0"/>
              <a:t>_x = 5</a:t>
            </a:r>
          </a:p>
          <a:p>
            <a:r>
              <a:rPr lang="en-US" i="1" dirty="0"/>
              <a:t>_y = 7</a:t>
            </a:r>
            <a:endParaRPr lang="he-IL" i="1" dirty="0"/>
          </a:p>
        </p:txBody>
      </p:sp>
      <p:grpSp>
        <p:nvGrpSpPr>
          <p:cNvPr id="94" name="קבוצה 93"/>
          <p:cNvGrpSpPr/>
          <p:nvPr/>
        </p:nvGrpSpPr>
        <p:grpSpPr>
          <a:xfrm>
            <a:off x="6751414" y="3626957"/>
            <a:ext cx="1240904" cy="1149991"/>
            <a:chOff x="6751414" y="3691900"/>
            <a:chExt cx="1240904" cy="1149991"/>
          </a:xfrm>
        </p:grpSpPr>
        <p:sp>
          <p:nvSpPr>
            <p:cNvPr id="16" name="אליפסה 15"/>
            <p:cNvSpPr/>
            <p:nvPr/>
          </p:nvSpPr>
          <p:spPr>
            <a:xfrm>
              <a:off x="6795802" y="4049803"/>
              <a:ext cx="1152128" cy="7920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751414" y="3691900"/>
              <a:ext cx="124090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i="1" dirty="0"/>
                <a:t>p2 (Point)</a:t>
              </a:r>
              <a:endParaRPr lang="he-IL" i="1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914666" y="4051983"/>
            <a:ext cx="113536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i="1" dirty="0"/>
              <a:t>_x = 10</a:t>
            </a:r>
          </a:p>
          <a:p>
            <a:r>
              <a:rPr lang="en-US" i="1" dirty="0"/>
              <a:t>_y = 8</a:t>
            </a:r>
            <a:endParaRPr lang="he-IL" i="1" dirty="0"/>
          </a:p>
        </p:txBody>
      </p:sp>
      <p:grpSp>
        <p:nvGrpSpPr>
          <p:cNvPr id="88" name="קבוצה 87"/>
          <p:cNvGrpSpPr/>
          <p:nvPr/>
        </p:nvGrpSpPr>
        <p:grpSpPr>
          <a:xfrm>
            <a:off x="5846440" y="4712005"/>
            <a:ext cx="1525426" cy="1742674"/>
            <a:chOff x="5846440" y="4776948"/>
            <a:chExt cx="1525426" cy="1742674"/>
          </a:xfrm>
        </p:grpSpPr>
        <p:grpSp>
          <p:nvGrpSpPr>
            <p:cNvPr id="29" name="קבוצה 28"/>
            <p:cNvGrpSpPr/>
            <p:nvPr/>
          </p:nvGrpSpPr>
          <p:grpSpPr>
            <a:xfrm>
              <a:off x="5990456" y="5369631"/>
              <a:ext cx="1298612" cy="1149991"/>
              <a:chOff x="3663516" y="2914457"/>
              <a:chExt cx="1298612" cy="1149991"/>
            </a:xfrm>
          </p:grpSpPr>
          <p:grpSp>
            <p:nvGrpSpPr>
              <p:cNvPr id="30" name="קבוצה 29"/>
              <p:cNvGrpSpPr/>
              <p:nvPr/>
            </p:nvGrpSpPr>
            <p:grpSpPr>
              <a:xfrm>
                <a:off x="3707904" y="3272360"/>
                <a:ext cx="1254224" cy="792088"/>
                <a:chOff x="1661592" y="2096852"/>
                <a:chExt cx="1254224" cy="792088"/>
              </a:xfrm>
            </p:grpSpPr>
            <p:sp>
              <p:nvSpPr>
                <p:cNvPr id="32" name="אליפסה 31"/>
                <p:cNvSpPr/>
                <p:nvPr/>
              </p:nvSpPr>
              <p:spPr>
                <a:xfrm>
                  <a:off x="1661592" y="2096852"/>
                  <a:ext cx="1152128" cy="792088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1780456" y="2163975"/>
                  <a:ext cx="1135360" cy="646331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i="1" dirty="0"/>
                    <a:t>*_s = </a:t>
                  </a:r>
                </a:p>
                <a:p>
                  <a:r>
                    <a:rPr lang="en-US" i="1" dirty="0"/>
                    <a:t>*_e =</a:t>
                  </a:r>
                  <a:endParaRPr lang="he-IL" i="1" dirty="0"/>
                </a:p>
              </p:txBody>
            </p:sp>
          </p:grpSp>
          <p:sp>
            <p:nvSpPr>
              <p:cNvPr id="31" name="TextBox 30"/>
              <p:cNvSpPr txBox="1"/>
              <p:nvPr/>
            </p:nvSpPr>
            <p:spPr>
              <a:xfrm>
                <a:off x="3663516" y="2914457"/>
                <a:ext cx="1240904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i="1" dirty="0"/>
                  <a:t>a (Line)</a:t>
                </a:r>
                <a:endParaRPr lang="he-IL" i="1" dirty="0"/>
              </a:p>
            </p:txBody>
          </p:sp>
        </p:grpSp>
        <p:cxnSp>
          <p:nvCxnSpPr>
            <p:cNvPr id="35" name="מחבר מרפקי 34"/>
            <p:cNvCxnSpPr/>
            <p:nvPr/>
          </p:nvCxnSpPr>
          <p:spPr>
            <a:xfrm rot="16200000" flipV="1">
              <a:off x="5809135" y="4879196"/>
              <a:ext cx="1142836" cy="1068226"/>
            </a:xfrm>
            <a:prstGeom prst="bentConnector3">
              <a:avLst>
                <a:gd name="adj1" fmla="val 15577"/>
              </a:avLst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מחבר מרפקי 39"/>
            <p:cNvCxnSpPr>
              <a:endCxn id="16" idx="4"/>
            </p:cNvCxnSpPr>
            <p:nvPr/>
          </p:nvCxnSpPr>
          <p:spPr>
            <a:xfrm rot="5400000" flipH="1" flipV="1">
              <a:off x="6429748" y="5261866"/>
              <a:ext cx="1427036" cy="457200"/>
            </a:xfrm>
            <a:prstGeom prst="bentConnector3">
              <a:avLst>
                <a:gd name="adj1" fmla="val 825"/>
              </a:avLst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89" name="קבוצה 88"/>
          <p:cNvGrpSpPr/>
          <p:nvPr/>
        </p:nvGrpSpPr>
        <p:grpSpPr>
          <a:xfrm>
            <a:off x="5846440" y="2132856"/>
            <a:ext cx="1635910" cy="1852004"/>
            <a:chOff x="5846440" y="2197799"/>
            <a:chExt cx="1635910" cy="1852004"/>
          </a:xfrm>
        </p:grpSpPr>
        <p:grpSp>
          <p:nvGrpSpPr>
            <p:cNvPr id="24" name="קבוצה 23"/>
            <p:cNvGrpSpPr/>
            <p:nvPr/>
          </p:nvGrpSpPr>
          <p:grpSpPr>
            <a:xfrm>
              <a:off x="5961602" y="2197799"/>
              <a:ext cx="1298612" cy="1149991"/>
              <a:chOff x="3663516" y="2914457"/>
              <a:chExt cx="1298612" cy="1149991"/>
            </a:xfrm>
          </p:grpSpPr>
          <p:grpSp>
            <p:nvGrpSpPr>
              <p:cNvPr id="25" name="קבוצה 24"/>
              <p:cNvGrpSpPr/>
              <p:nvPr/>
            </p:nvGrpSpPr>
            <p:grpSpPr>
              <a:xfrm>
                <a:off x="3707904" y="3272360"/>
                <a:ext cx="1254224" cy="792088"/>
                <a:chOff x="1661592" y="2096852"/>
                <a:chExt cx="1254224" cy="792088"/>
              </a:xfrm>
            </p:grpSpPr>
            <p:sp>
              <p:nvSpPr>
                <p:cNvPr id="27" name="אליפסה 26"/>
                <p:cNvSpPr/>
                <p:nvPr/>
              </p:nvSpPr>
              <p:spPr>
                <a:xfrm>
                  <a:off x="1661592" y="2096852"/>
                  <a:ext cx="1152128" cy="792088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1780456" y="2163975"/>
                  <a:ext cx="1135360" cy="646331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i="1" dirty="0"/>
                    <a:t>*_s =</a:t>
                  </a:r>
                </a:p>
                <a:p>
                  <a:r>
                    <a:rPr lang="en-US" i="1" dirty="0"/>
                    <a:t>*_e =</a:t>
                  </a:r>
                  <a:endParaRPr lang="he-IL" i="1" dirty="0"/>
                </a:p>
              </p:txBody>
            </p:sp>
          </p:grpSp>
          <p:sp>
            <p:nvSpPr>
              <p:cNvPr id="26" name="TextBox 25"/>
              <p:cNvSpPr txBox="1"/>
              <p:nvPr/>
            </p:nvSpPr>
            <p:spPr>
              <a:xfrm>
                <a:off x="3663516" y="2914457"/>
                <a:ext cx="1240904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i="1" dirty="0"/>
                  <a:t>b (Line)</a:t>
                </a:r>
                <a:endParaRPr lang="he-IL" i="1" dirty="0"/>
              </a:p>
            </p:txBody>
          </p:sp>
        </p:grpSp>
        <p:cxnSp>
          <p:nvCxnSpPr>
            <p:cNvPr id="64" name="מחבר מרפקי 63"/>
            <p:cNvCxnSpPr/>
            <p:nvPr/>
          </p:nvCxnSpPr>
          <p:spPr>
            <a:xfrm rot="16200000" flipH="1">
              <a:off x="6766067" y="3333520"/>
              <a:ext cx="987909" cy="444657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9" name="מחבר מרפקי 78"/>
            <p:cNvCxnSpPr>
              <a:endCxn id="18" idx="2"/>
            </p:cNvCxnSpPr>
            <p:nvPr/>
          </p:nvCxnSpPr>
          <p:spPr>
            <a:xfrm rot="5400000">
              <a:off x="5742583" y="2812777"/>
              <a:ext cx="1275940" cy="1068226"/>
            </a:xfrm>
            <a:prstGeom prst="bentConnector3">
              <a:avLst>
                <a:gd name="adj1" fmla="val 59584"/>
              </a:avLst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8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828" y="1268760"/>
            <a:ext cx="3728188" cy="15353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828" y="3064019"/>
            <a:ext cx="1990725" cy="2171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243" y="4625144"/>
            <a:ext cx="1123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972" y="4061232"/>
            <a:ext cx="15049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972" y="4341072"/>
            <a:ext cx="98107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TextBox 96"/>
          <p:cNvSpPr txBox="1"/>
          <p:nvPr/>
        </p:nvSpPr>
        <p:spPr>
          <a:xfrm>
            <a:off x="4473791" y="5315080"/>
            <a:ext cx="113536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i="1" dirty="0"/>
              <a:t>_x = 25</a:t>
            </a:r>
          </a:p>
          <a:p>
            <a:r>
              <a:rPr lang="en-US" i="1" dirty="0"/>
              <a:t>_y = 27</a:t>
            </a:r>
            <a:endParaRPr lang="he-IL" i="1" dirty="0"/>
          </a:p>
        </p:txBody>
      </p:sp>
      <p:sp>
        <p:nvSpPr>
          <p:cNvPr id="98" name="TextBox 97"/>
          <p:cNvSpPr txBox="1"/>
          <p:nvPr/>
        </p:nvSpPr>
        <p:spPr>
          <a:xfrm>
            <a:off x="7596336" y="5315080"/>
            <a:ext cx="113536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i="1" dirty="0"/>
              <a:t>_x = 30</a:t>
            </a:r>
          </a:p>
          <a:p>
            <a:r>
              <a:rPr lang="en-US" i="1" dirty="0"/>
              <a:t>_y = 28</a:t>
            </a:r>
            <a:endParaRPr lang="he-IL" i="1" dirty="0"/>
          </a:p>
        </p:txBody>
      </p:sp>
    </p:spTree>
    <p:extLst>
      <p:ext uri="{BB962C8B-B14F-4D97-AF65-F5344CB8AC3E}">
        <p14:creationId xmlns:p14="http://schemas.microsoft.com/office/powerpoint/2010/main" val="1905421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 -0.17407 L 0.09843 -0.18449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22" y="-532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465 -0.16342 L -0.07778 -0.18449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22" y="-1065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/>
      <p:bldP spid="11" grpId="1"/>
      <p:bldP spid="17" grpId="0"/>
      <p:bldP spid="17" grpId="1"/>
      <p:bldP spid="97" grpId="0"/>
      <p:bldP spid="97" grpId="1"/>
      <p:bldP spid="97" grpId="2"/>
      <p:bldP spid="98" grpId="0"/>
      <p:bldP spid="98" grpId="1"/>
      <p:bldP spid="98" grpId="2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טקסט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Deep copy</a:t>
            </a:r>
            <a:endParaRPr lang="he-IL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quarter" idx="17"/>
          </p:nvPr>
        </p:nvSpPr>
        <p:spPr>
          <a:xfrm>
            <a:off x="1043608" y="1052736"/>
            <a:ext cx="7993062" cy="5486055"/>
          </a:xfrm>
        </p:spPr>
        <p:txBody>
          <a:bodyPr>
            <a:normAutofit/>
          </a:bodyPr>
          <a:lstStyle/>
          <a:p>
            <a:r>
              <a:rPr lang="he-IL" dirty="0"/>
              <a:t>מה אנחנו רוצים שיקרה?</a:t>
            </a:r>
          </a:p>
          <a:p>
            <a:pPr lvl="1"/>
            <a:r>
              <a:rPr lang="en-US" dirty="0"/>
              <a:t>Deep copy</a:t>
            </a:r>
            <a:endParaRPr lang="he-IL" dirty="0"/>
          </a:p>
          <a:p>
            <a:pPr marL="0" indent="0">
              <a:buNone/>
            </a:pPr>
            <a:endParaRPr lang="he-IL" dirty="0"/>
          </a:p>
        </p:txBody>
      </p:sp>
      <p:grpSp>
        <p:nvGrpSpPr>
          <p:cNvPr id="90" name="קבוצה 89"/>
          <p:cNvGrpSpPr/>
          <p:nvPr/>
        </p:nvGrpSpPr>
        <p:grpSpPr>
          <a:xfrm>
            <a:off x="3308938" y="4193496"/>
            <a:ext cx="1162979" cy="1161420"/>
            <a:chOff x="5303912" y="3680471"/>
            <a:chExt cx="1162979" cy="1161420"/>
          </a:xfrm>
        </p:grpSpPr>
        <p:sp>
          <p:nvSpPr>
            <p:cNvPr id="10" name="אליפסה 9"/>
            <p:cNvSpPr/>
            <p:nvPr/>
          </p:nvSpPr>
          <p:spPr>
            <a:xfrm>
              <a:off x="5303912" y="4049803"/>
              <a:ext cx="1152128" cy="7920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37782" y="3680471"/>
              <a:ext cx="1029109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600" i="1" dirty="0"/>
                <a:t>(Point)</a:t>
              </a:r>
              <a:endParaRPr lang="he-IL" sz="1600" i="1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442809" y="4697328"/>
            <a:ext cx="113536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i="1" dirty="0"/>
              <a:t>_x = 5</a:t>
            </a:r>
          </a:p>
          <a:p>
            <a:r>
              <a:rPr lang="en-US" sz="1600" i="1" dirty="0"/>
              <a:t>_y = 7</a:t>
            </a:r>
            <a:endParaRPr lang="he-IL" sz="1600" i="1" dirty="0"/>
          </a:p>
        </p:txBody>
      </p:sp>
      <p:grpSp>
        <p:nvGrpSpPr>
          <p:cNvPr id="94" name="קבוצה 93"/>
          <p:cNvGrpSpPr/>
          <p:nvPr/>
        </p:nvGrpSpPr>
        <p:grpSpPr>
          <a:xfrm>
            <a:off x="4584610" y="4193496"/>
            <a:ext cx="1196515" cy="1149991"/>
            <a:chOff x="6795802" y="3691900"/>
            <a:chExt cx="1196515" cy="1149991"/>
          </a:xfrm>
        </p:grpSpPr>
        <p:sp>
          <p:nvSpPr>
            <p:cNvPr id="16" name="אליפסה 15"/>
            <p:cNvSpPr/>
            <p:nvPr/>
          </p:nvSpPr>
          <p:spPr>
            <a:xfrm>
              <a:off x="6795802" y="4049803"/>
              <a:ext cx="1152128" cy="7920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950144" y="3691900"/>
              <a:ext cx="1042173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600" i="1" dirty="0"/>
                <a:t>(Point)</a:t>
              </a:r>
              <a:endParaRPr lang="he-IL" sz="1600" i="1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738953" y="4697552"/>
            <a:ext cx="113536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i="1" dirty="0"/>
              <a:t>_x = 10</a:t>
            </a:r>
          </a:p>
          <a:p>
            <a:r>
              <a:rPr lang="en-US" sz="1600" i="1" dirty="0"/>
              <a:t>_y = 8</a:t>
            </a:r>
            <a:endParaRPr lang="he-IL" sz="1600" i="1" dirty="0"/>
          </a:p>
        </p:txBody>
      </p:sp>
      <p:grpSp>
        <p:nvGrpSpPr>
          <p:cNvPr id="88" name="קבוצה 87"/>
          <p:cNvGrpSpPr/>
          <p:nvPr/>
        </p:nvGrpSpPr>
        <p:grpSpPr>
          <a:xfrm>
            <a:off x="3885002" y="5343487"/>
            <a:ext cx="1323261" cy="1253865"/>
            <a:chOff x="5965807" y="5265757"/>
            <a:chExt cx="1323261" cy="1253865"/>
          </a:xfrm>
        </p:grpSpPr>
        <p:grpSp>
          <p:nvGrpSpPr>
            <p:cNvPr id="29" name="קבוצה 28"/>
            <p:cNvGrpSpPr/>
            <p:nvPr/>
          </p:nvGrpSpPr>
          <p:grpSpPr>
            <a:xfrm>
              <a:off x="5990456" y="5369631"/>
              <a:ext cx="1298612" cy="1149991"/>
              <a:chOff x="3663516" y="2914457"/>
              <a:chExt cx="1298612" cy="1149991"/>
            </a:xfrm>
          </p:grpSpPr>
          <p:grpSp>
            <p:nvGrpSpPr>
              <p:cNvPr id="30" name="קבוצה 29"/>
              <p:cNvGrpSpPr/>
              <p:nvPr/>
            </p:nvGrpSpPr>
            <p:grpSpPr>
              <a:xfrm>
                <a:off x="3707904" y="3272360"/>
                <a:ext cx="1254224" cy="792088"/>
                <a:chOff x="1661592" y="2096852"/>
                <a:chExt cx="1254224" cy="792088"/>
              </a:xfrm>
            </p:grpSpPr>
            <p:sp>
              <p:nvSpPr>
                <p:cNvPr id="32" name="אליפסה 31"/>
                <p:cNvSpPr/>
                <p:nvPr/>
              </p:nvSpPr>
              <p:spPr>
                <a:xfrm>
                  <a:off x="1661592" y="2096852"/>
                  <a:ext cx="1152128" cy="792088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1780456" y="2163975"/>
                  <a:ext cx="1135360" cy="584775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600" i="1" dirty="0"/>
                    <a:t>*_s = </a:t>
                  </a:r>
                </a:p>
                <a:p>
                  <a:r>
                    <a:rPr lang="en-US" sz="1600" i="1" dirty="0"/>
                    <a:t>*_e =</a:t>
                  </a:r>
                  <a:endParaRPr lang="he-IL" sz="1600" i="1" dirty="0"/>
                </a:p>
              </p:txBody>
            </p:sp>
          </p:grpSp>
          <p:sp>
            <p:nvSpPr>
              <p:cNvPr id="31" name="TextBox 30"/>
              <p:cNvSpPr txBox="1"/>
              <p:nvPr/>
            </p:nvSpPr>
            <p:spPr>
              <a:xfrm>
                <a:off x="3663516" y="2914457"/>
                <a:ext cx="1240904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600" i="1" dirty="0"/>
                  <a:t>a (Line)</a:t>
                </a:r>
                <a:endParaRPr lang="he-IL" sz="1600" i="1" dirty="0"/>
              </a:p>
            </p:txBody>
          </p:sp>
        </p:grpSp>
        <p:cxnSp>
          <p:nvCxnSpPr>
            <p:cNvPr id="35" name="מחבר מרפקי 34"/>
            <p:cNvCxnSpPr>
              <a:endCxn id="10" idx="4"/>
            </p:cNvCxnSpPr>
            <p:nvPr/>
          </p:nvCxnSpPr>
          <p:spPr>
            <a:xfrm rot="10800000">
              <a:off x="5965807" y="5277187"/>
              <a:ext cx="886530" cy="574175"/>
            </a:xfrm>
            <a:prstGeom prst="bentConnector2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מחבר מרפקי 39"/>
            <p:cNvCxnSpPr>
              <a:endCxn id="16" idx="4"/>
            </p:cNvCxnSpPr>
            <p:nvPr/>
          </p:nvCxnSpPr>
          <p:spPr>
            <a:xfrm rot="5400000" flipH="1" flipV="1">
              <a:off x="6540613" y="5577484"/>
              <a:ext cx="1012593" cy="389140"/>
            </a:xfrm>
            <a:prstGeom prst="bentConnector3">
              <a:avLst>
                <a:gd name="adj1" fmla="val 2748"/>
              </a:avLst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89" name="קבוצה 88"/>
          <p:cNvGrpSpPr/>
          <p:nvPr/>
        </p:nvGrpSpPr>
        <p:grpSpPr>
          <a:xfrm>
            <a:off x="5961602" y="2132856"/>
            <a:ext cx="2022394" cy="1726055"/>
            <a:chOff x="5961602" y="2197799"/>
            <a:chExt cx="2022394" cy="1726055"/>
          </a:xfrm>
        </p:grpSpPr>
        <p:grpSp>
          <p:nvGrpSpPr>
            <p:cNvPr id="24" name="קבוצה 23"/>
            <p:cNvGrpSpPr/>
            <p:nvPr/>
          </p:nvGrpSpPr>
          <p:grpSpPr>
            <a:xfrm>
              <a:off x="5961602" y="2197799"/>
              <a:ext cx="1298612" cy="1149991"/>
              <a:chOff x="3663516" y="2914457"/>
              <a:chExt cx="1298612" cy="1149991"/>
            </a:xfrm>
          </p:grpSpPr>
          <p:grpSp>
            <p:nvGrpSpPr>
              <p:cNvPr id="25" name="קבוצה 24"/>
              <p:cNvGrpSpPr/>
              <p:nvPr/>
            </p:nvGrpSpPr>
            <p:grpSpPr>
              <a:xfrm>
                <a:off x="3707904" y="3272360"/>
                <a:ext cx="1254224" cy="792088"/>
                <a:chOff x="1661592" y="2096852"/>
                <a:chExt cx="1254224" cy="792088"/>
              </a:xfrm>
            </p:grpSpPr>
            <p:sp>
              <p:nvSpPr>
                <p:cNvPr id="27" name="אליפסה 26"/>
                <p:cNvSpPr/>
                <p:nvPr/>
              </p:nvSpPr>
              <p:spPr>
                <a:xfrm>
                  <a:off x="1661592" y="2096852"/>
                  <a:ext cx="1152128" cy="792088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1780456" y="2163975"/>
                  <a:ext cx="1135360" cy="584775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600" i="1" dirty="0"/>
                    <a:t>*_s =</a:t>
                  </a:r>
                </a:p>
                <a:p>
                  <a:r>
                    <a:rPr lang="en-US" sz="1600" i="1" dirty="0"/>
                    <a:t>*_e =</a:t>
                  </a:r>
                  <a:endParaRPr lang="he-IL" sz="1600" i="1" dirty="0"/>
                </a:p>
              </p:txBody>
            </p:sp>
          </p:grpSp>
          <p:sp>
            <p:nvSpPr>
              <p:cNvPr id="26" name="TextBox 25"/>
              <p:cNvSpPr txBox="1"/>
              <p:nvPr/>
            </p:nvSpPr>
            <p:spPr>
              <a:xfrm>
                <a:off x="3663516" y="2914457"/>
                <a:ext cx="1240904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600" i="1" dirty="0"/>
                  <a:t>b (Line)</a:t>
                </a:r>
                <a:endParaRPr lang="he-IL" sz="1600" i="1" dirty="0"/>
              </a:p>
            </p:txBody>
          </p:sp>
        </p:grpSp>
        <p:cxnSp>
          <p:nvCxnSpPr>
            <p:cNvPr id="64" name="מחבר מרפקי 63"/>
            <p:cNvCxnSpPr/>
            <p:nvPr/>
          </p:nvCxnSpPr>
          <p:spPr>
            <a:xfrm rot="5400000">
              <a:off x="6120339" y="3227687"/>
              <a:ext cx="1108799" cy="185367"/>
            </a:xfrm>
            <a:prstGeom prst="bentConnector3">
              <a:avLst>
                <a:gd name="adj1" fmla="val 64384"/>
              </a:avLst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9" name="מחבר מרפקי 78"/>
            <p:cNvCxnSpPr>
              <a:endCxn id="41" idx="0"/>
            </p:cNvCxnSpPr>
            <p:nvPr/>
          </p:nvCxnSpPr>
          <p:spPr>
            <a:xfrm>
              <a:off x="6878697" y="3061893"/>
              <a:ext cx="1105299" cy="861961"/>
            </a:xfrm>
            <a:prstGeom prst="bentConnector2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8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828" y="1268760"/>
            <a:ext cx="3728188" cy="15353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828" y="3064019"/>
            <a:ext cx="1990725" cy="2171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243" y="4625144"/>
            <a:ext cx="1123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972" y="4061232"/>
            <a:ext cx="15049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972" y="4341072"/>
            <a:ext cx="98107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TextBox 96"/>
          <p:cNvSpPr txBox="1"/>
          <p:nvPr/>
        </p:nvSpPr>
        <p:spPr>
          <a:xfrm>
            <a:off x="2496196" y="5771305"/>
            <a:ext cx="113536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i="1" dirty="0"/>
              <a:t>_x = 25</a:t>
            </a:r>
          </a:p>
          <a:p>
            <a:r>
              <a:rPr lang="en-US" sz="1600" i="1" dirty="0"/>
              <a:t>_y = 27</a:t>
            </a:r>
            <a:endParaRPr lang="he-IL" sz="1600" i="1" dirty="0"/>
          </a:p>
        </p:txBody>
      </p:sp>
      <p:sp>
        <p:nvSpPr>
          <p:cNvPr id="98" name="TextBox 97"/>
          <p:cNvSpPr txBox="1"/>
          <p:nvPr/>
        </p:nvSpPr>
        <p:spPr>
          <a:xfrm>
            <a:off x="5524872" y="5636704"/>
            <a:ext cx="113536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i="1" dirty="0"/>
              <a:t>_x = 30</a:t>
            </a:r>
          </a:p>
          <a:p>
            <a:r>
              <a:rPr lang="en-US" sz="1600" i="1" dirty="0"/>
              <a:t>_y = 28</a:t>
            </a:r>
            <a:endParaRPr lang="he-IL" sz="1600" i="1" dirty="0"/>
          </a:p>
        </p:txBody>
      </p:sp>
      <p:grpSp>
        <p:nvGrpSpPr>
          <p:cNvPr id="36" name="קבוצה 35"/>
          <p:cNvGrpSpPr/>
          <p:nvPr/>
        </p:nvGrpSpPr>
        <p:grpSpPr>
          <a:xfrm>
            <a:off x="6132260" y="3501008"/>
            <a:ext cx="1152128" cy="1161420"/>
            <a:chOff x="5303912" y="3680471"/>
            <a:chExt cx="1152128" cy="1161420"/>
          </a:xfrm>
        </p:grpSpPr>
        <p:sp>
          <p:nvSpPr>
            <p:cNvPr id="37" name="אליפסה 36"/>
            <p:cNvSpPr/>
            <p:nvPr/>
          </p:nvSpPr>
          <p:spPr>
            <a:xfrm>
              <a:off x="5303912" y="4049803"/>
              <a:ext cx="1152128" cy="7920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442012" y="3680471"/>
              <a:ext cx="893928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600" i="1" dirty="0"/>
                <a:t>(Point)</a:t>
              </a:r>
              <a:endParaRPr lang="he-IL" sz="1600" i="1" dirty="0"/>
            </a:p>
          </p:txBody>
        </p:sp>
      </p:grpSp>
      <p:grpSp>
        <p:nvGrpSpPr>
          <p:cNvPr id="39" name="קבוצה 38"/>
          <p:cNvGrpSpPr/>
          <p:nvPr/>
        </p:nvGrpSpPr>
        <p:grpSpPr>
          <a:xfrm>
            <a:off x="7407932" y="3501008"/>
            <a:ext cx="1152128" cy="1149991"/>
            <a:chOff x="6795802" y="3691900"/>
            <a:chExt cx="1152128" cy="1149991"/>
          </a:xfrm>
        </p:grpSpPr>
        <p:sp>
          <p:nvSpPr>
            <p:cNvPr id="41" name="אליפסה 40"/>
            <p:cNvSpPr/>
            <p:nvPr/>
          </p:nvSpPr>
          <p:spPr>
            <a:xfrm>
              <a:off x="6795802" y="4049803"/>
              <a:ext cx="1152128" cy="7920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014236" y="3691900"/>
              <a:ext cx="83406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600" i="1" dirty="0"/>
                <a:t>(Point)</a:t>
              </a:r>
              <a:endParaRPr lang="he-IL" sz="1600" i="1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6316960" y="3973996"/>
            <a:ext cx="77532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i="1" dirty="0"/>
              <a:t>_x = 5</a:t>
            </a:r>
          </a:p>
          <a:p>
            <a:r>
              <a:rPr lang="en-US" sz="1600" i="1" dirty="0"/>
              <a:t>_y = 7</a:t>
            </a:r>
            <a:endParaRPr lang="he-IL" sz="1600" i="1" dirty="0"/>
          </a:p>
        </p:txBody>
      </p:sp>
      <p:sp>
        <p:nvSpPr>
          <p:cNvPr id="44" name="TextBox 43"/>
          <p:cNvSpPr txBox="1"/>
          <p:nvPr/>
        </p:nvSpPr>
        <p:spPr>
          <a:xfrm>
            <a:off x="7541096" y="3932831"/>
            <a:ext cx="919336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i="1" dirty="0"/>
              <a:t>_x = 10</a:t>
            </a:r>
          </a:p>
          <a:p>
            <a:r>
              <a:rPr lang="en-US" sz="1600" i="1" dirty="0"/>
              <a:t>_y = 8</a:t>
            </a:r>
            <a:endParaRPr lang="he-IL" sz="1600" i="1" dirty="0"/>
          </a:p>
        </p:txBody>
      </p:sp>
      <p:grpSp>
        <p:nvGrpSpPr>
          <p:cNvPr id="54" name="קבוצה 53"/>
          <p:cNvGrpSpPr/>
          <p:nvPr/>
        </p:nvGrpSpPr>
        <p:grpSpPr>
          <a:xfrm>
            <a:off x="4250180" y="2792457"/>
            <a:ext cx="1196515" cy="1149991"/>
            <a:chOff x="4250180" y="2792457"/>
            <a:chExt cx="1196515" cy="1149991"/>
          </a:xfrm>
        </p:grpSpPr>
        <p:sp>
          <p:nvSpPr>
            <p:cNvPr id="59" name="אליפסה 58"/>
            <p:cNvSpPr/>
            <p:nvPr/>
          </p:nvSpPr>
          <p:spPr>
            <a:xfrm>
              <a:off x="4250180" y="3150360"/>
              <a:ext cx="1152128" cy="7920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404522" y="2792457"/>
              <a:ext cx="1042173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600" i="1" dirty="0"/>
                <a:t>p2(Point)</a:t>
              </a:r>
              <a:endParaRPr lang="he-IL" sz="1600" i="1" dirty="0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4404523" y="3296513"/>
            <a:ext cx="113536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i="1" dirty="0"/>
              <a:t>_x = 10</a:t>
            </a:r>
          </a:p>
          <a:p>
            <a:r>
              <a:rPr lang="en-US" sz="1600" i="1" dirty="0"/>
              <a:t>_y = 8</a:t>
            </a:r>
            <a:endParaRPr lang="he-IL" sz="1600" i="1" dirty="0"/>
          </a:p>
        </p:txBody>
      </p:sp>
      <p:grpSp>
        <p:nvGrpSpPr>
          <p:cNvPr id="53" name="קבוצה 52"/>
          <p:cNvGrpSpPr/>
          <p:nvPr/>
        </p:nvGrpSpPr>
        <p:grpSpPr>
          <a:xfrm>
            <a:off x="3039369" y="2780928"/>
            <a:ext cx="1162979" cy="1161420"/>
            <a:chOff x="3039369" y="2780928"/>
            <a:chExt cx="1162979" cy="1161420"/>
          </a:xfrm>
        </p:grpSpPr>
        <p:sp>
          <p:nvSpPr>
            <p:cNvPr id="63" name="אליפסה 62"/>
            <p:cNvSpPr/>
            <p:nvPr/>
          </p:nvSpPr>
          <p:spPr>
            <a:xfrm>
              <a:off x="3039369" y="3150260"/>
              <a:ext cx="1152128" cy="7920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173239" y="2780928"/>
              <a:ext cx="1029109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600" i="1" dirty="0"/>
                <a:t>p1(Point)</a:t>
              </a:r>
              <a:endParaRPr lang="he-IL" sz="1600" i="1" dirty="0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3173240" y="3284760"/>
            <a:ext cx="113536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i="1" dirty="0"/>
              <a:t>_x = 5</a:t>
            </a:r>
          </a:p>
          <a:p>
            <a:r>
              <a:rPr lang="en-US" sz="1600" i="1" dirty="0"/>
              <a:t>_y = 7</a:t>
            </a:r>
            <a:endParaRPr lang="he-IL" sz="1600" i="1" dirty="0"/>
          </a:p>
        </p:txBody>
      </p:sp>
    </p:spTree>
    <p:extLst>
      <p:ext uri="{BB962C8B-B14F-4D97-AF65-F5344CB8AC3E}">
        <p14:creationId xmlns:p14="http://schemas.microsoft.com/office/powerpoint/2010/main" val="3513405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94 -0.09769 L 0.10972 -0.16343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-3287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67 -0.09166 L -0.08733 -0.14398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42" y="-2616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/>
      <p:bldP spid="11" grpId="1"/>
      <p:bldP spid="17" grpId="0"/>
      <p:bldP spid="17" grpId="1"/>
      <p:bldP spid="97" grpId="0"/>
      <p:bldP spid="97" grpId="1"/>
      <p:bldP spid="97" grpId="2"/>
      <p:bldP spid="98" grpId="0"/>
      <p:bldP spid="98" grpId="1"/>
      <p:bldP spid="98" grpId="2"/>
      <p:bldP spid="43" grpId="0"/>
      <p:bldP spid="44" grpId="0"/>
      <p:bldP spid="61" grpId="0"/>
      <p:bldP spid="6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טקסט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Deep copy</a:t>
            </a:r>
            <a:endParaRPr lang="he-IL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quarter" idx="17"/>
          </p:nvPr>
        </p:nvSpPr>
        <p:spPr>
          <a:xfrm>
            <a:off x="1043608" y="1052736"/>
            <a:ext cx="7993062" cy="5486055"/>
          </a:xfrm>
        </p:spPr>
        <p:txBody>
          <a:bodyPr>
            <a:normAutofit fontScale="92500" lnSpcReduction="10000"/>
          </a:bodyPr>
          <a:lstStyle/>
          <a:p>
            <a:r>
              <a:rPr lang="he-IL" dirty="0"/>
              <a:t>המימוש: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r>
              <a:rPr lang="he-IL" dirty="0"/>
              <a:t>כיצד השורות הבאות תקינות?</a:t>
            </a:r>
          </a:p>
          <a:p>
            <a:pPr lvl="1"/>
            <a:r>
              <a:rPr lang="he-IL" dirty="0"/>
              <a:t>הרי יש פניה לשדה פרטי של אובייקט אחר</a:t>
            </a:r>
          </a:p>
          <a:p>
            <a:r>
              <a:rPr lang="he-IL" dirty="0"/>
              <a:t>כשהאובייקט הוא מסוג המחלקה בה הפעולה ממומשת יש גישה לשדות הפרטיים שלו </a:t>
            </a:r>
          </a:p>
          <a:p>
            <a:pPr lvl="1"/>
            <a:r>
              <a:rPr lang="he-IL" dirty="0"/>
              <a:t>למרות שזה לא האובייקט עליו פועלת הפעולה</a:t>
            </a:r>
          </a:p>
          <a:p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1196751"/>
            <a:ext cx="5832647" cy="33253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מלבן 8"/>
          <p:cNvSpPr/>
          <p:nvPr/>
        </p:nvSpPr>
        <p:spPr>
          <a:xfrm>
            <a:off x="1187624" y="2533976"/>
            <a:ext cx="3384376" cy="462976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021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7" presetClass="emph" presetSubtype="0" repeatCount="4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4" dur="50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" dur="50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9" grpId="0" animBg="1"/>
      <p:bldP spid="9" grpId="1" animBg="1"/>
      <p:bldP spid="9" grpId="2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טקסט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Deep &amp; Shallow copy</a:t>
            </a:r>
            <a:endParaRPr lang="he-IL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quarter" idx="17"/>
          </p:nvPr>
        </p:nvSpPr>
        <p:spPr>
          <a:xfrm>
            <a:off x="2195736" y="1052736"/>
            <a:ext cx="6840934" cy="5486055"/>
          </a:xfrm>
        </p:spPr>
        <p:txBody>
          <a:bodyPr>
            <a:normAutofit/>
          </a:bodyPr>
          <a:lstStyle/>
          <a:p>
            <a:r>
              <a:rPr lang="he-IL" dirty="0"/>
              <a:t>כשיש בשדות של מחלקה מצביע, נשקול היטב האם לממש בעצמנו את ה-</a:t>
            </a:r>
            <a:r>
              <a:rPr lang="en-US" dirty="0"/>
              <a:t>copy constructor</a:t>
            </a:r>
            <a:endParaRPr lang="he-IL" dirty="0"/>
          </a:p>
          <a:p>
            <a:r>
              <a:rPr lang="en-US" dirty="0"/>
              <a:t>Deep </a:t>
            </a:r>
            <a:r>
              <a:rPr lang="en-US" b="1" dirty="0"/>
              <a:t>copy</a:t>
            </a:r>
            <a:r>
              <a:rPr lang="he-IL" b="1" dirty="0"/>
              <a:t> (העתקה עמוקה) </a:t>
            </a:r>
            <a:r>
              <a:rPr lang="he-IL" dirty="0"/>
              <a:t>– שכפול האובייקט לגמרי ויצירת אובייקט חדש על פיו</a:t>
            </a:r>
          </a:p>
          <a:p>
            <a:pPr lvl="1"/>
            <a:r>
              <a:rPr lang="he-IL" dirty="0"/>
              <a:t>שינוי באחד אינו משפיע על האחר </a:t>
            </a:r>
          </a:p>
          <a:p>
            <a:r>
              <a:rPr lang="en-US" dirty="0"/>
              <a:t>Shallow</a:t>
            </a:r>
            <a:r>
              <a:rPr lang="en-US" b="1" dirty="0"/>
              <a:t> copy</a:t>
            </a:r>
            <a:r>
              <a:rPr lang="he-IL" b="1" dirty="0"/>
              <a:t> (העתקה רדודה) </a:t>
            </a:r>
            <a:r>
              <a:rPr lang="he-IL" dirty="0"/>
              <a:t>– יצירת אובייקט חדש על פי אובייקט נתון, כך שהוא אינו בהכרח משוכפל לגמרי. </a:t>
            </a:r>
          </a:p>
          <a:p>
            <a:pPr lvl="1"/>
            <a:r>
              <a:rPr lang="he-IL" dirty="0"/>
              <a:t>יתכן ששינוי באחד ישפיע על אחר</a:t>
            </a:r>
          </a:p>
          <a:p>
            <a:endParaRPr lang="he-IL" dirty="0"/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20484" name="Picture 4" descr="Image result for shallow deep funn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730" y="1988840"/>
            <a:ext cx="2666144" cy="38884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579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טקסט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he-IL" dirty="0"/>
              <a:t>בנאי העתקה</a:t>
            </a:r>
          </a:p>
          <a:p>
            <a:r>
              <a:rPr lang="en-US" dirty="0"/>
              <a:t>Copy constructor</a:t>
            </a:r>
            <a:endParaRPr lang="he-IL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he-IL" dirty="0"/>
              <a:t>דוגמא – המקרה המוזר של הכלב</a:t>
            </a:r>
          </a:p>
        </p:txBody>
      </p:sp>
      <p:pic>
        <p:nvPicPr>
          <p:cNvPr id="30722" name="Picture 2" descr="Image result for ‫המקרה המוזר של הכלב‬‎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988840"/>
            <a:ext cx="2707732" cy="417646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55282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טקסט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string</a:t>
            </a:r>
            <a:endParaRPr lang="he-IL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he-IL" dirty="0"/>
              <a:t>מחלקה המייצגת מחרוזת</a:t>
            </a:r>
          </a:p>
          <a:p>
            <a:r>
              <a:rPr lang="he-IL" dirty="0"/>
              <a:t>נמצאת תחת </a:t>
            </a:r>
            <a:r>
              <a:rPr lang="he-IL" dirty="0" err="1"/>
              <a:t>הספריה</a:t>
            </a:r>
            <a:r>
              <a:rPr lang="he-IL" dirty="0"/>
              <a:t> </a:t>
            </a:r>
            <a:r>
              <a:rPr lang="en-US" dirty="0"/>
              <a:t>&lt;string&gt;</a:t>
            </a:r>
            <a:endParaRPr lang="he-IL" dirty="0"/>
          </a:p>
          <a:p>
            <a:r>
              <a:rPr lang="he-IL" dirty="0"/>
              <a:t>פונקציות שימושיות לדוגמא: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r>
              <a:rPr lang="he-IL" dirty="0"/>
              <a:t>כיצד מימשו פעולת חיבור בין 2 מחרוזות?</a:t>
            </a:r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636912"/>
            <a:ext cx="3143250" cy="2647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678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טקסט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he-IL" dirty="0"/>
              <a:t>סיכום ביניים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quarter" idx="17"/>
          </p:nvPr>
        </p:nvSpPr>
        <p:spPr>
          <a:xfrm>
            <a:off x="899592" y="1052736"/>
            <a:ext cx="8137078" cy="5486055"/>
          </a:xfrm>
        </p:spPr>
        <p:txBody>
          <a:bodyPr>
            <a:normAutofit fontScale="92500" lnSpcReduction="10000"/>
          </a:bodyPr>
          <a:lstStyle/>
          <a:p>
            <a:r>
              <a:rPr lang="he-IL" dirty="0"/>
              <a:t>העמסת פונקציות – </a:t>
            </a:r>
            <a:r>
              <a:rPr lang="en-US" dirty="0"/>
              <a:t>function overloading</a:t>
            </a:r>
            <a:r>
              <a:rPr lang="he-IL" dirty="0"/>
              <a:t> </a:t>
            </a:r>
          </a:p>
          <a:p>
            <a:pPr lvl="1"/>
            <a:r>
              <a:rPr lang="he-IL" dirty="0"/>
              <a:t>מנגנון המאפשר להגדיר מספר פונקציות בעלות אותו שם, אך עם חתימה שונה</a:t>
            </a:r>
          </a:p>
          <a:p>
            <a:r>
              <a:rPr lang="he-IL" dirty="0"/>
              <a:t>בנאים – </a:t>
            </a:r>
            <a:r>
              <a:rPr lang="en-US" dirty="0" err="1"/>
              <a:t>c’tor</a:t>
            </a:r>
            <a:endParaRPr lang="he-IL" dirty="0"/>
          </a:p>
          <a:p>
            <a:pPr lvl="1"/>
            <a:r>
              <a:rPr lang="he-IL" dirty="0"/>
              <a:t>מופעל רק בעת יצירת אובייקט ומשמשת לאתחול שדות והקצאת זיכרון ומשאבים</a:t>
            </a:r>
          </a:p>
          <a:p>
            <a:pPr lvl="1"/>
            <a:r>
              <a:rPr lang="he-IL" dirty="0"/>
              <a:t>לא ניתן להפעיל אותה ידנית</a:t>
            </a:r>
          </a:p>
          <a:p>
            <a:pPr lvl="1"/>
            <a:r>
              <a:rPr lang="he-IL" dirty="0"/>
              <a:t>בנאי ברירת מחדל – </a:t>
            </a:r>
            <a:r>
              <a:rPr lang="en-US" dirty="0"/>
              <a:t>default </a:t>
            </a:r>
            <a:r>
              <a:rPr lang="en-US" dirty="0" err="1"/>
              <a:t>c’tor</a:t>
            </a:r>
            <a:endParaRPr lang="he-IL" dirty="0"/>
          </a:p>
          <a:p>
            <a:pPr lvl="1"/>
            <a:r>
              <a:rPr lang="he-IL" dirty="0"/>
              <a:t>בנאי העתקה – </a:t>
            </a:r>
            <a:r>
              <a:rPr lang="en-US" dirty="0"/>
              <a:t>copy </a:t>
            </a:r>
            <a:r>
              <a:rPr lang="en-US" dirty="0" err="1"/>
              <a:t>c’tor</a:t>
            </a:r>
            <a:endParaRPr lang="he-IL" dirty="0"/>
          </a:p>
          <a:p>
            <a:pPr lvl="1"/>
            <a:r>
              <a:rPr lang="he-IL" dirty="0"/>
              <a:t>ניתן להעמיס בנאים</a:t>
            </a:r>
          </a:p>
          <a:p>
            <a:r>
              <a:rPr lang="he-IL" dirty="0"/>
              <a:t>מפרק – </a:t>
            </a:r>
            <a:r>
              <a:rPr lang="en-US" dirty="0" err="1"/>
              <a:t>d’tor</a:t>
            </a:r>
            <a:endParaRPr lang="he-IL" dirty="0"/>
          </a:p>
          <a:p>
            <a:pPr lvl="1"/>
            <a:r>
              <a:rPr lang="he-IL" dirty="0"/>
              <a:t>מופעל רק בעת מחיקת אובייקט ומשמשת לשחרור משאבים שהוקצו על ידי האובייקט</a:t>
            </a:r>
          </a:p>
          <a:p>
            <a:r>
              <a:rPr lang="en-US" dirty="0"/>
              <a:t>Deep &amp; Shallow copy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71358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טקסט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e-IL"/>
              <a:t>שאלות מחשבה</a:t>
            </a:r>
            <a:endParaRPr lang="he-IL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he-IL" dirty="0"/>
              <a:t>האם קיימת אפשרות להעמיס </a:t>
            </a:r>
            <a:r>
              <a:rPr lang="en-US" dirty="0" err="1"/>
              <a:t>d’tor</a:t>
            </a:r>
            <a:r>
              <a:rPr lang="he-IL" dirty="0"/>
              <a:t>?</a:t>
            </a:r>
          </a:p>
          <a:p>
            <a:r>
              <a:rPr lang="he-IL" dirty="0"/>
              <a:t>לא! מדוע?</a:t>
            </a:r>
          </a:p>
          <a:p>
            <a:endParaRPr lang="he-IL" dirty="0"/>
          </a:p>
          <a:p>
            <a:r>
              <a:rPr lang="he-IL" dirty="0"/>
              <a:t>מה יקרה כשנקמפל את קטע הקוד הבא?</a:t>
            </a:r>
          </a:p>
        </p:txBody>
      </p:sp>
      <p:pic>
        <p:nvPicPr>
          <p:cNvPr id="5122" name="Picture 2" descr="Image result for ‫שאלת מחשבה‬‎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0"/>
            <a:ext cx="1271588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03" y="3212976"/>
            <a:ext cx="1152525" cy="18002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212976"/>
            <a:ext cx="1057275" cy="18002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03" y="5373216"/>
            <a:ext cx="1171575" cy="838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9" name="קבוצה 8"/>
          <p:cNvGrpSpPr/>
          <p:nvPr/>
        </p:nvGrpSpPr>
        <p:grpSpPr>
          <a:xfrm>
            <a:off x="3203848" y="4971117"/>
            <a:ext cx="5262458" cy="1151179"/>
            <a:chOff x="3203848" y="4971117"/>
            <a:chExt cx="5262458" cy="1151179"/>
          </a:xfrm>
        </p:grpSpPr>
        <p:pic>
          <p:nvPicPr>
            <p:cNvPr id="5126" name="Picture 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3848" y="5788862"/>
              <a:ext cx="5262458" cy="333434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2" name="Picture 6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2080" y="4971117"/>
              <a:ext cx="707164" cy="702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69365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טקסט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Initializtion</a:t>
            </a:r>
            <a:r>
              <a:rPr lang="en-US" dirty="0"/>
              <a:t> line</a:t>
            </a:r>
            <a:endParaRPr lang="he-IL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e-IL" dirty="0"/>
              <a:t>לא ניתן להפעיל את הבנאי של </a:t>
            </a:r>
            <a:r>
              <a:rPr lang="en-US" dirty="0"/>
              <a:t>A</a:t>
            </a:r>
            <a:r>
              <a:rPr lang="he-IL" dirty="0"/>
              <a:t> בקריאה רגילה (משום שזה בנאי)</a:t>
            </a:r>
          </a:p>
          <a:p>
            <a:r>
              <a:rPr lang="he-IL" dirty="0"/>
              <a:t>פתרונות אפשריים:</a:t>
            </a:r>
          </a:p>
          <a:p>
            <a:pPr lvl="1"/>
            <a:r>
              <a:rPr lang="he-IL" dirty="0"/>
              <a:t>הוספת בנאי בלי פרמטרים ל-</a:t>
            </a:r>
            <a:r>
              <a:rPr lang="en-US" dirty="0"/>
              <a:t>A</a:t>
            </a:r>
            <a:r>
              <a:rPr lang="he-IL" dirty="0"/>
              <a:t> </a:t>
            </a:r>
          </a:p>
          <a:p>
            <a:pPr lvl="1"/>
            <a:r>
              <a:rPr lang="en-US" dirty="0" err="1"/>
              <a:t>Initializtion</a:t>
            </a:r>
            <a:r>
              <a:rPr lang="en-US" dirty="0"/>
              <a:t> line</a:t>
            </a:r>
          </a:p>
          <a:p>
            <a:pPr lvl="1"/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r>
              <a:rPr lang="he-IL" dirty="0"/>
              <a:t>כשיש אובייקט מוכל, במידה ואין הנחיה איזה בנאי שלו להפעיל, מופעל בנאי </a:t>
            </a:r>
            <a:r>
              <a:rPr lang="he-IL" dirty="0" err="1"/>
              <a:t>ב"מ</a:t>
            </a:r>
            <a:r>
              <a:rPr lang="he-IL" dirty="0"/>
              <a:t> (זה שאינו מקבל פרמטרים)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472" y="2343256"/>
            <a:ext cx="1571625" cy="18002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82" y="2343256"/>
            <a:ext cx="1152525" cy="18002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32" y="4639040"/>
            <a:ext cx="1171575" cy="838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" name="Picture 6" descr="Image result for GOO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348" y="4581128"/>
            <a:ext cx="932508" cy="95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Image result for GOO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672952"/>
            <a:ext cx="316692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322162"/>
            <a:ext cx="326052" cy="3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7123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טקסט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Initializtion</a:t>
            </a:r>
            <a:r>
              <a:rPr lang="en-US" dirty="0"/>
              <a:t> line</a:t>
            </a:r>
            <a:endParaRPr lang="he-IL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he-IL" dirty="0"/>
              <a:t>גם משתנים פרימיטיביים ניתן לאתחל בצורה דומה:</a:t>
            </a:r>
          </a:p>
          <a:p>
            <a:pPr lvl="1"/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16810"/>
            <a:ext cx="2357214" cy="20953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379006"/>
            <a:ext cx="4152900" cy="7524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362822"/>
            <a:ext cx="2592288" cy="7686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שווה 2"/>
          <p:cNvSpPr/>
          <p:nvPr/>
        </p:nvSpPr>
        <p:spPr>
          <a:xfrm>
            <a:off x="5292080" y="4398406"/>
            <a:ext cx="1008112" cy="576064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90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טקסט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he-IL" sz="4000" dirty="0"/>
              <a:t>העמסת אופרטורים</a:t>
            </a:r>
          </a:p>
          <a:p>
            <a:r>
              <a:rPr lang="en-US" sz="4000" dirty="0"/>
              <a:t>Operators Overloading</a:t>
            </a:r>
            <a:endParaRPr lang="he-IL" sz="4000" dirty="0"/>
          </a:p>
        </p:txBody>
      </p:sp>
    </p:spTree>
    <p:extLst>
      <p:ext uri="{BB962C8B-B14F-4D97-AF65-F5344CB8AC3E}">
        <p14:creationId xmlns:p14="http://schemas.microsoft.com/office/powerpoint/2010/main" val="7283918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טקסט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pPr rtl="0"/>
            <a:r>
              <a:rPr lang="he-IL" dirty="0"/>
              <a:t>העמסת אופרטורים</a:t>
            </a:r>
          </a:p>
          <a:p>
            <a:pPr rtl="0"/>
            <a:r>
              <a:rPr lang="en-US" dirty="0"/>
              <a:t>Operator overloading</a:t>
            </a:r>
            <a:endParaRPr lang="he-IL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quarter" idx="17"/>
          </p:nvPr>
        </p:nvSpPr>
        <p:spPr>
          <a:xfrm>
            <a:off x="1043608" y="1052736"/>
            <a:ext cx="7993062" cy="5500464"/>
          </a:xfrm>
        </p:spPr>
        <p:txBody>
          <a:bodyPr>
            <a:normAutofit/>
          </a:bodyPr>
          <a:lstStyle/>
          <a:p>
            <a:r>
              <a:rPr lang="he-IL" dirty="0"/>
              <a:t>מה יודפס?</a:t>
            </a:r>
            <a:endParaRPr lang="he-IL" sz="2800" dirty="0"/>
          </a:p>
          <a:p>
            <a:pPr marL="0" indent="0" algn="l" rtl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he-IL" sz="2800" dirty="0"/>
              <a:t>שגיאת קומפילציה:</a:t>
            </a:r>
          </a:p>
          <a:p>
            <a:endParaRPr lang="he-IL" dirty="0"/>
          </a:p>
          <a:p>
            <a:endParaRPr lang="he-IL" sz="2800" dirty="0"/>
          </a:p>
          <a:p>
            <a:endParaRPr lang="he-IL" dirty="0"/>
          </a:p>
          <a:p>
            <a:r>
              <a:rPr lang="he-IL" sz="2800" dirty="0"/>
              <a:t>פתרונות?</a:t>
            </a:r>
          </a:p>
          <a:p>
            <a:pPr lvl="1"/>
            <a:r>
              <a:rPr lang="he-IL" sz="2400" dirty="0"/>
              <a:t>הגדרת פונקציה </a:t>
            </a:r>
            <a:r>
              <a:rPr lang="en-US" sz="2400" dirty="0"/>
              <a:t>compare</a:t>
            </a:r>
            <a:r>
              <a:rPr lang="he-IL" sz="2400" dirty="0"/>
              <a:t> במחלקה </a:t>
            </a:r>
            <a:r>
              <a:rPr lang="en-US" sz="2400" dirty="0"/>
              <a:t>Point</a:t>
            </a:r>
            <a:endParaRPr lang="he-IL" sz="2400" dirty="0"/>
          </a:p>
          <a:p>
            <a:pPr lvl="1"/>
            <a:r>
              <a:rPr lang="he-IL" dirty="0"/>
              <a:t>העמסת אופרטור ==</a:t>
            </a:r>
            <a:endParaRPr lang="he-IL" sz="2400" dirty="0"/>
          </a:p>
        </p:txBody>
      </p:sp>
      <p:pic>
        <p:nvPicPr>
          <p:cNvPr id="3074" name="Picture 2" descr="http://vbnotebookfor.net/wp-content/uploads/2007/08/overload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88" y="332656"/>
            <a:ext cx="1403648" cy="27932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086348"/>
            <a:ext cx="5305425" cy="1285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3" name="קבוצה 2"/>
          <p:cNvGrpSpPr/>
          <p:nvPr/>
        </p:nvGrpSpPr>
        <p:grpSpPr>
          <a:xfrm>
            <a:off x="1133473" y="3068960"/>
            <a:ext cx="7254949" cy="1103362"/>
            <a:chOff x="1133473" y="3068960"/>
            <a:chExt cx="7254949" cy="1103362"/>
          </a:xfrm>
        </p:grpSpPr>
        <p:pic>
          <p:nvPicPr>
            <p:cNvPr id="23555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3473" y="3861048"/>
              <a:ext cx="7254949" cy="311274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9992" y="3068960"/>
              <a:ext cx="707164" cy="702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2215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טקסט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pPr rtl="0"/>
            <a:r>
              <a:rPr lang="he-IL" dirty="0"/>
              <a:t>העמסת אופרטורים</a:t>
            </a:r>
          </a:p>
          <a:p>
            <a:pPr rtl="0"/>
            <a:r>
              <a:rPr lang="en-US" dirty="0"/>
              <a:t>Operator overloading</a:t>
            </a:r>
            <a:endParaRPr lang="he-IL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quarter" idx="17"/>
          </p:nvPr>
        </p:nvSpPr>
        <p:spPr>
          <a:xfrm>
            <a:off x="1043608" y="1052736"/>
            <a:ext cx="7993062" cy="5500464"/>
          </a:xfrm>
        </p:spPr>
        <p:txBody>
          <a:bodyPr>
            <a:normAutofit/>
          </a:bodyPr>
          <a:lstStyle/>
          <a:p>
            <a:r>
              <a:rPr lang="he-IL" sz="2800" dirty="0"/>
              <a:t>הפתרון:</a:t>
            </a:r>
          </a:p>
          <a:p>
            <a:endParaRPr lang="he-IL" dirty="0"/>
          </a:p>
          <a:p>
            <a:endParaRPr lang="he-IL" sz="2800" dirty="0"/>
          </a:p>
          <a:p>
            <a:endParaRPr lang="he-IL" dirty="0"/>
          </a:p>
          <a:p>
            <a:endParaRPr lang="he-IL" sz="2800" dirty="0"/>
          </a:p>
          <a:p>
            <a:endParaRPr lang="he-IL" dirty="0"/>
          </a:p>
          <a:p>
            <a:endParaRPr lang="he-IL" sz="2800" dirty="0"/>
          </a:p>
          <a:p>
            <a:r>
              <a:rPr lang="he-IL" dirty="0"/>
              <a:t>שימוש אפשרי:</a:t>
            </a:r>
            <a:endParaRPr lang="he-IL" sz="2800" dirty="0"/>
          </a:p>
          <a:p>
            <a:endParaRPr lang="he-IL" dirty="0"/>
          </a:p>
          <a:p>
            <a:pPr marL="0" indent="0">
              <a:buNone/>
            </a:pPr>
            <a:endParaRPr lang="he-IL" sz="2800" dirty="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587113"/>
            <a:ext cx="4686300" cy="8667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482381"/>
            <a:ext cx="819150" cy="24765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725144"/>
            <a:ext cx="6219825" cy="15144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62050"/>
            <a:ext cx="4686300" cy="2266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787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טקסט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pPr rtl="0"/>
            <a:r>
              <a:rPr lang="he-IL" dirty="0"/>
              <a:t>העמסת אופרטורים</a:t>
            </a:r>
          </a:p>
          <a:p>
            <a:pPr rtl="0"/>
            <a:r>
              <a:rPr lang="en-US" dirty="0"/>
              <a:t>Operator overloading</a:t>
            </a:r>
            <a:endParaRPr lang="he-IL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quarter" idx="17"/>
          </p:nvPr>
        </p:nvSpPr>
        <p:spPr>
          <a:xfrm>
            <a:off x="1043608" y="1052736"/>
            <a:ext cx="7993062" cy="5500464"/>
          </a:xfrm>
        </p:spPr>
        <p:txBody>
          <a:bodyPr>
            <a:normAutofit fontScale="92500"/>
          </a:bodyPr>
          <a:lstStyle/>
          <a:p>
            <a:r>
              <a:rPr lang="he-IL" sz="2800" dirty="0"/>
              <a:t>השימוש האינטואיטיבי:</a:t>
            </a:r>
          </a:p>
          <a:p>
            <a:endParaRPr lang="he-IL" dirty="0"/>
          </a:p>
          <a:p>
            <a:endParaRPr lang="he-IL" sz="2800" dirty="0"/>
          </a:p>
          <a:p>
            <a:endParaRPr lang="he-IL" dirty="0"/>
          </a:p>
          <a:p>
            <a:endParaRPr lang="he-IL" sz="2800" dirty="0"/>
          </a:p>
          <a:p>
            <a:endParaRPr lang="he-IL" dirty="0"/>
          </a:p>
          <a:p>
            <a:r>
              <a:rPr lang="he-IL" dirty="0"/>
              <a:t>שימוש אינטואיטיבי:</a:t>
            </a:r>
            <a:endParaRPr lang="he-IL" sz="2800" dirty="0"/>
          </a:p>
          <a:p>
            <a:endParaRPr lang="he-IL" dirty="0"/>
          </a:p>
          <a:p>
            <a:endParaRPr lang="he-IL" dirty="0"/>
          </a:p>
          <a:p>
            <a:r>
              <a:rPr lang="he-IL" dirty="0"/>
              <a:t>מה שמשמאל לאופרטור הוא האובייקט עליו פועלת הפעולה</a:t>
            </a:r>
          </a:p>
          <a:p>
            <a:r>
              <a:rPr lang="he-IL" dirty="0"/>
              <a:t>מה שמימין לאופרטור זה הפרמטר שנשלח לפונקציה</a:t>
            </a: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" y="2780929"/>
            <a:ext cx="4265995" cy="6480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736579"/>
            <a:ext cx="819150" cy="24765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62050"/>
            <a:ext cx="3672408" cy="14748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73" y="3645024"/>
            <a:ext cx="5343525" cy="15841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0876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טקסט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e-IL"/>
              <a:t>אופרטור השמה</a:t>
            </a:r>
            <a:endParaRPr lang="he-IL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he-IL" dirty="0"/>
              <a:t>כמו </a:t>
            </a:r>
            <a:r>
              <a:rPr lang="en-US" dirty="0"/>
              <a:t>copy </a:t>
            </a:r>
            <a:r>
              <a:rPr lang="en-US" dirty="0" err="1"/>
              <a:t>c’tor</a:t>
            </a:r>
            <a:r>
              <a:rPr lang="he-IL" dirty="0"/>
              <a:t>, גם אופרטור ההשמה ( = ) , מגיע כ"מתנה" עם כל מחלקה שאנחנו כותבים</a:t>
            </a:r>
          </a:p>
          <a:p>
            <a:r>
              <a:rPr lang="he-IL" dirty="0"/>
              <a:t>מעתיק ביט-ביט (בדרך כלל). כלומר, </a:t>
            </a:r>
            <a:r>
              <a:rPr lang="en-US" dirty="0"/>
              <a:t>shallow copy</a:t>
            </a:r>
            <a:endParaRPr lang="he-IL" dirty="0"/>
          </a:p>
          <a:p>
            <a:r>
              <a:rPr lang="he-IL" dirty="0"/>
              <a:t>במידה ורוצים </a:t>
            </a:r>
            <a:r>
              <a:rPr lang="en-US" dirty="0"/>
              <a:t>deep copy</a:t>
            </a:r>
            <a:r>
              <a:rPr lang="he-IL" dirty="0"/>
              <a:t> יש לממש בעצמנו</a:t>
            </a: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429000"/>
            <a:ext cx="2914650" cy="2266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429000"/>
            <a:ext cx="5595104" cy="28803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51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99" y="3140968"/>
            <a:ext cx="5029200" cy="33123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מציין מיקום טקסט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he-IL" dirty="0"/>
              <a:t>אופרטור השמה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he-IL" dirty="0"/>
              <a:t>מה הבעיה שהפונקציה מחזירה </a:t>
            </a:r>
            <a:r>
              <a:rPr lang="en-US" dirty="0"/>
              <a:t>void</a:t>
            </a:r>
            <a:r>
              <a:rPr lang="he-IL" dirty="0"/>
              <a:t>?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r>
              <a:rPr lang="he-IL" dirty="0"/>
              <a:t>נסתכל על הקוד הבא: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79" y="1556792"/>
            <a:ext cx="5331965" cy="13681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" name="Picture 6" descr="Image result for GOO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684" y="5409256"/>
            <a:ext cx="316692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סוגר מסולסל ימני 5"/>
          <p:cNvSpPr/>
          <p:nvPr/>
        </p:nvSpPr>
        <p:spPr>
          <a:xfrm rot="5400000">
            <a:off x="2878707" y="4760045"/>
            <a:ext cx="144018" cy="1514375"/>
          </a:xfrm>
          <a:prstGeom prst="rightBrace">
            <a:avLst/>
          </a:prstGeom>
          <a:ln w="22225" cap="flat">
            <a:round/>
            <a:head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052" y="5877272"/>
            <a:ext cx="326052" cy="3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560667"/>
            <a:ext cx="42291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הסבר מלבני מעוגל 8"/>
          <p:cNvSpPr/>
          <p:nvPr/>
        </p:nvSpPr>
        <p:spPr>
          <a:xfrm>
            <a:off x="5128692" y="5223944"/>
            <a:ext cx="2448272" cy="576064"/>
          </a:xfrm>
          <a:prstGeom prst="wedgeRoundRectCallout">
            <a:avLst>
              <a:gd name="adj1" fmla="val -103312"/>
              <a:gd name="adj2" fmla="val -363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he-IL" dirty="0"/>
              <a:t>הביטוי מוחלף ב-</a:t>
            </a:r>
            <a:r>
              <a:rPr lang="en-US" dirty="0"/>
              <a:t>void</a:t>
            </a:r>
            <a:endParaRPr lang="he-IL" dirty="0"/>
          </a:p>
        </p:txBody>
      </p:sp>
      <p:sp>
        <p:nvSpPr>
          <p:cNvPr id="16" name="סוגר מסולסל ימני 15"/>
          <p:cNvSpPr/>
          <p:nvPr/>
        </p:nvSpPr>
        <p:spPr>
          <a:xfrm rot="5400000">
            <a:off x="4105051" y="5295703"/>
            <a:ext cx="144018" cy="1514375"/>
          </a:xfrm>
          <a:prstGeom prst="rightBrace">
            <a:avLst/>
          </a:prstGeom>
          <a:ln w="22225" cap="flat">
            <a:round/>
            <a:head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הסבר מלבני מעוגל 18"/>
          <p:cNvSpPr/>
          <p:nvPr/>
        </p:nvSpPr>
        <p:spPr>
          <a:xfrm>
            <a:off x="3419872" y="5725939"/>
            <a:ext cx="1514375" cy="288032"/>
          </a:xfrm>
          <a:prstGeom prst="wedgeRoundRectCallout">
            <a:avLst>
              <a:gd name="adj1" fmla="val -50401"/>
              <a:gd name="adj2" fmla="val 79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en-US" sz="1100" dirty="0"/>
              <a:t>void</a:t>
            </a:r>
            <a:endParaRPr lang="he-IL" sz="1100" dirty="0"/>
          </a:p>
        </p:txBody>
      </p:sp>
    </p:spTree>
    <p:extLst>
      <p:ext uri="{BB962C8B-B14F-4D97-AF65-F5344CB8AC3E}">
        <p14:creationId xmlns:p14="http://schemas.microsoft.com/office/powerpoint/2010/main" val="411900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  <p:bldP spid="9" grpId="0" animBg="1"/>
      <p:bldP spid="16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טקסט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reference</a:t>
            </a:r>
            <a:endParaRPr lang="he-IL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e-IL" dirty="0"/>
              <a:t>יש לציין &amp; (</a:t>
            </a:r>
            <a:r>
              <a:rPr lang="he-IL" dirty="0" err="1"/>
              <a:t>אמפרסנד</a:t>
            </a:r>
            <a:r>
              <a:rPr lang="he-IL" dirty="0"/>
              <a:t>) ליד סוג המשתנה</a:t>
            </a:r>
          </a:p>
          <a:p>
            <a:r>
              <a:rPr lang="he-IL" dirty="0"/>
              <a:t>כפרמטר:</a:t>
            </a:r>
          </a:p>
          <a:p>
            <a:pPr lvl="1"/>
            <a:r>
              <a:rPr lang="he-IL" dirty="0"/>
              <a:t>שליחה </a:t>
            </a:r>
            <a:r>
              <a:rPr lang="en-US" dirty="0"/>
              <a:t>By Ref</a:t>
            </a:r>
            <a:endParaRPr lang="he-IL" dirty="0"/>
          </a:p>
          <a:p>
            <a:pPr lvl="1"/>
            <a:r>
              <a:rPr lang="he-IL" dirty="0"/>
              <a:t>הקריאה לפונקציה ושליחת המשתנה נשארת זהה. אין צורך להעביר כתובת.</a:t>
            </a:r>
          </a:p>
          <a:p>
            <a:r>
              <a:rPr lang="he-IL" dirty="0"/>
              <a:t>כמשתנה:</a:t>
            </a:r>
          </a:p>
          <a:p>
            <a:pPr lvl="1"/>
            <a:r>
              <a:rPr lang="he-IL" dirty="0"/>
              <a:t>חייב להיות מאותחל</a:t>
            </a:r>
          </a:p>
          <a:p>
            <a:pPr lvl="1"/>
            <a:r>
              <a:rPr lang="he-IL" dirty="0"/>
              <a:t>ניתן להחזיר </a:t>
            </a:r>
            <a:r>
              <a:rPr lang="he-IL" dirty="0" err="1"/>
              <a:t>רפרנס</a:t>
            </a:r>
            <a:r>
              <a:rPr lang="he-IL" dirty="0"/>
              <a:t> מפונקציה. יש לשים לב שהמשתנה אליו מפנה </a:t>
            </a:r>
            <a:r>
              <a:rPr lang="he-IL" dirty="0" err="1"/>
              <a:t>הרפרנס</a:t>
            </a:r>
            <a:r>
              <a:rPr lang="he-IL" dirty="0"/>
              <a:t> לא נמחק בסיום הפונקציה.</a:t>
            </a:r>
          </a:p>
          <a:p>
            <a:r>
              <a:rPr lang="he-IL" dirty="0"/>
              <a:t>דומה למצביעים אבל לא אותו דבר:</a:t>
            </a:r>
          </a:p>
          <a:p>
            <a:pPr lvl="1"/>
            <a:r>
              <a:rPr lang="he-IL" dirty="0"/>
              <a:t>משתנה מסוג </a:t>
            </a:r>
            <a:r>
              <a:rPr lang="he-IL" dirty="0" err="1"/>
              <a:t>רפרנס</a:t>
            </a:r>
            <a:r>
              <a:rPr lang="he-IL" dirty="0"/>
              <a:t> לא יכול להכיל </a:t>
            </a:r>
            <a:r>
              <a:rPr lang="en-US" dirty="0" err="1"/>
              <a:t>nullptr</a:t>
            </a:r>
            <a:r>
              <a:rPr lang="he-IL" dirty="0"/>
              <a:t> וחייב להיות מאותחל</a:t>
            </a:r>
          </a:p>
          <a:p>
            <a:pPr lvl="1"/>
            <a:r>
              <a:rPr lang="he-IL" dirty="0"/>
              <a:t>השימוש בו נעשה בצורה רגילה. אין צורך בכוכבית.</a:t>
            </a:r>
          </a:p>
          <a:p>
            <a:pPr lvl="1"/>
            <a:r>
              <a:rPr lang="he-IL" dirty="0"/>
              <a:t>אי אפשר להגדיר מערך של </a:t>
            </a:r>
            <a:r>
              <a:rPr lang="he-IL" dirty="0" err="1"/>
              <a:t>רפרנסים</a:t>
            </a:r>
            <a:endParaRPr lang="he-IL" dirty="0"/>
          </a:p>
          <a:p>
            <a:pPr lvl="1"/>
            <a:r>
              <a:rPr lang="he-IL" dirty="0"/>
              <a:t>לא חייב לתפוס מקום (ובדרך כלל לא תופס). לכן כתובתו היא כמו כתובת המשתנה אליו הוא מפנה. </a:t>
            </a:r>
          </a:p>
        </p:txBody>
      </p:sp>
    </p:spTree>
    <p:extLst>
      <p:ext uri="{BB962C8B-B14F-4D97-AF65-F5344CB8AC3E}">
        <p14:creationId xmlns:p14="http://schemas.microsoft.com/office/powerpoint/2010/main" val="3035458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99" y="3140968"/>
            <a:ext cx="5029200" cy="33123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מציין מיקום טקסט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he-IL" dirty="0"/>
              <a:t>אופרטור השמה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he-IL" dirty="0"/>
              <a:t>המימוש הנכון: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r>
              <a:rPr lang="he-IL" dirty="0"/>
              <a:t>נסתכל על הקוד הבא:</a:t>
            </a:r>
          </a:p>
        </p:txBody>
      </p:sp>
      <p:pic>
        <p:nvPicPr>
          <p:cNvPr id="12" name="Picture 6" descr="Image result for GOO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684" y="5409256"/>
            <a:ext cx="316692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סוגר מסולסל ימני 5"/>
          <p:cNvSpPr/>
          <p:nvPr/>
        </p:nvSpPr>
        <p:spPr>
          <a:xfrm rot="5400000">
            <a:off x="2878707" y="4760045"/>
            <a:ext cx="144018" cy="1514375"/>
          </a:xfrm>
          <a:prstGeom prst="rightBrace">
            <a:avLst/>
          </a:prstGeom>
          <a:ln w="22225" cap="flat">
            <a:round/>
            <a:head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560667"/>
            <a:ext cx="42291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הסבר מלבני מעוגל 8"/>
          <p:cNvSpPr/>
          <p:nvPr/>
        </p:nvSpPr>
        <p:spPr>
          <a:xfrm>
            <a:off x="5128692" y="5223944"/>
            <a:ext cx="2448272" cy="576064"/>
          </a:xfrm>
          <a:prstGeom prst="wedgeRoundRectCallout">
            <a:avLst>
              <a:gd name="adj1" fmla="val -103312"/>
              <a:gd name="adj2" fmla="val -363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he-IL" dirty="0"/>
              <a:t>הביטוי מוחלף ב-</a:t>
            </a:r>
            <a:r>
              <a:rPr lang="en-US" dirty="0"/>
              <a:t>Line&amp;</a:t>
            </a:r>
            <a:endParaRPr lang="he-IL" dirty="0"/>
          </a:p>
        </p:txBody>
      </p:sp>
      <p:sp>
        <p:nvSpPr>
          <p:cNvPr id="16" name="סוגר מסולסל ימני 15"/>
          <p:cNvSpPr/>
          <p:nvPr/>
        </p:nvSpPr>
        <p:spPr>
          <a:xfrm rot="5400000">
            <a:off x="4105051" y="5295703"/>
            <a:ext cx="144018" cy="1514375"/>
          </a:xfrm>
          <a:prstGeom prst="rightBrace">
            <a:avLst/>
          </a:prstGeom>
          <a:ln w="22225" cap="flat">
            <a:round/>
            <a:head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הסבר מלבני מעוגל 18"/>
          <p:cNvSpPr/>
          <p:nvPr/>
        </p:nvSpPr>
        <p:spPr>
          <a:xfrm>
            <a:off x="3419872" y="5725939"/>
            <a:ext cx="1514375" cy="288032"/>
          </a:xfrm>
          <a:prstGeom prst="wedgeRoundRectCallout">
            <a:avLst>
              <a:gd name="adj1" fmla="val -50401"/>
              <a:gd name="adj2" fmla="val 79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en-US" sz="1100" dirty="0"/>
              <a:t>Line&amp;</a:t>
            </a:r>
            <a:endParaRPr lang="he-IL" sz="1100" dirty="0"/>
          </a:p>
        </p:txBody>
      </p:sp>
      <p:pic>
        <p:nvPicPr>
          <p:cNvPr id="14" name="Picture 6" descr="Image result for GOO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692" y="5869955"/>
            <a:ext cx="316692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55" y="1196752"/>
            <a:ext cx="3493491" cy="17384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8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  <p:bldP spid="9" grpId="0" animBg="1"/>
      <p:bldP spid="16" grpId="0" animBg="1"/>
      <p:bldP spid="1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טקסט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e-IL" dirty="0"/>
              <a:t>שאלות מחשבה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he-IL" dirty="0"/>
              <a:t>מה ההבדלים בין בנאי העתקה והעמסת אופרטור השמה?</a:t>
            </a:r>
          </a:p>
          <a:p>
            <a:r>
              <a:rPr lang="he-IL" dirty="0"/>
              <a:t>מה יקרה אם נעמיס את אופרטור ההשמה אבל הוא יהיה </a:t>
            </a:r>
            <a:r>
              <a:rPr lang="en-US" dirty="0"/>
              <a:t>private</a:t>
            </a:r>
            <a:r>
              <a:rPr lang="he-IL" dirty="0"/>
              <a:t>?</a:t>
            </a:r>
          </a:p>
          <a:p>
            <a:r>
              <a:rPr lang="he-IL" dirty="0"/>
              <a:t>האם ניתן לממש פונקציונליות שונה מהמקובלת כשמעמיסים אופרטורים?</a:t>
            </a:r>
          </a:p>
        </p:txBody>
      </p:sp>
      <p:pic>
        <p:nvPicPr>
          <p:cNvPr id="13" name="Picture 2" descr="Image result for ‫שאלת מחשבה‬‎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0"/>
            <a:ext cx="1271588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3816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טקסט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he-IL" dirty="0"/>
              <a:t>שלושת הגדולים</a:t>
            </a:r>
          </a:p>
          <a:p>
            <a:r>
              <a:rPr lang="en-US" dirty="0"/>
              <a:t>The big three</a:t>
            </a:r>
            <a:endParaRPr lang="he-IL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he-IL" dirty="0"/>
              <a:t>שלושת הפונקציות הבאות מתקבלות ב"מתנה":</a:t>
            </a:r>
          </a:p>
          <a:p>
            <a:pPr lvl="1"/>
            <a:r>
              <a:rPr lang="en-US" dirty="0"/>
              <a:t>Copy </a:t>
            </a:r>
            <a:r>
              <a:rPr lang="en-US" dirty="0" err="1"/>
              <a:t>c’tor</a:t>
            </a:r>
            <a:endParaRPr lang="en-US" dirty="0"/>
          </a:p>
          <a:p>
            <a:pPr lvl="1"/>
            <a:r>
              <a:rPr lang="en-US" dirty="0" err="1"/>
              <a:t>D’tor</a:t>
            </a:r>
            <a:endParaRPr lang="en-US" dirty="0"/>
          </a:p>
          <a:p>
            <a:pPr lvl="1"/>
            <a:r>
              <a:rPr lang="en-US" dirty="0"/>
              <a:t>Operator =</a:t>
            </a:r>
            <a:endParaRPr lang="he-IL" dirty="0"/>
          </a:p>
          <a:p>
            <a:r>
              <a:rPr lang="he-IL" dirty="0"/>
              <a:t>ברוב המקרים אין צורך לשנות את המימוש</a:t>
            </a:r>
          </a:p>
          <a:p>
            <a:r>
              <a:rPr lang="he-IL" dirty="0"/>
              <a:t>מתי כן נשנה?</a:t>
            </a:r>
          </a:p>
          <a:p>
            <a:pPr lvl="1"/>
            <a:r>
              <a:rPr lang="he-IL" dirty="0"/>
              <a:t>כשחלק מהשדות הם מצביעים, </a:t>
            </a:r>
            <a:r>
              <a:rPr lang="he-IL" dirty="0" err="1"/>
              <a:t>סוקטים</a:t>
            </a:r>
            <a:r>
              <a:rPr lang="he-IL" dirty="0"/>
              <a:t>, קבצים וכו'</a:t>
            </a:r>
          </a:p>
          <a:p>
            <a:pPr lvl="1"/>
            <a:r>
              <a:rPr lang="he-IL" dirty="0"/>
              <a:t>העתקה עמוקה</a:t>
            </a:r>
          </a:p>
          <a:p>
            <a:r>
              <a:rPr lang="he-IL" b="1" dirty="0"/>
              <a:t>הכלל</a:t>
            </a:r>
            <a:r>
              <a:rPr lang="he-IL" dirty="0"/>
              <a:t>:</a:t>
            </a:r>
          </a:p>
          <a:p>
            <a:pPr lvl="1"/>
            <a:r>
              <a:rPr lang="he-IL" dirty="0"/>
              <a:t>כאשר הבנו שיש צורך לממש בעצמנו אחת מהפונקציות הנ"ל, אז ככל הנראה יש לממש בעצמנו את שלושתן</a:t>
            </a:r>
          </a:p>
          <a:p>
            <a:pPr lvl="1"/>
            <a:endParaRPr lang="he-IL" dirty="0"/>
          </a:p>
          <a:p>
            <a:endParaRPr lang="he-IL" dirty="0"/>
          </a:p>
          <a:p>
            <a:pPr lvl="1"/>
            <a:endParaRPr lang="he-IL" dirty="0">
              <a:sym typeface="Wingdings" panose="05000000000000000000" pitchFamily="2" charset="2"/>
            </a:endParaRPr>
          </a:p>
        </p:txBody>
      </p:sp>
      <p:pic>
        <p:nvPicPr>
          <p:cNvPr id="33794" name="Picture 2" descr="Image resul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810172" cy="18101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168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טקסט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e-IL" dirty="0"/>
              <a:t>שאלת מחשבה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he-IL" dirty="0"/>
              <a:t>תזכורת לשקופית מתחילת השיעור: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r>
              <a:rPr lang="he-IL" dirty="0"/>
              <a:t>האם נפתרו הבעיות?</a:t>
            </a:r>
          </a:p>
          <a:p>
            <a:r>
              <a:rPr lang="he-IL" dirty="0"/>
              <a:t>כן!!! כיצד?</a:t>
            </a:r>
          </a:p>
        </p:txBody>
      </p:sp>
      <p:pic>
        <p:nvPicPr>
          <p:cNvPr id="13" name="Picture 2" descr="Image result for ‫שאלת מחשבה‬‎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0"/>
            <a:ext cx="1271588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1" y="1700809"/>
            <a:ext cx="5184576" cy="35473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648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7F562AC-EBA4-475F-BD77-AAF700728A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Rule of 0</a:t>
            </a:r>
            <a:endParaRPr lang="he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B2D4A-3A42-4F8D-9D74-A3A31ECA3F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he-IL" dirty="0"/>
              <a:t>בגדול:</a:t>
            </a:r>
            <a:r>
              <a:rPr lang="en-US" dirty="0"/>
              <a:t> </a:t>
            </a:r>
            <a:r>
              <a:rPr lang="he-IL" dirty="0"/>
              <a:t>קוד שלא קיים סביר שאין בו באגים</a:t>
            </a:r>
          </a:p>
          <a:p>
            <a:r>
              <a:rPr lang="he-IL" dirty="0"/>
              <a:t>הקומפיילר בדרך כלל יודע מה הוא עושה</a:t>
            </a:r>
          </a:p>
          <a:p>
            <a:r>
              <a:rPr lang="he-IL" dirty="0"/>
              <a:t>לכן בשפה המודרנית נשאף להתרחק </a:t>
            </a:r>
            <a:r>
              <a:rPr lang="he-IL" dirty="0" err="1"/>
              <a:t>מפוינטרים</a:t>
            </a:r>
            <a:r>
              <a:rPr lang="he-IL" dirty="0"/>
              <a:t> רגילים (כמו </a:t>
            </a:r>
            <a:r>
              <a:rPr lang="en-US" dirty="0" err="1"/>
              <a:t>Bla</a:t>
            </a:r>
            <a:r>
              <a:rPr lang="en-US" dirty="0"/>
              <a:t> *</a:t>
            </a:r>
            <a:r>
              <a:rPr lang="he-IL" dirty="0"/>
              <a:t>)</a:t>
            </a:r>
          </a:p>
          <a:p>
            <a:r>
              <a:rPr lang="he-IL" dirty="0"/>
              <a:t>נחשוב תמיד על האם יש לספרייה הסטנדרטית משהו להציע לנו כך שלא נצטרך לממש את כל ה-3.</a:t>
            </a:r>
          </a:p>
        </p:txBody>
      </p:sp>
    </p:spTree>
    <p:extLst>
      <p:ext uri="{BB962C8B-B14F-4D97-AF65-F5344CB8AC3E}">
        <p14:creationId xmlns:p14="http://schemas.microsoft.com/office/powerpoint/2010/main" val="22166047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טקסט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e-IL" dirty="0"/>
              <a:t>סיכום שיעור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Constructors &amp; Destructors</a:t>
            </a:r>
          </a:p>
          <a:p>
            <a:pPr lvl="1"/>
            <a:r>
              <a:rPr lang="en-US" dirty="0"/>
              <a:t>Default </a:t>
            </a:r>
            <a:r>
              <a:rPr lang="en-US" dirty="0" err="1"/>
              <a:t>c’tor</a:t>
            </a:r>
            <a:endParaRPr lang="en-US" dirty="0"/>
          </a:p>
          <a:p>
            <a:pPr lvl="1"/>
            <a:r>
              <a:rPr lang="en-US" dirty="0"/>
              <a:t>Copy </a:t>
            </a:r>
            <a:r>
              <a:rPr lang="en-US" dirty="0" err="1"/>
              <a:t>c’tor</a:t>
            </a:r>
            <a:endParaRPr lang="en-US" dirty="0"/>
          </a:p>
          <a:p>
            <a:pPr lvl="1"/>
            <a:r>
              <a:rPr lang="en-US" dirty="0"/>
              <a:t>Deep copy, Shallow copy</a:t>
            </a:r>
          </a:p>
          <a:p>
            <a:pPr lvl="1"/>
            <a:r>
              <a:rPr lang="en-US" dirty="0" err="1"/>
              <a:t>Initaliztion</a:t>
            </a:r>
            <a:r>
              <a:rPr lang="en-US" dirty="0"/>
              <a:t> Line</a:t>
            </a:r>
            <a:endParaRPr lang="he-IL" dirty="0"/>
          </a:p>
          <a:p>
            <a:r>
              <a:rPr lang="en-US" dirty="0"/>
              <a:t>Function overloading</a:t>
            </a:r>
            <a:endParaRPr lang="he-IL" dirty="0"/>
          </a:p>
          <a:p>
            <a:r>
              <a:rPr lang="en-US" dirty="0"/>
              <a:t>Constructors overloading</a:t>
            </a:r>
            <a:endParaRPr lang="he-IL" dirty="0"/>
          </a:p>
          <a:p>
            <a:r>
              <a:rPr lang="en-US" dirty="0"/>
              <a:t>Operator overloading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27967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טקסט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reference</a:t>
            </a:r>
            <a:endParaRPr lang="he-IL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he-IL" dirty="0"/>
              <a:t>דוגמא: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r>
              <a:rPr lang="he-IL" dirty="0"/>
              <a:t>הפלט: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013176"/>
            <a:ext cx="1933575" cy="120015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767" y="1124744"/>
            <a:ext cx="4287972" cy="33843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002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טקסט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he-IL" dirty="0"/>
              <a:t>תזכורת משיעור קודם - נקודות בעייתיות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he-IL" dirty="0"/>
              <a:t>אילו נקודות בעייתיות עולות עד כה במה שלמדנו?</a:t>
            </a:r>
          </a:p>
          <a:p>
            <a:pPr lvl="1"/>
            <a:r>
              <a:rPr lang="he-IL" dirty="0"/>
              <a:t>המשתמש שכח לאתחל שדות</a:t>
            </a:r>
          </a:p>
          <a:p>
            <a:pPr lvl="1"/>
            <a:endParaRPr lang="he-IL" dirty="0"/>
          </a:p>
          <a:p>
            <a:pPr lvl="1"/>
            <a:endParaRPr lang="he-IL" dirty="0"/>
          </a:p>
          <a:p>
            <a:endParaRPr lang="he-IL" dirty="0"/>
          </a:p>
          <a:p>
            <a:pPr lvl="1"/>
            <a:r>
              <a:rPr lang="he-IL" dirty="0"/>
              <a:t>המשתמש לא הפעיל את פונקציית הניקוי</a:t>
            </a:r>
          </a:p>
          <a:p>
            <a:pPr lvl="1"/>
            <a:endParaRPr lang="he-IL" dirty="0"/>
          </a:p>
          <a:p>
            <a:pPr lvl="1"/>
            <a:endParaRPr lang="he-IL" dirty="0"/>
          </a:p>
          <a:p>
            <a:pPr lvl="1"/>
            <a:endParaRPr lang="he-IL" dirty="0"/>
          </a:p>
          <a:p>
            <a:pPr lvl="1"/>
            <a:endParaRPr lang="he-IL" dirty="0"/>
          </a:p>
          <a:p>
            <a:pPr lvl="1"/>
            <a:r>
              <a:rPr lang="he-IL" dirty="0"/>
              <a:t>כיצד ניתן לאפשר למשתמש לאתחל שדה אך ורק בעת יצירת האובייקט ויותר לא לשנות את אותו שדה?</a:t>
            </a:r>
          </a:p>
          <a:p>
            <a:pPr lvl="1"/>
            <a:endParaRPr lang="he-IL" dirty="0"/>
          </a:p>
          <a:p>
            <a:endParaRPr lang="he-IL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3" t="56762" r="67500" b="16513"/>
          <a:stretch/>
        </p:blipFill>
        <p:spPr bwMode="auto">
          <a:xfrm>
            <a:off x="251520" y="1988840"/>
            <a:ext cx="2952328" cy="13681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4" t="43793" r="54806" b="18506"/>
          <a:stretch/>
        </p:blipFill>
        <p:spPr bwMode="auto">
          <a:xfrm>
            <a:off x="251520" y="3933056"/>
            <a:ext cx="4032448" cy="17175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30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טקסט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e-IL" dirty="0"/>
              <a:t>בנאים ומפרקים</a:t>
            </a:r>
          </a:p>
          <a:p>
            <a:r>
              <a:rPr lang="en-US" dirty="0"/>
              <a:t>Constructors &amp; Destructors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51095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טקסט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 </a:t>
            </a:r>
            <a:r>
              <a:rPr lang="he-IL"/>
              <a:t> בנאים ומפרקים</a:t>
            </a:r>
            <a:endParaRPr lang="he-IL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he-IL" dirty="0"/>
              <a:t>קיימות שתי פונקציות מיוחדות:</a:t>
            </a:r>
          </a:p>
          <a:p>
            <a:pPr lvl="1"/>
            <a:r>
              <a:rPr lang="he-IL" dirty="0"/>
              <a:t>בנאי (</a:t>
            </a:r>
            <a:r>
              <a:rPr lang="en-US" dirty="0"/>
              <a:t>Constructor</a:t>
            </a:r>
            <a:r>
              <a:rPr lang="he-IL" dirty="0"/>
              <a:t>) </a:t>
            </a:r>
          </a:p>
          <a:p>
            <a:pPr lvl="1"/>
            <a:r>
              <a:rPr lang="he-IL" dirty="0"/>
              <a:t>מפרק (</a:t>
            </a:r>
            <a:r>
              <a:rPr lang="en-US" dirty="0"/>
              <a:t>Destructor</a:t>
            </a:r>
            <a:r>
              <a:rPr lang="he-IL" dirty="0"/>
              <a:t>)</a:t>
            </a:r>
          </a:p>
        </p:txBody>
      </p:sp>
      <p:pic>
        <p:nvPicPr>
          <p:cNvPr id="1026" name="Picture 2" descr="http://i.imgur.com/qhFdISu.gif">
            <a:extLst>
              <a:ext uri="{FF2B5EF4-FFF2-40B4-BE49-F238E27FC236}">
                <a16:creationId xmlns:a16="http://schemas.microsoft.com/office/drawing/2014/main" id="{F72D3AB0-2635-48CC-B2E5-8BD1169ED6E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276872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30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18">
  <a:themeElements>
    <a:clrScheme name="אזרחי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10459</TotalTime>
  <Words>3581</Words>
  <Application>Microsoft Office PowerPoint</Application>
  <PresentationFormat>On-screen Show (4:3)</PresentationFormat>
  <Paragraphs>735</Paragraphs>
  <Slides>55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Aharoni</vt:lpstr>
      <vt:lpstr>Arial</vt:lpstr>
      <vt:lpstr>Calibri</vt:lpstr>
      <vt:lpstr>Guttman Adii-Light</vt:lpstr>
      <vt:lpstr>Tahoma</vt:lpstr>
      <vt:lpstr>Times New Roman</vt:lpstr>
      <vt:lpstr>Wingdings</vt:lpstr>
      <vt:lpstr>118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ITAY</dc:creator>
  <cp:lastModifiedBy>Stas</cp:lastModifiedBy>
  <cp:revision>372</cp:revision>
  <dcterms:created xsi:type="dcterms:W3CDTF">2012-10-10T00:58:11Z</dcterms:created>
  <dcterms:modified xsi:type="dcterms:W3CDTF">2017-10-29T17:48:23Z</dcterms:modified>
</cp:coreProperties>
</file>