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rim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p12Tl5fnRC35MSvFeXxIcjhZJ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m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italic.fntdata"/><Relationship Id="rId25" Type="http://schemas.openxmlformats.org/officeDocument/2006/relationships/font" Target="fonts/Arimo-bold.fntdata"/><Relationship Id="rId28" Type="http://customschemas.google.com/relationships/presentationmetadata" Target="metadata"/><Relationship Id="rId27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w-IL"/>
              <a:t>WinDBG</a:t>
            </a:r>
            <a:r>
              <a:rPr lang="iw-IL"/>
              <a:t> יעיל בעיקר לדיבוג בינארי כשאין source. משמש חוקרי אבטחת מידע, מפתחי מערכות הפעלה ודרייברים</a:t>
            </a:r>
            <a:endParaRPr/>
          </a:p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w-IL"/>
              <a:t>החלפה והסרה של קטעי קוד</a:t>
            </a:r>
            <a:r>
              <a:rPr lang="iw-IL"/>
              <a:t> - אם הבאג לא חוזר על עצמו, הקוד שהחלפנו או הסרנו הוא הגורם לבאג.</a:t>
            </a:r>
            <a:endParaRPr/>
          </a:p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-IL"/>
              <a:t>שימו לב כי הקוד משתנה ועשוי להתנהג באופן לא צפוי. צריך לקחת זאת בחשבון.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w-IL"/>
              <a:t>Run To Cursor </a:t>
            </a:r>
            <a:r>
              <a:rPr lang="iw-IL"/>
              <a:t>הוא פיצ'ר מאוד שימוש וכדאי להכירו.</a:t>
            </a:r>
            <a:endParaRPr/>
          </a:p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-IL"/>
              <a:t>שימושי מאוד לדילוג על קטעי קוד ארוכים (מפעילים ע"י Ctrl+F10).</a:t>
            </a:r>
            <a:endParaRPr/>
          </a:p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iw-I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השימוש במונח ה"באג" לתיאור של פגמים בלתי מוסברים הוא חלק מהמינוח המקצועי בעולם ההנדסה כבר מהמאה ה-19.</a:t>
            </a:r>
            <a:endParaRPr/>
          </a:p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iw-I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הבאג הפיסי הראשון</a:t>
            </a:r>
            <a:r>
              <a:rPr b="0" i="0" lang="iw-I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נמצא ב 9 בספטמבר 1947, בהרווארד במחלקה למחשוב.</a:t>
            </a:r>
            <a:endParaRPr/>
          </a:p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iw-I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המפעיל שמצא את הבאג היה מודע למונח ההנדסי המקורי ומשועשע, שמר את החרק עם ההערה "First actual case of bug being found".</a:t>
            </a:r>
            <a:endParaRPr/>
          </a:p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w-IL"/>
              <a:t>באגים תכנותיים:</a:t>
            </a:r>
            <a:r>
              <a:rPr lang="iw-IL"/>
              <a:t>  למשל אי קידום של משתנה בלולאה יוביל ללולאה אינסופית.</a:t>
            </a:r>
            <a:endParaRPr/>
          </a:p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w-IL"/>
              <a:t>באגים עיצוביים:</a:t>
            </a:r>
            <a:r>
              <a:rPr lang="iw-IL"/>
              <a:t> מערכת שלא מתוכננת נכון ומאפשרת למשתמש להכנס ללא סיסמה (הבעיה פה היא לא שאימות הסיסמה מכיל באג, אלא שהמערכת מתוכננת לא נכון וישנה דרך להכנס ללא אימות סיסמה כלל).</a:t>
            </a:r>
            <a:endParaRPr/>
          </a:p>
          <a:p>
            <a:pPr indent="0" lvl="0" marL="158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ף תוכן">
  <p:cSld name="TITLE_AND_BODY_3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2"/>
          <p:cNvSpPr/>
          <p:nvPr/>
        </p:nvSpPr>
        <p:spPr>
          <a:xfrm>
            <a:off x="8876875" y="0"/>
            <a:ext cx="2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2"/>
          <p:cNvCxnSpPr/>
          <p:nvPr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540000" y="1070025"/>
            <a:ext cx="80640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1pPr>
            <a:lvl2pPr indent="-323850" lvl="1" marL="914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1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" name="Google Shape;12;p22"/>
          <p:cNvSpPr txBox="1"/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" name="Google Shape;13;p22"/>
          <p:cNvSpPr/>
          <p:nvPr/>
        </p:nvSpPr>
        <p:spPr>
          <a:xfrm>
            <a:off x="8649324" y="105825"/>
            <a:ext cx="301800" cy="30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2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/>
          <p:nvPr/>
        </p:nvSpPr>
        <p:spPr>
          <a:xfrm>
            <a:off x="151600" y="44682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>
            <a:off x="8430650" y="105825"/>
            <a:ext cx="125400" cy="12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/>
          <p:nvPr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8951125" y="407625"/>
            <a:ext cx="36000" cy="3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ף הצגת נושאי השיעור">
  <p:cSld name="1_שקף הצגת נושאי השיעור"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שחור, לבן, מחשב, כהה&#10;&#10;התיאור נוצר באופן אוטומטי" id="124" name="Google Shape;124;p32"/>
          <p:cNvPicPr preferRelativeResize="0"/>
          <p:nvPr/>
        </p:nvPicPr>
        <p:blipFill rotWithShape="1">
          <a:blip r:embed="rId2">
            <a:alphaModFix amt="6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2"/>
          <p:cNvSpPr/>
          <p:nvPr/>
        </p:nvSpPr>
        <p:spPr>
          <a:xfrm>
            <a:off x="-7975" y="-1"/>
            <a:ext cx="9152100" cy="32782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32"/>
          <p:cNvCxnSpPr/>
          <p:nvPr/>
        </p:nvCxnSpPr>
        <p:spPr>
          <a:xfrm rot="10800000">
            <a:off x="-7975" y="41088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32"/>
          <p:cNvSpPr/>
          <p:nvPr/>
        </p:nvSpPr>
        <p:spPr>
          <a:xfrm>
            <a:off x="8876875" y="0"/>
            <a:ext cx="2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32"/>
          <p:cNvCxnSpPr/>
          <p:nvPr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32"/>
          <p:cNvSpPr/>
          <p:nvPr/>
        </p:nvSpPr>
        <p:spPr>
          <a:xfrm>
            <a:off x="7907274" y="-110175"/>
            <a:ext cx="301800" cy="3018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2"/>
          <p:cNvSpPr/>
          <p:nvPr/>
        </p:nvSpPr>
        <p:spPr>
          <a:xfrm>
            <a:off x="8274467" y="90000"/>
            <a:ext cx="900000" cy="90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571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2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2"/>
          <p:cNvSpPr/>
          <p:nvPr/>
        </p:nvSpPr>
        <p:spPr>
          <a:xfrm>
            <a:off x="151600" y="4468275"/>
            <a:ext cx="612600" cy="61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2"/>
          <p:cNvSpPr/>
          <p:nvPr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/>
          <p:nvPr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8209075" y="191625"/>
            <a:ext cx="36000" cy="3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/>
          <p:nvPr>
            <p:ph idx="1" type="body"/>
          </p:nvPr>
        </p:nvSpPr>
        <p:spPr>
          <a:xfrm>
            <a:off x="3715928" y="1250025"/>
            <a:ext cx="4888071" cy="182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1pPr>
            <a:lvl2pPr indent="-323850" lvl="1" marL="914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1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68" y="1198250"/>
            <a:ext cx="3192453" cy="38217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32"/>
          <p:cNvGrpSpPr/>
          <p:nvPr/>
        </p:nvGrpSpPr>
        <p:grpSpPr>
          <a:xfrm>
            <a:off x="8409270" y="128442"/>
            <a:ext cx="871168" cy="722422"/>
            <a:chOff x="6633830" y="3268015"/>
            <a:chExt cx="871168" cy="722422"/>
          </a:xfrm>
        </p:grpSpPr>
        <p:grpSp>
          <p:nvGrpSpPr>
            <p:cNvPr id="140" name="Google Shape;140;p32"/>
            <p:cNvGrpSpPr/>
            <p:nvPr/>
          </p:nvGrpSpPr>
          <p:grpSpPr>
            <a:xfrm>
              <a:off x="6720642" y="3268015"/>
              <a:ext cx="784355" cy="313328"/>
              <a:chOff x="6720642" y="3268015"/>
              <a:chExt cx="784355" cy="313328"/>
            </a:xfrm>
          </p:grpSpPr>
          <p:sp>
            <p:nvSpPr>
              <p:cNvPr id="141" name="Google Shape;141;p32"/>
              <p:cNvSpPr/>
              <p:nvPr/>
            </p:nvSpPr>
            <p:spPr>
              <a:xfrm>
                <a:off x="6786063" y="3268015"/>
                <a:ext cx="46827" cy="46827"/>
              </a:xfrm>
              <a:custGeom>
                <a:rect b="b" l="l" r="r" t="t"/>
                <a:pathLst>
                  <a:path extrusionOk="0" h="46827" w="46827">
                    <a:moveTo>
                      <a:pt x="46827" y="23414"/>
                    </a:moveTo>
                    <a:cubicBezTo>
                      <a:pt x="46827" y="36345"/>
                      <a:pt x="36345" y="46827"/>
                      <a:pt x="23414" y="46827"/>
                    </a:cubicBezTo>
                    <a:cubicBezTo>
                      <a:pt x="10483" y="46827"/>
                      <a:pt x="0" y="36345"/>
                      <a:pt x="0" y="23414"/>
                    </a:cubicBezTo>
                    <a:cubicBezTo>
                      <a:pt x="0" y="10483"/>
                      <a:pt x="10483" y="0"/>
                      <a:pt x="23414" y="0"/>
                    </a:cubicBezTo>
                    <a:cubicBezTo>
                      <a:pt x="36345" y="0"/>
                      <a:pt x="46827" y="10483"/>
                      <a:pt x="46827" y="234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2"/>
              <p:cNvSpPr/>
              <p:nvPr/>
            </p:nvSpPr>
            <p:spPr>
              <a:xfrm>
                <a:off x="7348407" y="3490444"/>
                <a:ext cx="28922" cy="28922"/>
              </a:xfrm>
              <a:custGeom>
                <a:rect b="b" l="l" r="r" t="t"/>
                <a:pathLst>
                  <a:path extrusionOk="0" h="28922" w="28922">
                    <a:moveTo>
                      <a:pt x="28923" y="14461"/>
                    </a:moveTo>
                    <a:cubicBezTo>
                      <a:pt x="28923" y="22448"/>
                      <a:pt x="22448" y="28923"/>
                      <a:pt x="14461" y="28923"/>
                    </a:cubicBezTo>
                    <a:cubicBezTo>
                      <a:pt x="6475" y="28923"/>
                      <a:pt x="0" y="22448"/>
                      <a:pt x="0" y="14461"/>
                    </a:cubicBezTo>
                    <a:cubicBezTo>
                      <a:pt x="0" y="6475"/>
                      <a:pt x="6475" y="0"/>
                      <a:pt x="14461" y="0"/>
                    </a:cubicBezTo>
                    <a:cubicBezTo>
                      <a:pt x="22448" y="0"/>
                      <a:pt x="28923" y="6475"/>
                      <a:pt x="28923" y="144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2"/>
              <p:cNvSpPr/>
              <p:nvPr/>
            </p:nvSpPr>
            <p:spPr>
              <a:xfrm>
                <a:off x="6720642" y="3326549"/>
                <a:ext cx="57845" cy="57845"/>
              </a:xfrm>
              <a:custGeom>
                <a:rect b="b" l="l" r="r" t="t"/>
                <a:pathLst>
                  <a:path extrusionOk="0" h="57845" w="57845">
                    <a:moveTo>
                      <a:pt x="57845" y="28923"/>
                    </a:moveTo>
                    <a:cubicBezTo>
                      <a:pt x="57845" y="44896"/>
                      <a:pt x="44896" y="57845"/>
                      <a:pt x="28923" y="57845"/>
                    </a:cubicBezTo>
                    <a:cubicBezTo>
                      <a:pt x="12949" y="57845"/>
                      <a:pt x="0" y="44896"/>
                      <a:pt x="0" y="28923"/>
                    </a:cubicBezTo>
                    <a:cubicBezTo>
                      <a:pt x="0" y="12949"/>
                      <a:pt x="12949" y="0"/>
                      <a:pt x="28923" y="0"/>
                    </a:cubicBezTo>
                    <a:cubicBezTo>
                      <a:pt x="44896" y="0"/>
                      <a:pt x="57845" y="12949"/>
                      <a:pt x="57845" y="289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2"/>
              <p:cNvSpPr/>
              <p:nvPr/>
            </p:nvSpPr>
            <p:spPr>
              <a:xfrm>
                <a:off x="7403079" y="3433287"/>
                <a:ext cx="23413" cy="23413"/>
              </a:xfrm>
              <a:custGeom>
                <a:rect b="b" l="l" r="r" t="t"/>
                <a:pathLst>
                  <a:path extrusionOk="0" h="23413" w="23413">
                    <a:moveTo>
                      <a:pt x="23414" y="11707"/>
                    </a:moveTo>
                    <a:cubicBezTo>
                      <a:pt x="23414" y="18172"/>
                      <a:pt x="18172" y="23414"/>
                      <a:pt x="11707" y="23414"/>
                    </a:cubicBezTo>
                    <a:cubicBezTo>
                      <a:pt x="5241" y="23414"/>
                      <a:pt x="0" y="18172"/>
                      <a:pt x="0" y="11707"/>
                    </a:cubicBezTo>
                    <a:cubicBezTo>
                      <a:pt x="0" y="5241"/>
                      <a:pt x="5241" y="0"/>
                      <a:pt x="11707" y="0"/>
                    </a:cubicBezTo>
                    <a:cubicBezTo>
                      <a:pt x="18172" y="0"/>
                      <a:pt x="23414" y="5241"/>
                      <a:pt x="23414" y="117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2"/>
              <p:cNvSpPr/>
              <p:nvPr/>
            </p:nvSpPr>
            <p:spPr>
              <a:xfrm>
                <a:off x="7447152" y="3523498"/>
                <a:ext cx="57845" cy="57845"/>
              </a:xfrm>
              <a:custGeom>
                <a:rect b="b" l="l" r="r" t="t"/>
                <a:pathLst>
                  <a:path extrusionOk="0" h="57845" w="57845">
                    <a:moveTo>
                      <a:pt x="57845" y="28923"/>
                    </a:moveTo>
                    <a:cubicBezTo>
                      <a:pt x="57845" y="44896"/>
                      <a:pt x="44896" y="57845"/>
                      <a:pt x="28923" y="57845"/>
                    </a:cubicBezTo>
                    <a:cubicBezTo>
                      <a:pt x="12949" y="57845"/>
                      <a:pt x="0" y="44896"/>
                      <a:pt x="0" y="28923"/>
                    </a:cubicBezTo>
                    <a:cubicBezTo>
                      <a:pt x="0" y="12949"/>
                      <a:pt x="12949" y="0"/>
                      <a:pt x="28923" y="0"/>
                    </a:cubicBezTo>
                    <a:cubicBezTo>
                      <a:pt x="44896" y="0"/>
                      <a:pt x="57845" y="12949"/>
                      <a:pt x="57845" y="289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46;p32"/>
            <p:cNvGrpSpPr/>
            <p:nvPr/>
          </p:nvGrpSpPr>
          <p:grpSpPr>
            <a:xfrm>
              <a:off x="6633830" y="3359558"/>
              <a:ext cx="720604" cy="630879"/>
              <a:chOff x="6633830" y="3359558"/>
              <a:chExt cx="720604" cy="630879"/>
            </a:xfrm>
          </p:grpSpPr>
          <p:sp>
            <p:nvSpPr>
              <p:cNvPr id="147" name="Google Shape;147;p32"/>
              <p:cNvSpPr/>
              <p:nvPr/>
            </p:nvSpPr>
            <p:spPr>
              <a:xfrm>
                <a:off x="6633830" y="3359558"/>
                <a:ext cx="720604" cy="630879"/>
              </a:xfrm>
              <a:custGeom>
                <a:rect b="b" l="l" r="r" t="t"/>
                <a:pathLst>
                  <a:path extrusionOk="0" h="630879" w="720604">
                    <a:moveTo>
                      <a:pt x="665955" y="524096"/>
                    </a:moveTo>
                    <a:lnTo>
                      <a:pt x="164628" y="629457"/>
                    </a:lnTo>
                    <a:cubicBezTo>
                      <a:pt x="127442" y="637033"/>
                      <a:pt x="90944" y="613619"/>
                      <a:pt x="83369" y="576433"/>
                    </a:cubicBezTo>
                    <a:lnTo>
                      <a:pt x="1422" y="188042"/>
                    </a:lnTo>
                    <a:cubicBezTo>
                      <a:pt x="-6153" y="150856"/>
                      <a:pt x="17261" y="114358"/>
                      <a:pt x="54447" y="106783"/>
                    </a:cubicBezTo>
                    <a:lnTo>
                      <a:pt x="555773" y="1422"/>
                    </a:lnTo>
                    <a:cubicBezTo>
                      <a:pt x="592959" y="-6153"/>
                      <a:pt x="629457" y="17261"/>
                      <a:pt x="637032" y="54447"/>
                    </a:cubicBezTo>
                    <a:lnTo>
                      <a:pt x="718979" y="442837"/>
                    </a:lnTo>
                    <a:cubicBezTo>
                      <a:pt x="727243" y="479335"/>
                      <a:pt x="703141" y="516521"/>
                      <a:pt x="665955" y="52409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745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2"/>
              <p:cNvSpPr/>
              <p:nvPr/>
            </p:nvSpPr>
            <p:spPr>
              <a:xfrm>
                <a:off x="6765403" y="3684639"/>
                <a:ext cx="47515" cy="9640"/>
              </a:xfrm>
              <a:custGeom>
                <a:rect b="b" l="l" r="r" t="t"/>
                <a:pathLst>
                  <a:path extrusionOk="0" h="9640" w="47515">
                    <a:moveTo>
                      <a:pt x="0" y="9641"/>
                    </a:moveTo>
                    <a:lnTo>
                      <a:pt x="47516" y="0"/>
                    </a:lnTo>
                  </a:path>
                </a:pathLst>
              </a:custGeom>
              <a:noFill/>
              <a:ln cap="rnd" cmpd="sng" w="68300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2"/>
              <p:cNvSpPr/>
              <p:nvPr/>
            </p:nvSpPr>
            <p:spPr>
              <a:xfrm>
                <a:off x="7150350" y="3603380"/>
                <a:ext cx="46827" cy="10329"/>
              </a:xfrm>
              <a:custGeom>
                <a:rect b="b" l="l" r="r" t="t"/>
                <a:pathLst>
                  <a:path extrusionOk="0" h="10329" w="46827">
                    <a:moveTo>
                      <a:pt x="0" y="10330"/>
                    </a:moveTo>
                    <a:lnTo>
                      <a:pt x="46827" y="0"/>
                    </a:lnTo>
                  </a:path>
                </a:pathLst>
              </a:custGeom>
              <a:noFill/>
              <a:ln cap="rnd" cmpd="sng" w="68300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2"/>
              <p:cNvSpPr/>
              <p:nvPr/>
            </p:nvSpPr>
            <p:spPr>
              <a:xfrm>
                <a:off x="6850794" y="3856109"/>
                <a:ext cx="47515" cy="9640"/>
              </a:xfrm>
              <a:custGeom>
                <a:rect b="b" l="l" r="r" t="t"/>
                <a:pathLst>
                  <a:path extrusionOk="0" h="9640" w="47515">
                    <a:moveTo>
                      <a:pt x="0" y="9641"/>
                    </a:moveTo>
                    <a:lnTo>
                      <a:pt x="47516" y="0"/>
                    </a:lnTo>
                  </a:path>
                </a:pathLst>
              </a:custGeom>
              <a:noFill/>
              <a:ln cap="rnd" cmpd="sng" w="68300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2"/>
              <p:cNvSpPr/>
              <p:nvPr/>
            </p:nvSpPr>
            <p:spPr>
              <a:xfrm>
                <a:off x="6901753" y="3632303"/>
                <a:ext cx="159763" cy="33743"/>
              </a:xfrm>
              <a:custGeom>
                <a:rect b="b" l="l" r="r" t="t"/>
                <a:pathLst>
                  <a:path extrusionOk="0" h="33743" w="159763">
                    <a:moveTo>
                      <a:pt x="0" y="33743"/>
                    </a:moveTo>
                    <a:lnTo>
                      <a:pt x="159763" y="0"/>
                    </a:lnTo>
                  </a:path>
                </a:pathLst>
              </a:custGeom>
              <a:noFill/>
              <a:ln cap="rnd" cmpd="sng" w="68300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2"/>
              <p:cNvSpPr/>
              <p:nvPr/>
            </p:nvSpPr>
            <p:spPr>
              <a:xfrm>
                <a:off x="6980946" y="3805150"/>
                <a:ext cx="159763" cy="33054"/>
              </a:xfrm>
              <a:custGeom>
                <a:rect b="b" l="l" r="r" t="t"/>
                <a:pathLst>
                  <a:path extrusionOk="0" h="33054" w="159763">
                    <a:moveTo>
                      <a:pt x="0" y="33055"/>
                    </a:moveTo>
                    <a:lnTo>
                      <a:pt x="159763" y="0"/>
                    </a:lnTo>
                  </a:path>
                </a:pathLst>
              </a:custGeom>
              <a:noFill/>
              <a:ln cap="rnd" cmpd="sng" w="68300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2"/>
              <p:cNvSpPr/>
              <p:nvPr/>
            </p:nvSpPr>
            <p:spPr>
              <a:xfrm>
                <a:off x="6832201" y="3725268"/>
                <a:ext cx="236201" cy="50270"/>
              </a:xfrm>
              <a:custGeom>
                <a:rect b="b" l="l" r="r" t="t"/>
                <a:pathLst>
                  <a:path extrusionOk="0" h="50270" w="236201">
                    <a:moveTo>
                      <a:pt x="0" y="50270"/>
                    </a:moveTo>
                    <a:lnTo>
                      <a:pt x="236202" y="0"/>
                    </a:lnTo>
                  </a:path>
                </a:pathLst>
              </a:custGeom>
              <a:noFill/>
              <a:ln cap="rnd" cmpd="sng" w="683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2"/>
              <p:cNvSpPr/>
              <p:nvPr/>
            </p:nvSpPr>
            <p:spPr>
              <a:xfrm>
                <a:off x="6636317" y="3360669"/>
                <a:ext cx="647628" cy="244088"/>
              </a:xfrm>
              <a:custGeom>
                <a:rect b="b" l="l" r="r" t="t"/>
                <a:pathLst>
                  <a:path extrusionOk="0" h="244088" w="647628">
                    <a:moveTo>
                      <a:pt x="647628" y="110493"/>
                    </a:moveTo>
                    <a:lnTo>
                      <a:pt x="11329" y="244088"/>
                    </a:lnTo>
                    <a:lnTo>
                      <a:pt x="1689" y="196572"/>
                    </a:lnTo>
                    <a:cubicBezTo>
                      <a:pt x="-7264" y="153877"/>
                      <a:pt x="20282" y="111870"/>
                      <a:pt x="62977" y="102918"/>
                    </a:cubicBezTo>
                    <a:lnTo>
                      <a:pt x="544333" y="1689"/>
                    </a:lnTo>
                    <a:cubicBezTo>
                      <a:pt x="587028" y="-7264"/>
                      <a:pt x="629035" y="20282"/>
                      <a:pt x="637987" y="62977"/>
                    </a:cubicBezTo>
                    <a:lnTo>
                      <a:pt x="647628" y="110493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2745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4083" y="3335918"/>
            <a:ext cx="163662" cy="14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ף ראשי">
  <p:cSld name="TITLE_1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/>
          <p:nvPr/>
        </p:nvSpPr>
        <p:spPr>
          <a:xfrm>
            <a:off x="-1455900" y="3151350"/>
            <a:ext cx="2904300" cy="2904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3"/>
          <p:cNvSpPr/>
          <p:nvPr/>
        </p:nvSpPr>
        <p:spPr>
          <a:xfrm>
            <a:off x="35750" y="3717650"/>
            <a:ext cx="662400" cy="662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3"/>
          <p:cNvSpPr txBox="1"/>
          <p:nvPr>
            <p:ph idx="1" type="subTitle"/>
          </p:nvPr>
        </p:nvSpPr>
        <p:spPr>
          <a:xfrm>
            <a:off x="4572000" y="3523475"/>
            <a:ext cx="40320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" name="Google Shape;2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311308"/>
            <a:ext cx="4609797" cy="381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180" y="527340"/>
            <a:ext cx="1163789" cy="29095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3"/>
          <p:cNvSpPr/>
          <p:nvPr/>
        </p:nvSpPr>
        <p:spPr>
          <a:xfrm>
            <a:off x="203390" y="3055050"/>
            <a:ext cx="240000" cy="25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3"/>
          <p:cNvCxnSpPr/>
          <p:nvPr/>
        </p:nvCxnSpPr>
        <p:spPr>
          <a:xfrm>
            <a:off x="8897259" y="-71800"/>
            <a:ext cx="0" cy="525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23"/>
          <p:cNvSpPr/>
          <p:nvPr/>
        </p:nvSpPr>
        <p:spPr>
          <a:xfrm>
            <a:off x="3650950" y="1767413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3"/>
          <p:cNvSpPr/>
          <p:nvPr/>
        </p:nvSpPr>
        <p:spPr>
          <a:xfrm>
            <a:off x="3842450" y="1671713"/>
            <a:ext cx="95700" cy="95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3"/>
          <p:cNvSpPr/>
          <p:nvPr/>
        </p:nvSpPr>
        <p:spPr>
          <a:xfrm>
            <a:off x="3746650" y="1565788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7251" y="508077"/>
            <a:ext cx="1916748" cy="3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3"/>
          <p:cNvPicPr preferRelativeResize="0"/>
          <p:nvPr/>
        </p:nvPicPr>
        <p:blipFill rotWithShape="1">
          <a:blip r:embed="rId5">
            <a:alphaModFix/>
          </a:blip>
          <a:srcRect b="1050" l="0" r="0" t="1050"/>
          <a:stretch/>
        </p:blipFill>
        <p:spPr>
          <a:xfrm>
            <a:off x="5316375" y="1831150"/>
            <a:ext cx="3287626" cy="1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9030" y="2263683"/>
            <a:ext cx="146566" cy="12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ף הצגת הסילבוס" type="title">
  <p:cSld name="TITLE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שחור, לבן, מחשב, כהה&#10;&#10;התיאור נוצר באופן אוטומטי" id="35" name="Google Shape;35;p24"/>
          <p:cNvPicPr preferRelativeResize="0"/>
          <p:nvPr/>
        </p:nvPicPr>
        <p:blipFill rotWithShape="1">
          <a:blip r:embed="rId2">
            <a:alphaModFix amt="52999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4"/>
          <p:cNvSpPr/>
          <p:nvPr/>
        </p:nvSpPr>
        <p:spPr>
          <a:xfrm>
            <a:off x="150" y="0"/>
            <a:ext cx="3710100" cy="51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ctrTitle"/>
          </p:nvPr>
        </p:nvSpPr>
        <p:spPr>
          <a:xfrm>
            <a:off x="4043680" y="1852500"/>
            <a:ext cx="456037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4043680" y="1529222"/>
            <a:ext cx="4560370" cy="3232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0" sz="3200">
                <a:solidFill>
                  <a:schemeClr val="lt1"/>
                </a:solidFill>
              </a:defRPr>
            </a:lvl1pPr>
            <a:lvl2pPr lvl="1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1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2" type="subTitle"/>
          </p:nvPr>
        </p:nvSpPr>
        <p:spPr>
          <a:xfrm>
            <a:off x="191500" y="623147"/>
            <a:ext cx="2812800" cy="398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0" name="Google Shape;40;p24"/>
          <p:cNvCxnSpPr/>
          <p:nvPr/>
        </p:nvCxnSpPr>
        <p:spPr>
          <a:xfrm>
            <a:off x="3286000" y="0"/>
            <a:ext cx="0" cy="5223125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" name="Google Shape;41;p24"/>
          <p:cNvPicPr preferRelativeResize="0"/>
          <p:nvPr/>
        </p:nvPicPr>
        <p:blipFill rotWithShape="1">
          <a:blip r:embed="rId3">
            <a:alphaModFix/>
          </a:blip>
          <a:srcRect b="9111" l="0" r="0" t="9111"/>
          <a:stretch/>
        </p:blipFill>
        <p:spPr>
          <a:xfrm>
            <a:off x="7034941" y="516608"/>
            <a:ext cx="1569109" cy="5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ף תוכן חלוקה לשתיים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5"/>
          <p:cNvSpPr/>
          <p:nvPr/>
        </p:nvSpPr>
        <p:spPr>
          <a:xfrm>
            <a:off x="8169945" y="59350"/>
            <a:ext cx="393600" cy="3936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5"/>
          <p:cNvSpPr txBox="1"/>
          <p:nvPr>
            <p:ph type="title"/>
          </p:nvPr>
        </p:nvSpPr>
        <p:spPr>
          <a:xfrm>
            <a:off x="5024100" y="1000439"/>
            <a:ext cx="3374400" cy="14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1" type="subTitle"/>
          </p:nvPr>
        </p:nvSpPr>
        <p:spPr>
          <a:xfrm>
            <a:off x="5024100" y="2571750"/>
            <a:ext cx="33744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540000" y="540000"/>
            <a:ext cx="3743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1pPr>
            <a:lvl2pPr indent="-323850" lvl="1" marL="914400" rt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1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/>
        </p:txBody>
      </p:sp>
      <p:cxnSp>
        <p:nvCxnSpPr>
          <p:cNvPr id="48" name="Google Shape;48;p25"/>
          <p:cNvCxnSpPr/>
          <p:nvPr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25"/>
          <p:cNvSpPr/>
          <p:nvPr/>
        </p:nvSpPr>
        <p:spPr>
          <a:xfrm>
            <a:off x="8274467" y="90000"/>
            <a:ext cx="900000" cy="90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571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5"/>
          <p:cNvSpPr/>
          <p:nvPr/>
        </p:nvSpPr>
        <p:spPr>
          <a:xfrm>
            <a:off x="9034498" y="1052375"/>
            <a:ext cx="261900" cy="26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5"/>
          <p:cNvSpPr/>
          <p:nvPr/>
        </p:nvSpPr>
        <p:spPr>
          <a:xfrm>
            <a:off x="167550" y="4181500"/>
            <a:ext cx="95700" cy="9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5"/>
          <p:cNvSpPr/>
          <p:nvPr/>
        </p:nvSpPr>
        <p:spPr>
          <a:xfrm>
            <a:off x="359050" y="4085800"/>
            <a:ext cx="95700" cy="957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5"/>
          <p:cNvSpPr/>
          <p:nvPr/>
        </p:nvSpPr>
        <p:spPr>
          <a:xfrm>
            <a:off x="263250" y="3979875"/>
            <a:ext cx="36000" cy="3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5"/>
          <p:cNvSpPr txBox="1"/>
          <p:nvPr>
            <p:ph idx="3" type="title"/>
          </p:nvPr>
        </p:nvSpPr>
        <p:spPr>
          <a:xfrm>
            <a:off x="8357675" y="591959"/>
            <a:ext cx="720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ף הצגת נושאי השיעור">
  <p:cSld name="TITLE_2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שחור, לבן, מחשב, כהה&#10;&#10;התיאור נוצר באופן אוטומטי" id="57" name="Google Shape;57;p26"/>
          <p:cNvPicPr preferRelativeResize="0"/>
          <p:nvPr/>
        </p:nvPicPr>
        <p:blipFill rotWithShape="1">
          <a:blip r:embed="rId2">
            <a:alphaModFix amt="6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/>
          <p:nvPr/>
        </p:nvSpPr>
        <p:spPr>
          <a:xfrm>
            <a:off x="-7975" y="3428950"/>
            <a:ext cx="9152100" cy="17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6"/>
          <p:cNvSpPr txBox="1"/>
          <p:nvPr>
            <p:ph type="ctrTitle"/>
          </p:nvPr>
        </p:nvSpPr>
        <p:spPr>
          <a:xfrm>
            <a:off x="3598550" y="1423130"/>
            <a:ext cx="50055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0" name="Google Shape;60;p26"/>
          <p:cNvCxnSpPr/>
          <p:nvPr/>
        </p:nvCxnSpPr>
        <p:spPr>
          <a:xfrm rot="10800000">
            <a:off x="-7975" y="41088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26"/>
          <p:cNvSpPr txBox="1"/>
          <p:nvPr>
            <p:ph idx="1" type="subTitle"/>
          </p:nvPr>
        </p:nvSpPr>
        <p:spPr>
          <a:xfrm>
            <a:off x="3598550" y="1021224"/>
            <a:ext cx="5005500" cy="3232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0" sz="3200">
                <a:solidFill>
                  <a:schemeClr val="lt1"/>
                </a:solidFill>
              </a:defRPr>
            </a:lvl1pPr>
            <a:lvl2pPr lvl="1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1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p26"/>
          <p:cNvSpPr/>
          <p:nvPr>
            <p:ph idx="2" type="pic"/>
          </p:nvPr>
        </p:nvSpPr>
        <p:spPr>
          <a:xfrm>
            <a:off x="284163" y="684213"/>
            <a:ext cx="3074987" cy="22685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ף תוכן">
  <p:cSld name="1_שקף תוכן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/>
          <p:nvPr/>
        </p:nvSpPr>
        <p:spPr>
          <a:xfrm>
            <a:off x="8876875" y="0"/>
            <a:ext cx="2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27"/>
          <p:cNvCxnSpPr/>
          <p:nvPr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27"/>
          <p:cNvSpPr txBox="1"/>
          <p:nvPr>
            <p:ph idx="1" type="body"/>
          </p:nvPr>
        </p:nvSpPr>
        <p:spPr>
          <a:xfrm>
            <a:off x="6021492" y="1070025"/>
            <a:ext cx="2582507" cy="3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1pPr>
            <a:lvl2pPr indent="-323850" lvl="1" marL="914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1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27"/>
          <p:cNvSpPr/>
          <p:nvPr/>
        </p:nvSpPr>
        <p:spPr>
          <a:xfrm>
            <a:off x="8649324" y="105825"/>
            <a:ext cx="301800" cy="30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7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7"/>
          <p:cNvSpPr/>
          <p:nvPr/>
        </p:nvSpPr>
        <p:spPr>
          <a:xfrm>
            <a:off x="151600" y="44682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7"/>
          <p:cNvSpPr/>
          <p:nvPr/>
        </p:nvSpPr>
        <p:spPr>
          <a:xfrm>
            <a:off x="8430650" y="105825"/>
            <a:ext cx="125400" cy="12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/>
          <p:nvPr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/>
          <p:nvPr/>
        </p:nvSpPr>
        <p:spPr>
          <a:xfrm>
            <a:off x="8951125" y="407625"/>
            <a:ext cx="36000" cy="3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7"/>
          <p:cNvSpPr txBox="1"/>
          <p:nvPr>
            <p:ph idx="2" type="body"/>
          </p:nvPr>
        </p:nvSpPr>
        <p:spPr>
          <a:xfrm>
            <a:off x="3278808" y="1070025"/>
            <a:ext cx="2582507" cy="3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1pPr>
            <a:lvl2pPr indent="-323850" lvl="1" marL="914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1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3" type="body"/>
          </p:nvPr>
        </p:nvSpPr>
        <p:spPr>
          <a:xfrm>
            <a:off x="536125" y="1070025"/>
            <a:ext cx="2582507" cy="3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1pPr>
            <a:lvl2pPr indent="-323850" lvl="1" marL="914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1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ף שאלה">
  <p:cSld name="TITLE_AND_BODY_1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שחור, לבן, מחשב, כהה&#10;&#10;התיאור נוצר באופן אוטומטי" id="78" name="Google Shape;78;p28"/>
          <p:cNvPicPr preferRelativeResize="0"/>
          <p:nvPr/>
        </p:nvPicPr>
        <p:blipFill rotWithShape="1">
          <a:blip r:embed="rId2">
            <a:alphaModFix amt="19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8"/>
          <p:cNvSpPr/>
          <p:nvPr/>
        </p:nvSpPr>
        <p:spPr>
          <a:xfrm>
            <a:off x="8169945" y="59350"/>
            <a:ext cx="393600" cy="3936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8"/>
          <p:cNvSpPr/>
          <p:nvPr/>
        </p:nvSpPr>
        <p:spPr>
          <a:xfrm>
            <a:off x="553375" y="542575"/>
            <a:ext cx="8064000" cy="4060800"/>
          </a:xfrm>
          <a:prstGeom prst="roundRect">
            <a:avLst>
              <a:gd fmla="val 2091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580000" dist="571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8"/>
          <p:cNvSpPr/>
          <p:nvPr/>
        </p:nvSpPr>
        <p:spPr>
          <a:xfrm>
            <a:off x="7545192" y="89988"/>
            <a:ext cx="900000" cy="90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8"/>
          <p:cNvSpPr txBox="1"/>
          <p:nvPr>
            <p:ph type="title"/>
          </p:nvPr>
        </p:nvSpPr>
        <p:spPr>
          <a:xfrm>
            <a:off x="780150" y="723700"/>
            <a:ext cx="7605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>
            <a:off x="742050" y="1714450"/>
            <a:ext cx="76440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1pPr>
            <a:lvl2pPr indent="-323850" lvl="1" marL="914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1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4" name="Google Shape;84;p28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8"/>
          <p:cNvSpPr/>
          <p:nvPr/>
        </p:nvSpPr>
        <p:spPr>
          <a:xfrm>
            <a:off x="167550" y="38618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8"/>
          <p:cNvSpPr/>
          <p:nvPr/>
        </p:nvSpPr>
        <p:spPr>
          <a:xfrm>
            <a:off x="8882098" y="126550"/>
            <a:ext cx="261900" cy="2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8"/>
          <p:cNvSpPr/>
          <p:nvPr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8"/>
          <p:cNvSpPr/>
          <p:nvPr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8"/>
          <p:cNvSpPr/>
          <p:nvPr/>
        </p:nvSpPr>
        <p:spPr>
          <a:xfrm>
            <a:off x="263250" y="3487550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28"/>
          <p:cNvGrpSpPr/>
          <p:nvPr/>
        </p:nvGrpSpPr>
        <p:grpSpPr>
          <a:xfrm>
            <a:off x="7643320" y="189917"/>
            <a:ext cx="789305" cy="847033"/>
            <a:chOff x="7764507" y="3207558"/>
            <a:chExt cx="789305" cy="847033"/>
          </a:xfrm>
        </p:grpSpPr>
        <p:sp>
          <p:nvSpPr>
            <p:cNvPr id="91" name="Google Shape;91;p28"/>
            <p:cNvSpPr/>
            <p:nvPr/>
          </p:nvSpPr>
          <p:spPr>
            <a:xfrm>
              <a:off x="7885847" y="3912798"/>
              <a:ext cx="141793" cy="141793"/>
            </a:xfrm>
            <a:custGeom>
              <a:rect b="b" l="l" r="r" t="t"/>
              <a:pathLst>
                <a:path extrusionOk="0" h="141793" w="141793">
                  <a:moveTo>
                    <a:pt x="50542" y="138746"/>
                  </a:moveTo>
                  <a:cubicBezTo>
                    <a:pt x="12849" y="127437"/>
                    <a:pt x="-8260" y="88236"/>
                    <a:pt x="3048" y="50542"/>
                  </a:cubicBezTo>
                  <a:cubicBezTo>
                    <a:pt x="14356" y="12849"/>
                    <a:pt x="53558" y="-8260"/>
                    <a:pt x="91252" y="3048"/>
                  </a:cubicBezTo>
                  <a:cubicBezTo>
                    <a:pt x="128945" y="14356"/>
                    <a:pt x="150054" y="53558"/>
                    <a:pt x="138746" y="91252"/>
                  </a:cubicBezTo>
                  <a:cubicBezTo>
                    <a:pt x="127437" y="128945"/>
                    <a:pt x="88236" y="150054"/>
                    <a:pt x="50542" y="138746"/>
                  </a:cubicBezTo>
                  <a:close/>
                  <a:moveTo>
                    <a:pt x="70897" y="70897"/>
                  </a:moveTo>
                  <a:lnTo>
                    <a:pt x="70897" y="70897"/>
                  </a:lnTo>
                  <a:lnTo>
                    <a:pt x="70897" y="708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" name="Google Shape;92;p28"/>
            <p:cNvGrpSpPr/>
            <p:nvPr/>
          </p:nvGrpSpPr>
          <p:grpSpPr>
            <a:xfrm>
              <a:off x="7764507" y="3207558"/>
              <a:ext cx="789305" cy="820165"/>
              <a:chOff x="7764507" y="3207558"/>
              <a:chExt cx="789305" cy="820165"/>
            </a:xfrm>
          </p:grpSpPr>
          <p:sp>
            <p:nvSpPr>
              <p:cNvPr id="93" name="Google Shape;93;p28"/>
              <p:cNvSpPr/>
              <p:nvPr/>
            </p:nvSpPr>
            <p:spPr>
              <a:xfrm>
                <a:off x="7920961" y="3207558"/>
                <a:ext cx="466729" cy="668374"/>
              </a:xfrm>
              <a:custGeom>
                <a:rect b="b" l="l" r="r" t="t"/>
                <a:pathLst>
                  <a:path extrusionOk="0" h="668374" w="466729">
                    <a:moveTo>
                      <a:pt x="68954" y="666826"/>
                    </a:moveTo>
                    <a:cubicBezTo>
                      <a:pt x="47091" y="660041"/>
                      <a:pt x="34276" y="637425"/>
                      <a:pt x="41060" y="615562"/>
                    </a:cubicBezTo>
                    <a:lnTo>
                      <a:pt x="86293" y="463280"/>
                    </a:lnTo>
                    <a:lnTo>
                      <a:pt x="126248" y="475342"/>
                    </a:lnTo>
                    <a:cubicBezTo>
                      <a:pt x="232544" y="507005"/>
                      <a:pt x="344118" y="446695"/>
                      <a:pt x="375780" y="340399"/>
                    </a:cubicBezTo>
                    <a:cubicBezTo>
                      <a:pt x="407443" y="234103"/>
                      <a:pt x="347133" y="122529"/>
                      <a:pt x="240837" y="90867"/>
                    </a:cubicBezTo>
                    <a:cubicBezTo>
                      <a:pt x="180527" y="72774"/>
                      <a:pt x="116448" y="84082"/>
                      <a:pt x="65938" y="121022"/>
                    </a:cubicBezTo>
                    <a:cubicBezTo>
                      <a:pt x="47091" y="134591"/>
                      <a:pt x="21460" y="130068"/>
                      <a:pt x="7890" y="111975"/>
                    </a:cubicBezTo>
                    <a:cubicBezTo>
                      <a:pt x="-5680" y="93128"/>
                      <a:pt x="-1156" y="67497"/>
                      <a:pt x="16937" y="53927"/>
                    </a:cubicBezTo>
                    <a:cubicBezTo>
                      <a:pt x="89308" y="1910"/>
                      <a:pt x="179019" y="-13168"/>
                      <a:pt x="264207" y="11710"/>
                    </a:cubicBezTo>
                    <a:cubicBezTo>
                      <a:pt x="414228" y="54681"/>
                      <a:pt x="499415" y="212994"/>
                      <a:pt x="454937" y="363015"/>
                    </a:cubicBezTo>
                    <a:cubicBezTo>
                      <a:pt x="414228" y="499466"/>
                      <a:pt x="279284" y="582392"/>
                      <a:pt x="142833" y="562791"/>
                    </a:cubicBezTo>
                    <a:lnTo>
                      <a:pt x="120217" y="638933"/>
                    </a:lnTo>
                    <a:cubicBezTo>
                      <a:pt x="113432" y="660795"/>
                      <a:pt x="90816" y="672857"/>
                      <a:pt x="68954" y="66682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30100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8"/>
              <p:cNvSpPr/>
              <p:nvPr/>
            </p:nvSpPr>
            <p:spPr>
              <a:xfrm>
                <a:off x="7781846" y="3847244"/>
                <a:ext cx="51263" cy="51263"/>
              </a:xfrm>
              <a:custGeom>
                <a:rect b="b" l="l" r="r" t="t"/>
                <a:pathLst>
                  <a:path extrusionOk="0" h="51263" w="51263">
                    <a:moveTo>
                      <a:pt x="51263" y="25632"/>
                    </a:moveTo>
                    <a:cubicBezTo>
                      <a:pt x="51263" y="39788"/>
                      <a:pt x="39788" y="51263"/>
                      <a:pt x="25632" y="51263"/>
                    </a:cubicBezTo>
                    <a:cubicBezTo>
                      <a:pt x="11476" y="51263"/>
                      <a:pt x="0" y="39788"/>
                      <a:pt x="0" y="25632"/>
                    </a:cubicBezTo>
                    <a:cubicBezTo>
                      <a:pt x="0" y="11476"/>
                      <a:pt x="11476" y="0"/>
                      <a:pt x="25632" y="0"/>
                    </a:cubicBezTo>
                    <a:cubicBezTo>
                      <a:pt x="39788" y="0"/>
                      <a:pt x="51263" y="11476"/>
                      <a:pt x="51263" y="25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8"/>
              <p:cNvSpPr/>
              <p:nvPr/>
            </p:nvSpPr>
            <p:spPr>
              <a:xfrm>
                <a:off x="7764507" y="3743963"/>
                <a:ext cx="31662" cy="31662"/>
              </a:xfrm>
              <a:custGeom>
                <a:rect b="b" l="l" r="r" t="t"/>
                <a:pathLst>
                  <a:path extrusionOk="0" h="31662" w="31662">
                    <a:moveTo>
                      <a:pt x="31663" y="15831"/>
                    </a:moveTo>
                    <a:cubicBezTo>
                      <a:pt x="31663" y="24575"/>
                      <a:pt x="24575" y="31663"/>
                      <a:pt x="15831" y="31663"/>
                    </a:cubicBezTo>
                    <a:cubicBezTo>
                      <a:pt x="7088" y="31663"/>
                      <a:pt x="0" y="24575"/>
                      <a:pt x="0" y="15831"/>
                    </a:cubicBezTo>
                    <a:cubicBezTo>
                      <a:pt x="0" y="7088"/>
                      <a:pt x="7088" y="0"/>
                      <a:pt x="15831" y="0"/>
                    </a:cubicBezTo>
                    <a:cubicBezTo>
                      <a:pt x="24575" y="0"/>
                      <a:pt x="31663" y="7088"/>
                      <a:pt x="31663" y="158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8"/>
              <p:cNvSpPr/>
              <p:nvPr/>
            </p:nvSpPr>
            <p:spPr>
              <a:xfrm>
                <a:off x="8403791" y="3602989"/>
                <a:ext cx="63325" cy="63325"/>
              </a:xfrm>
              <a:custGeom>
                <a:rect b="b" l="l" r="r" t="t"/>
                <a:pathLst>
                  <a:path extrusionOk="0" h="63325" w="63325">
                    <a:moveTo>
                      <a:pt x="63325" y="31663"/>
                    </a:moveTo>
                    <a:cubicBezTo>
                      <a:pt x="63325" y="49149"/>
                      <a:pt x="49149" y="63325"/>
                      <a:pt x="31663" y="63325"/>
                    </a:cubicBezTo>
                    <a:cubicBezTo>
                      <a:pt x="14176" y="63325"/>
                      <a:pt x="0" y="49149"/>
                      <a:pt x="0" y="31663"/>
                    </a:cubicBezTo>
                    <a:cubicBezTo>
                      <a:pt x="0" y="14176"/>
                      <a:pt x="14176" y="0"/>
                      <a:pt x="31663" y="0"/>
                    </a:cubicBezTo>
                    <a:cubicBezTo>
                      <a:pt x="49149" y="0"/>
                      <a:pt x="63325" y="14176"/>
                      <a:pt x="63325" y="316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8"/>
              <p:cNvSpPr/>
              <p:nvPr/>
            </p:nvSpPr>
            <p:spPr>
              <a:xfrm>
                <a:off x="8488225" y="3440152"/>
                <a:ext cx="25631" cy="25631"/>
              </a:xfrm>
              <a:custGeom>
                <a:rect b="b" l="l" r="r" t="t"/>
                <a:pathLst>
                  <a:path extrusionOk="0" h="25631" w="25631">
                    <a:moveTo>
                      <a:pt x="25632" y="12816"/>
                    </a:moveTo>
                    <a:cubicBezTo>
                      <a:pt x="25632" y="19894"/>
                      <a:pt x="19894" y="25632"/>
                      <a:pt x="12816" y="25632"/>
                    </a:cubicBezTo>
                    <a:cubicBezTo>
                      <a:pt x="5738" y="25632"/>
                      <a:pt x="0" y="19894"/>
                      <a:pt x="0" y="12816"/>
                    </a:cubicBezTo>
                    <a:cubicBezTo>
                      <a:pt x="0" y="5738"/>
                      <a:pt x="5738" y="0"/>
                      <a:pt x="12816" y="0"/>
                    </a:cubicBezTo>
                    <a:cubicBezTo>
                      <a:pt x="19894" y="0"/>
                      <a:pt x="25632" y="5738"/>
                      <a:pt x="25632" y="128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8"/>
              <p:cNvSpPr/>
              <p:nvPr/>
            </p:nvSpPr>
            <p:spPr>
              <a:xfrm>
                <a:off x="8490487" y="3523832"/>
                <a:ext cx="63325" cy="63325"/>
              </a:xfrm>
              <a:custGeom>
                <a:rect b="b" l="l" r="r" t="t"/>
                <a:pathLst>
                  <a:path extrusionOk="0" h="63325" w="63325">
                    <a:moveTo>
                      <a:pt x="63325" y="31663"/>
                    </a:moveTo>
                    <a:cubicBezTo>
                      <a:pt x="63325" y="49149"/>
                      <a:pt x="49149" y="63325"/>
                      <a:pt x="31663" y="63325"/>
                    </a:cubicBezTo>
                    <a:cubicBezTo>
                      <a:pt x="14176" y="63325"/>
                      <a:pt x="0" y="49149"/>
                      <a:pt x="0" y="31663"/>
                    </a:cubicBezTo>
                    <a:cubicBezTo>
                      <a:pt x="0" y="14176"/>
                      <a:pt x="14176" y="0"/>
                      <a:pt x="31663" y="0"/>
                    </a:cubicBezTo>
                    <a:cubicBezTo>
                      <a:pt x="49149" y="0"/>
                      <a:pt x="63325" y="14176"/>
                      <a:pt x="63325" y="316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8"/>
              <p:cNvSpPr/>
              <p:nvPr/>
            </p:nvSpPr>
            <p:spPr>
              <a:xfrm>
                <a:off x="7912716" y="3939667"/>
                <a:ext cx="88056" cy="88056"/>
              </a:xfrm>
              <a:custGeom>
                <a:rect b="b" l="l" r="r" t="t"/>
                <a:pathLst>
                  <a:path extrusionOk="0" h="88056" w="88056">
                    <a:moveTo>
                      <a:pt x="31212" y="86245"/>
                    </a:moveTo>
                    <a:cubicBezTo>
                      <a:pt x="7842" y="79460"/>
                      <a:pt x="-4973" y="54583"/>
                      <a:pt x="1811" y="31212"/>
                    </a:cubicBezTo>
                    <a:cubicBezTo>
                      <a:pt x="8596" y="7842"/>
                      <a:pt x="33474" y="-4973"/>
                      <a:pt x="56844" y="1811"/>
                    </a:cubicBezTo>
                    <a:cubicBezTo>
                      <a:pt x="80214" y="8596"/>
                      <a:pt x="93030" y="33474"/>
                      <a:pt x="86245" y="56844"/>
                    </a:cubicBezTo>
                    <a:cubicBezTo>
                      <a:pt x="79460" y="80214"/>
                      <a:pt x="54583" y="93030"/>
                      <a:pt x="31212" y="86245"/>
                    </a:cubicBezTo>
                    <a:close/>
                    <a:moveTo>
                      <a:pt x="44028" y="44028"/>
                    </a:moveTo>
                    <a:lnTo>
                      <a:pt x="44028" y="44028"/>
                    </a:lnTo>
                    <a:lnTo>
                      <a:pt x="44028" y="440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ף תוכן עם פינה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/>
          <p:nvPr/>
        </p:nvSpPr>
        <p:spPr>
          <a:xfrm>
            <a:off x="8876875" y="0"/>
            <a:ext cx="2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9"/>
          <p:cNvCxnSpPr/>
          <p:nvPr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9"/>
          <p:cNvSpPr txBox="1"/>
          <p:nvPr>
            <p:ph idx="1" type="body"/>
          </p:nvPr>
        </p:nvSpPr>
        <p:spPr>
          <a:xfrm>
            <a:off x="540000" y="1485125"/>
            <a:ext cx="80640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1pPr>
            <a:lvl2pPr indent="-323850" lvl="1" marL="914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1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9"/>
          <p:cNvSpPr/>
          <p:nvPr/>
        </p:nvSpPr>
        <p:spPr>
          <a:xfrm>
            <a:off x="7907274" y="-110175"/>
            <a:ext cx="301800" cy="3018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9"/>
          <p:cNvSpPr/>
          <p:nvPr/>
        </p:nvSpPr>
        <p:spPr>
          <a:xfrm>
            <a:off x="8274467" y="90000"/>
            <a:ext cx="900000" cy="90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571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9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9"/>
          <p:cNvSpPr/>
          <p:nvPr/>
        </p:nvSpPr>
        <p:spPr>
          <a:xfrm>
            <a:off x="151600" y="44682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9"/>
          <p:cNvSpPr txBox="1"/>
          <p:nvPr>
            <p:ph idx="2" type="title"/>
          </p:nvPr>
        </p:nvSpPr>
        <p:spPr>
          <a:xfrm>
            <a:off x="8357675" y="596765"/>
            <a:ext cx="720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0" name="Google Shape;110;p29"/>
          <p:cNvSpPr/>
          <p:nvPr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9"/>
          <p:cNvSpPr/>
          <p:nvPr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/>
          <p:nvPr/>
        </p:nvSpPr>
        <p:spPr>
          <a:xfrm>
            <a:off x="8209075" y="191625"/>
            <a:ext cx="36000" cy="3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ף שאלות">
  <p:cSld name="TITLE_2_1_1"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שחור, לבן, מחשב, כהה&#10;&#10;התיאור נוצר באופן אוטומטי" id="114" name="Google Shape;114;p30"/>
          <p:cNvPicPr preferRelativeResize="0"/>
          <p:nvPr/>
        </p:nvPicPr>
        <p:blipFill rotWithShape="1">
          <a:blip r:embed="rId2">
            <a:alphaModFix amt="52999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0"/>
          <p:cNvSpPr/>
          <p:nvPr/>
        </p:nvSpPr>
        <p:spPr>
          <a:xfrm>
            <a:off x="-7975" y="3409950"/>
            <a:ext cx="9152100" cy="17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0"/>
          <p:cNvSpPr txBox="1"/>
          <p:nvPr>
            <p:ph type="ctrTitle"/>
          </p:nvPr>
        </p:nvSpPr>
        <p:spPr>
          <a:xfrm>
            <a:off x="540000" y="3601676"/>
            <a:ext cx="8064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" type="subTitle"/>
          </p:nvPr>
        </p:nvSpPr>
        <p:spPr>
          <a:xfrm>
            <a:off x="540050" y="4386225"/>
            <a:ext cx="8064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18" name="Google Shape;118;p30"/>
          <p:cNvCxnSpPr/>
          <p:nvPr/>
        </p:nvCxnSpPr>
        <p:spPr>
          <a:xfrm rot="10800000">
            <a:off x="-7975" y="34099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39" y="727601"/>
            <a:ext cx="8598563" cy="18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0"/>
          <p:cNvPicPr preferRelativeResize="0"/>
          <p:nvPr/>
        </p:nvPicPr>
        <p:blipFill rotWithShape="1">
          <a:blip r:embed="rId4">
            <a:alphaModFix/>
          </a:blip>
          <a:srcRect b="9112" l="0" r="0" t="9112"/>
          <a:stretch/>
        </p:blipFill>
        <p:spPr>
          <a:xfrm>
            <a:off x="264738" y="269950"/>
            <a:ext cx="1108199" cy="4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0876" y="2205084"/>
            <a:ext cx="264959" cy="22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540000" y="411537"/>
            <a:ext cx="806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i="0" sz="3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i="0" sz="3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i="0" sz="3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i="0" sz="3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i="0" sz="3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i="0" sz="3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i="0" sz="3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i="0" sz="3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i="0" sz="3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540000" y="1196850"/>
            <a:ext cx="80640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b="0" i="0" sz="15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23850" lvl="1" marL="914400" marR="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b="0" i="0" sz="15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23850" lvl="2" marL="1371600" marR="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b="0" i="0" sz="15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23850" lvl="3" marL="1828800" marR="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b="0" i="0" sz="15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23850" lvl="4" marL="2286000" marR="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b="0" i="0" sz="15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23850" lvl="5" marL="2743200" marR="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b="0" i="0" sz="15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23850" lvl="6" marL="3200400" marR="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b="0" i="0" sz="15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23850" lvl="7" marL="3657600" marR="0" rt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b="0" i="0" sz="15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23850" lvl="8" marL="4114800" marR="0" rtl="1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b="0" i="0" sz="15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 pos="5420">
          <p15:clr>
            <a:srgbClr val="EA4335"/>
          </p15:clr>
        </p15:guide>
        <p15:guide id="4" pos="52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0">
          <p15:clr>
            <a:srgbClr val="EA4335"/>
          </p15:clr>
        </p15:guide>
        <p15:guide id="7" pos="3840">
          <p15:clr>
            <a:srgbClr val="EA4335"/>
          </p15:clr>
        </p15:guide>
        <p15:guide id="8" pos="1920">
          <p15:clr>
            <a:srgbClr val="9FCC3B"/>
          </p15:clr>
        </p15:guide>
        <p15:guide id="9" orient="horz" pos="1080">
          <p15:clr>
            <a:srgbClr val="EA4335"/>
          </p15:clr>
        </p15:guide>
        <p15:guide id="10" orient="horz" pos="2160">
          <p15:clr>
            <a:srgbClr val="EA4335"/>
          </p15:clr>
        </p15:guide>
        <p15:guide id="11" pos="1247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idx="1" type="subTitle"/>
          </p:nvPr>
        </p:nvSpPr>
        <p:spPr>
          <a:xfrm>
            <a:off x="4572000" y="3556375"/>
            <a:ext cx="40320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/>
              <a:t>הדליקו מצלמות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/>
              <a:t>כבו מיקרופונים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/>
              <a:t>השתיקו טלפונים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/>
              <a:t>ארגנו מחברת וכלי כתיבה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"/>
          <p:cNvSpPr txBox="1"/>
          <p:nvPr>
            <p:ph type="ctrTitle"/>
          </p:nvPr>
        </p:nvSpPr>
        <p:spPr>
          <a:xfrm>
            <a:off x="3598550" y="1423130"/>
            <a:ext cx="50055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w-IL"/>
              <a:t>סדנת דיבאג</a:t>
            </a:r>
            <a:endParaRPr/>
          </a:p>
        </p:txBody>
      </p:sp>
      <p:sp>
        <p:nvSpPr>
          <p:cNvPr id="288" name="Google Shape;288;p12"/>
          <p:cNvSpPr txBox="1"/>
          <p:nvPr>
            <p:ph idx="1" type="subTitle"/>
          </p:nvPr>
        </p:nvSpPr>
        <p:spPr>
          <a:xfrm>
            <a:off x="3598863" y="1020763"/>
            <a:ext cx="5005387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/>
              <a:t>שיעור 6</a:t>
            </a:r>
            <a:endParaRPr/>
          </a:p>
        </p:txBody>
      </p:sp>
      <p:sp>
        <p:nvSpPr>
          <p:cNvPr id="289" name="Google Shape;289;p12"/>
          <p:cNvSpPr txBox="1"/>
          <p:nvPr>
            <p:ph idx="4294967295" type="subTitle"/>
          </p:nvPr>
        </p:nvSpPr>
        <p:spPr>
          <a:xfrm>
            <a:off x="3022048" y="4283075"/>
            <a:ext cx="1033662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None/>
            </a:pPr>
            <a:r>
              <a:rPr b="0" i="0" lang="iw-IL" sz="14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פיצ'רים ומושגים</a:t>
            </a:r>
            <a:endParaRPr b="0" i="0" sz="1400" u="none" cap="none" strike="noStrike">
              <a:solidFill>
                <a:schemeClr val="accen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0" name="Google Shape;290;p12"/>
          <p:cNvSpPr txBox="1"/>
          <p:nvPr>
            <p:ph idx="4294967295" type="subTitle"/>
          </p:nvPr>
        </p:nvSpPr>
        <p:spPr>
          <a:xfrm>
            <a:off x="810461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None/>
            </a:pPr>
            <a:r>
              <a:rPr b="0" i="0" lang="iw-IL" sz="14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תחילת עבודה</a:t>
            </a:r>
            <a:endParaRPr b="0" i="0" sz="1400" u="none" cap="none" strike="noStrike">
              <a:solidFill>
                <a:schemeClr val="accen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91" name="Google Shape;291;p12"/>
          <p:cNvCxnSpPr>
            <a:endCxn id="292" idx="6"/>
          </p:cNvCxnSpPr>
          <p:nvPr/>
        </p:nvCxnSpPr>
        <p:spPr>
          <a:xfrm flipH="1">
            <a:off x="5761386" y="4102153"/>
            <a:ext cx="36309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12"/>
          <p:cNvSpPr/>
          <p:nvPr/>
        </p:nvSpPr>
        <p:spPr>
          <a:xfrm>
            <a:off x="5689386" y="4071553"/>
            <a:ext cx="72000" cy="72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3504079" y="4071553"/>
            <a:ext cx="72000" cy="72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2"/>
          <p:cNvSpPr/>
          <p:nvPr/>
        </p:nvSpPr>
        <p:spPr>
          <a:xfrm>
            <a:off x="7825280" y="4071553"/>
            <a:ext cx="72000" cy="72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1287995" y="4071553"/>
            <a:ext cx="72000" cy="72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738366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None/>
            </a:pPr>
            <a:r>
              <a:rPr b="0" i="0" lang="iw-IL" sz="14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הקדמה</a:t>
            </a:r>
            <a:endParaRPr/>
          </a:p>
        </p:txBody>
      </p:sp>
      <p:pic>
        <p:nvPicPr>
          <p:cNvPr id="297" name="Google Shape;297;p12"/>
          <p:cNvPicPr preferRelativeResize="0"/>
          <p:nvPr/>
        </p:nvPicPr>
        <p:blipFill rotWithShape="1">
          <a:blip r:embed="rId3">
            <a:alphaModFix/>
          </a:blip>
          <a:srcRect b="0" l="7615" r="7614" t="0"/>
          <a:stretch/>
        </p:blipFill>
        <p:spPr>
          <a:xfrm rot="-355813">
            <a:off x="928007" y="700971"/>
            <a:ext cx="2834821" cy="2341562"/>
          </a:xfrm>
          <a:prstGeom prst="roundRect">
            <a:avLst>
              <a:gd fmla="val 2112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580000" dist="57150">
              <a:schemeClr val="dk2"/>
            </a:outerShdw>
          </a:effectLst>
        </p:spPr>
      </p:pic>
      <p:sp>
        <p:nvSpPr>
          <p:cNvPr id="298" name="Google Shape;298;p12"/>
          <p:cNvSpPr txBox="1"/>
          <p:nvPr/>
        </p:nvSpPr>
        <p:spPr>
          <a:xfrm>
            <a:off x="5202856" y="4283075"/>
            <a:ext cx="1033662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None/>
            </a:pPr>
            <a:r>
              <a:rPr b="1" i="0" lang="iw-IL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דיבאגרים</a:t>
            </a:r>
            <a:endParaRPr b="1" i="0" sz="1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"/>
          <p:cNvSpPr txBox="1"/>
          <p:nvPr>
            <p:ph idx="1" type="body"/>
          </p:nvPr>
        </p:nvSpPr>
        <p:spPr>
          <a:xfrm>
            <a:off x="944370" y="1271765"/>
            <a:ext cx="725526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 sz="1800"/>
              <a:t>בקורס זה נעבוד עם הדיבאגר המוטמע בתוך </a:t>
            </a:r>
            <a:r>
              <a:rPr lang="iw-IL" sz="1800">
                <a:solidFill>
                  <a:srgbClr val="7030A0"/>
                </a:solidFill>
              </a:rPr>
              <a:t>Visual Studio</a:t>
            </a:r>
            <a:r>
              <a:rPr lang="iw-IL" sz="1800"/>
              <a:t>.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 sz="1800"/>
              <a:t>אבל ישנם דיבאגרים אחרים וכדאי להכירם: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/>
          </a:p>
          <a:p>
            <a:pPr indent="-285750" lvl="0" marL="4191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1" lang="iw-IL" sz="1800">
                <a:solidFill>
                  <a:schemeClr val="accent1"/>
                </a:solidFill>
              </a:rPr>
              <a:t>WinDBG</a:t>
            </a:r>
            <a:r>
              <a:rPr lang="iw-IL" sz="1800"/>
              <a:t> – דבאגר לסביבת windows. בעל יכולות רבות, אך יחד עם זאת לא אינטואיטיבי לשימוש.</a:t>
            </a:r>
            <a:br>
              <a:rPr lang="iw-IL" sz="1800"/>
            </a:br>
            <a:endParaRPr sz="1800"/>
          </a:p>
          <a:p>
            <a:pPr indent="-285750" lvl="0" marL="4191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1" lang="iw-IL" sz="1800">
                <a:solidFill>
                  <a:srgbClr val="C8E712"/>
                </a:solidFill>
              </a:rPr>
              <a:t>GDB</a:t>
            </a:r>
            <a:r>
              <a:rPr lang="iw-IL" sz="1800"/>
              <a:t> – הסטנדרט  לסביבת לינוקס.</a:t>
            </a:r>
            <a:br>
              <a:rPr lang="iw-IL" sz="1800"/>
            </a:br>
            <a:endParaRPr sz="1800"/>
          </a:p>
          <a:p>
            <a:pPr indent="-285750" lvl="0" marL="4191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1" lang="iw-IL" sz="1800">
                <a:solidFill>
                  <a:schemeClr val="dk2"/>
                </a:solidFill>
              </a:rPr>
              <a:t>LLDB</a:t>
            </a:r>
            <a:r>
              <a:rPr lang="iw-IL" sz="1800"/>
              <a:t> – חוצה פלטפורמות, אך לרוב בשימוש בסביבת אפל (מק, אייפון) ואנדרואיד.</a:t>
            </a:r>
            <a:endParaRPr sz="1800"/>
          </a:p>
          <a:p>
            <a:pPr indent="-190500" lvl="0" marL="4191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4" name="Google Shape;304;p13"/>
          <p:cNvSpPr txBox="1"/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w-IL"/>
              <a:t>דיבאגרים</a:t>
            </a:r>
            <a:endParaRPr/>
          </a:p>
        </p:txBody>
      </p:sp>
      <p:pic>
        <p:nvPicPr>
          <p:cNvPr id="305" name="Google Shape;3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510" y="80861"/>
            <a:ext cx="719390" cy="1012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dybug, Comic, Beetle, Insect, Spring, Sweet, Children" id="306" name="Google Shape;3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995757">
            <a:off x="-142791" y="-264017"/>
            <a:ext cx="468459" cy="68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"/>
          <p:cNvSpPr txBox="1"/>
          <p:nvPr>
            <p:ph idx="1" type="body"/>
          </p:nvPr>
        </p:nvSpPr>
        <p:spPr>
          <a:xfrm>
            <a:off x="944370" y="1271765"/>
            <a:ext cx="725526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285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iw-IL" sz="1800"/>
              <a:t>קראו היטב את הקוד ובחנו את המידע המועבר לפונקציות השונות ואת סדר הקריאות על המחסנית (</a:t>
            </a:r>
            <a:r>
              <a:rPr lang="iw-IL" sz="1800">
                <a:solidFill>
                  <a:schemeClr val="accent1"/>
                </a:solidFill>
              </a:rPr>
              <a:t>call stack</a:t>
            </a:r>
            <a:r>
              <a:rPr lang="iw-IL" sz="1800"/>
              <a:t>).</a:t>
            </a:r>
            <a:br>
              <a:rPr lang="iw-IL" sz="1800"/>
            </a:br>
            <a:endParaRPr sz="1800"/>
          </a:p>
          <a:p>
            <a:pPr indent="-285750" lvl="0" marL="285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iw-IL" sz="1800"/>
              <a:t>הציעו השערה (רעיון כלשהו שמסביר את הבעיה) ובחנו אותה.</a:t>
            </a:r>
            <a:br>
              <a:rPr lang="iw-IL" sz="1800"/>
            </a:br>
            <a:endParaRPr sz="1800"/>
          </a:p>
          <a:p>
            <a:pPr indent="-285750" lvl="0" marL="285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iw-IL" sz="1800">
                <a:solidFill>
                  <a:srgbClr val="C8E712"/>
                </a:solidFill>
              </a:rPr>
              <a:t>ניסוי וטעיה </a:t>
            </a:r>
            <a:r>
              <a:rPr lang="iw-IL" sz="1800"/>
              <a:t>-  נסו קלטים שונים ובחנו את התנהגות התוכנית.</a:t>
            </a:r>
            <a:br>
              <a:rPr lang="iw-IL" sz="1800"/>
            </a:br>
            <a:endParaRPr sz="1800"/>
          </a:p>
          <a:p>
            <a:pPr indent="-285750" lvl="0" marL="285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iw-IL" sz="1800"/>
              <a:t>החליפו קטעי קוד באחרים או בטלו אותם לגמרי.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/>
          </a:p>
        </p:txBody>
      </p:sp>
      <p:sp>
        <p:nvSpPr>
          <p:cNvPr id="312" name="Google Shape;312;p14"/>
          <p:cNvSpPr txBox="1"/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w-IL"/>
              <a:t>כללי אצבע לדיבוג</a:t>
            </a:r>
            <a:endParaRPr/>
          </a:p>
        </p:txBody>
      </p:sp>
      <p:pic>
        <p:nvPicPr>
          <p:cNvPr descr="Ladybug, Comic, Beetle, Insect, Spring, Sweet, Children" id="313" name="Google Shape;3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452185">
            <a:off x="9019789" y="2585864"/>
            <a:ext cx="468459" cy="689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/>
          <p:nvPr/>
        </p:nvSpPr>
        <p:spPr>
          <a:xfrm>
            <a:off x="8285472" y="96170"/>
            <a:ext cx="900000" cy="90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571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8385350" y="683596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</a:pPr>
            <a:r>
              <a:rPr b="1" i="0" lang="iw-IL" sz="12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עשו ואל תעשו</a:t>
            </a:r>
            <a:endParaRPr b="1" i="0" sz="1200" u="none" cap="none" strike="noStrike">
              <a:solidFill>
                <a:schemeClr val="accen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316" name="Google Shape;316;p14"/>
          <p:cNvGrpSpPr/>
          <p:nvPr/>
        </p:nvGrpSpPr>
        <p:grpSpPr>
          <a:xfrm>
            <a:off x="8373100" y="99982"/>
            <a:ext cx="723264" cy="487719"/>
            <a:chOff x="608320" y="1159162"/>
            <a:chExt cx="723264" cy="487719"/>
          </a:xfrm>
        </p:grpSpPr>
        <p:sp>
          <p:nvSpPr>
            <p:cNvPr id="317" name="Google Shape;317;p14"/>
            <p:cNvSpPr/>
            <p:nvPr/>
          </p:nvSpPr>
          <p:spPr>
            <a:xfrm>
              <a:off x="608320" y="1297677"/>
              <a:ext cx="349708" cy="349204"/>
            </a:xfrm>
            <a:custGeom>
              <a:rect b="b" l="l" r="r" t="t"/>
              <a:pathLst>
                <a:path extrusionOk="0" h="349204" w="349708">
                  <a:moveTo>
                    <a:pt x="217656" y="346825"/>
                  </a:moveTo>
                  <a:lnTo>
                    <a:pt x="51035" y="302495"/>
                  </a:lnTo>
                  <a:cubicBezTo>
                    <a:pt x="14347" y="292559"/>
                    <a:pt x="-7053" y="255107"/>
                    <a:pt x="2118" y="218420"/>
                  </a:cubicBezTo>
                  <a:lnTo>
                    <a:pt x="47213" y="51035"/>
                  </a:lnTo>
                  <a:cubicBezTo>
                    <a:pt x="57149" y="14347"/>
                    <a:pt x="94601" y="-7053"/>
                    <a:pt x="131288" y="2118"/>
                  </a:cubicBezTo>
                  <a:lnTo>
                    <a:pt x="298673" y="47213"/>
                  </a:lnTo>
                  <a:cubicBezTo>
                    <a:pt x="335361" y="57149"/>
                    <a:pt x="356762" y="94601"/>
                    <a:pt x="347590" y="131288"/>
                  </a:cubicBezTo>
                  <a:lnTo>
                    <a:pt x="302495" y="298673"/>
                  </a:lnTo>
                  <a:cubicBezTo>
                    <a:pt x="292559" y="334596"/>
                    <a:pt x="254343" y="356761"/>
                    <a:pt x="217656" y="34682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04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673113" y="1421322"/>
              <a:ext cx="214008" cy="107004"/>
            </a:xfrm>
            <a:custGeom>
              <a:rect b="b" l="l" r="r" t="t"/>
              <a:pathLst>
                <a:path extrusionOk="0" h="107004" w="214008">
                  <a:moveTo>
                    <a:pt x="214009" y="0"/>
                  </a:moveTo>
                  <a:lnTo>
                    <a:pt x="0" y="107004"/>
                  </a:lnTo>
                </a:path>
              </a:pathLst>
            </a:custGeom>
            <a:noFill/>
            <a:ln cap="flat" cmpd="sng" w="380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734258" y="1375463"/>
              <a:ext cx="91718" cy="198722"/>
            </a:xfrm>
            <a:custGeom>
              <a:rect b="b" l="l" r="r" t="t"/>
              <a:pathLst>
                <a:path extrusionOk="0" h="198722" w="91718">
                  <a:moveTo>
                    <a:pt x="0" y="0"/>
                  </a:moveTo>
                  <a:lnTo>
                    <a:pt x="91718" y="198722"/>
                  </a:lnTo>
                </a:path>
              </a:pathLst>
            </a:custGeom>
            <a:noFill/>
            <a:ln cap="flat" cmpd="sng" w="380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923414" y="1187811"/>
              <a:ext cx="408170" cy="408170"/>
            </a:xfrm>
            <a:custGeom>
              <a:rect b="b" l="l" r="r" t="t"/>
              <a:pathLst>
                <a:path extrusionOk="0" h="408170" w="408170">
                  <a:moveTo>
                    <a:pt x="352745" y="363445"/>
                  </a:moveTo>
                  <a:lnTo>
                    <a:pt x="124978" y="407011"/>
                  </a:lnTo>
                  <a:cubicBezTo>
                    <a:pt x="87527" y="413890"/>
                    <a:pt x="51604" y="389432"/>
                    <a:pt x="44725" y="352745"/>
                  </a:cubicBezTo>
                  <a:lnTo>
                    <a:pt x="1159" y="124978"/>
                  </a:lnTo>
                  <a:cubicBezTo>
                    <a:pt x="-5720" y="87527"/>
                    <a:pt x="18738" y="51604"/>
                    <a:pt x="55426" y="44725"/>
                  </a:cubicBezTo>
                  <a:lnTo>
                    <a:pt x="283192" y="1159"/>
                  </a:lnTo>
                  <a:cubicBezTo>
                    <a:pt x="320644" y="-5720"/>
                    <a:pt x="356567" y="18738"/>
                    <a:pt x="363445" y="55426"/>
                  </a:cubicBezTo>
                  <a:lnTo>
                    <a:pt x="407012" y="283192"/>
                  </a:lnTo>
                  <a:cubicBezTo>
                    <a:pt x="413890" y="319879"/>
                    <a:pt x="389432" y="356566"/>
                    <a:pt x="352745" y="363445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04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995655" y="1159162"/>
              <a:ext cx="327892" cy="346235"/>
            </a:xfrm>
            <a:custGeom>
              <a:rect b="b" l="l" r="r" t="t"/>
              <a:pathLst>
                <a:path extrusionOk="0" h="346235" w="327892">
                  <a:moveTo>
                    <a:pt x="95540" y="346235"/>
                  </a:moveTo>
                  <a:cubicBezTo>
                    <a:pt x="78725" y="346235"/>
                    <a:pt x="62674" y="340121"/>
                    <a:pt x="49681" y="329420"/>
                  </a:cubicBezTo>
                  <a:lnTo>
                    <a:pt x="0" y="288147"/>
                  </a:lnTo>
                  <a:lnTo>
                    <a:pt x="24458" y="259103"/>
                  </a:lnTo>
                  <a:lnTo>
                    <a:pt x="74139" y="300376"/>
                  </a:lnTo>
                  <a:cubicBezTo>
                    <a:pt x="81782" y="306491"/>
                    <a:pt x="91718" y="309548"/>
                    <a:pt x="101654" y="308020"/>
                  </a:cubicBezTo>
                  <a:cubicBezTo>
                    <a:pt x="111590" y="306491"/>
                    <a:pt x="119998" y="300376"/>
                    <a:pt x="125348" y="291969"/>
                  </a:cubicBezTo>
                  <a:lnTo>
                    <a:pt x="295026" y="0"/>
                  </a:lnTo>
                  <a:lnTo>
                    <a:pt x="327892" y="19108"/>
                  </a:lnTo>
                  <a:lnTo>
                    <a:pt x="157449" y="310313"/>
                  </a:lnTo>
                  <a:cubicBezTo>
                    <a:pt x="146749" y="328656"/>
                    <a:pt x="128405" y="340885"/>
                    <a:pt x="107769" y="344707"/>
                  </a:cubicBezTo>
                  <a:cubicBezTo>
                    <a:pt x="103947" y="345471"/>
                    <a:pt x="99361" y="346235"/>
                    <a:pt x="95540" y="346235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/>
          <p:nvPr>
            <p:ph idx="1" type="body"/>
          </p:nvPr>
        </p:nvSpPr>
        <p:spPr>
          <a:xfrm>
            <a:off x="944370" y="1271765"/>
            <a:ext cx="725526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285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iw-IL" sz="1800"/>
              <a:t>לעצור</a:t>
            </a:r>
            <a:r>
              <a:rPr lang="iw-IL" sz="1800"/>
              <a:t> את ריצת תוכנית היעד בכל מקום בקוד (</a:t>
            </a:r>
            <a:r>
              <a:rPr b="1" lang="iw-IL" sz="1800">
                <a:solidFill>
                  <a:schemeClr val="accent1"/>
                </a:solidFill>
              </a:rPr>
              <a:t>Breakpoints</a:t>
            </a:r>
            <a:r>
              <a:rPr lang="iw-IL" sz="1800"/>
              <a:t>)</a:t>
            </a:r>
            <a:br>
              <a:rPr lang="iw-IL" sz="1800"/>
            </a:br>
            <a:endParaRPr sz="1800"/>
          </a:p>
          <a:p>
            <a:pPr indent="-285750" lvl="0" marL="285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iw-IL" sz="1800"/>
              <a:t>לבחון</a:t>
            </a:r>
            <a:r>
              <a:rPr lang="iw-IL" sz="1800"/>
              <a:t> את ערכי ה</a:t>
            </a:r>
            <a:r>
              <a:rPr b="1" lang="iw-IL" sz="1800">
                <a:solidFill>
                  <a:srgbClr val="C8E712"/>
                </a:solidFill>
              </a:rPr>
              <a:t>משתנים</a:t>
            </a:r>
            <a:r>
              <a:rPr lang="iw-IL" sz="1800"/>
              <a:t>, את ה</a:t>
            </a:r>
            <a:r>
              <a:rPr b="1" lang="iw-IL" sz="1800">
                <a:solidFill>
                  <a:srgbClr val="C8E712"/>
                </a:solidFill>
              </a:rPr>
              <a:t>זיכרון</a:t>
            </a:r>
            <a:r>
              <a:rPr lang="iw-IL" sz="1800"/>
              <a:t>, את סדר קריאת ה</a:t>
            </a:r>
            <a:r>
              <a:rPr b="1" lang="iw-IL" sz="1800">
                <a:solidFill>
                  <a:srgbClr val="C8E712"/>
                </a:solidFill>
              </a:rPr>
              <a:t>פונקציות</a:t>
            </a:r>
            <a:r>
              <a:rPr lang="iw-IL" sz="1800"/>
              <a:t> ועוד.. </a:t>
            </a:r>
            <a:br>
              <a:rPr lang="iw-IL" sz="1800"/>
            </a:br>
            <a:endParaRPr sz="1800"/>
          </a:p>
          <a:p>
            <a:pPr indent="-285750" lvl="0" marL="285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iw-IL" sz="1800"/>
              <a:t>במקרים מסוימים </a:t>
            </a:r>
            <a:r>
              <a:rPr b="1" lang="iw-IL" sz="1800"/>
              <a:t>לשנות</a:t>
            </a:r>
            <a:r>
              <a:rPr lang="iw-IL" sz="1800"/>
              <a:t> ערכים </a:t>
            </a:r>
            <a:r>
              <a:rPr b="1" lang="iw-IL" sz="1800">
                <a:solidFill>
                  <a:schemeClr val="dk2"/>
                </a:solidFill>
              </a:rPr>
              <a:t>בזמן ריצה</a:t>
            </a:r>
            <a:r>
              <a:rPr lang="iw-IL" sz="1800"/>
              <a:t>.</a:t>
            </a:r>
            <a:br>
              <a:rPr lang="iw-IL" sz="1800"/>
            </a:br>
            <a:endParaRPr sz="1800"/>
          </a:p>
          <a:p>
            <a:pPr indent="-285750" lvl="0" marL="285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iw-IL" sz="1800"/>
              <a:t>להריץ את תוכנת היעד </a:t>
            </a:r>
            <a:r>
              <a:rPr b="1" lang="iw-IL" sz="1800"/>
              <a:t>שורה אחר שורה </a:t>
            </a:r>
            <a:r>
              <a:rPr lang="iw-IL" sz="1800"/>
              <a:t>(Single step).</a:t>
            </a:r>
            <a:br>
              <a:rPr lang="iw-IL" sz="1800"/>
            </a:br>
            <a:endParaRPr sz="1800"/>
          </a:p>
          <a:p>
            <a:pPr indent="-285750" lvl="0" marL="285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iw-IL" sz="1800"/>
              <a:t>ועוד..</a:t>
            </a:r>
            <a:endParaRPr/>
          </a:p>
        </p:txBody>
      </p:sp>
      <p:sp>
        <p:nvSpPr>
          <p:cNvPr id="327" name="Google Shape;327;p15"/>
          <p:cNvSpPr txBox="1"/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w-IL"/>
              <a:t>מה אפשר לעשות עם דיבאגר?</a:t>
            </a:r>
            <a:endParaRPr/>
          </a:p>
        </p:txBody>
      </p:sp>
      <p:pic>
        <p:nvPicPr>
          <p:cNvPr descr="Ladybug, Comic, Beetle, Insect, Spring, Sweet, Children" id="328" name="Google Shape;3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439189">
            <a:off x="4686868" y="-318232"/>
            <a:ext cx="468459" cy="689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15"/>
          <p:cNvGrpSpPr/>
          <p:nvPr/>
        </p:nvGrpSpPr>
        <p:grpSpPr>
          <a:xfrm rot="-655598">
            <a:off x="8458601" y="109764"/>
            <a:ext cx="722904" cy="751291"/>
            <a:chOff x="6838418" y="985220"/>
            <a:chExt cx="722904" cy="751291"/>
          </a:xfrm>
        </p:grpSpPr>
        <p:sp>
          <p:nvSpPr>
            <p:cNvPr id="330" name="Google Shape;330;p15"/>
            <p:cNvSpPr/>
            <p:nvPr/>
          </p:nvSpPr>
          <p:spPr>
            <a:xfrm>
              <a:off x="6839680" y="1123368"/>
              <a:ext cx="566463" cy="613143"/>
            </a:xfrm>
            <a:custGeom>
              <a:rect b="b" l="l" r="r" t="t"/>
              <a:pathLst>
                <a:path extrusionOk="0" h="613143" w="566463">
                  <a:moveTo>
                    <a:pt x="123007" y="613143"/>
                  </a:moveTo>
                  <a:lnTo>
                    <a:pt x="566464" y="340004"/>
                  </a:lnTo>
                  <a:lnTo>
                    <a:pt x="537447" y="160225"/>
                  </a:lnTo>
                  <a:lnTo>
                    <a:pt x="146978" y="0"/>
                  </a:lnTo>
                  <a:lnTo>
                    <a:pt x="0" y="10723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6838418" y="1231235"/>
              <a:ext cx="567094" cy="233398"/>
            </a:xfrm>
            <a:custGeom>
              <a:rect b="b" l="l" r="r" t="t"/>
              <a:pathLst>
                <a:path extrusionOk="0" h="233398" w="567094">
                  <a:moveTo>
                    <a:pt x="0" y="0"/>
                  </a:moveTo>
                  <a:lnTo>
                    <a:pt x="567095" y="233398"/>
                  </a:lnTo>
                </a:path>
              </a:pathLst>
            </a:custGeom>
            <a:noFill/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7230149" y="1284853"/>
              <a:ext cx="144454" cy="107236"/>
            </a:xfrm>
            <a:custGeom>
              <a:rect b="b" l="l" r="r" t="t"/>
              <a:pathLst>
                <a:path extrusionOk="0" h="107236" w="144454">
                  <a:moveTo>
                    <a:pt x="144455" y="0"/>
                  </a:moveTo>
                  <a:lnTo>
                    <a:pt x="0" y="107237"/>
                  </a:lnTo>
                </a:path>
              </a:pathLst>
            </a:custGeom>
            <a:noFill/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7183469" y="1202217"/>
              <a:ext cx="46679" cy="189872"/>
            </a:xfrm>
            <a:custGeom>
              <a:rect b="b" l="l" r="r" t="t"/>
              <a:pathLst>
                <a:path extrusionOk="0" h="189872" w="46679">
                  <a:moveTo>
                    <a:pt x="0" y="0"/>
                  </a:moveTo>
                  <a:lnTo>
                    <a:pt x="46680" y="189873"/>
                  </a:lnTo>
                </a:path>
              </a:pathLst>
            </a:custGeom>
            <a:noFill/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7017567" y="1202217"/>
              <a:ext cx="165901" cy="102821"/>
            </a:xfrm>
            <a:custGeom>
              <a:rect b="b" l="l" r="r" t="t"/>
              <a:pathLst>
                <a:path extrusionOk="0" h="102821" w="165901">
                  <a:moveTo>
                    <a:pt x="0" y="102821"/>
                  </a:moveTo>
                  <a:lnTo>
                    <a:pt x="165902" y="0"/>
                  </a:lnTo>
                </a:path>
              </a:pathLst>
            </a:custGeom>
            <a:noFill/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6986658" y="1125259"/>
              <a:ext cx="30909" cy="179779"/>
            </a:xfrm>
            <a:custGeom>
              <a:rect b="b" l="l" r="r" t="t"/>
              <a:pathLst>
                <a:path extrusionOk="0" h="179779" w="30909">
                  <a:moveTo>
                    <a:pt x="0" y="0"/>
                  </a:moveTo>
                  <a:lnTo>
                    <a:pt x="30909" y="179780"/>
                  </a:lnTo>
                </a:path>
              </a:pathLst>
            </a:custGeom>
            <a:noFill/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6963949" y="1305039"/>
              <a:ext cx="53618" cy="431471"/>
            </a:xfrm>
            <a:custGeom>
              <a:rect b="b" l="l" r="r" t="t"/>
              <a:pathLst>
                <a:path extrusionOk="0" h="431471" w="53618">
                  <a:moveTo>
                    <a:pt x="0" y="431471"/>
                  </a:moveTo>
                  <a:lnTo>
                    <a:pt x="53619" y="0"/>
                  </a:lnTo>
                </a:path>
              </a:pathLst>
            </a:custGeom>
            <a:noFill/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6963949" y="1392090"/>
              <a:ext cx="266200" cy="344419"/>
            </a:xfrm>
            <a:custGeom>
              <a:rect b="b" l="l" r="r" t="t"/>
              <a:pathLst>
                <a:path extrusionOk="0" h="344419" w="266200">
                  <a:moveTo>
                    <a:pt x="266200" y="0"/>
                  </a:moveTo>
                  <a:lnTo>
                    <a:pt x="0" y="344420"/>
                  </a:lnTo>
                </a:path>
              </a:pathLst>
            </a:custGeom>
            <a:noFill/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7467332" y="1383890"/>
              <a:ext cx="75065" cy="11354"/>
            </a:xfrm>
            <a:custGeom>
              <a:rect b="b" l="l" r="r" t="t"/>
              <a:pathLst>
                <a:path extrusionOk="0" h="11354" w="75065">
                  <a:moveTo>
                    <a:pt x="0" y="0"/>
                  </a:moveTo>
                  <a:lnTo>
                    <a:pt x="75066" y="11354"/>
                  </a:lnTo>
                </a:path>
              </a:pathLst>
            </a:custGeom>
            <a:noFill/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7432007" y="1306931"/>
              <a:ext cx="129315" cy="22078"/>
            </a:xfrm>
            <a:custGeom>
              <a:rect b="b" l="l" r="r" t="t"/>
              <a:pathLst>
                <a:path extrusionOk="0" h="22078" w="129315">
                  <a:moveTo>
                    <a:pt x="0" y="22078"/>
                  </a:moveTo>
                  <a:lnTo>
                    <a:pt x="129315" y="0"/>
                  </a:lnTo>
                </a:path>
              </a:pathLst>
            </a:custGeom>
            <a:noFill/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7461024" y="1238173"/>
              <a:ext cx="21447" cy="34063"/>
            </a:xfrm>
            <a:custGeom>
              <a:rect b="b" l="l" r="r" t="t"/>
              <a:pathLst>
                <a:path extrusionOk="0" h="34063" w="21447">
                  <a:moveTo>
                    <a:pt x="0" y="34063"/>
                  </a:moveTo>
                  <a:lnTo>
                    <a:pt x="21447" y="0"/>
                  </a:lnTo>
                </a:path>
              </a:pathLst>
            </a:custGeom>
            <a:noFill/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6873744" y="1041993"/>
              <a:ext cx="61818" cy="46679"/>
            </a:xfrm>
            <a:custGeom>
              <a:rect b="b" l="l" r="r" t="t"/>
              <a:pathLst>
                <a:path extrusionOk="0" h="46679" w="61818">
                  <a:moveTo>
                    <a:pt x="61819" y="46680"/>
                  </a:moveTo>
                  <a:lnTo>
                    <a:pt x="0" y="0"/>
                  </a:lnTo>
                </a:path>
              </a:pathLst>
            </a:custGeom>
            <a:noFill/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6968364" y="1029377"/>
              <a:ext cx="15770" cy="44787"/>
            </a:xfrm>
            <a:custGeom>
              <a:rect b="b" l="l" r="r" t="t"/>
              <a:pathLst>
                <a:path extrusionOk="0" h="44787" w="15770">
                  <a:moveTo>
                    <a:pt x="15770" y="44787"/>
                  </a:moveTo>
                  <a:lnTo>
                    <a:pt x="0" y="0"/>
                  </a:lnTo>
                </a:path>
              </a:pathLst>
            </a:custGeom>
            <a:noFill/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7041538" y="985220"/>
              <a:ext cx="34063" cy="100298"/>
            </a:xfrm>
            <a:custGeom>
              <a:rect b="b" l="l" r="r" t="t"/>
              <a:pathLst>
                <a:path extrusionOk="0" h="100298" w="34063">
                  <a:moveTo>
                    <a:pt x="0" y="100298"/>
                  </a:moveTo>
                  <a:lnTo>
                    <a:pt x="34064" y="0"/>
                  </a:lnTo>
                </a:path>
              </a:pathLst>
            </a:custGeom>
            <a:noFill/>
            <a:ln cap="flat" cmpd="sng" w="25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/>
          <p:nvPr>
            <p:ph type="ctrTitle"/>
          </p:nvPr>
        </p:nvSpPr>
        <p:spPr>
          <a:xfrm>
            <a:off x="3598550" y="1423130"/>
            <a:ext cx="50055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w-IL"/>
              <a:t>סדנת דיבאג</a:t>
            </a:r>
            <a:endParaRPr/>
          </a:p>
        </p:txBody>
      </p:sp>
      <p:sp>
        <p:nvSpPr>
          <p:cNvPr id="349" name="Google Shape;349;p16"/>
          <p:cNvSpPr txBox="1"/>
          <p:nvPr>
            <p:ph idx="1" type="subTitle"/>
          </p:nvPr>
        </p:nvSpPr>
        <p:spPr>
          <a:xfrm>
            <a:off x="3598863" y="1020763"/>
            <a:ext cx="5005387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/>
              <a:t>שיעור 6</a:t>
            </a:r>
            <a:endParaRPr/>
          </a:p>
        </p:txBody>
      </p:sp>
      <p:sp>
        <p:nvSpPr>
          <p:cNvPr id="350" name="Google Shape;350;p16"/>
          <p:cNvSpPr txBox="1"/>
          <p:nvPr>
            <p:ph idx="4294967295" type="subTitle"/>
          </p:nvPr>
        </p:nvSpPr>
        <p:spPr>
          <a:xfrm>
            <a:off x="3022048" y="4283075"/>
            <a:ext cx="1033662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None/>
            </a:pPr>
            <a:r>
              <a:rPr b="1" i="0" lang="iw-IL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פיצ'רים שימושיים</a:t>
            </a:r>
            <a:endParaRPr b="1" i="0" sz="1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51" name="Google Shape;351;p16"/>
          <p:cNvSpPr txBox="1"/>
          <p:nvPr>
            <p:ph idx="4294967295" type="subTitle"/>
          </p:nvPr>
        </p:nvSpPr>
        <p:spPr>
          <a:xfrm>
            <a:off x="810461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None/>
            </a:pPr>
            <a:r>
              <a:rPr b="0" i="0" lang="iw-IL" sz="14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תחילת עבודה</a:t>
            </a:r>
            <a:endParaRPr b="0" i="0" sz="1400" u="none" cap="none" strike="noStrike">
              <a:solidFill>
                <a:schemeClr val="accen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352" name="Google Shape;352;p16"/>
          <p:cNvCxnSpPr>
            <a:endCxn id="353" idx="6"/>
          </p:cNvCxnSpPr>
          <p:nvPr/>
        </p:nvCxnSpPr>
        <p:spPr>
          <a:xfrm flipH="1">
            <a:off x="3576079" y="4102153"/>
            <a:ext cx="58161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" name="Google Shape;354;p16"/>
          <p:cNvSpPr/>
          <p:nvPr/>
        </p:nvSpPr>
        <p:spPr>
          <a:xfrm>
            <a:off x="5689386" y="4071553"/>
            <a:ext cx="72000" cy="72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3504079" y="4071553"/>
            <a:ext cx="72000" cy="72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7825280" y="4071553"/>
            <a:ext cx="72000" cy="72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1287995" y="4071553"/>
            <a:ext cx="72000" cy="72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738366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None/>
            </a:pPr>
            <a:r>
              <a:rPr b="0" i="0" lang="iw-IL" sz="14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הקדמה</a:t>
            </a:r>
            <a:endParaRPr/>
          </a:p>
        </p:txBody>
      </p:sp>
      <p:pic>
        <p:nvPicPr>
          <p:cNvPr id="358" name="Google Shape;358;p16"/>
          <p:cNvPicPr preferRelativeResize="0"/>
          <p:nvPr/>
        </p:nvPicPr>
        <p:blipFill rotWithShape="1">
          <a:blip r:embed="rId3">
            <a:alphaModFix/>
          </a:blip>
          <a:srcRect b="0" l="7615" r="7614" t="0"/>
          <a:stretch/>
        </p:blipFill>
        <p:spPr>
          <a:xfrm rot="-355813">
            <a:off x="928007" y="700971"/>
            <a:ext cx="2834821" cy="2341562"/>
          </a:xfrm>
          <a:prstGeom prst="roundRect">
            <a:avLst>
              <a:gd fmla="val 2112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580000" dist="57150">
              <a:schemeClr val="dk2"/>
            </a:outerShdw>
          </a:effectLst>
        </p:spPr>
      </p:pic>
      <p:sp>
        <p:nvSpPr>
          <p:cNvPr id="359" name="Google Shape;359;p16"/>
          <p:cNvSpPr txBox="1"/>
          <p:nvPr/>
        </p:nvSpPr>
        <p:spPr>
          <a:xfrm>
            <a:off x="5202856" y="4283075"/>
            <a:ext cx="1033662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None/>
            </a:pPr>
            <a:r>
              <a:rPr b="1" i="0" lang="iw-IL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דיבאגרים</a:t>
            </a:r>
            <a:endParaRPr b="1" i="0" sz="1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 txBox="1"/>
          <p:nvPr>
            <p:ph idx="1" type="body"/>
          </p:nvPr>
        </p:nvSpPr>
        <p:spPr>
          <a:xfrm>
            <a:off x="1367535" y="1281290"/>
            <a:ext cx="640893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4191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iw-IL" sz="2000">
                <a:solidFill>
                  <a:schemeClr val="accent1"/>
                </a:solidFill>
              </a:rPr>
              <a:t>Breakpoint</a:t>
            </a:r>
            <a:r>
              <a:rPr lang="iw-IL" sz="2000"/>
              <a:t> (BP): מאפשר לנו לעצור את ריצת התוכנית.</a:t>
            </a:r>
            <a:endParaRPr/>
          </a:p>
          <a:p>
            <a:pPr indent="-285750" lvl="0" marL="4191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iw-IL" sz="2000">
                <a:solidFill>
                  <a:srgbClr val="C8E712"/>
                </a:solidFill>
              </a:rPr>
              <a:t>Single step</a:t>
            </a:r>
            <a:r>
              <a:rPr lang="iw-IL" sz="2000"/>
              <a:t>: ריצה של שורת קוד אחת ועצירה.</a:t>
            </a:r>
            <a:endParaRPr/>
          </a:p>
          <a:p>
            <a:pPr indent="-285750" lvl="0" marL="4191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iw-IL" sz="2000">
                <a:solidFill>
                  <a:schemeClr val="dk2"/>
                </a:solidFill>
              </a:rPr>
              <a:t>Step into</a:t>
            </a:r>
            <a:r>
              <a:rPr lang="iw-IL" sz="2000"/>
              <a:t>: כניסה לתוך פונקציה ועצירה בתחילתה.</a:t>
            </a:r>
            <a:endParaRPr/>
          </a:p>
          <a:p>
            <a:pPr indent="-285750" lvl="0" marL="4191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iw-IL" sz="2000">
                <a:solidFill>
                  <a:schemeClr val="accent3"/>
                </a:solidFill>
              </a:rPr>
              <a:t>Continue</a:t>
            </a:r>
            <a:r>
              <a:rPr lang="iw-IL" sz="2000"/>
              <a:t>: המשך ריצת התוכנית.</a:t>
            </a:r>
            <a:endParaRPr/>
          </a:p>
          <a:p>
            <a:pPr indent="-285750" lvl="0" marL="4191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iw-IL" sz="2000"/>
              <a:t>Run To Cursor</a:t>
            </a:r>
            <a:r>
              <a:rPr lang="iw-IL" sz="2000"/>
              <a:t>: ריצה עד למיקום הנוכחי של הסמן ועצירה.</a:t>
            </a:r>
            <a:endParaRPr/>
          </a:p>
        </p:txBody>
      </p:sp>
      <p:sp>
        <p:nvSpPr>
          <p:cNvPr id="365" name="Google Shape;365;p17"/>
          <p:cNvSpPr txBox="1"/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w-IL"/>
              <a:t>מושגים ופיצ'רים חשובים</a:t>
            </a:r>
            <a:endParaRPr/>
          </a:p>
        </p:txBody>
      </p:sp>
      <p:pic>
        <p:nvPicPr>
          <p:cNvPr descr="Ladybug, Comic, Beetle, Insect, Spring, Sweet, Children" id="366" name="Google Shape;3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519474">
            <a:off x="8490858" y="665994"/>
            <a:ext cx="468459" cy="68975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7"/>
          <p:cNvSpPr/>
          <p:nvPr/>
        </p:nvSpPr>
        <p:spPr>
          <a:xfrm>
            <a:off x="8272575" y="87325"/>
            <a:ext cx="900000" cy="90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571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 txBox="1"/>
          <p:nvPr/>
        </p:nvSpPr>
        <p:spPr>
          <a:xfrm>
            <a:off x="8362808" y="666608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</a:pPr>
            <a:r>
              <a:rPr b="1" i="0" lang="iw-IL" sz="12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ז'רגון מקצועי</a:t>
            </a:r>
            <a:endParaRPr b="1" i="0" sz="1200" u="none" cap="none" strike="noStrike">
              <a:solidFill>
                <a:schemeClr val="accen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369" name="Google Shape;369;p17"/>
          <p:cNvGrpSpPr/>
          <p:nvPr/>
        </p:nvGrpSpPr>
        <p:grpSpPr>
          <a:xfrm>
            <a:off x="8431076" y="102604"/>
            <a:ext cx="591580" cy="500017"/>
            <a:chOff x="7781568" y="2201176"/>
            <a:chExt cx="591580" cy="500017"/>
          </a:xfrm>
        </p:grpSpPr>
        <p:sp>
          <p:nvSpPr>
            <p:cNvPr id="370" name="Google Shape;370;p17"/>
            <p:cNvSpPr/>
            <p:nvPr/>
          </p:nvSpPr>
          <p:spPr>
            <a:xfrm>
              <a:off x="7781568" y="2201176"/>
              <a:ext cx="591580" cy="500017"/>
            </a:xfrm>
            <a:custGeom>
              <a:rect b="b" l="l" r="r" t="t"/>
              <a:pathLst>
                <a:path extrusionOk="0" h="500017" w="591580">
                  <a:moveTo>
                    <a:pt x="557390" y="71576"/>
                  </a:moveTo>
                  <a:lnTo>
                    <a:pt x="214119" y="883"/>
                  </a:lnTo>
                  <a:cubicBezTo>
                    <a:pt x="191008" y="-3875"/>
                    <a:pt x="167897" y="11079"/>
                    <a:pt x="163138" y="34190"/>
                  </a:cubicBezTo>
                  <a:lnTo>
                    <a:pt x="102641" y="329879"/>
                  </a:lnTo>
                  <a:lnTo>
                    <a:pt x="0" y="402611"/>
                  </a:lnTo>
                  <a:lnTo>
                    <a:pt x="126432" y="428442"/>
                  </a:lnTo>
                  <a:lnTo>
                    <a:pt x="168576" y="437278"/>
                  </a:lnTo>
                  <a:lnTo>
                    <a:pt x="469703" y="499135"/>
                  </a:lnTo>
                  <a:cubicBezTo>
                    <a:pt x="492814" y="503893"/>
                    <a:pt x="515925" y="488939"/>
                    <a:pt x="520684" y="465828"/>
                  </a:cubicBezTo>
                  <a:lnTo>
                    <a:pt x="590697" y="122557"/>
                  </a:lnTo>
                  <a:cubicBezTo>
                    <a:pt x="595455" y="99446"/>
                    <a:pt x="580501" y="76334"/>
                    <a:pt x="557390" y="7157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71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17"/>
            <p:cNvGrpSpPr/>
            <p:nvPr/>
          </p:nvGrpSpPr>
          <p:grpSpPr>
            <a:xfrm>
              <a:off x="7980053" y="2292465"/>
              <a:ext cx="286172" cy="312002"/>
              <a:chOff x="7980053" y="2292465"/>
              <a:chExt cx="286172" cy="312002"/>
            </a:xfrm>
          </p:grpSpPr>
          <p:sp>
            <p:nvSpPr>
              <p:cNvPr id="372" name="Google Shape;372;p17"/>
              <p:cNvSpPr/>
              <p:nvPr/>
            </p:nvSpPr>
            <p:spPr>
              <a:xfrm>
                <a:off x="7999086" y="2310818"/>
                <a:ext cx="250145" cy="274616"/>
              </a:xfrm>
              <a:custGeom>
                <a:rect b="b" l="l" r="r" t="t"/>
                <a:pathLst>
                  <a:path extrusionOk="0" h="274616" w="250145">
                    <a:moveTo>
                      <a:pt x="149544" y="258982"/>
                    </a:moveTo>
                    <a:lnTo>
                      <a:pt x="99243" y="143426"/>
                    </a:lnTo>
                    <a:cubicBezTo>
                      <a:pt x="95164" y="147504"/>
                      <a:pt x="92445" y="154302"/>
                      <a:pt x="89726" y="162459"/>
                    </a:cubicBezTo>
                    <a:lnTo>
                      <a:pt x="63896" y="241309"/>
                    </a:lnTo>
                    <a:lnTo>
                      <a:pt x="0" y="228394"/>
                    </a:lnTo>
                    <a:lnTo>
                      <a:pt x="27190" y="146825"/>
                    </a:lnTo>
                    <a:cubicBezTo>
                      <a:pt x="36706" y="117596"/>
                      <a:pt x="53020" y="97203"/>
                      <a:pt x="74092" y="86327"/>
                    </a:cubicBezTo>
                    <a:lnTo>
                      <a:pt x="36026" y="0"/>
                    </a:lnTo>
                    <a:lnTo>
                      <a:pt x="112837" y="15634"/>
                    </a:lnTo>
                    <a:lnTo>
                      <a:pt x="154982" y="110798"/>
                    </a:lnTo>
                    <a:cubicBezTo>
                      <a:pt x="156341" y="110118"/>
                      <a:pt x="157021" y="108759"/>
                      <a:pt x="157701" y="108079"/>
                    </a:cubicBezTo>
                    <a:cubicBezTo>
                      <a:pt x="160419" y="104681"/>
                      <a:pt x="163818" y="97883"/>
                      <a:pt x="169256" y="81569"/>
                    </a:cubicBezTo>
                    <a:lnTo>
                      <a:pt x="186250" y="31268"/>
                    </a:lnTo>
                    <a:lnTo>
                      <a:pt x="250146" y="44183"/>
                    </a:lnTo>
                    <a:lnTo>
                      <a:pt x="232472" y="98563"/>
                    </a:lnTo>
                    <a:cubicBezTo>
                      <a:pt x="226355" y="117596"/>
                      <a:pt x="218198" y="132550"/>
                      <a:pt x="209361" y="144106"/>
                    </a:cubicBezTo>
                    <a:cubicBezTo>
                      <a:pt x="201884" y="152942"/>
                      <a:pt x="192367" y="160419"/>
                      <a:pt x="179452" y="166537"/>
                    </a:cubicBezTo>
                    <a:lnTo>
                      <a:pt x="227034" y="274616"/>
                    </a:lnTo>
                    <a:lnTo>
                      <a:pt x="149544" y="258982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7980053" y="2292465"/>
                <a:ext cx="286172" cy="312002"/>
              </a:xfrm>
              <a:custGeom>
                <a:rect b="b" l="l" r="r" t="t"/>
                <a:pathLst>
                  <a:path extrusionOk="0" h="312002" w="286172">
                    <a:moveTo>
                      <a:pt x="76811" y="36706"/>
                    </a:moveTo>
                    <a:lnTo>
                      <a:pt x="120994" y="45543"/>
                    </a:lnTo>
                    <a:lnTo>
                      <a:pt x="166537" y="148184"/>
                    </a:lnTo>
                    <a:cubicBezTo>
                      <a:pt x="175374" y="144785"/>
                      <a:pt x="182171" y="140027"/>
                      <a:pt x="186250" y="133909"/>
                    </a:cubicBezTo>
                    <a:cubicBezTo>
                      <a:pt x="190328" y="127792"/>
                      <a:pt x="195086" y="118275"/>
                      <a:pt x="199845" y="103321"/>
                    </a:cubicBezTo>
                    <a:lnTo>
                      <a:pt x="212760" y="63896"/>
                    </a:lnTo>
                    <a:lnTo>
                      <a:pt x="250146" y="71373"/>
                    </a:lnTo>
                    <a:lnTo>
                      <a:pt x="237910" y="112837"/>
                    </a:lnTo>
                    <a:cubicBezTo>
                      <a:pt x="232472" y="129831"/>
                      <a:pt x="224995" y="144106"/>
                      <a:pt x="216838" y="153622"/>
                    </a:cubicBezTo>
                    <a:cubicBezTo>
                      <a:pt x="208681" y="163818"/>
                      <a:pt x="196446" y="171975"/>
                      <a:pt x="179452" y="177413"/>
                    </a:cubicBezTo>
                    <a:lnTo>
                      <a:pt x="222276" y="273937"/>
                    </a:lnTo>
                    <a:lnTo>
                      <a:pt x="178093" y="265100"/>
                    </a:lnTo>
                    <a:lnTo>
                      <a:pt x="123713" y="141387"/>
                    </a:lnTo>
                    <a:cubicBezTo>
                      <a:pt x="110798" y="145465"/>
                      <a:pt x="101282" y="157021"/>
                      <a:pt x="95164" y="176054"/>
                    </a:cubicBezTo>
                    <a:lnTo>
                      <a:pt x="72733" y="243348"/>
                    </a:lnTo>
                    <a:lnTo>
                      <a:pt x="35347" y="235871"/>
                    </a:lnTo>
                    <a:lnTo>
                      <a:pt x="57778" y="168576"/>
                    </a:lnTo>
                    <a:cubicBezTo>
                      <a:pt x="67974" y="137308"/>
                      <a:pt x="85648" y="118275"/>
                      <a:pt x="110118" y="111478"/>
                    </a:cubicBezTo>
                    <a:lnTo>
                      <a:pt x="76811" y="36706"/>
                    </a:lnTo>
                    <a:moveTo>
                      <a:pt x="31268" y="0"/>
                    </a:moveTo>
                    <a:lnTo>
                      <a:pt x="52340" y="48262"/>
                    </a:lnTo>
                    <a:lnTo>
                      <a:pt x="74772" y="99243"/>
                    </a:lnTo>
                    <a:cubicBezTo>
                      <a:pt x="58458" y="110798"/>
                      <a:pt x="42144" y="129151"/>
                      <a:pt x="31948" y="161099"/>
                    </a:cubicBezTo>
                    <a:lnTo>
                      <a:pt x="9516" y="228394"/>
                    </a:lnTo>
                    <a:lnTo>
                      <a:pt x="0" y="257623"/>
                    </a:lnTo>
                    <a:lnTo>
                      <a:pt x="29909" y="263741"/>
                    </a:lnTo>
                    <a:lnTo>
                      <a:pt x="67295" y="271218"/>
                    </a:lnTo>
                    <a:lnTo>
                      <a:pt x="91086" y="275976"/>
                    </a:lnTo>
                    <a:lnTo>
                      <a:pt x="98563" y="252865"/>
                    </a:lnTo>
                    <a:lnTo>
                      <a:pt x="117596" y="195766"/>
                    </a:lnTo>
                    <a:lnTo>
                      <a:pt x="152942" y="276656"/>
                    </a:lnTo>
                    <a:lnTo>
                      <a:pt x="158380" y="289571"/>
                    </a:lnTo>
                    <a:lnTo>
                      <a:pt x="171975" y="292290"/>
                    </a:lnTo>
                    <a:lnTo>
                      <a:pt x="216158" y="301126"/>
                    </a:lnTo>
                    <a:lnTo>
                      <a:pt x="267819" y="312002"/>
                    </a:lnTo>
                    <a:lnTo>
                      <a:pt x="246747" y="263741"/>
                    </a:lnTo>
                    <a:lnTo>
                      <a:pt x="214799" y="191008"/>
                    </a:lnTo>
                    <a:cubicBezTo>
                      <a:pt x="223636" y="185570"/>
                      <a:pt x="231793" y="178773"/>
                      <a:pt x="237910" y="171295"/>
                    </a:cubicBezTo>
                    <a:cubicBezTo>
                      <a:pt x="248786" y="158380"/>
                      <a:pt x="256943" y="142066"/>
                      <a:pt x="263741" y="121674"/>
                    </a:cubicBezTo>
                    <a:lnTo>
                      <a:pt x="276656" y="81569"/>
                    </a:lnTo>
                    <a:lnTo>
                      <a:pt x="286172" y="53020"/>
                    </a:lnTo>
                    <a:lnTo>
                      <a:pt x="256263" y="46902"/>
                    </a:lnTo>
                    <a:lnTo>
                      <a:pt x="218877" y="38066"/>
                    </a:lnTo>
                    <a:lnTo>
                      <a:pt x="195086" y="33307"/>
                    </a:lnTo>
                    <a:lnTo>
                      <a:pt x="187609" y="56419"/>
                    </a:lnTo>
                    <a:lnTo>
                      <a:pt x="174694" y="95844"/>
                    </a:lnTo>
                    <a:cubicBezTo>
                      <a:pt x="174694" y="96524"/>
                      <a:pt x="174014" y="97203"/>
                      <a:pt x="174014" y="97883"/>
                    </a:cubicBezTo>
                    <a:lnTo>
                      <a:pt x="146145" y="35347"/>
                    </a:lnTo>
                    <a:lnTo>
                      <a:pt x="140707" y="22432"/>
                    </a:lnTo>
                    <a:lnTo>
                      <a:pt x="127112" y="19713"/>
                    </a:lnTo>
                    <a:lnTo>
                      <a:pt x="82929" y="10876"/>
                    </a:lnTo>
                    <a:lnTo>
                      <a:pt x="31268" y="0"/>
                    </a:lnTo>
                    <a:lnTo>
                      <a:pt x="312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/>
          <p:nvPr>
            <p:ph type="ctrTitle"/>
          </p:nvPr>
        </p:nvSpPr>
        <p:spPr>
          <a:xfrm>
            <a:off x="540000" y="3677876"/>
            <a:ext cx="8064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w-IL"/>
              <a:t>שאלות? תהיות?</a:t>
            </a:r>
            <a:endParaRPr/>
          </a:p>
        </p:txBody>
      </p:sp>
      <p:sp>
        <p:nvSpPr>
          <p:cNvPr id="379" name="Google Shape;379;p18"/>
          <p:cNvSpPr txBox="1"/>
          <p:nvPr>
            <p:ph idx="1" type="subTitle"/>
          </p:nvPr>
        </p:nvSpPr>
        <p:spPr>
          <a:xfrm>
            <a:off x="540050" y="4386225"/>
            <a:ext cx="806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/>
              <a:t>מושגים בסיסיים ב-Debug</a:t>
            </a:r>
            <a:endParaRPr/>
          </a:p>
        </p:txBody>
      </p:sp>
      <p:sp>
        <p:nvSpPr>
          <p:cNvPr id="380" name="Google Shape;380;p18"/>
          <p:cNvSpPr txBox="1"/>
          <p:nvPr/>
        </p:nvSpPr>
        <p:spPr>
          <a:xfrm>
            <a:off x="6748758" y="1859842"/>
            <a:ext cx="168314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5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איך כדאי לחזור על החומר?</a:t>
            </a:r>
            <a:endParaRPr b="1" i="0" sz="15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1" name="Google Shape;381;p18"/>
          <p:cNvSpPr txBox="1"/>
          <p:nvPr/>
        </p:nvSpPr>
        <p:spPr>
          <a:xfrm>
            <a:off x="2006825" y="2017752"/>
            <a:ext cx="168314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5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סיכום שיעור</a:t>
            </a:r>
            <a:endParaRPr b="0" i="0" sz="15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3422932" y="2556530"/>
            <a:ext cx="168314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5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תרגיל הבית</a:t>
            </a:r>
            <a:endParaRPr b="0" i="0" sz="15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436552" y="2584193"/>
            <a:ext cx="1683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5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ביצוע Hands-On</a:t>
            </a:r>
            <a:br>
              <a:rPr b="0" i="0" lang="iw-IL" sz="15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iw-IL" sz="9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* נמצא בתיקיית החניכים</a:t>
            </a:r>
            <a:endParaRPr b="0" i="0" sz="15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5332653" y="2248585"/>
            <a:ext cx="12704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5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מעבר נוסף על המצגת</a:t>
            </a:r>
            <a:endParaRPr b="0" i="0" sz="15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 30+ Debugging fun on 9GAG" id="389" name="Google Shape;3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487" y="430602"/>
            <a:ext cx="3629025" cy="401559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"/>
          <p:cNvSpPr txBox="1"/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w-IL"/>
              <a:t>יאללה לעבודה!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4572000" y="1749869"/>
            <a:ext cx="43902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 Debugging</a:t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 rot="5400000">
            <a:off x="3735975" y="1731625"/>
            <a:ext cx="662400" cy="666750"/>
          </a:xfrm>
          <a:prstGeom prst="triangle">
            <a:avLst>
              <a:gd fmla="val 50000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4"/>
          <p:cNvCxnSpPr>
            <a:endCxn id="166" idx="0"/>
          </p:cNvCxnSpPr>
          <p:nvPr/>
        </p:nvCxnSpPr>
        <p:spPr>
          <a:xfrm>
            <a:off x="3285412" y="56"/>
            <a:ext cx="1200" cy="211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4"/>
          <p:cNvSpPr txBox="1"/>
          <p:nvPr>
            <p:ph type="ctrTitle"/>
          </p:nvPr>
        </p:nvSpPr>
        <p:spPr>
          <a:xfrm>
            <a:off x="4043680" y="1852500"/>
            <a:ext cx="456037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w-IL"/>
              <a:t>סדנת דיבאג וחריגות</a:t>
            </a:r>
            <a:endParaRPr/>
          </a:p>
        </p:txBody>
      </p:sp>
      <p:sp>
        <p:nvSpPr>
          <p:cNvPr id="168" name="Google Shape;168;p4"/>
          <p:cNvSpPr txBox="1"/>
          <p:nvPr>
            <p:ph idx="1" type="subTitle"/>
          </p:nvPr>
        </p:nvSpPr>
        <p:spPr>
          <a:xfrm>
            <a:off x="4043680" y="1529222"/>
            <a:ext cx="4560370" cy="323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/>
              <a:t>שיעור 6</a:t>
            </a:r>
            <a:endParaRPr/>
          </a:p>
        </p:txBody>
      </p:sp>
      <p:sp>
        <p:nvSpPr>
          <p:cNvPr id="169" name="Google Shape;169;p4"/>
          <p:cNvSpPr txBox="1"/>
          <p:nvPr>
            <p:ph idx="2" type="subTitle"/>
          </p:nvPr>
        </p:nvSpPr>
        <p:spPr>
          <a:xfrm>
            <a:off x="191500" y="623147"/>
            <a:ext cx="2812800" cy="398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w-IL"/>
              <a:t>מבוא ל- ++C</a:t>
            </a:r>
            <a:endParaRPr/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w-IL"/>
              <a:t>תכנות מונחה עצמים</a:t>
            </a:r>
            <a:endParaRPr/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w-IL">
                <a:solidFill>
                  <a:schemeClr val="dk1"/>
                </a:solidFill>
              </a:rPr>
              <a:t>תכנות מונחה עצמים – המשך</a:t>
            </a:r>
            <a:endParaRPr/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w-IL">
                <a:solidFill>
                  <a:schemeClr val="dk1"/>
                </a:solidFill>
              </a:rPr>
              <a:t>ירושה + סטטי</a:t>
            </a:r>
            <a:endParaRPr/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w-IL">
                <a:solidFill>
                  <a:schemeClr val="dk1"/>
                </a:solidFill>
              </a:rPr>
              <a:t>פולימורפיזם</a:t>
            </a:r>
            <a:endParaRPr/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iw-IL">
                <a:solidFill>
                  <a:schemeClr val="dk1"/>
                </a:solidFill>
              </a:rPr>
              <a:t>חריגות וסדנת דיבאג</a:t>
            </a:r>
            <a:endParaRPr b="1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w-IL">
                <a:solidFill>
                  <a:schemeClr val="accent1"/>
                </a:solidFill>
              </a:rPr>
              <a:t>פרויקט שחמט – חלק א'</a:t>
            </a:r>
            <a:endParaRPr/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w-IL">
                <a:solidFill>
                  <a:schemeClr val="accent1"/>
                </a:solidFill>
              </a:rPr>
              <a:t>פרויקט שחמט – חלק ב'</a:t>
            </a:r>
            <a:endParaRPr/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w-IL">
                <a:solidFill>
                  <a:schemeClr val="accent1"/>
                </a:solidFill>
              </a:rPr>
              <a:t>טמפלייטים ועצים</a:t>
            </a:r>
            <a:endParaRPr/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w-IL">
                <a:solidFill>
                  <a:schemeClr val="accent1"/>
                </a:solidFill>
              </a:rPr>
              <a:t>STL</a:t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w-IL">
                <a:solidFill>
                  <a:schemeClr val="accent1"/>
                </a:solidFill>
              </a:rPr>
              <a:t>ת'רדים</a:t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w-IL">
                <a:solidFill>
                  <a:schemeClr val="accent1"/>
                </a:solidFill>
              </a:rPr>
              <a:t>סנכרון ת'רדים</a:t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w-IL">
                <a:solidFill>
                  <a:schemeClr val="accent1"/>
                </a:solidFill>
              </a:rPr>
              <a:t>סוקטים + שרת MT</a:t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w-IL">
                <a:solidFill>
                  <a:schemeClr val="accent1"/>
                </a:solidFill>
              </a:rPr>
              <a:t>סדנת Hands-On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3250612" y="1018056"/>
            <a:ext cx="72000" cy="7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3250612" y="743431"/>
            <a:ext cx="72000" cy="7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3250612" y="1841931"/>
            <a:ext cx="72000" cy="72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3250612" y="2116556"/>
            <a:ext cx="72000" cy="72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3250612" y="2391181"/>
            <a:ext cx="72000" cy="72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3250612" y="2665806"/>
            <a:ext cx="72000" cy="72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3250612" y="2940431"/>
            <a:ext cx="72000" cy="72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3250612" y="3215056"/>
            <a:ext cx="72000" cy="72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3250612" y="3489681"/>
            <a:ext cx="72000" cy="72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3250612" y="3764306"/>
            <a:ext cx="72000" cy="72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3250612" y="4038931"/>
            <a:ext cx="72000" cy="72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3250612" y="4313555"/>
            <a:ext cx="72000" cy="72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3250612" y="1567306"/>
            <a:ext cx="72000" cy="7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3249530" y="1292681"/>
            <a:ext cx="72000" cy="7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5024100" y="1000439"/>
            <a:ext cx="3374400" cy="14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</a:pPr>
            <a:r>
              <a:rPr lang="iw-IL"/>
              <a:t>בשיעור הקודם</a:t>
            </a:r>
            <a:endParaRPr/>
          </a:p>
        </p:txBody>
      </p:sp>
      <p:sp>
        <p:nvSpPr>
          <p:cNvPr id="188" name="Google Shape;188;p5"/>
          <p:cNvSpPr txBox="1"/>
          <p:nvPr>
            <p:ph idx="1" type="subTitle"/>
          </p:nvPr>
        </p:nvSpPr>
        <p:spPr>
          <a:xfrm>
            <a:off x="5024100" y="2571750"/>
            <a:ext cx="33744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/>
              <a:t>למדנו על פולימורפיזם</a:t>
            </a:r>
            <a:endParaRPr/>
          </a:p>
        </p:txBody>
      </p:sp>
      <p:sp>
        <p:nvSpPr>
          <p:cNvPr id="189" name="Google Shape;189;p5"/>
          <p:cNvSpPr txBox="1"/>
          <p:nvPr>
            <p:ph idx="2" type="body"/>
          </p:nvPr>
        </p:nvSpPr>
        <p:spPr>
          <a:xfrm>
            <a:off x="540000" y="540000"/>
            <a:ext cx="3743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2857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iw-IL"/>
              <a:t>למדנו על עיקרון הפולימורפיזם ושאפשר להתייחס לאובייקטים שונים באמצעות ממשק משותף כמו לדוגמא המחלקה ממנה האובייקטים יורשים.</a:t>
            </a:r>
            <a:endParaRPr/>
          </a:p>
          <a:p>
            <a:pPr indent="-285750" lvl="0" marL="285750" rt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iw-IL"/>
              <a:t>וגם ראינו שאפשר להפעיל את מנגנון הקישור הדינאמי, שידאג להפעיל את המתודות המעודכנות אצל המחלקות היורשות במקום המתודה של מחלקת האב.</a:t>
            </a:r>
            <a:endParaRPr/>
          </a:p>
          <a:p>
            <a:pPr indent="-285750" lvl="0" marL="285750" rt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iw-IL"/>
              <a:t>תרגלנו את הנושא באמצעות בניית צייר צורות.</a:t>
            </a:r>
            <a:endParaRPr/>
          </a:p>
          <a:p>
            <a:pPr indent="-285750" lvl="0" marL="285750" rtl="1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Font typeface="Arial"/>
              <a:buChar char="•"/>
            </a:pPr>
            <a:r>
              <a:rPr lang="iw-IL"/>
              <a:t>היום נעשה סטייה קטנה בחומר הלימוד, נתמקד </a:t>
            </a:r>
            <a:br>
              <a:rPr lang="iw-IL"/>
            </a:br>
            <a:r>
              <a:rPr lang="iw-IL"/>
              <a:t>ב-Debugging וניהול שגיאות....</a:t>
            </a:r>
            <a:endParaRPr/>
          </a:p>
        </p:txBody>
      </p:sp>
      <p:sp>
        <p:nvSpPr>
          <p:cNvPr id="190" name="Google Shape;190;p5"/>
          <p:cNvSpPr txBox="1"/>
          <p:nvPr>
            <p:ph idx="3" type="title"/>
          </p:nvPr>
        </p:nvSpPr>
        <p:spPr>
          <a:xfrm>
            <a:off x="8357675" y="597366"/>
            <a:ext cx="720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iw-IL"/>
              <a:t>רענון</a:t>
            </a:r>
            <a:endParaRPr/>
          </a:p>
        </p:txBody>
      </p:sp>
      <p:grpSp>
        <p:nvGrpSpPr>
          <p:cNvPr id="191" name="Google Shape;191;p5"/>
          <p:cNvGrpSpPr/>
          <p:nvPr/>
        </p:nvGrpSpPr>
        <p:grpSpPr>
          <a:xfrm>
            <a:off x="8450825" y="97548"/>
            <a:ext cx="557283" cy="569214"/>
            <a:chOff x="5726838" y="2146835"/>
            <a:chExt cx="650434" cy="664359"/>
          </a:xfrm>
        </p:grpSpPr>
        <p:grpSp>
          <p:nvGrpSpPr>
            <p:cNvPr id="192" name="Google Shape;192;p5"/>
            <p:cNvGrpSpPr/>
            <p:nvPr/>
          </p:nvGrpSpPr>
          <p:grpSpPr>
            <a:xfrm>
              <a:off x="5726838" y="2146835"/>
              <a:ext cx="574065" cy="452281"/>
              <a:chOff x="5726838" y="2146835"/>
              <a:chExt cx="574065" cy="452281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5741510" y="2162037"/>
                <a:ext cx="545514" cy="406673"/>
              </a:xfrm>
              <a:custGeom>
                <a:rect b="b" l="l" r="r" t="t"/>
                <a:pathLst>
                  <a:path extrusionOk="0" h="406673" w="545514">
                    <a:moveTo>
                      <a:pt x="12468" y="406673"/>
                    </a:moveTo>
                    <a:cubicBezTo>
                      <a:pt x="9428" y="395271"/>
                      <a:pt x="6387" y="383869"/>
                      <a:pt x="4867" y="372467"/>
                    </a:cubicBezTo>
                    <a:cubicBezTo>
                      <a:pt x="-10336" y="278210"/>
                      <a:pt x="10188" y="194595"/>
                      <a:pt x="64918" y="123902"/>
                    </a:cubicBezTo>
                    <a:cubicBezTo>
                      <a:pt x="125729" y="46368"/>
                      <a:pt x="208583" y="6841"/>
                      <a:pt x="311202" y="6841"/>
                    </a:cubicBezTo>
                    <a:lnTo>
                      <a:pt x="314243" y="6841"/>
                    </a:lnTo>
                    <a:cubicBezTo>
                      <a:pt x="359091" y="7601"/>
                      <a:pt x="403179" y="17483"/>
                      <a:pt x="444226" y="38007"/>
                    </a:cubicBezTo>
                    <a:cubicBezTo>
                      <a:pt x="448787" y="40287"/>
                      <a:pt x="453348" y="41808"/>
                      <a:pt x="457908" y="41808"/>
                    </a:cubicBezTo>
                    <a:cubicBezTo>
                      <a:pt x="468550" y="41808"/>
                      <a:pt x="475392" y="34206"/>
                      <a:pt x="477672" y="31926"/>
                    </a:cubicBezTo>
                    <a:cubicBezTo>
                      <a:pt x="484513" y="24324"/>
                      <a:pt x="492875" y="15963"/>
                      <a:pt x="502757" y="6841"/>
                    </a:cubicBezTo>
                    <a:cubicBezTo>
                      <a:pt x="505797" y="3801"/>
                      <a:pt x="510358" y="0"/>
                      <a:pt x="513398" y="0"/>
                    </a:cubicBezTo>
                    <a:cubicBezTo>
                      <a:pt x="514159" y="0"/>
                      <a:pt x="514159" y="0"/>
                      <a:pt x="514919" y="0"/>
                    </a:cubicBezTo>
                    <a:cubicBezTo>
                      <a:pt x="516439" y="760"/>
                      <a:pt x="519480" y="1520"/>
                      <a:pt x="521000" y="10642"/>
                    </a:cubicBezTo>
                    <a:lnTo>
                      <a:pt x="526321" y="46368"/>
                    </a:lnTo>
                    <a:cubicBezTo>
                      <a:pt x="532402" y="89696"/>
                      <a:pt x="539243" y="134544"/>
                      <a:pt x="545324" y="179392"/>
                    </a:cubicBezTo>
                    <a:cubicBezTo>
                      <a:pt x="546084" y="186994"/>
                      <a:pt x="544564" y="193075"/>
                      <a:pt x="540763" y="197636"/>
                    </a:cubicBezTo>
                    <a:cubicBezTo>
                      <a:pt x="536963" y="201436"/>
                      <a:pt x="531642" y="203717"/>
                      <a:pt x="524801" y="203717"/>
                    </a:cubicBezTo>
                    <a:cubicBezTo>
                      <a:pt x="523280" y="203717"/>
                      <a:pt x="521000" y="203717"/>
                      <a:pt x="519480" y="202957"/>
                    </a:cubicBezTo>
                    <a:cubicBezTo>
                      <a:pt x="479192" y="196115"/>
                      <a:pt x="437385" y="189274"/>
                      <a:pt x="397858" y="181673"/>
                    </a:cubicBezTo>
                    <a:lnTo>
                      <a:pt x="360611" y="174831"/>
                    </a:lnTo>
                    <a:cubicBezTo>
                      <a:pt x="358330" y="174071"/>
                      <a:pt x="355290" y="173311"/>
                      <a:pt x="353010" y="172551"/>
                    </a:cubicBezTo>
                    <a:cubicBezTo>
                      <a:pt x="349969" y="171031"/>
                      <a:pt x="348449" y="169511"/>
                      <a:pt x="347689" y="167990"/>
                    </a:cubicBezTo>
                    <a:cubicBezTo>
                      <a:pt x="346928" y="166470"/>
                      <a:pt x="347689" y="164190"/>
                      <a:pt x="349209" y="161909"/>
                    </a:cubicBezTo>
                    <a:cubicBezTo>
                      <a:pt x="351489" y="158108"/>
                      <a:pt x="355290" y="153548"/>
                      <a:pt x="357570" y="151267"/>
                    </a:cubicBezTo>
                    <a:cubicBezTo>
                      <a:pt x="365172" y="143666"/>
                      <a:pt x="372773" y="135304"/>
                      <a:pt x="381135" y="127703"/>
                    </a:cubicBezTo>
                    <a:lnTo>
                      <a:pt x="407739" y="101098"/>
                    </a:lnTo>
                    <a:lnTo>
                      <a:pt x="385695" y="92737"/>
                    </a:lnTo>
                    <a:cubicBezTo>
                      <a:pt x="362131" y="83615"/>
                      <a:pt x="338567" y="79054"/>
                      <a:pt x="313482" y="79054"/>
                    </a:cubicBezTo>
                    <a:cubicBezTo>
                      <a:pt x="311962" y="79054"/>
                      <a:pt x="310442" y="79054"/>
                      <a:pt x="308922" y="79054"/>
                    </a:cubicBezTo>
                    <a:cubicBezTo>
                      <a:pt x="240509" y="79054"/>
                      <a:pt x="175898" y="107939"/>
                      <a:pt x="131049" y="157348"/>
                    </a:cubicBezTo>
                    <a:cubicBezTo>
                      <a:pt x="85441" y="208277"/>
                      <a:pt x="64157" y="274409"/>
                      <a:pt x="71759" y="343582"/>
                    </a:cubicBezTo>
                    <a:cubicBezTo>
                      <a:pt x="71759" y="346622"/>
                      <a:pt x="71759" y="346622"/>
                      <a:pt x="70238" y="348903"/>
                    </a:cubicBezTo>
                    <a:cubicBezTo>
                      <a:pt x="51995" y="367146"/>
                      <a:pt x="33752" y="385389"/>
                      <a:pt x="13988" y="404393"/>
                    </a:cubicBezTo>
                    <a:lnTo>
                      <a:pt x="12468" y="406673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5726838" y="2146835"/>
                <a:ext cx="574065" cy="452281"/>
              </a:xfrm>
              <a:custGeom>
                <a:rect b="b" l="l" r="r" t="t"/>
                <a:pathLst>
                  <a:path extrusionOk="0" h="452281" w="574065">
                    <a:moveTo>
                      <a:pt x="325875" y="37247"/>
                    </a:moveTo>
                    <a:lnTo>
                      <a:pt x="328155" y="37247"/>
                    </a:lnTo>
                    <a:cubicBezTo>
                      <a:pt x="370723" y="37247"/>
                      <a:pt x="412530" y="47889"/>
                      <a:pt x="452058" y="66892"/>
                    </a:cubicBezTo>
                    <a:cubicBezTo>
                      <a:pt x="458899" y="70693"/>
                      <a:pt x="465740" y="72213"/>
                      <a:pt x="472581" y="72213"/>
                    </a:cubicBezTo>
                    <a:cubicBezTo>
                      <a:pt x="483983" y="72213"/>
                      <a:pt x="494625" y="66892"/>
                      <a:pt x="503747" y="57770"/>
                    </a:cubicBezTo>
                    <a:cubicBezTo>
                      <a:pt x="509068" y="51689"/>
                      <a:pt x="515149" y="45608"/>
                      <a:pt x="521990" y="38767"/>
                    </a:cubicBezTo>
                    <a:cubicBezTo>
                      <a:pt x="523510" y="47128"/>
                      <a:pt x="524271" y="55490"/>
                      <a:pt x="525791" y="64612"/>
                    </a:cubicBezTo>
                    <a:cubicBezTo>
                      <a:pt x="531872" y="107939"/>
                      <a:pt x="538713" y="152788"/>
                      <a:pt x="544794" y="196875"/>
                    </a:cubicBezTo>
                    <a:cubicBezTo>
                      <a:pt x="545554" y="199916"/>
                      <a:pt x="544794" y="202196"/>
                      <a:pt x="544034" y="202957"/>
                    </a:cubicBezTo>
                    <a:cubicBezTo>
                      <a:pt x="543274" y="203717"/>
                      <a:pt x="541754" y="204477"/>
                      <a:pt x="539473" y="204477"/>
                    </a:cubicBezTo>
                    <a:cubicBezTo>
                      <a:pt x="538713" y="204477"/>
                      <a:pt x="537953" y="204477"/>
                      <a:pt x="536433" y="204477"/>
                    </a:cubicBezTo>
                    <a:cubicBezTo>
                      <a:pt x="496145" y="197636"/>
                      <a:pt x="455098" y="190794"/>
                      <a:pt x="414811" y="183193"/>
                    </a:cubicBezTo>
                    <a:cubicBezTo>
                      <a:pt x="404169" y="181673"/>
                      <a:pt x="394287" y="179392"/>
                      <a:pt x="383645" y="177872"/>
                    </a:cubicBezTo>
                    <a:cubicBezTo>
                      <a:pt x="391247" y="170271"/>
                      <a:pt x="398088" y="162669"/>
                      <a:pt x="406449" y="155068"/>
                    </a:cubicBezTo>
                    <a:cubicBezTo>
                      <a:pt x="409490" y="152027"/>
                      <a:pt x="413291" y="148227"/>
                      <a:pt x="417091" y="144426"/>
                    </a:cubicBezTo>
                    <a:lnTo>
                      <a:pt x="450537" y="110980"/>
                    </a:lnTo>
                    <a:lnTo>
                      <a:pt x="406449" y="94257"/>
                    </a:lnTo>
                    <a:cubicBezTo>
                      <a:pt x="381365" y="85135"/>
                      <a:pt x="356280" y="79814"/>
                      <a:pt x="328915" y="79814"/>
                    </a:cubicBezTo>
                    <a:cubicBezTo>
                      <a:pt x="327395" y="79814"/>
                      <a:pt x="325875" y="79814"/>
                      <a:pt x="323594" y="79814"/>
                    </a:cubicBezTo>
                    <a:cubicBezTo>
                      <a:pt x="251381" y="79814"/>
                      <a:pt x="182209" y="110220"/>
                      <a:pt x="134320" y="163429"/>
                    </a:cubicBezTo>
                    <a:cubicBezTo>
                      <a:pt x="87192" y="215879"/>
                      <a:pt x="64388" y="285811"/>
                      <a:pt x="71229" y="357264"/>
                    </a:cubicBezTo>
                    <a:cubicBezTo>
                      <a:pt x="59067" y="368666"/>
                      <a:pt x="47664" y="380829"/>
                      <a:pt x="35502" y="392991"/>
                    </a:cubicBezTo>
                    <a:cubicBezTo>
                      <a:pt x="34742" y="390710"/>
                      <a:pt x="34742" y="388430"/>
                      <a:pt x="34742" y="386910"/>
                    </a:cubicBezTo>
                    <a:cubicBezTo>
                      <a:pt x="20300" y="296453"/>
                      <a:pt x="39303" y="216639"/>
                      <a:pt x="91752" y="149747"/>
                    </a:cubicBezTo>
                    <a:cubicBezTo>
                      <a:pt x="149523" y="75254"/>
                      <a:pt x="228577" y="37247"/>
                      <a:pt x="325875" y="37247"/>
                    </a:cubicBezTo>
                    <a:moveTo>
                      <a:pt x="528071" y="0"/>
                    </a:moveTo>
                    <a:cubicBezTo>
                      <a:pt x="519710" y="0"/>
                      <a:pt x="512868" y="5321"/>
                      <a:pt x="506787" y="10642"/>
                    </a:cubicBezTo>
                    <a:cubicBezTo>
                      <a:pt x="497666" y="19003"/>
                      <a:pt x="489304" y="27365"/>
                      <a:pt x="480943" y="36487"/>
                    </a:cubicBezTo>
                    <a:cubicBezTo>
                      <a:pt x="477902" y="39527"/>
                      <a:pt x="475622" y="41047"/>
                      <a:pt x="472581" y="41047"/>
                    </a:cubicBezTo>
                    <a:cubicBezTo>
                      <a:pt x="470301" y="41047"/>
                      <a:pt x="468020" y="40287"/>
                      <a:pt x="465740" y="38767"/>
                    </a:cubicBezTo>
                    <a:cubicBezTo>
                      <a:pt x="422412" y="17483"/>
                      <a:pt x="376804" y="6081"/>
                      <a:pt x="328915" y="6081"/>
                    </a:cubicBezTo>
                    <a:cubicBezTo>
                      <a:pt x="328155" y="6081"/>
                      <a:pt x="327395" y="6081"/>
                      <a:pt x="325875" y="6081"/>
                    </a:cubicBezTo>
                    <a:cubicBezTo>
                      <a:pt x="220976" y="6081"/>
                      <a:pt x="132800" y="45608"/>
                      <a:pt x="67428" y="129223"/>
                    </a:cubicBezTo>
                    <a:cubicBezTo>
                      <a:pt x="8137" y="206757"/>
                      <a:pt x="-10106" y="294933"/>
                      <a:pt x="5097" y="390710"/>
                    </a:cubicBezTo>
                    <a:cubicBezTo>
                      <a:pt x="8137" y="410474"/>
                      <a:pt x="14218" y="430237"/>
                      <a:pt x="19539" y="452281"/>
                    </a:cubicBezTo>
                    <a:cubicBezTo>
                      <a:pt x="46904" y="424916"/>
                      <a:pt x="71229" y="400592"/>
                      <a:pt x="96313" y="375508"/>
                    </a:cubicBezTo>
                    <a:cubicBezTo>
                      <a:pt x="101634" y="370187"/>
                      <a:pt x="103155" y="365626"/>
                      <a:pt x="102394" y="358024"/>
                    </a:cubicBezTo>
                    <a:cubicBezTo>
                      <a:pt x="87952" y="222720"/>
                      <a:pt x="189810" y="109460"/>
                      <a:pt x="324354" y="109460"/>
                    </a:cubicBezTo>
                    <a:cubicBezTo>
                      <a:pt x="325875" y="109460"/>
                      <a:pt x="327395" y="109460"/>
                      <a:pt x="328915" y="109460"/>
                    </a:cubicBezTo>
                    <a:cubicBezTo>
                      <a:pt x="351719" y="110220"/>
                      <a:pt x="373003" y="114021"/>
                      <a:pt x="395807" y="122382"/>
                    </a:cubicBezTo>
                    <a:cubicBezTo>
                      <a:pt x="383645" y="134544"/>
                      <a:pt x="373003" y="145186"/>
                      <a:pt x="361601" y="156588"/>
                    </a:cubicBezTo>
                    <a:cubicBezTo>
                      <a:pt x="357800" y="160389"/>
                      <a:pt x="354000" y="164950"/>
                      <a:pt x="350959" y="170271"/>
                    </a:cubicBezTo>
                    <a:cubicBezTo>
                      <a:pt x="343358" y="183193"/>
                      <a:pt x="347159" y="196115"/>
                      <a:pt x="360841" y="202196"/>
                    </a:cubicBezTo>
                    <a:cubicBezTo>
                      <a:pt x="364642" y="203717"/>
                      <a:pt x="368442" y="205237"/>
                      <a:pt x="372243" y="205997"/>
                    </a:cubicBezTo>
                    <a:cubicBezTo>
                      <a:pt x="425453" y="215119"/>
                      <a:pt x="477902" y="225000"/>
                      <a:pt x="531112" y="234122"/>
                    </a:cubicBezTo>
                    <a:cubicBezTo>
                      <a:pt x="533392" y="234882"/>
                      <a:pt x="536433" y="234882"/>
                      <a:pt x="538713" y="234882"/>
                    </a:cubicBezTo>
                    <a:cubicBezTo>
                      <a:pt x="561517" y="234882"/>
                      <a:pt x="576720" y="217399"/>
                      <a:pt x="573679" y="193835"/>
                    </a:cubicBezTo>
                    <a:cubicBezTo>
                      <a:pt x="566838" y="137585"/>
                      <a:pt x="557717" y="81335"/>
                      <a:pt x="549355" y="25085"/>
                    </a:cubicBezTo>
                    <a:cubicBezTo>
                      <a:pt x="547835" y="15203"/>
                      <a:pt x="544034" y="5321"/>
                      <a:pt x="533392" y="2280"/>
                    </a:cubicBezTo>
                    <a:cubicBezTo>
                      <a:pt x="532632" y="0"/>
                      <a:pt x="530352" y="0"/>
                      <a:pt x="528071" y="0"/>
                    </a:cubicBezTo>
                    <a:lnTo>
                      <a:pt x="5280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5"/>
            <p:cNvGrpSpPr/>
            <p:nvPr/>
          </p:nvGrpSpPr>
          <p:grpSpPr>
            <a:xfrm>
              <a:off x="5801480" y="2358913"/>
              <a:ext cx="575792" cy="452281"/>
              <a:chOff x="5801480" y="2358913"/>
              <a:chExt cx="575792" cy="452281"/>
            </a:xfrm>
          </p:grpSpPr>
          <p:sp>
            <p:nvSpPr>
              <p:cNvPr id="196" name="Google Shape;196;p5"/>
              <p:cNvSpPr/>
              <p:nvPr/>
            </p:nvSpPr>
            <p:spPr>
              <a:xfrm>
                <a:off x="5815360" y="2388558"/>
                <a:ext cx="544926" cy="406673"/>
              </a:xfrm>
              <a:custGeom>
                <a:rect b="b" l="l" r="r" t="t"/>
                <a:pathLst>
                  <a:path extrusionOk="0" h="406673" w="544926">
                    <a:moveTo>
                      <a:pt x="30596" y="406673"/>
                    </a:moveTo>
                    <a:cubicBezTo>
                      <a:pt x="27555" y="406673"/>
                      <a:pt x="25275" y="401352"/>
                      <a:pt x="24514" y="396031"/>
                    </a:cubicBezTo>
                    <a:cubicBezTo>
                      <a:pt x="15393" y="337501"/>
                      <a:pt x="7031" y="280490"/>
                      <a:pt x="190" y="226521"/>
                    </a:cubicBezTo>
                    <a:cubicBezTo>
                      <a:pt x="-570" y="219680"/>
                      <a:pt x="950" y="213598"/>
                      <a:pt x="4751" y="209038"/>
                    </a:cubicBezTo>
                    <a:cubicBezTo>
                      <a:pt x="8552" y="205237"/>
                      <a:pt x="13112" y="202957"/>
                      <a:pt x="19954" y="202957"/>
                    </a:cubicBezTo>
                    <a:cubicBezTo>
                      <a:pt x="21474" y="202957"/>
                      <a:pt x="22994" y="202957"/>
                      <a:pt x="24514" y="203717"/>
                    </a:cubicBezTo>
                    <a:cubicBezTo>
                      <a:pt x="78484" y="212078"/>
                      <a:pt x="133214" y="221960"/>
                      <a:pt x="187184" y="232602"/>
                    </a:cubicBezTo>
                    <a:cubicBezTo>
                      <a:pt x="194025" y="234122"/>
                      <a:pt x="197066" y="236403"/>
                      <a:pt x="197826" y="238683"/>
                    </a:cubicBezTo>
                    <a:cubicBezTo>
                      <a:pt x="198586" y="240963"/>
                      <a:pt x="197066" y="245524"/>
                      <a:pt x="191745" y="251605"/>
                    </a:cubicBezTo>
                    <a:cubicBezTo>
                      <a:pt x="183383" y="259967"/>
                      <a:pt x="175022" y="268328"/>
                      <a:pt x="166660" y="277450"/>
                    </a:cubicBezTo>
                    <a:cubicBezTo>
                      <a:pt x="162099" y="281251"/>
                      <a:pt x="158299" y="285811"/>
                      <a:pt x="153738" y="290372"/>
                    </a:cubicBezTo>
                    <a:lnTo>
                      <a:pt x="136255" y="307855"/>
                    </a:lnTo>
                    <a:lnTo>
                      <a:pt x="159059" y="315457"/>
                    </a:lnTo>
                    <a:cubicBezTo>
                      <a:pt x="186424" y="323818"/>
                      <a:pt x="211508" y="328379"/>
                      <a:pt x="238113" y="328379"/>
                    </a:cubicBezTo>
                    <a:lnTo>
                      <a:pt x="238113" y="328379"/>
                    </a:lnTo>
                    <a:cubicBezTo>
                      <a:pt x="248755" y="328379"/>
                      <a:pt x="258637" y="327619"/>
                      <a:pt x="269279" y="326099"/>
                    </a:cubicBezTo>
                    <a:cubicBezTo>
                      <a:pt x="397742" y="307855"/>
                      <a:pt x="487438" y="192315"/>
                      <a:pt x="472995" y="63091"/>
                    </a:cubicBezTo>
                    <a:cubicBezTo>
                      <a:pt x="472995" y="60051"/>
                      <a:pt x="472995" y="59291"/>
                      <a:pt x="475276" y="57010"/>
                    </a:cubicBezTo>
                    <a:cubicBezTo>
                      <a:pt x="493519" y="39527"/>
                      <a:pt x="511762" y="21284"/>
                      <a:pt x="530006" y="2280"/>
                    </a:cubicBezTo>
                    <a:lnTo>
                      <a:pt x="532286" y="0"/>
                    </a:lnTo>
                    <a:cubicBezTo>
                      <a:pt x="535327" y="11402"/>
                      <a:pt x="538367" y="22804"/>
                      <a:pt x="539887" y="33446"/>
                    </a:cubicBezTo>
                    <a:cubicBezTo>
                      <a:pt x="554330" y="121622"/>
                      <a:pt x="537607" y="199916"/>
                      <a:pt x="491239" y="266048"/>
                    </a:cubicBezTo>
                    <a:cubicBezTo>
                      <a:pt x="429668" y="354224"/>
                      <a:pt x="344532" y="399072"/>
                      <a:pt x="239633" y="399072"/>
                    </a:cubicBezTo>
                    <a:cubicBezTo>
                      <a:pt x="222910" y="399072"/>
                      <a:pt x="205427" y="398312"/>
                      <a:pt x="187944" y="396031"/>
                    </a:cubicBezTo>
                    <a:cubicBezTo>
                      <a:pt x="159059" y="392231"/>
                      <a:pt x="129413" y="383109"/>
                      <a:pt x="99768" y="368666"/>
                    </a:cubicBezTo>
                    <a:cubicBezTo>
                      <a:pt x="95207" y="366386"/>
                      <a:pt x="90646" y="364866"/>
                      <a:pt x="86846" y="364866"/>
                    </a:cubicBezTo>
                    <a:cubicBezTo>
                      <a:pt x="80004" y="364866"/>
                      <a:pt x="73923" y="367906"/>
                      <a:pt x="67842" y="373987"/>
                    </a:cubicBezTo>
                    <a:cubicBezTo>
                      <a:pt x="60241" y="382349"/>
                      <a:pt x="51119" y="391470"/>
                      <a:pt x="41237" y="400592"/>
                    </a:cubicBezTo>
                    <a:cubicBezTo>
                      <a:pt x="37437" y="405153"/>
                      <a:pt x="32876" y="406673"/>
                      <a:pt x="30596" y="4066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5801480" y="2358913"/>
                <a:ext cx="575792" cy="452281"/>
              </a:xfrm>
              <a:custGeom>
                <a:rect b="b" l="l" r="r" t="t"/>
                <a:pathLst>
                  <a:path extrusionOk="0" h="452281" w="575792">
                    <a:moveTo>
                      <a:pt x="538564" y="60051"/>
                    </a:moveTo>
                    <a:cubicBezTo>
                      <a:pt x="539324" y="62331"/>
                      <a:pt x="539324" y="63851"/>
                      <a:pt x="539324" y="66132"/>
                    </a:cubicBezTo>
                    <a:cubicBezTo>
                      <a:pt x="553007" y="149747"/>
                      <a:pt x="537804" y="224240"/>
                      <a:pt x="492956" y="287332"/>
                    </a:cubicBezTo>
                    <a:cubicBezTo>
                      <a:pt x="432905" y="372467"/>
                      <a:pt x="355371" y="413514"/>
                      <a:pt x="254273" y="413514"/>
                    </a:cubicBezTo>
                    <a:cubicBezTo>
                      <a:pt x="238310" y="413514"/>
                      <a:pt x="221587" y="412754"/>
                      <a:pt x="204864" y="410474"/>
                    </a:cubicBezTo>
                    <a:cubicBezTo>
                      <a:pt x="177499" y="406673"/>
                      <a:pt x="149374" y="398312"/>
                      <a:pt x="121249" y="384629"/>
                    </a:cubicBezTo>
                    <a:cubicBezTo>
                      <a:pt x="114408" y="380829"/>
                      <a:pt x="107566" y="379308"/>
                      <a:pt x="101485" y="379308"/>
                    </a:cubicBezTo>
                    <a:cubicBezTo>
                      <a:pt x="93884" y="379308"/>
                      <a:pt x="82482" y="381589"/>
                      <a:pt x="71840" y="392991"/>
                    </a:cubicBezTo>
                    <a:cubicBezTo>
                      <a:pt x="65759" y="399832"/>
                      <a:pt x="59678" y="405913"/>
                      <a:pt x="52076" y="412754"/>
                    </a:cubicBezTo>
                    <a:cubicBezTo>
                      <a:pt x="43715" y="358024"/>
                      <a:pt x="36113" y="304815"/>
                      <a:pt x="29272" y="253886"/>
                    </a:cubicBezTo>
                    <a:cubicBezTo>
                      <a:pt x="29272" y="250845"/>
                      <a:pt x="29272" y="249325"/>
                      <a:pt x="30032" y="248565"/>
                    </a:cubicBezTo>
                    <a:cubicBezTo>
                      <a:pt x="30792" y="247805"/>
                      <a:pt x="31553" y="247805"/>
                      <a:pt x="33833" y="247805"/>
                    </a:cubicBezTo>
                    <a:cubicBezTo>
                      <a:pt x="34593" y="247805"/>
                      <a:pt x="35353" y="247805"/>
                      <a:pt x="36113" y="247805"/>
                    </a:cubicBezTo>
                    <a:cubicBezTo>
                      <a:pt x="87043" y="256166"/>
                      <a:pt x="138732" y="265288"/>
                      <a:pt x="189661" y="275170"/>
                    </a:cubicBezTo>
                    <a:cubicBezTo>
                      <a:pt x="183580" y="282011"/>
                      <a:pt x="176739" y="288092"/>
                      <a:pt x="169137" y="295693"/>
                    </a:cubicBezTo>
                    <a:cubicBezTo>
                      <a:pt x="164577" y="299494"/>
                      <a:pt x="160776" y="304055"/>
                      <a:pt x="156215" y="308616"/>
                    </a:cubicBezTo>
                    <a:lnTo>
                      <a:pt x="122769" y="342822"/>
                    </a:lnTo>
                    <a:lnTo>
                      <a:pt x="168377" y="358785"/>
                    </a:lnTo>
                    <a:cubicBezTo>
                      <a:pt x="196502" y="368666"/>
                      <a:pt x="223867" y="373227"/>
                      <a:pt x="251992" y="373227"/>
                    </a:cubicBezTo>
                    <a:cubicBezTo>
                      <a:pt x="263394" y="373227"/>
                      <a:pt x="274036" y="372467"/>
                      <a:pt x="285438" y="370947"/>
                    </a:cubicBezTo>
                    <a:cubicBezTo>
                      <a:pt x="420743" y="351943"/>
                      <a:pt x="515000" y="231082"/>
                      <a:pt x="502838" y="95017"/>
                    </a:cubicBezTo>
                    <a:cubicBezTo>
                      <a:pt x="514240" y="83615"/>
                      <a:pt x="526402" y="71453"/>
                      <a:pt x="538564" y="60051"/>
                    </a:cubicBezTo>
                    <a:moveTo>
                      <a:pt x="201063" y="277450"/>
                    </a:moveTo>
                    <a:lnTo>
                      <a:pt x="201063" y="277450"/>
                    </a:lnTo>
                    <a:lnTo>
                      <a:pt x="201063" y="277450"/>
                    </a:lnTo>
                    <a:moveTo>
                      <a:pt x="555287" y="0"/>
                    </a:moveTo>
                    <a:cubicBezTo>
                      <a:pt x="528682" y="26605"/>
                      <a:pt x="504358" y="51689"/>
                      <a:pt x="479273" y="76014"/>
                    </a:cubicBezTo>
                    <a:cubicBezTo>
                      <a:pt x="473952" y="81335"/>
                      <a:pt x="471672" y="86656"/>
                      <a:pt x="472432" y="94257"/>
                    </a:cubicBezTo>
                    <a:cubicBezTo>
                      <a:pt x="485354" y="215879"/>
                      <a:pt x="402500" y="323058"/>
                      <a:pt x="281638" y="340541"/>
                    </a:cubicBezTo>
                    <a:cubicBezTo>
                      <a:pt x="270996" y="342062"/>
                      <a:pt x="261114" y="342822"/>
                      <a:pt x="251992" y="342822"/>
                    </a:cubicBezTo>
                    <a:cubicBezTo>
                      <a:pt x="227668" y="342822"/>
                      <a:pt x="203344" y="338261"/>
                      <a:pt x="178259" y="329899"/>
                    </a:cubicBezTo>
                    <a:cubicBezTo>
                      <a:pt x="191942" y="316217"/>
                      <a:pt x="204864" y="304055"/>
                      <a:pt x="217026" y="291132"/>
                    </a:cubicBezTo>
                    <a:cubicBezTo>
                      <a:pt x="234509" y="272129"/>
                      <a:pt x="229188" y="252365"/>
                      <a:pt x="204104" y="247044"/>
                    </a:cubicBezTo>
                    <a:cubicBezTo>
                      <a:pt x="150134" y="236403"/>
                      <a:pt x="95404" y="226521"/>
                      <a:pt x="41434" y="218159"/>
                    </a:cubicBezTo>
                    <a:cubicBezTo>
                      <a:pt x="39154" y="217399"/>
                      <a:pt x="36874" y="217399"/>
                      <a:pt x="34593" y="217399"/>
                    </a:cubicBezTo>
                    <a:cubicBezTo>
                      <a:pt x="12549" y="217399"/>
                      <a:pt x="-2654" y="234882"/>
                      <a:pt x="387" y="258447"/>
                    </a:cubicBezTo>
                    <a:cubicBezTo>
                      <a:pt x="7228" y="315457"/>
                      <a:pt x="15590" y="371707"/>
                      <a:pt x="24711" y="428717"/>
                    </a:cubicBezTo>
                    <a:cubicBezTo>
                      <a:pt x="26992" y="443920"/>
                      <a:pt x="35353" y="452281"/>
                      <a:pt x="45995" y="452281"/>
                    </a:cubicBezTo>
                    <a:cubicBezTo>
                      <a:pt x="52836" y="452281"/>
                      <a:pt x="60438" y="448481"/>
                      <a:pt x="68039" y="441639"/>
                    </a:cubicBezTo>
                    <a:cubicBezTo>
                      <a:pt x="77161" y="432518"/>
                      <a:pt x="87043" y="423396"/>
                      <a:pt x="95404" y="414275"/>
                    </a:cubicBezTo>
                    <a:cubicBezTo>
                      <a:pt x="97685" y="411234"/>
                      <a:pt x="100725" y="410474"/>
                      <a:pt x="103005" y="410474"/>
                    </a:cubicBezTo>
                    <a:cubicBezTo>
                      <a:pt x="105286" y="410474"/>
                      <a:pt x="106806" y="411234"/>
                      <a:pt x="109087" y="411994"/>
                    </a:cubicBezTo>
                    <a:cubicBezTo>
                      <a:pt x="138732" y="426437"/>
                      <a:pt x="169898" y="437079"/>
                      <a:pt x="202583" y="440879"/>
                    </a:cubicBezTo>
                    <a:cubicBezTo>
                      <a:pt x="220827" y="443160"/>
                      <a:pt x="238310" y="443920"/>
                      <a:pt x="255793" y="443920"/>
                    </a:cubicBezTo>
                    <a:cubicBezTo>
                      <a:pt x="363733" y="443920"/>
                      <a:pt x="453429" y="399072"/>
                      <a:pt x="519561" y="304815"/>
                    </a:cubicBezTo>
                    <a:cubicBezTo>
                      <a:pt x="570490" y="231842"/>
                      <a:pt x="584933" y="148987"/>
                      <a:pt x="570490" y="60811"/>
                    </a:cubicBezTo>
                    <a:cubicBezTo>
                      <a:pt x="566689" y="41047"/>
                      <a:pt x="560608" y="22044"/>
                      <a:pt x="555287" y="0"/>
                    </a:cubicBezTo>
                    <a:lnTo>
                      <a:pt x="555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ctrTitle"/>
          </p:nvPr>
        </p:nvSpPr>
        <p:spPr>
          <a:xfrm>
            <a:off x="3598550" y="1423130"/>
            <a:ext cx="50055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w-IL"/>
              <a:t>סדנת דיבאג</a:t>
            </a:r>
            <a:endParaRPr/>
          </a:p>
        </p:txBody>
      </p:sp>
      <p:sp>
        <p:nvSpPr>
          <p:cNvPr id="203" name="Google Shape;203;p6"/>
          <p:cNvSpPr txBox="1"/>
          <p:nvPr>
            <p:ph idx="1" type="subTitle"/>
          </p:nvPr>
        </p:nvSpPr>
        <p:spPr>
          <a:xfrm>
            <a:off x="3598863" y="1020763"/>
            <a:ext cx="5005387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/>
              <a:t>שיעור 6</a:t>
            </a:r>
            <a:endParaRPr/>
          </a:p>
        </p:txBody>
      </p:sp>
      <p:sp>
        <p:nvSpPr>
          <p:cNvPr id="204" name="Google Shape;204;p6"/>
          <p:cNvSpPr txBox="1"/>
          <p:nvPr>
            <p:ph idx="4294967295" type="subTitle"/>
          </p:nvPr>
        </p:nvSpPr>
        <p:spPr>
          <a:xfrm>
            <a:off x="3022048" y="4283075"/>
            <a:ext cx="1033662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None/>
            </a:pPr>
            <a:r>
              <a:rPr b="0" i="0" lang="iw-IL" sz="14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פיצ'רים שימושיים</a:t>
            </a:r>
            <a:endParaRPr b="0" i="0" sz="1400" u="none" cap="none" strike="noStrike">
              <a:solidFill>
                <a:schemeClr val="accen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5" name="Google Shape;205;p6"/>
          <p:cNvSpPr txBox="1"/>
          <p:nvPr>
            <p:ph idx="4294967295" type="subTitle"/>
          </p:nvPr>
        </p:nvSpPr>
        <p:spPr>
          <a:xfrm>
            <a:off x="810461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None/>
            </a:pPr>
            <a:r>
              <a:rPr b="0" i="0" lang="iw-IL" sz="14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תחילת עבודה</a:t>
            </a:r>
            <a:endParaRPr b="0" i="0" sz="1400" u="none" cap="none" strike="noStrike">
              <a:solidFill>
                <a:schemeClr val="accen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06" name="Google Shape;206;p6"/>
          <p:cNvCxnSpPr>
            <a:endCxn id="207" idx="6"/>
          </p:cNvCxnSpPr>
          <p:nvPr/>
        </p:nvCxnSpPr>
        <p:spPr>
          <a:xfrm flipH="1">
            <a:off x="7897280" y="4102153"/>
            <a:ext cx="14949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6"/>
          <p:cNvSpPr/>
          <p:nvPr/>
        </p:nvSpPr>
        <p:spPr>
          <a:xfrm>
            <a:off x="5689386" y="4071553"/>
            <a:ext cx="72000" cy="72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3504079" y="4071553"/>
            <a:ext cx="72000" cy="72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7825280" y="4071553"/>
            <a:ext cx="72000" cy="72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1287995" y="4071553"/>
            <a:ext cx="72000" cy="72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738366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None/>
            </a:pPr>
            <a:r>
              <a:rPr b="1" i="0" lang="iw-IL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הקדמה</a:t>
            </a:r>
            <a:endParaRPr/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7615" r="7614" t="0"/>
          <a:stretch/>
        </p:blipFill>
        <p:spPr>
          <a:xfrm rot="-355813">
            <a:off x="928007" y="700971"/>
            <a:ext cx="2834821" cy="2341562"/>
          </a:xfrm>
          <a:prstGeom prst="roundRect">
            <a:avLst>
              <a:gd fmla="val 2112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580000" dist="57150">
              <a:schemeClr val="dk2"/>
            </a:outerShdw>
          </a:effectLst>
        </p:spPr>
      </p:pic>
      <p:sp>
        <p:nvSpPr>
          <p:cNvPr id="213" name="Google Shape;213;p6"/>
          <p:cNvSpPr txBox="1"/>
          <p:nvPr/>
        </p:nvSpPr>
        <p:spPr>
          <a:xfrm>
            <a:off x="5202856" y="4283075"/>
            <a:ext cx="1033662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None/>
            </a:pPr>
            <a:r>
              <a:rPr b="0" i="0" lang="iw-IL" sz="14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דיבאגרים</a:t>
            </a:r>
            <a:endParaRPr b="0" i="0" sz="1400" u="none" cap="none" strike="noStrike">
              <a:solidFill>
                <a:schemeClr val="accen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type="title"/>
          </p:nvPr>
        </p:nvSpPr>
        <p:spPr>
          <a:xfrm>
            <a:off x="5517930" y="1968383"/>
            <a:ext cx="2880569" cy="12067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w-IL" sz="3200"/>
              <a:t>בּאג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7"/>
          <p:cNvSpPr txBox="1"/>
          <p:nvPr>
            <p:ph idx="3" type="title"/>
          </p:nvPr>
        </p:nvSpPr>
        <p:spPr>
          <a:xfrm>
            <a:off x="8357675" y="623051"/>
            <a:ext cx="720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iw-IL"/>
              <a:t>הגדרה</a:t>
            </a:r>
            <a:endParaRPr/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3">
            <a:alphaModFix/>
          </a:blip>
          <a:srcRect b="0" l="24439" r="24439" t="0"/>
          <a:stretch/>
        </p:blipFill>
        <p:spPr>
          <a:xfrm>
            <a:off x="1654078" y="2281504"/>
            <a:ext cx="1570924" cy="2023577"/>
          </a:xfrm>
          <a:prstGeom prst="roundRect">
            <a:avLst>
              <a:gd fmla="val 10568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47625">
              <a:schemeClr val="accent1"/>
            </a:outerShdw>
          </a:effectLst>
        </p:spPr>
      </p:pic>
      <p:sp>
        <p:nvSpPr>
          <p:cNvPr id="221" name="Google Shape;221;p7"/>
          <p:cNvSpPr txBox="1"/>
          <p:nvPr>
            <p:ph idx="2" type="body"/>
          </p:nvPr>
        </p:nvSpPr>
        <p:spPr>
          <a:xfrm>
            <a:off x="538088" y="478867"/>
            <a:ext cx="3802905" cy="1892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rPr lang="iw-IL"/>
              <a:t>ּבאג (בעברית תֶּקֶל; באנגלית Bug) הוא תקלה במערכת מבוססת תוכנה, שמתנהגת בצורה שגויה, לא צפויה או שאיננה מתוכננת.</a:t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 rot="-430617">
            <a:off x="8504006" y="61044"/>
            <a:ext cx="427499" cy="645688"/>
            <a:chOff x="4852445" y="2175228"/>
            <a:chExt cx="427499" cy="645688"/>
          </a:xfrm>
        </p:grpSpPr>
        <p:sp>
          <p:nvSpPr>
            <p:cNvPr id="223" name="Google Shape;223;p7"/>
            <p:cNvSpPr/>
            <p:nvPr/>
          </p:nvSpPr>
          <p:spPr>
            <a:xfrm>
              <a:off x="4852445" y="2175228"/>
              <a:ext cx="427498" cy="645688"/>
            </a:xfrm>
            <a:custGeom>
              <a:rect b="b" l="l" r="r" t="t"/>
              <a:pathLst>
                <a:path extrusionOk="0" h="645688" w="427498">
                  <a:moveTo>
                    <a:pt x="346717" y="0"/>
                  </a:moveTo>
                  <a:lnTo>
                    <a:pt x="22876" y="84356"/>
                  </a:lnTo>
                  <a:cubicBezTo>
                    <a:pt x="2860" y="89360"/>
                    <a:pt x="-5004" y="113666"/>
                    <a:pt x="7864" y="130109"/>
                  </a:cubicBezTo>
                  <a:lnTo>
                    <a:pt x="21446" y="140117"/>
                  </a:lnTo>
                  <a:cubicBezTo>
                    <a:pt x="46467" y="158704"/>
                    <a:pt x="78637" y="165138"/>
                    <a:pt x="108662" y="156559"/>
                  </a:cubicBezTo>
                  <a:lnTo>
                    <a:pt x="427499" y="67914"/>
                  </a:lnTo>
                  <a:lnTo>
                    <a:pt x="427499" y="564042"/>
                  </a:lnTo>
                  <a:lnTo>
                    <a:pt x="129394" y="639819"/>
                  </a:lnTo>
                  <a:cubicBezTo>
                    <a:pt x="102943" y="646253"/>
                    <a:pt x="75777" y="647683"/>
                    <a:pt x="49327" y="642679"/>
                  </a:cubicBezTo>
                  <a:cubicBezTo>
                    <a:pt x="40033" y="641249"/>
                    <a:pt x="30740" y="636960"/>
                    <a:pt x="22161" y="631956"/>
                  </a:cubicBezTo>
                  <a:lnTo>
                    <a:pt x="0" y="617658"/>
                  </a:lnTo>
                  <a:lnTo>
                    <a:pt x="0" y="118670"/>
                  </a:lnTo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4954673" y="2339651"/>
              <a:ext cx="7148" cy="481115"/>
            </a:xfrm>
            <a:custGeom>
              <a:rect b="b" l="l" r="r" t="t"/>
              <a:pathLst>
                <a:path extrusionOk="0" h="481115" w="7148">
                  <a:moveTo>
                    <a:pt x="0" y="0"/>
                  </a:moveTo>
                  <a:lnTo>
                    <a:pt x="0" y="481116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144832" y="2264588"/>
              <a:ext cx="60050" cy="148695"/>
            </a:xfrm>
            <a:custGeom>
              <a:rect b="b" l="l" r="r" t="t"/>
              <a:pathLst>
                <a:path extrusionOk="0" h="148695" w="60050">
                  <a:moveTo>
                    <a:pt x="60050" y="0"/>
                  </a:moveTo>
                  <a:lnTo>
                    <a:pt x="60050" y="127964"/>
                  </a:lnTo>
                  <a:lnTo>
                    <a:pt x="33599" y="87216"/>
                  </a:lnTo>
                  <a:lnTo>
                    <a:pt x="0" y="148695"/>
                  </a:lnTo>
                  <a:lnTo>
                    <a:pt x="0" y="15727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5171997" y="2182377"/>
              <a:ext cx="81496" cy="67913"/>
            </a:xfrm>
            <a:custGeom>
              <a:rect b="b" l="l" r="r" t="t"/>
              <a:pathLst>
                <a:path extrusionOk="0" h="67913" w="81496">
                  <a:moveTo>
                    <a:pt x="0" y="0"/>
                  </a:moveTo>
                  <a:lnTo>
                    <a:pt x="81496" y="67914"/>
                  </a:lnTo>
                </a:path>
              </a:pathLst>
            </a:custGeom>
            <a:noFill/>
            <a:ln cap="flat" cmpd="sng" w="28575">
              <a:solidFill>
                <a:srgbClr val="E94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4854034" y="2175228"/>
              <a:ext cx="425910" cy="160305"/>
            </a:xfrm>
            <a:custGeom>
              <a:rect b="b" l="l" r="r" t="t"/>
              <a:pathLst>
                <a:path extrusionOk="0" h="160305" w="425910">
                  <a:moveTo>
                    <a:pt x="345129" y="0"/>
                  </a:moveTo>
                  <a:lnTo>
                    <a:pt x="21288" y="84356"/>
                  </a:lnTo>
                  <a:cubicBezTo>
                    <a:pt x="1271" y="89360"/>
                    <a:pt x="-6593" y="113666"/>
                    <a:pt x="6275" y="130109"/>
                  </a:cubicBezTo>
                  <a:lnTo>
                    <a:pt x="19858" y="140117"/>
                  </a:lnTo>
                  <a:cubicBezTo>
                    <a:pt x="44879" y="158704"/>
                    <a:pt x="77048" y="165138"/>
                    <a:pt x="107073" y="156559"/>
                  </a:cubicBezTo>
                  <a:lnTo>
                    <a:pt x="425910" y="67914"/>
                  </a:lnTo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/>
          <p:nvPr>
            <p:ph type="title"/>
          </p:nvPr>
        </p:nvSpPr>
        <p:spPr>
          <a:xfrm>
            <a:off x="5517930" y="1968383"/>
            <a:ext cx="2880569" cy="12067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w-IL" sz="3200"/>
              <a:t>בּאג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 txBox="1"/>
          <p:nvPr>
            <p:ph idx="3" type="title"/>
          </p:nvPr>
        </p:nvSpPr>
        <p:spPr>
          <a:xfrm>
            <a:off x="8357675" y="623051"/>
            <a:ext cx="720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iw-IL"/>
              <a:t>הגדרה</a:t>
            </a:r>
            <a:endParaRPr/>
          </a:p>
        </p:txBody>
      </p:sp>
      <p:pic>
        <p:nvPicPr>
          <p:cNvPr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24439" r="24439" t="0"/>
          <a:stretch/>
        </p:blipFill>
        <p:spPr>
          <a:xfrm>
            <a:off x="1654078" y="2281504"/>
            <a:ext cx="1570924" cy="2023577"/>
          </a:xfrm>
          <a:prstGeom prst="roundRect">
            <a:avLst>
              <a:gd fmla="val 10568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47625">
              <a:schemeClr val="accent1"/>
            </a:outerShdw>
          </a:effectLst>
        </p:spPr>
      </p:pic>
      <p:sp>
        <p:nvSpPr>
          <p:cNvPr id="235" name="Google Shape;235;p8"/>
          <p:cNvSpPr txBox="1"/>
          <p:nvPr>
            <p:ph idx="2" type="body"/>
          </p:nvPr>
        </p:nvSpPr>
        <p:spPr>
          <a:xfrm>
            <a:off x="538088" y="478867"/>
            <a:ext cx="3802905" cy="1892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rPr lang="iw-IL"/>
              <a:t>ּבאג (בעברית תֶּקֶל; באנגלית Bug) הוא תקלה במערכת מבוססת תוכנה, שמתנהגת בצורה שגויה, לא צפויה או שאיננה מתוכננת.</a:t>
            </a:r>
            <a:endParaRPr/>
          </a:p>
        </p:txBody>
      </p:sp>
      <p:grpSp>
        <p:nvGrpSpPr>
          <p:cNvPr id="236" name="Google Shape;236;p8"/>
          <p:cNvGrpSpPr/>
          <p:nvPr/>
        </p:nvGrpSpPr>
        <p:grpSpPr>
          <a:xfrm rot="-430617">
            <a:off x="8504006" y="61044"/>
            <a:ext cx="427499" cy="645688"/>
            <a:chOff x="4852445" y="2175228"/>
            <a:chExt cx="427499" cy="645688"/>
          </a:xfrm>
        </p:grpSpPr>
        <p:sp>
          <p:nvSpPr>
            <p:cNvPr id="237" name="Google Shape;237;p8"/>
            <p:cNvSpPr/>
            <p:nvPr/>
          </p:nvSpPr>
          <p:spPr>
            <a:xfrm>
              <a:off x="4852445" y="2175228"/>
              <a:ext cx="427498" cy="645688"/>
            </a:xfrm>
            <a:custGeom>
              <a:rect b="b" l="l" r="r" t="t"/>
              <a:pathLst>
                <a:path extrusionOk="0" h="645688" w="427498">
                  <a:moveTo>
                    <a:pt x="346717" y="0"/>
                  </a:moveTo>
                  <a:lnTo>
                    <a:pt x="22876" y="84356"/>
                  </a:lnTo>
                  <a:cubicBezTo>
                    <a:pt x="2860" y="89360"/>
                    <a:pt x="-5004" y="113666"/>
                    <a:pt x="7864" y="130109"/>
                  </a:cubicBezTo>
                  <a:lnTo>
                    <a:pt x="21446" y="140117"/>
                  </a:lnTo>
                  <a:cubicBezTo>
                    <a:pt x="46467" y="158704"/>
                    <a:pt x="78637" y="165138"/>
                    <a:pt x="108662" y="156559"/>
                  </a:cubicBezTo>
                  <a:lnTo>
                    <a:pt x="427499" y="67914"/>
                  </a:lnTo>
                  <a:lnTo>
                    <a:pt x="427499" y="564042"/>
                  </a:lnTo>
                  <a:lnTo>
                    <a:pt x="129394" y="639819"/>
                  </a:lnTo>
                  <a:cubicBezTo>
                    <a:pt x="102943" y="646253"/>
                    <a:pt x="75777" y="647683"/>
                    <a:pt x="49327" y="642679"/>
                  </a:cubicBezTo>
                  <a:cubicBezTo>
                    <a:pt x="40033" y="641249"/>
                    <a:pt x="30740" y="636960"/>
                    <a:pt x="22161" y="631956"/>
                  </a:cubicBezTo>
                  <a:lnTo>
                    <a:pt x="0" y="617658"/>
                  </a:lnTo>
                  <a:lnTo>
                    <a:pt x="0" y="118670"/>
                  </a:lnTo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4954673" y="2339651"/>
              <a:ext cx="7148" cy="481115"/>
            </a:xfrm>
            <a:custGeom>
              <a:rect b="b" l="l" r="r" t="t"/>
              <a:pathLst>
                <a:path extrusionOk="0" h="481115" w="7148">
                  <a:moveTo>
                    <a:pt x="0" y="0"/>
                  </a:moveTo>
                  <a:lnTo>
                    <a:pt x="0" y="481116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144832" y="2264588"/>
              <a:ext cx="60050" cy="148695"/>
            </a:xfrm>
            <a:custGeom>
              <a:rect b="b" l="l" r="r" t="t"/>
              <a:pathLst>
                <a:path extrusionOk="0" h="148695" w="60050">
                  <a:moveTo>
                    <a:pt x="60050" y="0"/>
                  </a:moveTo>
                  <a:lnTo>
                    <a:pt x="60050" y="127964"/>
                  </a:lnTo>
                  <a:lnTo>
                    <a:pt x="33599" y="87216"/>
                  </a:lnTo>
                  <a:lnTo>
                    <a:pt x="0" y="148695"/>
                  </a:lnTo>
                  <a:lnTo>
                    <a:pt x="0" y="15727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171997" y="2182377"/>
              <a:ext cx="81496" cy="67913"/>
            </a:xfrm>
            <a:custGeom>
              <a:rect b="b" l="l" r="r" t="t"/>
              <a:pathLst>
                <a:path extrusionOk="0" h="67913" w="81496">
                  <a:moveTo>
                    <a:pt x="0" y="0"/>
                  </a:moveTo>
                  <a:lnTo>
                    <a:pt x="81496" y="67914"/>
                  </a:lnTo>
                </a:path>
              </a:pathLst>
            </a:custGeom>
            <a:noFill/>
            <a:ln cap="flat" cmpd="sng" w="28575">
              <a:solidFill>
                <a:srgbClr val="E94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854034" y="2175228"/>
              <a:ext cx="425910" cy="160305"/>
            </a:xfrm>
            <a:custGeom>
              <a:rect b="b" l="l" r="r" t="t"/>
              <a:pathLst>
                <a:path extrusionOk="0" h="160305" w="425910">
                  <a:moveTo>
                    <a:pt x="345129" y="0"/>
                  </a:moveTo>
                  <a:lnTo>
                    <a:pt x="21288" y="84356"/>
                  </a:lnTo>
                  <a:cubicBezTo>
                    <a:pt x="1271" y="89360"/>
                    <a:pt x="-6593" y="113666"/>
                    <a:pt x="6275" y="130109"/>
                  </a:cubicBezTo>
                  <a:lnTo>
                    <a:pt x="19858" y="140117"/>
                  </a:lnTo>
                  <a:cubicBezTo>
                    <a:pt x="44879" y="158704"/>
                    <a:pt x="77048" y="165138"/>
                    <a:pt x="107073" y="156559"/>
                  </a:cubicBezTo>
                  <a:lnTo>
                    <a:pt x="425910" y="67914"/>
                  </a:lnTo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upload.wikimedia.org/wikipedia/commons/8/8a/H96566k.jpg" id="242" name="Google Shape;2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0863" y="843553"/>
            <a:ext cx="4422273" cy="3484034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/>
          <p:nvPr>
            <p:ph idx="1" type="body"/>
          </p:nvPr>
        </p:nvSpPr>
        <p:spPr>
          <a:xfrm>
            <a:off x="4995600" y="1841798"/>
            <a:ext cx="2673248" cy="27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335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iw-IL">
                <a:solidFill>
                  <a:schemeClr val="accent1"/>
                </a:solidFill>
              </a:rPr>
              <a:t>באגים תכנותיים</a:t>
            </a:r>
            <a:br>
              <a:rPr b="1" lang="iw-IL">
                <a:solidFill>
                  <a:schemeClr val="accent1"/>
                </a:solidFill>
              </a:rPr>
            </a:br>
            <a:endParaRPr b="1">
              <a:solidFill>
                <a:schemeClr val="accent1"/>
              </a:solidFill>
            </a:endParaRPr>
          </a:p>
          <a:p>
            <a:pPr indent="0" lvl="0" marL="1333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>
                <a:latin typeface="Arimo"/>
                <a:ea typeface="Arimo"/>
                <a:cs typeface="Arimo"/>
                <a:sym typeface="Arimo"/>
              </a:rPr>
              <a:t>באגים שנובעים מטעות בתכנות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8" name="Google Shape;248;p9"/>
          <p:cNvSpPr txBox="1"/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w-IL"/>
              <a:t>באג</a:t>
            </a:r>
            <a:endParaRPr/>
          </a:p>
        </p:txBody>
      </p:sp>
      <p:sp>
        <p:nvSpPr>
          <p:cNvPr id="249" name="Google Shape;249;p9"/>
          <p:cNvSpPr txBox="1"/>
          <p:nvPr>
            <p:ph idx="2" type="body"/>
          </p:nvPr>
        </p:nvSpPr>
        <p:spPr>
          <a:xfrm>
            <a:off x="3154587" y="941555"/>
            <a:ext cx="2830948" cy="554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333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>
                <a:latin typeface="Arimo"/>
                <a:ea typeface="Arimo"/>
                <a:cs typeface="Arimo"/>
                <a:sym typeface="Arimo"/>
              </a:rPr>
              <a:t>נהוג לחלק באגים לשתי קטגוריות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0" name="Google Shape;250;p9"/>
          <p:cNvSpPr txBox="1"/>
          <p:nvPr>
            <p:ph idx="3" type="body"/>
          </p:nvPr>
        </p:nvSpPr>
        <p:spPr>
          <a:xfrm>
            <a:off x="1475152" y="1841798"/>
            <a:ext cx="2673249" cy="2761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335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iw-IL">
                <a:solidFill>
                  <a:schemeClr val="accent1"/>
                </a:solidFill>
              </a:rPr>
              <a:t>באגים עיצוביים</a:t>
            </a:r>
            <a:endParaRPr b="1">
              <a:solidFill>
                <a:schemeClr val="accent1"/>
              </a:solidFill>
            </a:endParaRPr>
          </a:p>
          <a:p>
            <a:pPr indent="0" lvl="0" marL="13335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13335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>
                <a:latin typeface="Arimo"/>
                <a:ea typeface="Arimo"/>
                <a:cs typeface="Arimo"/>
                <a:sym typeface="Arimo"/>
              </a:rPr>
              <a:t>באגים שנובעים מתקלות בעיצוב התוכנה 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A picture containing text&#10;&#10;Description automatically generated" id="251" name="Google Shape;2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799" y="2947374"/>
            <a:ext cx="1198103" cy="12545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52" name="Google Shape;2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1823" y="3068063"/>
            <a:ext cx="2042207" cy="113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idx="1" type="body"/>
          </p:nvPr>
        </p:nvSpPr>
        <p:spPr>
          <a:xfrm>
            <a:off x="2690301" y="1304293"/>
            <a:ext cx="5913699" cy="2995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 sz="1800"/>
              <a:t>נִפּוּי שְׁגִיאוֹת, דִּיבָּגִינְג או דִּיבּוּג (באנגלית Debugging) הוא התהליך של זיהוי והסרה של שגיאות מתוכנת מחשב.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w-IL" sz="1800"/>
              <a:t>מילון אוקספורד.</a:t>
            </a:r>
            <a:endParaRPr/>
          </a:p>
          <a:p>
            <a:pPr indent="-190500" lvl="0" marL="4191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10"/>
          <p:cNvSpPr txBox="1"/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w-IL"/>
              <a:t>דיבוג</a:t>
            </a:r>
            <a:endParaRPr/>
          </a:p>
        </p:txBody>
      </p:sp>
      <p:grpSp>
        <p:nvGrpSpPr>
          <p:cNvPr id="259" name="Google Shape;259;p10"/>
          <p:cNvGrpSpPr/>
          <p:nvPr/>
        </p:nvGrpSpPr>
        <p:grpSpPr>
          <a:xfrm>
            <a:off x="1744260" y="2431188"/>
            <a:ext cx="3311390" cy="2440714"/>
            <a:chOff x="4316970" y="3556257"/>
            <a:chExt cx="3311390" cy="2440714"/>
          </a:xfrm>
        </p:grpSpPr>
        <p:pic>
          <p:nvPicPr>
            <p:cNvPr descr="Monitor, Screen, Computer, Display, Hardware" id="260" name="Google Shape;26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16970" y="3556257"/>
              <a:ext cx="3311390" cy="21834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1" name="Google Shape;261;p10"/>
            <p:cNvGrpSpPr/>
            <p:nvPr/>
          </p:nvGrpSpPr>
          <p:grpSpPr>
            <a:xfrm>
              <a:off x="4573070" y="3724184"/>
              <a:ext cx="2162578" cy="2272787"/>
              <a:chOff x="1495022" y="3226032"/>
              <a:chExt cx="3028416" cy="3182750"/>
            </a:xfrm>
          </p:grpSpPr>
          <p:pic>
            <p:nvPicPr>
              <p:cNvPr descr="Ladybug, Comic, Beetle, Insect, Spring, Sweet, Children" id="262" name="Google Shape;262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246506" y="3786389"/>
                <a:ext cx="656017" cy="9659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Magnifying Glass, Glass, Search, Looking, Detective" id="263" name="Google Shape;263;p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1495022" y="3226032"/>
                <a:ext cx="3028416" cy="3182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4" name="Google Shape;264;p10"/>
          <p:cNvSpPr/>
          <p:nvPr/>
        </p:nvSpPr>
        <p:spPr>
          <a:xfrm>
            <a:off x="3251087" y="4138909"/>
            <a:ext cx="80706" cy="854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3524931" y="4138909"/>
            <a:ext cx="80706" cy="85429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3388009" y="4138909"/>
            <a:ext cx="80706" cy="8542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dybug, Comic, Beetle, Insect, Spring, Sweet, Children" id="267" name="Google Shape;26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2498" y="4735875"/>
            <a:ext cx="468459" cy="68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/>
          <p:nvPr>
            <p:ph type="title"/>
          </p:nvPr>
        </p:nvSpPr>
        <p:spPr>
          <a:xfrm>
            <a:off x="3861600" y="748400"/>
            <a:ext cx="44904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w-IL" sz="2900"/>
              <a:t>מדוע חשוב לדעת לדבג?</a:t>
            </a:r>
            <a:endParaRPr/>
          </a:p>
        </p:txBody>
      </p:sp>
      <p:sp>
        <p:nvSpPr>
          <p:cNvPr id="273" name="Google Shape;273;p11"/>
          <p:cNvSpPr txBox="1"/>
          <p:nvPr/>
        </p:nvSpPr>
        <p:spPr>
          <a:xfrm>
            <a:off x="1594170" y="1879100"/>
            <a:ext cx="5955660" cy="171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33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iw-I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ככל שהתוכנית </a:t>
            </a:r>
            <a:r>
              <a:rPr b="1" i="0" lang="iw-I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גדולה</a:t>
            </a:r>
            <a:r>
              <a:rPr b="0" i="0" lang="iw-I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יותר, רבים הסיכויים שיהיו </a:t>
            </a:r>
            <a:r>
              <a:rPr b="1" i="0" lang="iw-I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באגים</a:t>
            </a:r>
            <a:r>
              <a:rPr b="0" i="0" lang="iw-I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133350" marR="0" rtl="1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iw-I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תיקון בעיות הוא שלב </a:t>
            </a:r>
            <a:r>
              <a:rPr b="1" i="0" lang="iw-I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הכרחי</a:t>
            </a:r>
            <a:r>
              <a:rPr b="0" i="0" lang="iw-I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בתהליך פיתוח תוכנה.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1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iw-I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דיבוג עוזר לפתח הבנה טובה לגבי מהות הבאגים ומקורם ומוביל לכתיבת </a:t>
            </a:r>
            <a:r>
              <a:rPr b="1" i="0" lang="iw-I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קוד טוב יותר</a:t>
            </a:r>
            <a:r>
              <a:rPr b="0" i="0" lang="iw-I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נכון יותר ועם פחות באגים.</a:t>
            </a:r>
            <a:endParaRPr/>
          </a:p>
          <a:p>
            <a:pPr indent="0" lvl="0" marL="133350" marR="0" rt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1"/>
          <p:cNvGrpSpPr/>
          <p:nvPr/>
        </p:nvGrpSpPr>
        <p:grpSpPr>
          <a:xfrm>
            <a:off x="7549830" y="1950719"/>
            <a:ext cx="327742" cy="299073"/>
            <a:chOff x="2231235" y="3350461"/>
            <a:chExt cx="692474" cy="705272"/>
          </a:xfrm>
        </p:grpSpPr>
        <p:sp>
          <p:nvSpPr>
            <p:cNvPr id="275" name="Google Shape;275;p11"/>
            <p:cNvSpPr/>
            <p:nvPr/>
          </p:nvSpPr>
          <p:spPr>
            <a:xfrm>
              <a:off x="2231235" y="3724316"/>
              <a:ext cx="158130" cy="331417"/>
            </a:xfrm>
            <a:custGeom>
              <a:rect b="b" l="l" r="r" t="t"/>
              <a:pathLst>
                <a:path extrusionOk="0" h="331417" w="158130">
                  <a:moveTo>
                    <a:pt x="0" y="331418"/>
                  </a:moveTo>
                  <a:lnTo>
                    <a:pt x="91948" y="331418"/>
                  </a:lnTo>
                  <a:cubicBezTo>
                    <a:pt x="128323" y="331418"/>
                    <a:pt x="158131" y="301610"/>
                    <a:pt x="158131" y="265235"/>
                  </a:cubicBezTo>
                  <a:lnTo>
                    <a:pt x="158131" y="66182"/>
                  </a:lnTo>
                  <a:cubicBezTo>
                    <a:pt x="158131" y="29807"/>
                    <a:pt x="128323" y="0"/>
                    <a:pt x="91948" y="0"/>
                  </a:cubicBezTo>
                  <a:lnTo>
                    <a:pt x="0" y="0"/>
                  </a:lnTo>
                  <a:lnTo>
                    <a:pt x="0" y="33141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97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2454537" y="3350461"/>
              <a:ext cx="469172" cy="705272"/>
            </a:xfrm>
            <a:custGeom>
              <a:rect b="b" l="l" r="r" t="t"/>
              <a:pathLst>
                <a:path extrusionOk="0" h="705272" w="469172">
                  <a:moveTo>
                    <a:pt x="505" y="362235"/>
                  </a:moveTo>
                  <a:lnTo>
                    <a:pt x="58099" y="303126"/>
                  </a:lnTo>
                  <a:cubicBezTo>
                    <a:pt x="108620" y="251594"/>
                    <a:pt x="141459" y="185412"/>
                    <a:pt x="152573" y="114177"/>
                  </a:cubicBezTo>
                  <a:lnTo>
                    <a:pt x="161667" y="55573"/>
                  </a:lnTo>
                  <a:cubicBezTo>
                    <a:pt x="166214" y="23240"/>
                    <a:pt x="193495" y="0"/>
                    <a:pt x="225829" y="0"/>
                  </a:cubicBezTo>
                  <a:lnTo>
                    <a:pt x="225829" y="0"/>
                  </a:lnTo>
                  <a:cubicBezTo>
                    <a:pt x="266751" y="0"/>
                    <a:pt x="297569" y="37386"/>
                    <a:pt x="289991" y="77802"/>
                  </a:cubicBezTo>
                  <a:lnTo>
                    <a:pt x="251089" y="277865"/>
                  </a:lnTo>
                  <a:lnTo>
                    <a:pt x="379918" y="271298"/>
                  </a:lnTo>
                  <a:cubicBezTo>
                    <a:pt x="434481" y="268772"/>
                    <a:pt x="477423" y="317272"/>
                    <a:pt x="467824" y="370824"/>
                  </a:cubicBezTo>
                  <a:lnTo>
                    <a:pt x="420335" y="640606"/>
                  </a:lnTo>
                  <a:cubicBezTo>
                    <a:pt x="413767" y="677991"/>
                    <a:pt x="381433" y="705273"/>
                    <a:pt x="343543" y="705273"/>
                  </a:cubicBezTo>
                  <a:lnTo>
                    <a:pt x="88917" y="705273"/>
                  </a:lnTo>
                  <a:cubicBezTo>
                    <a:pt x="73255" y="705273"/>
                    <a:pt x="58099" y="703252"/>
                    <a:pt x="42943" y="698705"/>
                  </a:cubicBezTo>
                  <a:lnTo>
                    <a:pt x="0" y="686075"/>
                  </a:lnTo>
                  <a:lnTo>
                    <a:pt x="0" y="36223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97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11"/>
          <p:cNvGrpSpPr/>
          <p:nvPr/>
        </p:nvGrpSpPr>
        <p:grpSpPr>
          <a:xfrm>
            <a:off x="7549830" y="2506979"/>
            <a:ext cx="327742" cy="299073"/>
            <a:chOff x="2231235" y="3350461"/>
            <a:chExt cx="692474" cy="705272"/>
          </a:xfrm>
        </p:grpSpPr>
        <p:sp>
          <p:nvSpPr>
            <p:cNvPr id="278" name="Google Shape;278;p11"/>
            <p:cNvSpPr/>
            <p:nvPr/>
          </p:nvSpPr>
          <p:spPr>
            <a:xfrm>
              <a:off x="2231235" y="3724316"/>
              <a:ext cx="158130" cy="331417"/>
            </a:xfrm>
            <a:custGeom>
              <a:rect b="b" l="l" r="r" t="t"/>
              <a:pathLst>
                <a:path extrusionOk="0" h="331417" w="158130">
                  <a:moveTo>
                    <a:pt x="0" y="331418"/>
                  </a:moveTo>
                  <a:lnTo>
                    <a:pt x="91948" y="331418"/>
                  </a:lnTo>
                  <a:cubicBezTo>
                    <a:pt x="128323" y="331418"/>
                    <a:pt x="158131" y="301610"/>
                    <a:pt x="158131" y="265235"/>
                  </a:cubicBezTo>
                  <a:lnTo>
                    <a:pt x="158131" y="66182"/>
                  </a:lnTo>
                  <a:cubicBezTo>
                    <a:pt x="158131" y="29807"/>
                    <a:pt x="128323" y="0"/>
                    <a:pt x="91948" y="0"/>
                  </a:cubicBezTo>
                  <a:lnTo>
                    <a:pt x="0" y="0"/>
                  </a:lnTo>
                  <a:lnTo>
                    <a:pt x="0" y="33141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97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454537" y="3350461"/>
              <a:ext cx="469172" cy="705272"/>
            </a:xfrm>
            <a:custGeom>
              <a:rect b="b" l="l" r="r" t="t"/>
              <a:pathLst>
                <a:path extrusionOk="0" h="705272" w="469172">
                  <a:moveTo>
                    <a:pt x="505" y="362235"/>
                  </a:moveTo>
                  <a:lnTo>
                    <a:pt x="58099" y="303126"/>
                  </a:lnTo>
                  <a:cubicBezTo>
                    <a:pt x="108620" y="251594"/>
                    <a:pt x="141459" y="185412"/>
                    <a:pt x="152573" y="114177"/>
                  </a:cubicBezTo>
                  <a:lnTo>
                    <a:pt x="161667" y="55573"/>
                  </a:lnTo>
                  <a:cubicBezTo>
                    <a:pt x="166214" y="23240"/>
                    <a:pt x="193495" y="0"/>
                    <a:pt x="225829" y="0"/>
                  </a:cubicBezTo>
                  <a:lnTo>
                    <a:pt x="225829" y="0"/>
                  </a:lnTo>
                  <a:cubicBezTo>
                    <a:pt x="266751" y="0"/>
                    <a:pt x="297569" y="37386"/>
                    <a:pt x="289991" y="77802"/>
                  </a:cubicBezTo>
                  <a:lnTo>
                    <a:pt x="251089" y="277865"/>
                  </a:lnTo>
                  <a:lnTo>
                    <a:pt x="379918" y="271298"/>
                  </a:lnTo>
                  <a:cubicBezTo>
                    <a:pt x="434481" y="268772"/>
                    <a:pt x="477423" y="317272"/>
                    <a:pt x="467824" y="370824"/>
                  </a:cubicBezTo>
                  <a:lnTo>
                    <a:pt x="420335" y="640606"/>
                  </a:lnTo>
                  <a:cubicBezTo>
                    <a:pt x="413767" y="677991"/>
                    <a:pt x="381433" y="705273"/>
                    <a:pt x="343543" y="705273"/>
                  </a:cubicBezTo>
                  <a:lnTo>
                    <a:pt x="88917" y="705273"/>
                  </a:lnTo>
                  <a:cubicBezTo>
                    <a:pt x="73255" y="705273"/>
                    <a:pt x="58099" y="703252"/>
                    <a:pt x="42943" y="698705"/>
                  </a:cubicBezTo>
                  <a:lnTo>
                    <a:pt x="0" y="686075"/>
                  </a:lnTo>
                  <a:lnTo>
                    <a:pt x="0" y="36223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97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7549830" y="3081419"/>
            <a:ext cx="327742" cy="299073"/>
            <a:chOff x="2231235" y="3350461"/>
            <a:chExt cx="692474" cy="705272"/>
          </a:xfrm>
        </p:grpSpPr>
        <p:sp>
          <p:nvSpPr>
            <p:cNvPr id="281" name="Google Shape;281;p11"/>
            <p:cNvSpPr/>
            <p:nvPr/>
          </p:nvSpPr>
          <p:spPr>
            <a:xfrm>
              <a:off x="2231235" y="3724316"/>
              <a:ext cx="158130" cy="331417"/>
            </a:xfrm>
            <a:custGeom>
              <a:rect b="b" l="l" r="r" t="t"/>
              <a:pathLst>
                <a:path extrusionOk="0" h="331417" w="158130">
                  <a:moveTo>
                    <a:pt x="0" y="331418"/>
                  </a:moveTo>
                  <a:lnTo>
                    <a:pt x="91948" y="331418"/>
                  </a:lnTo>
                  <a:cubicBezTo>
                    <a:pt x="128323" y="331418"/>
                    <a:pt x="158131" y="301610"/>
                    <a:pt x="158131" y="265235"/>
                  </a:cubicBezTo>
                  <a:lnTo>
                    <a:pt x="158131" y="66182"/>
                  </a:lnTo>
                  <a:cubicBezTo>
                    <a:pt x="158131" y="29807"/>
                    <a:pt x="128323" y="0"/>
                    <a:pt x="91948" y="0"/>
                  </a:cubicBezTo>
                  <a:lnTo>
                    <a:pt x="0" y="0"/>
                  </a:lnTo>
                  <a:lnTo>
                    <a:pt x="0" y="33141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97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454537" y="3350461"/>
              <a:ext cx="469172" cy="705272"/>
            </a:xfrm>
            <a:custGeom>
              <a:rect b="b" l="l" r="r" t="t"/>
              <a:pathLst>
                <a:path extrusionOk="0" h="705272" w="469172">
                  <a:moveTo>
                    <a:pt x="505" y="362235"/>
                  </a:moveTo>
                  <a:lnTo>
                    <a:pt x="58099" y="303126"/>
                  </a:lnTo>
                  <a:cubicBezTo>
                    <a:pt x="108620" y="251594"/>
                    <a:pt x="141459" y="185412"/>
                    <a:pt x="152573" y="114177"/>
                  </a:cubicBezTo>
                  <a:lnTo>
                    <a:pt x="161667" y="55573"/>
                  </a:lnTo>
                  <a:cubicBezTo>
                    <a:pt x="166214" y="23240"/>
                    <a:pt x="193495" y="0"/>
                    <a:pt x="225829" y="0"/>
                  </a:cubicBezTo>
                  <a:lnTo>
                    <a:pt x="225829" y="0"/>
                  </a:lnTo>
                  <a:cubicBezTo>
                    <a:pt x="266751" y="0"/>
                    <a:pt x="297569" y="37386"/>
                    <a:pt x="289991" y="77802"/>
                  </a:cubicBezTo>
                  <a:lnTo>
                    <a:pt x="251089" y="277865"/>
                  </a:lnTo>
                  <a:lnTo>
                    <a:pt x="379918" y="271298"/>
                  </a:lnTo>
                  <a:cubicBezTo>
                    <a:pt x="434481" y="268772"/>
                    <a:pt x="477423" y="317272"/>
                    <a:pt x="467824" y="370824"/>
                  </a:cubicBezTo>
                  <a:lnTo>
                    <a:pt x="420335" y="640606"/>
                  </a:lnTo>
                  <a:cubicBezTo>
                    <a:pt x="413767" y="677991"/>
                    <a:pt x="381433" y="705273"/>
                    <a:pt x="343543" y="705273"/>
                  </a:cubicBezTo>
                  <a:lnTo>
                    <a:pt x="88917" y="705273"/>
                  </a:lnTo>
                  <a:cubicBezTo>
                    <a:pt x="73255" y="705273"/>
                    <a:pt x="58099" y="703252"/>
                    <a:pt x="42943" y="698705"/>
                  </a:cubicBezTo>
                  <a:lnTo>
                    <a:pt x="0" y="686075"/>
                  </a:lnTo>
                  <a:lnTo>
                    <a:pt x="0" y="36223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97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מגשימים - מבוא לתכנות">
  <a:themeElements>
    <a:clrScheme name="עקרונות מתקדמים בתכנות">
      <a:dk1>
        <a:srgbClr val="141C3A"/>
      </a:dk1>
      <a:lt1>
        <a:srgbClr val="FFFFFF"/>
      </a:lt1>
      <a:dk2>
        <a:srgbClr val="E94249"/>
      </a:dk2>
      <a:lt2>
        <a:srgbClr val="F1F3FE"/>
      </a:lt2>
      <a:accent1>
        <a:srgbClr val="91B3FF"/>
      </a:accent1>
      <a:accent2>
        <a:srgbClr val="DCF25B"/>
      </a:accent2>
      <a:accent3>
        <a:srgbClr val="1CABB5"/>
      </a:accent3>
      <a:accent4>
        <a:srgbClr val="FFFFFF"/>
      </a:accent4>
      <a:accent5>
        <a:srgbClr val="FFFFFF"/>
      </a:accent5>
      <a:accent6>
        <a:srgbClr val="FFFFFF"/>
      </a:accent6>
      <a:hlink>
        <a:srgbClr val="1CABB5"/>
      </a:hlink>
      <a:folHlink>
        <a:srgbClr val="1CAB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Hadar</dc:creator>
</cp:coreProperties>
</file>